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29" r:id="rId3"/>
    <p:sldId id="350" r:id="rId4"/>
    <p:sldId id="331" r:id="rId5"/>
    <p:sldId id="339" r:id="rId6"/>
    <p:sldId id="340" r:id="rId7"/>
    <p:sldId id="328" r:id="rId8"/>
    <p:sldId id="335" r:id="rId9"/>
    <p:sldId id="337" r:id="rId10"/>
    <p:sldId id="336" r:id="rId11"/>
    <p:sldId id="348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27" r:id="rId2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6056" autoAdjust="0"/>
  </p:normalViewPr>
  <p:slideViewPr>
    <p:cSldViewPr>
      <p:cViewPr>
        <p:scale>
          <a:sx n="100" d="100"/>
          <a:sy n="100" d="100"/>
        </p:scale>
        <p:origin x="-213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64033000</c:v>
                </c:pt>
                <c:pt idx="1">
                  <c:v>193166146.58000001</c:v>
                </c:pt>
                <c:pt idx="2">
                  <c:v>13879340.779999999</c:v>
                </c:pt>
                <c:pt idx="3">
                  <c:v>70191588.569999993</c:v>
                </c:pt>
                <c:pt idx="4">
                  <c:v>57501004.100000001</c:v>
                </c:pt>
                <c:pt idx="5">
                  <c:v>450913013.81999999</c:v>
                </c:pt>
                <c:pt idx="6">
                  <c:v>720000</c:v>
                </c:pt>
                <c:pt idx="7">
                  <c:v>984600</c:v>
                </c:pt>
                <c:pt idx="8">
                  <c:v>15118893.960000001</c:v>
                </c:pt>
                <c:pt idx="9">
                  <c:v>28092412.190000001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63090000</c:v>
                </c:pt>
                <c:pt idx="1">
                  <c:v>185683039.53</c:v>
                </c:pt>
                <c:pt idx="2">
                  <c:v>14952474.810000001</c:v>
                </c:pt>
                <c:pt idx="3">
                  <c:v>72636883.140000001</c:v>
                </c:pt>
                <c:pt idx="4">
                  <c:v>62956796.32</c:v>
                </c:pt>
                <c:pt idx="5">
                  <c:v>450913013.81999999</c:v>
                </c:pt>
                <c:pt idx="6">
                  <c:v>697000</c:v>
                </c:pt>
                <c:pt idx="7">
                  <c:v>936974.19</c:v>
                </c:pt>
                <c:pt idx="8">
                  <c:v>4502350</c:v>
                </c:pt>
                <c:pt idx="9">
                  <c:v>29131468.190000001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6111744"/>
        <c:axId val="126113280"/>
      </c:barChart>
      <c:catAx>
        <c:axId val="12611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26113280"/>
        <c:crosses val="autoZero"/>
        <c:auto val="1"/>
        <c:lblAlgn val="ctr"/>
        <c:lblOffset val="100"/>
        <c:noMultiLvlLbl val="0"/>
      </c:catAx>
      <c:valAx>
        <c:axId val="1261132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12611174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361005952.70999998</c:v>
                </c:pt>
                <c:pt idx="1">
                  <c:v>335374105.60000002</c:v>
                </c:pt>
                <c:pt idx="2">
                  <c:v>1281657.51</c:v>
                </c:pt>
                <c:pt idx="3">
                  <c:v>3588200</c:v>
                </c:pt>
                <c:pt idx="4">
                  <c:v>30887905.190000001</c:v>
                </c:pt>
                <c:pt idx="5">
                  <c:v>15705682.859999999</c:v>
                </c:pt>
                <c:pt idx="6">
                  <c:v>14862360.470000001</c:v>
                </c:pt>
                <c:pt idx="7">
                  <c:v>130229835.66</c:v>
                </c:pt>
                <c:pt idx="8">
                  <c:v>1664300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363846229.25999999</c:v>
                </c:pt>
                <c:pt idx="1">
                  <c:v>334452856.25</c:v>
                </c:pt>
                <c:pt idx="2">
                  <c:v>1153449.32</c:v>
                </c:pt>
                <c:pt idx="3">
                  <c:v>3046950</c:v>
                </c:pt>
                <c:pt idx="4">
                  <c:v>31592690.82</c:v>
                </c:pt>
                <c:pt idx="5">
                  <c:v>14134153.17</c:v>
                </c:pt>
                <c:pt idx="6">
                  <c:v>14240494.92</c:v>
                </c:pt>
                <c:pt idx="7">
                  <c:v>121639252.48</c:v>
                </c:pt>
                <c:pt idx="8">
                  <c:v>1393923.79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010112"/>
        <c:axId val="126011648"/>
      </c:barChart>
      <c:catAx>
        <c:axId val="1260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26011648"/>
        <c:crosses val="autoZero"/>
        <c:auto val="1"/>
        <c:lblAlgn val="ctr"/>
        <c:lblOffset val="100"/>
        <c:noMultiLvlLbl val="0"/>
      </c:catAx>
      <c:valAx>
        <c:axId val="1260116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26010112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59536734470691166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613030176134292E-2"/>
                  <c:y val="-2.84466600485261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63333133925527E-2"/>
                  <c:y val="-1.0430321525828344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3088887559502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78818165502983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1379630628251809"/>
                  <c:y val="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175151478895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Pravni i zajednički poslovi (8,3)</c:v>
                </c:pt>
                <c:pt idx="1">
                  <c:v>Razvoj i europski procesi (30,5)</c:v>
                </c:pt>
                <c:pt idx="2">
                  <c:v>Pomorsko dobro, more i promet (6,8)</c:v>
                </c:pt>
                <c:pt idx="3">
                  <c:v>Poljop., ribarstvo, vodno gosp. ruralni i otočni razvoj (7,5)</c:v>
                </c:pt>
                <c:pt idx="4">
                  <c:v>Gospod., turizam, infrastr. i EU fondovi (6,2)</c:v>
                </c:pt>
                <c:pt idx="5">
                  <c:v>Prost. uređenje, zaš. okoliša i komun. poslovi (7,9)</c:v>
                </c:pt>
                <c:pt idx="6">
                  <c:v>Zdravstvo, soc. skrb, udruge i mladi (612,3)</c:v>
                </c:pt>
                <c:pt idx="7">
                  <c:v>Obrazovanje, kult. i šport (121,0)</c:v>
                </c:pt>
                <c:pt idx="8">
                  <c:v>Financije i proračun (22,3)</c:v>
                </c:pt>
                <c:pt idx="9">
                  <c:v>Ured župana (2,3)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9.3491378091473745E-3</c:v>
                </c:pt>
                <c:pt idx="1">
                  <c:v>2.0134004223602484E-2</c:v>
                </c:pt>
                <c:pt idx="2">
                  <c:v>1.0314991202710334E-2</c:v>
                </c:pt>
                <c:pt idx="3">
                  <c:v>8.4954854206662905E-3</c:v>
                </c:pt>
                <c:pt idx="4">
                  <c:v>2.8251383026538682E-2</c:v>
                </c:pt>
                <c:pt idx="5">
                  <c:v>1.0185919469226425E-2</c:v>
                </c:pt>
                <c:pt idx="6">
                  <c:v>0.74369047833992097</c:v>
                </c:pt>
                <c:pt idx="7">
                  <c:v>0.14161516019198192</c:v>
                </c:pt>
                <c:pt idx="8">
                  <c:v>2.5262604630152456E-2</c:v>
                </c:pt>
                <c:pt idx="9">
                  <c:v>2.7008356860530771E-3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212736"/>
        <c:axId val="126215680"/>
      </c:barChart>
      <c:catAx>
        <c:axId val="12621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126215680"/>
        <c:crosses val="autoZero"/>
        <c:auto val="1"/>
        <c:lblAlgn val="ctr"/>
        <c:lblOffset val="100"/>
        <c:noMultiLvlLbl val="0"/>
      </c:catAx>
      <c:valAx>
        <c:axId val="12621568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12621273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0976454329581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6571128649257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9834431688275687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(5,0)</c:v>
                </c:pt>
                <c:pt idx="1">
                  <c:v>Ekonomski poslovi (20,8)</c:v>
                </c:pt>
                <c:pt idx="2">
                  <c:v>Rekreacija, kultura i religija (18,7)</c:v>
                </c:pt>
                <c:pt idx="3">
                  <c:v>Socijalna zaštita (25,2)</c:v>
                </c:pt>
                <c:pt idx="4">
                  <c:v>Opće i javne usluge (40,6)</c:v>
                </c:pt>
                <c:pt idx="5">
                  <c:v>Usluge unapređ. stan. i zajednice (42,3)</c:v>
                </c:pt>
                <c:pt idx="6">
                  <c:v>Obrazovanje (99,7)</c:v>
                </c:pt>
                <c:pt idx="7">
                  <c:v>Zdravstvo (632,0)</c:v>
                </c:pt>
                <c:pt idx="8">
                  <c:v>Javni red i sigurnost (0,8)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5.6607162958780353E-3</c:v>
                </c:pt>
                <c:pt idx="1">
                  <c:v>2.3573765804630154E-2</c:v>
                </c:pt>
                <c:pt idx="2">
                  <c:v>2.1207842190852626E-2</c:v>
                </c:pt>
                <c:pt idx="3">
                  <c:v>2.8517518656126482E-2</c:v>
                </c:pt>
                <c:pt idx="4">
                  <c:v>4.594549472614342E-2</c:v>
                </c:pt>
                <c:pt idx="5">
                  <c:v>4.7771939243365334E-2</c:v>
                </c:pt>
                <c:pt idx="6">
                  <c:v>0.11265040687747037</c:v>
                </c:pt>
                <c:pt idx="7">
                  <c:v>0.71376887182382831</c:v>
                </c:pt>
                <c:pt idx="8">
                  <c:v>9.0344438170525127E-4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715008"/>
        <c:axId val="126848384"/>
      </c:barChart>
      <c:catAx>
        <c:axId val="126715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126848384"/>
        <c:crosses val="autoZero"/>
        <c:auto val="1"/>
        <c:lblAlgn val="ctr"/>
        <c:lblOffset val="100"/>
        <c:noMultiLvlLbl val="0"/>
      </c:catAx>
      <c:valAx>
        <c:axId val="12684838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2671500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4268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16615786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182577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1193489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954145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5740525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2.4.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1">
                  <c:v>2672041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>
                  <c:v>1119902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>
                  <c:v>96737935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Prioritet 4.3.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List1!$L$2:$L$5</c:f>
              <c:numCache>
                <c:formatCode>General</c:formatCode>
                <c:ptCount val="4"/>
                <c:pt idx="3">
                  <c:v>4492110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Prioritet 4.4.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List1!$M$2:$M$5</c:f>
              <c:numCache>
                <c:formatCode>General</c:formatCode>
                <c:ptCount val="4"/>
                <c:pt idx="3">
                  <c:v>3097424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7403904"/>
        <c:axId val="127405440"/>
      </c:barChart>
      <c:catAx>
        <c:axId val="127403904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27405440"/>
        <c:crosses val="autoZero"/>
        <c:auto val="1"/>
        <c:lblAlgn val="l"/>
        <c:lblOffset val="100"/>
        <c:noMultiLvlLbl val="0"/>
      </c:catAx>
      <c:valAx>
        <c:axId val="127405440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127403904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5206389903037596"/>
          <c:h val="8.3646343216766963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dirty="0" smtClean="0"/>
            <a:t>850.929.207,62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4.502.350,00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936.974,19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Višak prihoda iz prethodne godine</a:t>
          </a:r>
        </a:p>
        <a:p>
          <a:r>
            <a:rPr lang="hr-HR" sz="1400" dirty="0" smtClean="0"/>
            <a:t>29.131.468,19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9AF81D7F-A5BF-4EFA-BF21-5FF9C6926707}" type="presOf" srcId="{5A3839C2-9DFA-4C18-AD73-301A617808C5}" destId="{1F3EBFC1-B5F2-4BB9-9E1E-707FF342E013}" srcOrd="1" destOrd="0" presId="urn:microsoft.com/office/officeart/2005/8/layout/list1"/>
    <dgm:cxn modelId="{ED71EDF9-FE30-4B6C-B355-3F723A0DB72C}" type="presOf" srcId="{4FD69540-C5EE-4A3E-8BB1-417CF83C52A3}" destId="{8BFA097F-0B1B-4DBA-8D4F-8D31392DC1C0}" srcOrd="0" destOrd="0" presId="urn:microsoft.com/office/officeart/2005/8/layout/list1"/>
    <dgm:cxn modelId="{9B679F50-AEE4-4041-9E0B-27ADAE93D168}" type="presOf" srcId="{5A3839C2-9DFA-4C18-AD73-301A617808C5}" destId="{9E0B426E-E98E-4A9D-9F0A-7EB891172428}" srcOrd="0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5DD46B08-0763-49E8-AF9E-4288A146A60A}" type="presOf" srcId="{0740B641-6C4D-4D43-987E-8A98E4A7C33C}" destId="{0CC4C80F-444E-461E-9B35-6C31E8D22168}" srcOrd="1" destOrd="0" presId="urn:microsoft.com/office/officeart/2005/8/layout/list1"/>
    <dgm:cxn modelId="{C41D255B-57E0-4D46-B75E-F1032DA147BF}" type="presOf" srcId="{D858A00B-872B-4D14-8BCB-FD5DA9704EC1}" destId="{F16C6BB2-9B3A-44EE-8525-9F7A73BDD387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D65A234C-14C5-4EC0-9E62-550B13481957}" type="presOf" srcId="{0DBF0460-17AD-49D7-AE13-B162857ACAF4}" destId="{28B81BE0-34A7-4E5E-81A1-4B67483BD293}" srcOrd="0" destOrd="0" presId="urn:microsoft.com/office/officeart/2005/8/layout/list1"/>
    <dgm:cxn modelId="{B9502E28-2721-44AD-88FC-E8A7F4DF38FB}" type="presOf" srcId="{0740B641-6C4D-4D43-987E-8A98E4A7C33C}" destId="{84D69325-482C-41F6-89B2-8A87C575FF74}" srcOrd="0" destOrd="0" presId="urn:microsoft.com/office/officeart/2005/8/layout/list1"/>
    <dgm:cxn modelId="{5D4B4A9E-D056-4FC1-B2CF-2E2166C7E34D}" type="presOf" srcId="{0DBF0460-17AD-49D7-AE13-B162857ACAF4}" destId="{17926B38-A9DE-4302-BEB4-1523A53776F3}" srcOrd="1" destOrd="0" presId="urn:microsoft.com/office/officeart/2005/8/layout/list1"/>
    <dgm:cxn modelId="{26AE4CE6-42B9-4FD6-B2F6-D9C803C3A5D2}" type="presOf" srcId="{D858A00B-872B-4D14-8BCB-FD5DA9704EC1}" destId="{435CD82E-5616-4708-AB59-B2A5A12DD9C4}" srcOrd="1" destOrd="0" presId="urn:microsoft.com/office/officeart/2005/8/layout/list1"/>
    <dgm:cxn modelId="{22DE47A7-783D-4E96-9747-108D51CE15E6}" type="presParOf" srcId="{8BFA097F-0B1B-4DBA-8D4F-8D31392DC1C0}" destId="{B27094A2-6FAF-4666-83B8-0E86EDEA8ED8}" srcOrd="0" destOrd="0" presId="urn:microsoft.com/office/officeart/2005/8/layout/list1"/>
    <dgm:cxn modelId="{4B8A1E45-D427-49D9-B5E3-D3C9744C0FF0}" type="presParOf" srcId="{B27094A2-6FAF-4666-83B8-0E86EDEA8ED8}" destId="{F16C6BB2-9B3A-44EE-8525-9F7A73BDD387}" srcOrd="0" destOrd="0" presId="urn:microsoft.com/office/officeart/2005/8/layout/list1"/>
    <dgm:cxn modelId="{61AE398C-CA18-4732-9A00-5E8F19C43AB1}" type="presParOf" srcId="{B27094A2-6FAF-4666-83B8-0E86EDEA8ED8}" destId="{435CD82E-5616-4708-AB59-B2A5A12DD9C4}" srcOrd="1" destOrd="0" presId="urn:microsoft.com/office/officeart/2005/8/layout/list1"/>
    <dgm:cxn modelId="{87DC2740-2AD1-4B00-9034-7D24F86C595B}" type="presParOf" srcId="{8BFA097F-0B1B-4DBA-8D4F-8D31392DC1C0}" destId="{3A692143-F61D-4C2B-8AC0-E7124CFEE2CF}" srcOrd="1" destOrd="0" presId="urn:microsoft.com/office/officeart/2005/8/layout/list1"/>
    <dgm:cxn modelId="{26349F3E-2C7D-427B-A577-F0D43D5F9E3F}" type="presParOf" srcId="{8BFA097F-0B1B-4DBA-8D4F-8D31392DC1C0}" destId="{E89A41A0-B893-4009-B8C6-61ABC06F8E28}" srcOrd="2" destOrd="0" presId="urn:microsoft.com/office/officeart/2005/8/layout/list1"/>
    <dgm:cxn modelId="{CC8171D5-C766-4C98-8BC7-CCCDFF1CBCD3}" type="presParOf" srcId="{8BFA097F-0B1B-4DBA-8D4F-8D31392DC1C0}" destId="{AA1AEB42-377C-4723-9006-CFAB7C3A52A2}" srcOrd="3" destOrd="0" presId="urn:microsoft.com/office/officeart/2005/8/layout/list1"/>
    <dgm:cxn modelId="{805A4EB2-17B9-42DD-8F98-B59799A7DA36}" type="presParOf" srcId="{8BFA097F-0B1B-4DBA-8D4F-8D31392DC1C0}" destId="{5CCA20C3-95C8-4B81-820E-6D0275A710BD}" srcOrd="4" destOrd="0" presId="urn:microsoft.com/office/officeart/2005/8/layout/list1"/>
    <dgm:cxn modelId="{80C20E88-5FA3-4FC7-A8CC-DEE5A72687A2}" type="presParOf" srcId="{5CCA20C3-95C8-4B81-820E-6D0275A710BD}" destId="{28B81BE0-34A7-4E5E-81A1-4B67483BD293}" srcOrd="0" destOrd="0" presId="urn:microsoft.com/office/officeart/2005/8/layout/list1"/>
    <dgm:cxn modelId="{89BAA99D-0E38-4B05-ACFD-F1FB3754D514}" type="presParOf" srcId="{5CCA20C3-95C8-4B81-820E-6D0275A710BD}" destId="{17926B38-A9DE-4302-BEB4-1523A53776F3}" srcOrd="1" destOrd="0" presId="urn:microsoft.com/office/officeart/2005/8/layout/list1"/>
    <dgm:cxn modelId="{3E1D59C1-7845-44D8-B899-6A2CA543BBBD}" type="presParOf" srcId="{8BFA097F-0B1B-4DBA-8D4F-8D31392DC1C0}" destId="{7EFB36B5-A4D1-46BB-92E8-A2CBC70EF1BD}" srcOrd="5" destOrd="0" presId="urn:microsoft.com/office/officeart/2005/8/layout/list1"/>
    <dgm:cxn modelId="{DCBDB1C4-3B64-41AE-A4F7-91C0906E86E9}" type="presParOf" srcId="{8BFA097F-0B1B-4DBA-8D4F-8D31392DC1C0}" destId="{4F53389B-63E0-4B2B-A0FA-C30D184AC424}" srcOrd="6" destOrd="0" presId="urn:microsoft.com/office/officeart/2005/8/layout/list1"/>
    <dgm:cxn modelId="{FCFF59B5-B461-41A9-8666-397E34453F23}" type="presParOf" srcId="{8BFA097F-0B1B-4DBA-8D4F-8D31392DC1C0}" destId="{518425D6-ED6A-4CCA-B164-DB791A847377}" srcOrd="7" destOrd="0" presId="urn:microsoft.com/office/officeart/2005/8/layout/list1"/>
    <dgm:cxn modelId="{139EE07A-AB9D-4B20-B01C-8F6E087FB65E}" type="presParOf" srcId="{8BFA097F-0B1B-4DBA-8D4F-8D31392DC1C0}" destId="{98E7DDC4-7787-4356-9AE7-8B3EEA1F02C4}" srcOrd="8" destOrd="0" presId="urn:microsoft.com/office/officeart/2005/8/layout/list1"/>
    <dgm:cxn modelId="{F0D6D622-D575-4033-9D0A-BB69E634AD79}" type="presParOf" srcId="{98E7DDC4-7787-4356-9AE7-8B3EEA1F02C4}" destId="{84D69325-482C-41F6-89B2-8A87C575FF74}" srcOrd="0" destOrd="0" presId="urn:microsoft.com/office/officeart/2005/8/layout/list1"/>
    <dgm:cxn modelId="{02F8B9EC-ACEC-4B61-96C8-4D98941286AE}" type="presParOf" srcId="{98E7DDC4-7787-4356-9AE7-8B3EEA1F02C4}" destId="{0CC4C80F-444E-461E-9B35-6C31E8D22168}" srcOrd="1" destOrd="0" presId="urn:microsoft.com/office/officeart/2005/8/layout/list1"/>
    <dgm:cxn modelId="{4F8E4058-1116-458F-A9DC-E1ACFD8C467B}" type="presParOf" srcId="{8BFA097F-0B1B-4DBA-8D4F-8D31392DC1C0}" destId="{4640031A-49CC-4B14-8110-75499F663224}" srcOrd="9" destOrd="0" presId="urn:microsoft.com/office/officeart/2005/8/layout/list1"/>
    <dgm:cxn modelId="{79D40C2F-FF65-494B-86D9-A21B8418EB5F}" type="presParOf" srcId="{8BFA097F-0B1B-4DBA-8D4F-8D31392DC1C0}" destId="{0B6DFDE6-CC62-4855-A696-8D31543F3801}" srcOrd="10" destOrd="0" presId="urn:microsoft.com/office/officeart/2005/8/layout/list1"/>
    <dgm:cxn modelId="{1F3E81C4-8E4F-4FE5-8608-14A71DBCB76A}" type="presParOf" srcId="{8BFA097F-0B1B-4DBA-8D4F-8D31392DC1C0}" destId="{4E9BBE6E-7011-4A2D-974B-2109475D8B20}" srcOrd="11" destOrd="0" presId="urn:microsoft.com/office/officeart/2005/8/layout/list1"/>
    <dgm:cxn modelId="{638839B9-DE46-457C-802E-C149FCEE79A8}" type="presParOf" srcId="{8BFA097F-0B1B-4DBA-8D4F-8D31392DC1C0}" destId="{7B801DAB-8F86-4BED-B074-C81E6F677E19}" srcOrd="12" destOrd="0" presId="urn:microsoft.com/office/officeart/2005/8/layout/list1"/>
    <dgm:cxn modelId="{702D8806-A459-41B7-A948-2CEB227F62BD}" type="presParOf" srcId="{7B801DAB-8F86-4BED-B074-C81E6F677E19}" destId="{9E0B426E-E98E-4A9D-9F0A-7EB891172428}" srcOrd="0" destOrd="0" presId="urn:microsoft.com/office/officeart/2005/8/layout/list1"/>
    <dgm:cxn modelId="{031F0482-EC3F-4B08-A4F4-DD5AD6DDA580}" type="presParOf" srcId="{7B801DAB-8F86-4BED-B074-C81E6F677E19}" destId="{1F3EBFC1-B5F2-4BB9-9E1E-707FF342E013}" srcOrd="1" destOrd="0" presId="urn:microsoft.com/office/officeart/2005/8/layout/list1"/>
    <dgm:cxn modelId="{7B6FDF32-678D-4D16-B096-FC954D41ADE1}" type="presParOf" srcId="{8BFA097F-0B1B-4DBA-8D4F-8D31392DC1C0}" destId="{9D99F35C-9FB9-439B-9731-A423A941C685}" srcOrd="13" destOrd="0" presId="urn:microsoft.com/office/officeart/2005/8/layout/list1"/>
    <dgm:cxn modelId="{4E01E674-C6BD-47C6-8E53-9D4D2DFACAF6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Izmjene i dopune za 2017.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Druge izmjene i dopune za 2017.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885.500.000,00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894.600.000,00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D0F7E8-670E-4D04-8068-D6838138BED7}" type="presOf" srcId="{0E8F3666-0CDF-487A-A0EB-0B445E6DC281}" destId="{9D572A36-63FB-4DFF-80AC-FF5C3A4E0733}" srcOrd="1" destOrd="0" presId="urn:microsoft.com/office/officeart/2005/8/layout/process4"/>
    <dgm:cxn modelId="{6534EB30-B42E-4A47-9306-D58CEDECCC9C}" type="presOf" srcId="{8752EB39-EF3F-4E60-88D6-7C6C9C0EA8D5}" destId="{1896A4B6-9FD5-46EC-878E-635C9E9E1691}" srcOrd="0" destOrd="0" presId="urn:microsoft.com/office/officeart/2005/8/layout/process4"/>
    <dgm:cxn modelId="{FC1E983D-0C0D-445D-9D06-59DD62DD0F4B}" type="presOf" srcId="{9B622B78-48DD-4E28-A0C3-A5A78DA4306F}" destId="{A874D18E-C23D-4AAD-BFB3-DCD43FDAC840}" srcOrd="0" destOrd="0" presId="urn:microsoft.com/office/officeart/2005/8/layout/process4"/>
    <dgm:cxn modelId="{AB542250-BB7A-4B54-9FE1-C465839AF209}" type="presOf" srcId="{8752EB39-EF3F-4E60-88D6-7C6C9C0EA8D5}" destId="{6AF623C0-3814-43EE-9A05-13F8A7A95A8B}" srcOrd="1" destOrd="0" presId="urn:microsoft.com/office/officeart/2005/8/layout/process4"/>
    <dgm:cxn modelId="{3FE8E17D-8AF6-485E-BDE9-30BD989F2B51}" type="presOf" srcId="{8F26BE36-E252-491F-AAD2-983F57453A0D}" destId="{3691E4EA-0FC3-40A0-902F-375A40C848C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7B7A0D7-B0F5-470F-808D-6F71001779DB}" type="presOf" srcId="{0E8F3666-0CDF-487A-A0EB-0B445E6DC281}" destId="{039EE1EC-57F6-478E-A90D-C1ED366C99D7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1C021987-1070-44F6-ACF6-8084B5B12E77}" type="presOf" srcId="{10A0D5B4-1844-4732-B408-8F489F201046}" destId="{F86DDC54-07A8-4C8C-931B-31A05F11A916}" srcOrd="0" destOrd="0" presId="urn:microsoft.com/office/officeart/2005/8/layout/process4"/>
    <dgm:cxn modelId="{93FEE785-7ED2-4871-AFAC-FFCC65F3CCBC}" type="presParOf" srcId="{3691E4EA-0FC3-40A0-902F-375A40C848C6}" destId="{BF7E4E31-F027-413D-B094-9DEBF58F0A16}" srcOrd="0" destOrd="0" presId="urn:microsoft.com/office/officeart/2005/8/layout/process4"/>
    <dgm:cxn modelId="{6B8BD8EC-BCBE-476B-8A2F-0EC55EC8A307}" type="presParOf" srcId="{BF7E4E31-F027-413D-B094-9DEBF58F0A16}" destId="{1896A4B6-9FD5-46EC-878E-635C9E9E1691}" srcOrd="0" destOrd="0" presId="urn:microsoft.com/office/officeart/2005/8/layout/process4"/>
    <dgm:cxn modelId="{D66BD522-3985-400D-8E6E-1AB4AD482984}" type="presParOf" srcId="{BF7E4E31-F027-413D-B094-9DEBF58F0A16}" destId="{6AF623C0-3814-43EE-9A05-13F8A7A95A8B}" srcOrd="1" destOrd="0" presId="urn:microsoft.com/office/officeart/2005/8/layout/process4"/>
    <dgm:cxn modelId="{9BB9F7B8-2007-45D5-BB2B-DEEDACD69E2B}" type="presParOf" srcId="{BF7E4E31-F027-413D-B094-9DEBF58F0A16}" destId="{D1CC19AE-229D-4BFA-B1A4-57ADF158AF28}" srcOrd="2" destOrd="0" presId="urn:microsoft.com/office/officeart/2005/8/layout/process4"/>
    <dgm:cxn modelId="{05CC979E-3F39-4212-BFF7-06D38CC06CDD}" type="presParOf" srcId="{D1CC19AE-229D-4BFA-B1A4-57ADF158AF28}" destId="{F86DDC54-07A8-4C8C-931B-31A05F11A916}" srcOrd="0" destOrd="0" presId="urn:microsoft.com/office/officeart/2005/8/layout/process4"/>
    <dgm:cxn modelId="{8CFCA2CA-0197-4359-A918-B7C945A32B21}" type="presParOf" srcId="{3691E4EA-0FC3-40A0-902F-375A40C848C6}" destId="{6575BFFB-8E0B-4AE8-8AC8-A4975C58FE87}" srcOrd="1" destOrd="0" presId="urn:microsoft.com/office/officeart/2005/8/layout/process4"/>
    <dgm:cxn modelId="{08C62BA5-DF5A-451E-AF50-B0EDAC71ABF5}" type="presParOf" srcId="{3691E4EA-0FC3-40A0-902F-375A40C848C6}" destId="{4990A0AF-9919-4A09-BFC5-2FE46AB0BE0F}" srcOrd="2" destOrd="0" presId="urn:microsoft.com/office/officeart/2005/8/layout/process4"/>
    <dgm:cxn modelId="{56237708-01AB-4814-9EEB-31E4702E86AC}" type="presParOf" srcId="{4990A0AF-9919-4A09-BFC5-2FE46AB0BE0F}" destId="{039EE1EC-57F6-478E-A90D-C1ED366C99D7}" srcOrd="0" destOrd="0" presId="urn:microsoft.com/office/officeart/2005/8/layout/process4"/>
    <dgm:cxn modelId="{2AE2866D-C1E0-410A-857D-7BE4E87E0A70}" type="presParOf" srcId="{4990A0AF-9919-4A09-BFC5-2FE46AB0BE0F}" destId="{9D572A36-63FB-4DFF-80AC-FF5C3A4E0733}" srcOrd="1" destOrd="0" presId="urn:microsoft.com/office/officeart/2005/8/layout/process4"/>
    <dgm:cxn modelId="{D6D09D6E-BA22-4A7A-A14E-882B2145911A}" type="presParOf" srcId="{4990A0AF-9919-4A09-BFC5-2FE46AB0BE0F}" destId="{CC2BA3B8-27FF-4181-900D-E8945C5C7F16}" srcOrd="2" destOrd="0" presId="urn:microsoft.com/office/officeart/2005/8/layout/process4"/>
    <dgm:cxn modelId="{9FC47BA5-C0F8-4FD5-9F9C-D76E041C605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dirty="0" smtClean="0"/>
            <a:t>850.929.207,62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67444" y="852300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4.502.350,00 kn</a:t>
          </a:r>
          <a:endParaRPr lang="hr-HR" sz="1400" b="0" kern="1200" dirty="0"/>
        </a:p>
      </dsp:txBody>
      <dsp:txXfrm>
        <a:off x="193383" y="878239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936.974,19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Višak prihoda iz prethodne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29.131.468,19 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none" kern="1200" dirty="0" smtClean="0">
              <a:solidFill>
                <a:schemeClr val="bg1"/>
              </a:solidFill>
            </a:rPr>
            <a:t>Druge izmjene i dopune za 2017. godinu</a:t>
          </a:r>
          <a:endParaRPr lang="hr-HR" sz="20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885.500.000,00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none" kern="1200" dirty="0" smtClean="0"/>
            <a:t>Izmjene i dopune za 2017. godinu</a:t>
          </a:r>
          <a:endParaRPr lang="hr-HR" sz="20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894.600.000,00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701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30.11.2017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Druge 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Zadarske županije za 2017.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6600"/>
                </a:solidFill>
              </a:rPr>
              <a:t>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Nacrt prijedloga Drugih izmjena i dopuna Proračuna Zadarske županije za 2017. godinu usvojen je na  5. sjednici Kolegija župana 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</a:rPr>
              <a:t>30. studenog 2017. godine </a:t>
            </a:r>
            <a:r>
              <a:rPr lang="hr-HR" sz="1400" b="1" dirty="0" smtClean="0">
                <a:solidFill>
                  <a:srgbClr val="002060"/>
                </a:solidFill>
              </a:rPr>
              <a:t>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studeni 2017.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8050" y="460092"/>
            <a:ext cx="8229600" cy="260648"/>
          </a:xfrm>
        </p:spPr>
        <p:txBody>
          <a:bodyPr>
            <a:normAutofit fontScale="90000"/>
          </a:bodyPr>
          <a:lstStyle/>
          <a:p>
            <a:pPr algn="l"/>
            <a:r>
              <a:rPr lang="hr-HR" sz="1200" b="1" smtClean="0"/>
              <a:t>Tablica 5. Pomoći iz Državnog Proračuna temeljem prijenosa EU sredstava</a:t>
            </a:r>
            <a:endParaRPr lang="hr-HR" sz="1200" b="1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90182"/>
              </p:ext>
            </p:extLst>
          </p:nvPr>
        </p:nvGraphicFramePr>
        <p:xfrm>
          <a:off x="971600" y="802461"/>
          <a:ext cx="7157035" cy="507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381"/>
                <a:gridCol w="1017832"/>
                <a:gridCol w="1263207"/>
                <a:gridCol w="1161082"/>
                <a:gridCol w="726533"/>
              </a:tblGrid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+mj-lt"/>
                          <a:ea typeface="Times New Roman"/>
                        </a:rPr>
                        <a:t>Projekt</a:t>
                      </a:r>
                      <a:r>
                        <a:rPr lang="hr-HR" sz="1200" baseline="0" dirty="0" smtClean="0">
                          <a:effectLst/>
                          <a:latin typeface="+mj-lt"/>
                          <a:ea typeface="Times New Roman"/>
                        </a:rPr>
                        <a:t> SAVE H20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807.415,50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807.415,50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Cowork</a:t>
                      </a:r>
                      <a:r>
                        <a:rPr lang="hr-HR" sz="1200" dirty="0">
                          <a:effectLst/>
                          <a:latin typeface="+mj-lt"/>
                        </a:rPr>
                        <a:t> net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84.371,75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325.097,08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409.468,83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485,32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Gaging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228.538,26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-5.699,75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222.838,51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97,51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Bee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Promoted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67.889,79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67.889,79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Pescar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445.965,10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-117.937,53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328.027,57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73,55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Pescar</a:t>
                      </a:r>
                      <a:r>
                        <a:rPr lang="hr-HR" sz="1200" dirty="0">
                          <a:effectLst/>
                          <a:latin typeface="+mj-lt"/>
                        </a:rPr>
                        <a:t> - ZADRA NOVA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4.362,50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4.362,50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Europa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Direct</a:t>
                      </a:r>
                      <a:r>
                        <a:rPr lang="hr-HR" sz="1200" dirty="0">
                          <a:effectLst/>
                          <a:latin typeface="+mj-lt"/>
                        </a:rPr>
                        <a:t> Zadar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123.220,74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14.495,33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137.716,07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111,76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Step</a:t>
                      </a:r>
                      <a:r>
                        <a:rPr lang="hr-HR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Forward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30.494,02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30.494,02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HOLISTIC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1.644.304,58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-495.906,80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1.148.397,78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69,84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CGO Biljane Donje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291.883,00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291.883,00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Upravljajmo budućnosti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98.840,81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98.840,81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j-lt"/>
                        </a:rPr>
                        <a:t>Projekt </a:t>
                      </a:r>
                      <a:r>
                        <a:rPr lang="hr-HR" sz="1200" dirty="0" err="1">
                          <a:effectLst/>
                          <a:latin typeface="+mj-lt"/>
                        </a:rPr>
                        <a:t>Erasmus</a:t>
                      </a:r>
                      <a:r>
                        <a:rPr lang="hr-HR" sz="1200" dirty="0">
                          <a:effectLst/>
                          <a:latin typeface="+mj-lt"/>
                        </a:rPr>
                        <a:t> + GJB</a:t>
                      </a:r>
                      <a:endParaRPr lang="hr-HR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63.000,00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63.000,00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Inkluzija društvo bez prepreka 16/17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1.811.221,51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1.811.221,51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Inkluzija društvo bez prepreka 17/18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655.861,70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34.277,88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690.139,58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105,23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Listen stories GJB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114.766,00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114.766,00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Erasmus + ključ. akt. 1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341.387,72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341.387,72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My Europe, My life, My future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86.110,00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4.058,68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90.168,68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104,71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Healthy future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92.521,00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92.521,00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Tesla je znao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618.841,76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618.841,76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Razminiravanja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7.340.000,00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-8.777,35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7.331.222,65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99,88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Prip. lepeze za mlade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74.924,08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74.924,08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Učinkovito upravljanje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116.311,66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116.311,66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Erasmus KA 2 + OŠ Nin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10.000,00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10.000,00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100,00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+mj-lt"/>
                        </a:rPr>
                        <a:t>Projekt Microsoft Showcase Schools</a:t>
                      </a:r>
                      <a:endParaRPr lang="hr-HR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5.000,00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+mj-lt"/>
                        </a:rPr>
                        <a:t>0,00</a:t>
                      </a:r>
                      <a:endParaRPr lang="hr-HR" sz="1200" b="1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5.000,00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+mj-lt"/>
                        </a:rPr>
                        <a:t>100,00</a:t>
                      </a:r>
                      <a:endParaRPr lang="hr-HR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>
              <a:buNone/>
            </a:pPr>
            <a:endParaRPr lang="hr-HR" noProof="1" smtClean="0"/>
          </a:p>
          <a:p>
            <a:pPr>
              <a:buNone/>
            </a:pPr>
            <a:endParaRPr lang="hr-HR" noProof="1" smtClean="0"/>
          </a:p>
          <a:p>
            <a:pPr>
              <a:buNone/>
            </a:pPr>
            <a:endParaRPr lang="hr-HR" noProof="1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2818"/>
              </p:ext>
            </p:extLst>
          </p:nvPr>
        </p:nvGraphicFramePr>
        <p:xfrm>
          <a:off x="755576" y="332656"/>
          <a:ext cx="7488832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5861"/>
                <a:gridCol w="1315741"/>
                <a:gridCol w="1393137"/>
                <a:gridCol w="1043338"/>
                <a:gridCol w="640755"/>
              </a:tblGrid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+ V. Vlatkovića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73.898,56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73.898,56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+ S. Ožanića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524.222,24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82.031,18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606.253,42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115,65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+ Med. škola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102.907,54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102.907,54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+ KA 1 + OŠ Nin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10.000,00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201 - OŠ Nin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45.000,00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45.000,00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ERASMUS + KA219-SŠ Gračac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68.000,00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68.000,00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ERASMUS + KA219-</a:t>
                      </a:r>
                      <a:r>
                        <a:rPr lang="hr-HR" sz="1200" dirty="0" err="1">
                          <a:effectLst/>
                        </a:rPr>
                        <a:t>Hotel.turistička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154.900,00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154.900,00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+KA219-GVN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20.000,00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20.000,00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Post.fin.i </a:t>
                      </a:r>
                      <a:r>
                        <a:rPr lang="hr-HR" sz="1200" dirty="0" err="1">
                          <a:effectLst/>
                        </a:rPr>
                        <a:t>digit</a:t>
                      </a:r>
                      <a:r>
                        <a:rPr lang="hr-HR" sz="1200" dirty="0">
                          <a:effectLst/>
                        </a:rPr>
                        <a:t>. pismeni - </a:t>
                      </a:r>
                      <a:r>
                        <a:rPr lang="hr-HR" sz="1200" dirty="0" err="1">
                          <a:effectLst/>
                        </a:rPr>
                        <a:t>V.Vlatkovića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585.573,85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585.573,85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Erasmus</a:t>
                      </a:r>
                      <a:r>
                        <a:rPr lang="hr-HR" sz="1200" dirty="0">
                          <a:effectLst/>
                        </a:rPr>
                        <a:t> KA 101 + OŠ Nin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188.000,00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188.000,00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Otoci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1.051.875,00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-1.051.875,00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Sparc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231.200,00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-231.200,00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Bird </a:t>
                      </a:r>
                      <a:r>
                        <a:rPr lang="hr-HR" sz="1200" dirty="0" err="1">
                          <a:effectLst/>
                        </a:rPr>
                        <a:t>watching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231.200,00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-231.200,00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Projekti u pripremi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53.500,00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-53.500,00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Irene - ZADRA NOVA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1.295.020,35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-307.045,21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987.975,14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76,29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Irene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124.047,39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124.047,39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Kulturna baština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906.350,00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-906.350,00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Foster </a:t>
                      </a:r>
                      <a:r>
                        <a:rPr lang="hr-HR" sz="1200" dirty="0" err="1">
                          <a:effectLst/>
                        </a:rPr>
                        <a:t>ch</a:t>
                      </a:r>
                      <a:r>
                        <a:rPr lang="hr-HR" sz="1200" dirty="0">
                          <a:effectLst/>
                        </a:rPr>
                        <a:t>. </a:t>
                      </a:r>
                      <a:r>
                        <a:rPr lang="hr-HR" sz="1200" dirty="0" err="1">
                          <a:effectLst/>
                        </a:rPr>
                        <a:t>rights</a:t>
                      </a:r>
                      <a:r>
                        <a:rPr lang="hr-HR" sz="1200" dirty="0">
                          <a:effectLst/>
                        </a:rPr>
                        <a:t> - ZADRA NOVA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89.600,12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89.600,12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Projekt </a:t>
                      </a:r>
                      <a:r>
                        <a:rPr lang="hr-HR" sz="1200" dirty="0" err="1">
                          <a:effectLst/>
                        </a:rPr>
                        <a:t>MELAdetect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500.250,00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500.250,00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energ. obnova - V. Nazor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861.917,10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-598.229,80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263.687,30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30,59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energ. obnova - OŠ Pag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135.525,00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-34.836,29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100.688,71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74,30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CB Green - Grad Zadar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41.673,15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29.650,11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71.323,26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171,15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Blue Smart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182.067,55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-182.067,55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Code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136.707,00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136.707,00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Canonying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1.366,41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1.366,41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Centar komp. za nove teh. (CENT)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1.500.593,00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1.500.593,00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Sustava navodnjavanja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6.890.020,13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-6.890.020,13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Poboljšanje pristupa PZZ na otocima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656.110,58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-49.521,58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606.589,00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92,45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Projekt izgr. i oprem. dnevnih bolnica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18.500.000,00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hr-HR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18.500.000,00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100,00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UKUPNO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effectLst/>
                        </a:rPr>
                        <a:t>48.723.549,30</a:t>
                      </a:r>
                      <a:endParaRPr lang="hr-H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effectLst/>
                        </a:rPr>
                        <a:t>-9.079.349,58</a:t>
                      </a:r>
                      <a:endParaRPr lang="hr-H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effectLst/>
                        </a:rPr>
                        <a:t>39.644.199,72</a:t>
                      </a:r>
                      <a:endParaRPr lang="hr-H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bg1"/>
                          </a:solidFill>
                          <a:effectLst/>
                        </a:rPr>
                        <a:t>81,37</a:t>
                      </a:r>
                      <a:endParaRPr lang="hr-H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II. izmjenama i dopunama proračuna za 2017.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					               Iznos (kn)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16.798.363,00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10.560.200,00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		              1.119.902,00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104.327.469,00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						   132.805.934,00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84523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</a:t>
            </a:r>
            <a:br>
              <a:rPr lang="hr-HR" sz="2000" b="1" dirty="0" smtClean="0"/>
            </a:br>
            <a:r>
              <a:rPr lang="hr-HR" sz="2000" b="1" dirty="0" smtClean="0"/>
              <a:t>proračuna za 2017. godinu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50" name="Pravokutnik 49"/>
          <p:cNvSpPr/>
          <p:nvPr/>
        </p:nvSpPr>
        <p:spPr>
          <a:xfrm>
            <a:off x="251520" y="191176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16.615.786,00 kn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33909" y="476968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	                  182.577,00 kn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386037" y="512972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Code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182.577,00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1419636" y="2269267"/>
            <a:ext cx="7544852" cy="367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Kapitalna ulaganja u osnovnim školama	</a:t>
            </a:r>
            <a:r>
              <a:rPr lang="hr-HR" sz="1600" i="1" dirty="0" smtClean="0">
                <a:solidFill>
                  <a:schemeClr val="tx1"/>
                </a:solidFill>
              </a:rPr>
              <a:t>		</a:t>
            </a:r>
            <a:r>
              <a:rPr lang="hr-HR" sz="1600" b="1" dirty="0" smtClean="0">
                <a:solidFill>
                  <a:schemeClr val="tx1"/>
                </a:solidFill>
              </a:rPr>
              <a:t>           1.511.970,00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434536" y="263691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Energetska obnova OŠ Pag</a:t>
            </a:r>
            <a:r>
              <a:rPr lang="hr-HR" sz="1600" i="1" dirty="0" smtClean="0">
                <a:solidFill>
                  <a:schemeClr val="tx1"/>
                </a:solidFill>
              </a:rPr>
              <a:t>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316.664,00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34536" y="2996952"/>
            <a:ext cx="7555861" cy="3520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Kapitalna ulaganja u srednjim školama</a:t>
            </a:r>
            <a:r>
              <a:rPr lang="hr-HR" sz="1600" i="1" dirty="0" smtClean="0">
                <a:solidFill>
                  <a:schemeClr val="tx1"/>
                </a:solidFill>
              </a:rPr>
              <a:t>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179.800,00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34535" y="3349004"/>
            <a:ext cx="7555861" cy="3720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Energetska obnova u perivoju V. Nazora</a:t>
            </a:r>
            <a:r>
              <a:rPr lang="hr-HR" sz="1600" i="1" dirty="0" smtClean="0">
                <a:solidFill>
                  <a:schemeClr val="tx1"/>
                </a:solidFill>
              </a:rPr>
              <a:t>		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1.528.676,00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39515" y="3721063"/>
            <a:ext cx="7555861" cy="3720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Prijevoz učenika srednjih škola	</a:t>
            </a:r>
            <a:r>
              <a:rPr lang="hr-HR" sz="1600" i="1" dirty="0" smtClean="0">
                <a:solidFill>
                  <a:schemeClr val="tx1"/>
                </a:solidFill>
              </a:rPr>
              <a:t>		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11.550.000,00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6722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84076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>
                <a:solidFill>
                  <a:sysClr val="windowText" lastClr="000000"/>
                </a:solidFill>
              </a:rPr>
              <a:t>Razvojni projekti u II. izmjenama i dopunama </a:t>
            </a:r>
            <a:br>
              <a:rPr lang="hr-HR" sz="2000" b="1" dirty="0" smtClean="0">
                <a:solidFill>
                  <a:sysClr val="windowText" lastClr="000000"/>
                </a:solidFill>
              </a:rPr>
            </a:br>
            <a:r>
              <a:rPr lang="hr-HR" sz="2000" b="1" dirty="0" smtClean="0">
                <a:solidFill>
                  <a:sysClr val="windowText" lastClr="000000"/>
                </a:solidFill>
              </a:rPr>
              <a:t>proračuna za 2017. godinu </a:t>
            </a:r>
            <a:r>
              <a:rPr lang="hr-HR" sz="2000" dirty="0" smtClean="0">
                <a:solidFill>
                  <a:sysClr val="windowText" lastClr="000000"/>
                </a:solidFill>
              </a:rPr>
              <a:t/>
            </a:r>
            <a:br>
              <a:rPr lang="hr-HR" sz="2000" dirty="0" smtClean="0">
                <a:solidFill>
                  <a:sysClr val="windowText" lastClr="000000"/>
                </a:solidFill>
              </a:rPr>
            </a:br>
            <a:endParaRPr lang="hr-HR" sz="2000" dirty="0">
              <a:solidFill>
                <a:sysClr val="windowText" lastClr="00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185532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</a:t>
            </a:r>
            <a:r>
              <a:rPr lang="hr-HR" sz="1600" b="1" dirty="0" err="1" smtClean="0">
                <a:solidFill>
                  <a:schemeClr val="tx1"/>
                </a:solidFill>
              </a:rPr>
              <a:t>akvakulture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1.193.489,00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90956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Pescar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461.454,00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7" name="Pravokutnik 16"/>
          <p:cNvSpPr/>
          <p:nvPr/>
        </p:nvSpPr>
        <p:spPr>
          <a:xfrm>
            <a:off x="251520" y="486916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Razvoj konkurentnog poduzetništva i turizma		                5.740.525,00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23090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Promidžba turizma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352.175,00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51520" y="3549527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					954.145,00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18861" y="249683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Identifikacija autohtonih sorti maslina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51966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Udruženo oglašavanje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875.000,00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220880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održavanja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302.318,00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276482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Zona – mirisi i okusi Zadarskog kraja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    48.000,00 kn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648" y="305782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Sustavi navodnjavanja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818.171,00 kn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18861" y="4197599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Forest</a:t>
            </a:r>
            <a:r>
              <a:rPr lang="hr-HR" sz="1600" dirty="0" smtClean="0">
                <a:solidFill>
                  <a:schemeClr val="tx1"/>
                </a:solidFill>
              </a:rPr>
              <a:t> Bio Ene	</a:t>
            </a:r>
            <a:r>
              <a:rPr lang="hr-HR" sz="1600" dirty="0" err="1" smtClean="0">
                <a:solidFill>
                  <a:schemeClr val="tx1"/>
                </a:solidFill>
              </a:rPr>
              <a:t>rgy</a:t>
            </a:r>
            <a:r>
              <a:rPr lang="hr-HR" sz="1600" dirty="0" smtClean="0">
                <a:solidFill>
                  <a:schemeClr val="tx1"/>
                </a:solidFill>
              </a:rPr>
              <a:t>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492.691,00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399080" y="5807694"/>
            <a:ext cx="7552760" cy="297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Poticanje malog i srednjeg poduzetništva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4.513.350,00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35527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</a:t>
            </a:r>
            <a:br>
              <a:rPr lang="hr-HR" sz="2000" b="1" dirty="0" smtClean="0"/>
            </a:br>
            <a:r>
              <a:rPr lang="hr-HR" sz="2000" b="1" dirty="0" smtClean="0"/>
              <a:t>proračuna za 2017.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3717032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18494" y="448930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Networld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319.320,00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0972" y="4134411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   1.119.902,00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6" name="Pravokutnik 15"/>
          <p:cNvSpPr/>
          <p:nvPr/>
        </p:nvSpPr>
        <p:spPr>
          <a:xfrm>
            <a:off x="215516" y="132416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	        </a:t>
            </a:r>
            <a:r>
              <a:rPr lang="hr-HR" sz="1600" b="1" dirty="0" smtClean="0"/>
              <a:t>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5516" y="1769895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Uvođenja znanja, novih tehnologija i inovacija u gospodarstvu                 2.672.041,00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331640" y="21328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novih tehnologija – spec.poduz.inkub.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2.090.653,90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31640" y="242088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Poljoprivredno edukacijski centar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130.000,00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331640" y="270892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Mazing</a:t>
            </a:r>
            <a:r>
              <a:rPr lang="hr-HR" sz="1600" dirty="0" smtClean="0">
                <a:solidFill>
                  <a:schemeClr val="tx1"/>
                </a:solidFill>
              </a:rPr>
              <a:t> – zelena škola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119.750,00 kn</a:t>
            </a:r>
            <a:r>
              <a:rPr lang="hr-HR" sz="1600" dirty="0" smtClean="0">
                <a:solidFill>
                  <a:schemeClr val="tx1"/>
                </a:solidFill>
              </a:rPr>
              <a:t>          			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339468" y="30053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Projekt RI2 </a:t>
            </a:r>
            <a:r>
              <a:rPr lang="hr-HR" sz="1600" dirty="0" err="1" smtClean="0">
                <a:solidFill>
                  <a:schemeClr val="tx1"/>
                </a:solidFill>
              </a:rPr>
              <a:t>Intergate</a:t>
            </a:r>
            <a:r>
              <a:rPr lang="hr-HR" sz="1600" dirty="0" smtClean="0">
                <a:solidFill>
                  <a:schemeClr val="tx1"/>
                </a:solidFill>
              </a:rPr>
              <a:t>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331.637,00 kn</a:t>
            </a:r>
            <a:r>
              <a:rPr lang="hr-HR" sz="1600" dirty="0" smtClean="0">
                <a:solidFill>
                  <a:schemeClr val="tx1"/>
                </a:solidFill>
              </a:rPr>
              <a:t>          			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18494" y="478572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Urban </a:t>
            </a:r>
            <a:r>
              <a:rPr lang="hr-HR" sz="1600" dirty="0" err="1" smtClean="0">
                <a:solidFill>
                  <a:schemeClr val="tx1"/>
                </a:solidFill>
              </a:rPr>
              <a:t>green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belts</a:t>
            </a:r>
            <a:r>
              <a:rPr lang="hr-HR" sz="1600" dirty="0" smtClean="0">
                <a:solidFill>
                  <a:schemeClr val="tx1"/>
                </a:solidFill>
              </a:rPr>
              <a:t>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315.673,00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18494" y="507375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Ruins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128.909,00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18494" y="5370169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Izložbena djelatnost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356.000,00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3803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 </a:t>
            </a:r>
            <a:br>
              <a:rPr lang="hr-HR" sz="2000" b="1" dirty="0" smtClean="0"/>
            </a:br>
            <a:r>
              <a:rPr lang="hr-HR" sz="2000" b="1" dirty="0" smtClean="0"/>
              <a:t>proračuna za 2017. godinu </a:t>
            </a:r>
            <a:r>
              <a:rPr lang="hr-HR" sz="2000" dirty="0" smtClean="0">
                <a:solidFill>
                  <a:srgbClr val="FF0000"/>
                </a:solidFill>
              </a:rPr>
              <a:t/>
            </a:r>
            <a:br>
              <a:rPr lang="hr-HR" sz="2000" dirty="0" smtClean="0">
                <a:solidFill>
                  <a:srgbClr val="FF0000"/>
                </a:solidFill>
              </a:rPr>
            </a:b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	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1700808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              96.737.935,00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21663" y="207331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1.991.537,00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10616" y="267428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dnevnih bolnica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18.230.000,00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10616" y="236134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17/18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1.040.396,00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296" y="2962315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Poliklinike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37.139.613,00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3296" y="325034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zgrade Ispostave u Ninu			          </a:t>
            </a:r>
            <a:r>
              <a:rPr lang="hr-HR" sz="1600" b="1" dirty="0" smtClean="0">
                <a:solidFill>
                  <a:schemeClr val="tx1"/>
                </a:solidFill>
              </a:rPr>
              <a:t>3.282.113,00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03296" y="355396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Poliklinika – preseljenje                            			          </a:t>
            </a:r>
            <a:r>
              <a:rPr lang="hr-HR" sz="1600" b="1" dirty="0" smtClean="0">
                <a:solidFill>
                  <a:schemeClr val="tx1"/>
                </a:solidFill>
              </a:rPr>
              <a:t>5.812.933,00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13659" y="3872487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Investicijsko ulaganje					         </a:t>
            </a:r>
            <a:r>
              <a:rPr lang="hr-HR" sz="1600" b="1" dirty="0" smtClean="0">
                <a:solidFill>
                  <a:schemeClr val="tx1"/>
                </a:solidFill>
              </a:rPr>
              <a:t>29.241.343,00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681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 </a:t>
            </a:r>
            <a:br>
              <a:rPr lang="hr-HR" sz="2000" b="1" dirty="0" smtClean="0"/>
            </a:br>
            <a:r>
              <a:rPr lang="hr-HR" sz="2000" b="1" dirty="0" smtClean="0"/>
              <a:t>proračuna za 2017. godinu </a:t>
            </a:r>
            <a:r>
              <a:rPr lang="hr-HR" sz="2000" dirty="0" smtClean="0">
                <a:solidFill>
                  <a:srgbClr val="FF0000"/>
                </a:solidFill>
              </a:rPr>
              <a:t/>
            </a:r>
            <a:br>
              <a:rPr lang="hr-HR" sz="2000" dirty="0" smtClean="0">
                <a:solidFill>
                  <a:srgbClr val="FF0000"/>
                </a:solidFill>
              </a:rPr>
            </a:b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	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51520" y="1700808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4.3. Razvoj i učinkovito korištenje prometne infrastrukture i usluga                  4.492.110,00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0608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Sanacija i izgradnja lučke infrastrukture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3.650.000,00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63164" y="343774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             3.097.424,00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433259" y="379778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Irene 					           </a:t>
            </a:r>
            <a:r>
              <a:rPr lang="hr-HR" sz="1600" b="1" dirty="0" smtClean="0">
                <a:solidFill>
                  <a:schemeClr val="tx1"/>
                </a:solidFill>
              </a:rPr>
              <a:t>1.146.957,00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40227" y="409456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gospodarenjem otpadom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1.631.027,00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1433259" y="43738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Protuminsko</a:t>
            </a:r>
            <a:r>
              <a:rPr lang="hr-HR" sz="1600" dirty="0" smtClean="0">
                <a:solidFill>
                  <a:schemeClr val="tx1"/>
                </a:solidFill>
              </a:rPr>
              <a:t> djelovanje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72.500,00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33259" y="4661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Ostale aktivnosti zaštite i spašavanja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246.940,00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0937" y="23572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Mobilitas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420.881,00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10616" y="264529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Chestnut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328.746,00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15292" y="294032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Chestnut</a:t>
            </a:r>
            <a:r>
              <a:rPr lang="hr-HR" sz="1600" dirty="0" smtClean="0">
                <a:solidFill>
                  <a:schemeClr val="tx1"/>
                </a:solidFill>
              </a:rPr>
              <a:t>					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92.483,00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061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87599"/>
              </p:ext>
            </p:extLst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6.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u Proračunu ZŽ za 2017. godinu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Druge izmjene i dopune proračuna Zadarske županije</a:t>
            </a:r>
            <a:br>
              <a:rPr lang="hr-HR" sz="2800" b="1" dirty="0" smtClean="0"/>
            </a:br>
            <a:r>
              <a:rPr lang="hr-HR" sz="2800" b="1" dirty="0" smtClean="0"/>
              <a:t>za 2017. godinu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3253302384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507440321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1" y="1055325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spc="-9" dirty="0"/>
              <a:t>Fiskalni </a:t>
            </a:r>
            <a:r>
              <a:rPr sz="2800" spc="-4" dirty="0"/>
              <a:t>učinak na</a:t>
            </a:r>
            <a:r>
              <a:rPr sz="2800" spc="18" dirty="0"/>
              <a:t> </a:t>
            </a:r>
            <a:r>
              <a:rPr sz="2800" spc="-13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121939" y="1532503"/>
            <a:ext cx="6837909" cy="4442716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4546" y="1533888"/>
            <a:ext cx="6834107" cy="3199782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6811" y="1844824"/>
            <a:ext cx="8064896" cy="421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marL="11135" marR="4454"/>
            <a:r>
              <a:rPr sz="1600" b="1" spc="-13" dirty="0" err="1" smtClean="0">
                <a:solidFill>
                  <a:srgbClr val="002060"/>
                </a:solidFill>
                <a:latin typeface="Calibri"/>
                <a:cs typeface="Calibri"/>
              </a:rPr>
              <a:t>Proračun</a:t>
            </a:r>
            <a:r>
              <a:rPr sz="1600" b="1" spc="-13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18" dirty="0">
                <a:solidFill>
                  <a:srgbClr val="002060"/>
                </a:solidFill>
                <a:latin typeface="Calibri"/>
                <a:cs typeface="Calibri"/>
              </a:rPr>
              <a:t>Zadarske 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županije </a:t>
            </a:r>
            <a:r>
              <a:rPr sz="1600" b="1" spc="-13" dirty="0" err="1">
                <a:solidFill>
                  <a:srgbClr val="002060"/>
                </a:solidFill>
                <a:latin typeface="Calibri"/>
                <a:cs typeface="Calibri"/>
              </a:rPr>
              <a:t>za</a:t>
            </a:r>
            <a:r>
              <a:rPr sz="1600" b="1" spc="-13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201</a:t>
            </a:r>
            <a:r>
              <a:rPr lang="hr-HR" sz="1600" b="1" dirty="0">
                <a:solidFill>
                  <a:srgbClr val="002060"/>
                </a:solidFill>
                <a:latin typeface="Calibri"/>
                <a:cs typeface="Calibri"/>
              </a:rPr>
              <a:t>7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. </a:t>
            </a:r>
            <a:r>
              <a:rPr sz="1600" b="1" spc="-4" dirty="0" err="1">
                <a:solidFill>
                  <a:srgbClr val="002060"/>
                </a:solidFill>
                <a:latin typeface="Calibri"/>
                <a:cs typeface="Calibri"/>
              </a:rPr>
              <a:t>godinu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sz="1600" b="1" spc="-9" dirty="0" smtClean="0">
                <a:solidFill>
                  <a:srgbClr val="002060"/>
                </a:solidFill>
                <a:latin typeface="Calibri"/>
                <a:cs typeface="Calibri"/>
              </a:rPr>
              <a:t>Drugim</a:t>
            </a:r>
            <a:r>
              <a:rPr sz="1600" b="1" spc="-9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izmjenama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i </a:t>
            </a:r>
            <a:r>
              <a:rPr sz="1600" b="1" spc="-4" dirty="0" err="1">
                <a:solidFill>
                  <a:srgbClr val="002060"/>
                </a:solidFill>
                <a:latin typeface="Calibri"/>
                <a:cs typeface="Calibri"/>
              </a:rPr>
              <a:t>dopunama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b="1" spc="-13" dirty="0">
                <a:solidFill>
                  <a:srgbClr val="002060"/>
                </a:solidFill>
                <a:latin typeface="Calibri"/>
                <a:cs typeface="Calibri"/>
              </a:rPr>
              <a:t>smanjuje </a:t>
            </a:r>
            <a:r>
              <a:rPr sz="1600" b="1" spc="-13" dirty="0">
                <a:solidFill>
                  <a:srgbClr val="002060"/>
                </a:solidFill>
                <a:latin typeface="Calibri"/>
                <a:cs typeface="Calibri"/>
              </a:rPr>
              <a:t> 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se </a:t>
            </a:r>
            <a:r>
              <a:rPr sz="1600" b="1" spc="-13" dirty="0" err="1">
                <a:solidFill>
                  <a:srgbClr val="002060"/>
                </a:solidFill>
                <a:latin typeface="Calibri"/>
                <a:cs typeface="Calibri"/>
              </a:rPr>
              <a:t>za</a:t>
            </a:r>
            <a:r>
              <a:rPr sz="1600" b="1" spc="-13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b="1" spc="-4" dirty="0" smtClean="0">
                <a:solidFill>
                  <a:srgbClr val="002060"/>
                </a:solidFill>
                <a:latin typeface="Calibri"/>
                <a:cs typeface="Calibri"/>
              </a:rPr>
              <a:t>9.100.000,00 </a:t>
            </a:r>
            <a:r>
              <a:rPr sz="1600" b="1" spc="-4" dirty="0" err="1" smtClean="0">
                <a:solidFill>
                  <a:srgbClr val="002060"/>
                </a:solidFill>
                <a:latin typeface="Calibri"/>
                <a:cs typeface="Calibri"/>
              </a:rPr>
              <a:t>kuna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sz="1600" b="1" spc="-13" dirty="0">
                <a:solidFill>
                  <a:srgbClr val="002060"/>
                </a:solidFill>
                <a:latin typeface="Calibri"/>
                <a:cs typeface="Calibri"/>
              </a:rPr>
              <a:t>što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je </a:t>
            </a:r>
            <a:r>
              <a:rPr sz="1600" b="1" spc="-13" dirty="0" err="1">
                <a:solidFill>
                  <a:srgbClr val="002060"/>
                </a:solidFill>
                <a:latin typeface="Calibri"/>
                <a:cs typeface="Calibri"/>
              </a:rPr>
              <a:t>za</a:t>
            </a:r>
            <a:r>
              <a:rPr sz="1600" b="1" spc="-13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b="1" dirty="0" smtClean="0">
                <a:solidFill>
                  <a:srgbClr val="002060"/>
                </a:solidFill>
                <a:latin typeface="Calibri"/>
                <a:cs typeface="Calibri"/>
              </a:rPr>
              <a:t>1,02</a:t>
            </a:r>
            <a:r>
              <a:rPr sz="1600" b="1" dirty="0" smtClean="0">
                <a:solidFill>
                  <a:srgbClr val="002060"/>
                </a:solidFill>
                <a:latin typeface="Calibri"/>
                <a:cs typeface="Calibri"/>
              </a:rPr>
              <a:t>%</a:t>
            </a:r>
            <a:r>
              <a:rPr lang="hr-HR" sz="1600" b="1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sz="1600" b="1" dirty="0">
                <a:solidFill>
                  <a:srgbClr val="002060"/>
                </a:solidFill>
                <a:latin typeface="Calibri"/>
                <a:cs typeface="Calibri"/>
              </a:rPr>
              <a:t>manje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u 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odnosu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na </a:t>
            </a:r>
            <a:r>
              <a:rPr sz="1600" b="1" spc="-9" dirty="0">
                <a:solidFill>
                  <a:srgbClr val="002060"/>
                </a:solidFill>
                <a:latin typeface="Calibri"/>
                <a:cs typeface="Calibri"/>
              </a:rPr>
              <a:t>prethodni </a:t>
            </a:r>
            <a:r>
              <a:rPr sz="1600" b="1" spc="-4" dirty="0">
                <a:solidFill>
                  <a:srgbClr val="002060"/>
                </a:solidFill>
                <a:latin typeface="Calibri"/>
                <a:cs typeface="Calibri"/>
              </a:rPr>
              <a:t>plan  (</a:t>
            </a:r>
            <a:r>
              <a:rPr lang="hr-HR" sz="1600" b="1" spc="-4" dirty="0" smtClean="0">
                <a:solidFill>
                  <a:srgbClr val="002060"/>
                </a:solidFill>
                <a:latin typeface="Calibri"/>
                <a:cs typeface="Calibri"/>
              </a:rPr>
              <a:t>894.600.000,00</a:t>
            </a:r>
            <a:r>
              <a:rPr sz="1600" b="1" spc="-18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9" dirty="0">
                <a:solidFill>
                  <a:srgbClr val="002060"/>
                </a:solidFill>
                <a:latin typeface="Calibri"/>
                <a:cs typeface="Calibri"/>
              </a:rPr>
              <a:t>kuna).</a:t>
            </a:r>
            <a:endParaRPr sz="16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spcBef>
                <a:spcPts val="44"/>
              </a:spcBef>
            </a:pPr>
            <a:endParaRPr sz="16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hr-HR" sz="1600" b="1" dirty="0">
                <a:solidFill>
                  <a:srgbClr val="002060"/>
                </a:solidFill>
              </a:rPr>
              <a:t>Planira se povećanje: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naknade za brodice -  </a:t>
            </a:r>
            <a:r>
              <a:rPr lang="hr-HR" sz="1600" b="1" dirty="0" smtClean="0">
                <a:solidFill>
                  <a:srgbClr val="002060"/>
                </a:solidFill>
              </a:rPr>
              <a:t>1,0 </a:t>
            </a:r>
            <a:r>
              <a:rPr lang="hr-HR" sz="1600" b="1" dirty="0">
                <a:solidFill>
                  <a:srgbClr val="002060"/>
                </a:solidFill>
              </a:rPr>
              <a:t>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viška  prihoda poslovanja – </a:t>
            </a:r>
            <a:r>
              <a:rPr lang="hr-HR" sz="1600" b="1" dirty="0" smtClean="0">
                <a:solidFill>
                  <a:srgbClr val="002060"/>
                </a:solidFill>
              </a:rPr>
              <a:t>1,0 </a:t>
            </a:r>
            <a:r>
              <a:rPr lang="hr-HR" sz="1600" b="1" dirty="0">
                <a:solidFill>
                  <a:srgbClr val="002060"/>
                </a:solidFill>
              </a:rPr>
              <a:t>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</a:rPr>
              <a:t>vlastitih prihoda – 5,8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,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prihoda za posebne namjene – </a:t>
            </a:r>
            <a:r>
              <a:rPr lang="hr-HR" sz="1600" b="1" dirty="0" smtClean="0">
                <a:solidFill>
                  <a:srgbClr val="002060"/>
                </a:solidFill>
              </a:rPr>
              <a:t>2,2 </a:t>
            </a:r>
            <a:r>
              <a:rPr lang="hr-HR" sz="1600" b="1" dirty="0">
                <a:solidFill>
                  <a:srgbClr val="002060"/>
                </a:solidFill>
              </a:rPr>
              <a:t>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pomoći iz državnog proračuna – </a:t>
            </a:r>
            <a:r>
              <a:rPr lang="hr-HR" sz="1600" b="1" dirty="0" smtClean="0">
                <a:solidFill>
                  <a:srgbClr val="002060"/>
                </a:solidFill>
              </a:rPr>
              <a:t>0,3 </a:t>
            </a:r>
            <a:r>
              <a:rPr lang="hr-HR" sz="1600" b="1" dirty="0">
                <a:solidFill>
                  <a:srgbClr val="002060"/>
                </a:solidFill>
              </a:rPr>
              <a:t>mil. kuna.</a:t>
            </a:r>
          </a:p>
          <a:p>
            <a:r>
              <a:rPr lang="hr-HR" sz="1600" b="1" dirty="0">
                <a:solidFill>
                  <a:srgbClr val="002060"/>
                </a:solidFill>
              </a:rPr>
              <a:t>uz istodobno smanjenje prihoda po osnovi: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pomoći iz EU fondova – </a:t>
            </a:r>
            <a:r>
              <a:rPr lang="hr-HR" sz="1600" b="1" dirty="0" smtClean="0">
                <a:solidFill>
                  <a:srgbClr val="002060"/>
                </a:solidFill>
              </a:rPr>
              <a:t>8,3 </a:t>
            </a:r>
            <a:r>
              <a:rPr lang="hr-HR" sz="1600" b="1" dirty="0">
                <a:solidFill>
                  <a:srgbClr val="002060"/>
                </a:solidFill>
              </a:rPr>
              <a:t>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primitaka od financijske imovine – </a:t>
            </a:r>
            <a:r>
              <a:rPr lang="hr-HR" sz="1600" b="1" dirty="0" smtClean="0">
                <a:solidFill>
                  <a:srgbClr val="002060"/>
                </a:solidFill>
              </a:rPr>
              <a:t>10,6 </a:t>
            </a:r>
            <a:r>
              <a:rPr lang="hr-HR" sz="1600" b="1" dirty="0">
                <a:solidFill>
                  <a:srgbClr val="002060"/>
                </a:solidFill>
              </a:rPr>
              <a:t>mil. </a:t>
            </a:r>
            <a:r>
              <a:rPr lang="hr-HR" sz="1600" b="1" dirty="0" smtClean="0">
                <a:solidFill>
                  <a:srgbClr val="002060"/>
                </a:solidFill>
              </a:rPr>
              <a:t>kuna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refundacija po projektima – </a:t>
            </a:r>
            <a:r>
              <a:rPr lang="hr-HR" sz="1600" b="1" dirty="0" smtClean="0">
                <a:solidFill>
                  <a:srgbClr val="002060"/>
                </a:solidFill>
              </a:rPr>
              <a:t>0,8 </a:t>
            </a:r>
            <a:r>
              <a:rPr lang="hr-HR" sz="1600" b="1" dirty="0">
                <a:solidFill>
                  <a:srgbClr val="002060"/>
                </a:solidFill>
              </a:rPr>
              <a:t>mil.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85456" y="769019"/>
            <a:ext cx="430050" cy="572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39953"/>
              </p:ext>
            </p:extLst>
          </p:nvPr>
        </p:nvGraphicFramePr>
        <p:xfrm>
          <a:off x="179512" y="2132856"/>
          <a:ext cx="4392488" cy="40177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28192"/>
                <a:gridCol w="1008112"/>
                <a:gridCol w="1008112"/>
                <a:gridCol w="648072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I.</a:t>
                      </a:r>
                      <a:r>
                        <a:rPr lang="hr-HR" sz="1000" baseline="0" dirty="0" smtClean="0"/>
                        <a:t> 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II. 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850.404.093,85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850.929.207,62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64.033.000,00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63.090.000,00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98,53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193.166.146,58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185.683.039,53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96,13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13.879.340,78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14.952.474,81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97,47</a:t>
                      </a:r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70.191.588,57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72.636.883,14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107,73</a:t>
                      </a:r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57.501.004,10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62.956.796,32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109,49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450.913.013,82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450.913.013,82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100,00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720.000,00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697.000,00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96,81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984.600,00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936.974,19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95,16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15.118.893,96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4.502.350,00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29,78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28.092.412,19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29.131.468,19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103,70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894.600.000,00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885.500.000,00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98,90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2962858146"/>
              </p:ext>
            </p:extLst>
          </p:nvPr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I. i II. Izmjena i dopuna proračuna za 2017. godinu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Usporedni prikaz odnosa prihoda poslovanja u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I. i II. </a:t>
            </a:r>
            <a:r>
              <a:rPr lang="hr-HR" sz="1100" b="1" dirty="0">
                <a:cs typeface="Arial" pitchFamily="34" charset="0"/>
              </a:rPr>
              <a:t>I</a:t>
            </a:r>
            <a:r>
              <a:rPr lang="hr-HR" sz="1100" b="1" dirty="0" smtClean="0">
                <a:cs typeface="Arial" pitchFamily="34" charset="0"/>
              </a:rPr>
              <a:t>zmjenama proračuna za 2017. godinu</a:t>
            </a:r>
            <a:endParaRPr lang="vi-VN" sz="1100" b="1" dirty="0" smtClean="0"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686393"/>
              </p:ext>
            </p:extLst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206"/>
                <a:gridCol w="1020114"/>
                <a:gridCol w="1008112"/>
                <a:gridCol w="576063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I. izmjene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II.</a:t>
                      </a:r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762.705.864,34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762.466.823,73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99,97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361.005.952,71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363.846.229,25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100,79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335.374.105,60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334.452.856,25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99,73</a:t>
                      </a:r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1.281.657,51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1.153.449,32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90,00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3.588.200,00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smtClean="0"/>
                        <a:t>3.046.950,00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84,92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30.887.905,19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31.592.690,82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102,28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15.705.682,86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14.134.153,17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89,99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14.862.360,47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14.240.494,92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95,82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130.229.835,66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121.639.252,48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93,40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1.664.300,00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1.393.923,79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83,75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894.600.000,00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885.500.000,00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98,90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471815948"/>
              </p:ext>
            </p:extLst>
          </p:nvPr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I. i II. izmjena proračuna za  2017.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 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rashoda poslovanja u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I. i II. Izmjenama proračuna za 2017.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(</a:t>
            </a:r>
            <a:r>
              <a:rPr lang="hr-HR" sz="1000" b="1" dirty="0" smtClean="0"/>
              <a:t>mil. kn</a:t>
            </a:r>
            <a:r>
              <a:rPr lang="hr-HR" sz="1100" b="1" dirty="0" smtClean="0"/>
              <a:t>)</a:t>
            </a:r>
            <a:endParaRPr lang="hr-HR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82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50" y="35622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graphicFrame>
        <p:nvGraphicFramePr>
          <p:cNvPr id="15" name="Tablica 8"/>
          <p:cNvGraphicFramePr>
            <a:graphicFrameLocks noGrp="1"/>
          </p:cNvGraphicFramePr>
          <p:nvPr>
            <p:extLst/>
          </p:nvPr>
        </p:nvGraphicFramePr>
        <p:xfrm>
          <a:off x="1285852" y="1285860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Osnovne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škole osim onih na području grada Zadra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8"/>
          <p:cNvGraphicFramePr>
            <a:graphicFrameLocks noGrp="1"/>
          </p:cNvGraphicFramePr>
          <p:nvPr>
            <p:extLst/>
          </p:nvPr>
        </p:nvGraphicFramePr>
        <p:xfrm>
          <a:off x="1285852" y="207167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Ustanove u zdravstvu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ica 8"/>
          <p:cNvGraphicFramePr>
            <a:graphicFrameLocks noGrp="1"/>
          </p:cNvGraphicFramePr>
          <p:nvPr>
            <p:extLst/>
          </p:nvPr>
        </p:nvGraphicFramePr>
        <p:xfrm>
          <a:off x="1285852" y="167543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Srednje škole i Đački dom Zadar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8"/>
          <p:cNvGraphicFramePr>
            <a:graphicFrameLocks noGrp="1"/>
          </p:cNvGraphicFramePr>
          <p:nvPr>
            <p:extLst/>
          </p:nvPr>
        </p:nvGraphicFramePr>
        <p:xfrm>
          <a:off x="1292094" y="2868983"/>
          <a:ext cx="5512154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2154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Kazalište lutaka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8"/>
          <p:cNvGraphicFramePr>
            <a:graphicFrameLocks noGrp="1"/>
          </p:cNvGraphicFramePr>
          <p:nvPr>
            <p:extLst/>
          </p:nvPr>
        </p:nvGraphicFramePr>
        <p:xfrm>
          <a:off x="1282950" y="3272192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Narodni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muzej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8"/>
          <p:cNvGraphicFramePr>
            <a:graphicFrameLocks noGrp="1"/>
          </p:cNvGraphicFramePr>
          <p:nvPr>
            <p:extLst/>
          </p:nvPr>
        </p:nvGraphicFramePr>
        <p:xfrm>
          <a:off x="1282950" y="367295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Zavod za prostorno uređenje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ZŽ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ica 8"/>
          <p:cNvGraphicFramePr>
            <a:graphicFrameLocks noGrp="1"/>
          </p:cNvGraphicFramePr>
          <p:nvPr>
            <p:extLst/>
          </p:nvPr>
        </p:nvGraphicFramePr>
        <p:xfrm>
          <a:off x="1282950" y="4052635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Natura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Jadera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8"/>
          <p:cNvGraphicFramePr>
            <a:graphicFrameLocks noGrp="1"/>
          </p:cNvGraphicFramePr>
          <p:nvPr>
            <p:extLst/>
          </p:nvPr>
        </p:nvGraphicFramePr>
        <p:xfrm>
          <a:off x="1282950" y="4460571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2566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Agrra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ica 8"/>
          <p:cNvGraphicFramePr>
            <a:graphicFrameLocks noGrp="1"/>
          </p:cNvGraphicFramePr>
          <p:nvPr>
            <p:extLst/>
          </p:nvPr>
        </p:nvGraphicFramePr>
        <p:xfrm>
          <a:off x="1282950" y="4868563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INOVAcija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ica 8"/>
          <p:cNvGraphicFramePr>
            <a:graphicFrameLocks noGrp="1"/>
          </p:cNvGraphicFramePr>
          <p:nvPr>
            <p:extLst/>
          </p:nvPr>
        </p:nvGraphicFramePr>
        <p:xfrm>
          <a:off x="1282950" y="527650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336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Zadra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Nova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8"/>
          <p:cNvGraphicFramePr>
            <a:graphicFrameLocks noGrp="1"/>
          </p:cNvGraphicFramePr>
          <p:nvPr>
            <p:extLst/>
          </p:nvPr>
        </p:nvGraphicFramePr>
        <p:xfrm>
          <a:off x="1293270" y="2472436"/>
          <a:ext cx="551097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097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Dom za stare i nemoćne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71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4. Rashodi Drugih izmjena proračuna Zadarske županije po </a:t>
            </a:r>
            <a:r>
              <a:rPr lang="hr-HR" sz="1400" b="1" u="sng" dirty="0" smtClean="0"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u milijunima  kuna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2266374886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5. Rashodi Drugih izmjena proračuna Zadarske županije po </a:t>
            </a:r>
            <a:r>
              <a:rPr lang="hr-HR" sz="1400" b="1" u="sng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cs typeface="Arial" pitchFamily="34" charset="0"/>
              </a:rPr>
              <a:t>u milijunima kuna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385497217"/>
              </p:ext>
            </p:extLst>
          </p:nvPr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Projekti financirani od međunarodnih organizacija, institucija </a:t>
            </a:r>
            <a:br>
              <a:rPr lang="hr-HR" sz="2000" b="1" dirty="0" smtClean="0"/>
            </a:br>
            <a:r>
              <a:rPr lang="hr-HR" sz="2000" b="1" dirty="0" smtClean="0"/>
              <a:t>i tijela EU i iz državnog proračuna temeljem prijenosa EU sredstava</a:t>
            </a:r>
            <a:endParaRPr lang="hr-HR" sz="20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323528" y="1628800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Tablica 4. Pomoći od međunarodnih organizacija te institucija i tijela EU</a:t>
            </a:r>
            <a:endParaRPr lang="hr-HR" sz="12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43970"/>
              </p:ext>
            </p:extLst>
          </p:nvPr>
        </p:nvGraphicFramePr>
        <p:xfrm>
          <a:off x="467544" y="2060848"/>
          <a:ext cx="7113270" cy="2664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107"/>
                <a:gridCol w="1011608"/>
                <a:gridCol w="1255483"/>
                <a:gridCol w="1153982"/>
                <a:gridCol w="722090"/>
              </a:tblGrid>
              <a:tr h="529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Naziv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+mn-lt"/>
                        </a:rPr>
                        <a:t>Izmjene i dopune 2017.</a:t>
                      </a:r>
                      <a:endParaRPr lang="hr-HR" sz="1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+mn-lt"/>
                        </a:rPr>
                        <a:t>Povećanje/ smanjenje</a:t>
                      </a:r>
                      <a:endParaRPr lang="hr-HR" sz="1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000" dirty="0" smtClean="0">
                          <a:effectLst/>
                          <a:latin typeface="+mn-lt"/>
                        </a:rPr>
                        <a:t>II. Izmjene 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i </a:t>
                      </a:r>
                      <a:r>
                        <a:rPr lang="hr-HR" sz="1000" dirty="0" smtClean="0">
                          <a:effectLst/>
                          <a:latin typeface="+mn-lt"/>
                        </a:rPr>
                        <a:t>dopune 2017.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+mn-lt"/>
                        </a:rPr>
                        <a:t>Indeks</a:t>
                      </a:r>
                      <a:endParaRPr lang="hr-HR" sz="1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Hera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15.550.430,68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-299.940,00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15.250.490,68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98,07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Roof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of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rock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106.188,66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106.188,66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IDDM - Projekt I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Cia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of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sme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17.058,62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17.058,62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Blue</a:t>
                      </a:r>
                      <a:r>
                        <a:rPr lang="hr-HR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Skills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327.135,62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327.135,62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Hives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385.625,02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0,00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385.625,02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Skills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118.432,70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0,00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118.432,70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EU parlament - Gimnazija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Baraković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0,00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46.376,01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46.376,01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</a:rPr>
                        <a:t>Projekt </a:t>
                      </a:r>
                      <a:r>
                        <a:rPr lang="hr-HR" sz="1000" dirty="0" err="1">
                          <a:effectLst/>
                          <a:latin typeface="+mn-lt"/>
                        </a:rPr>
                        <a:t>Hazadr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531.888,95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0,00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531.888,95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100,00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+mn-lt"/>
                        </a:rPr>
                        <a:t>Projekt Eco Sea</a:t>
                      </a:r>
                      <a:endParaRPr lang="hr-HR" sz="1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1.146.662,47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-206.906,26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+mn-lt"/>
                        </a:rPr>
                        <a:t>939.756,21</a:t>
                      </a:r>
                      <a:endParaRPr lang="hr-HR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+mn-lt"/>
                        </a:rPr>
                        <a:t>81,96</a:t>
                      </a:r>
                      <a:endParaRPr lang="hr-HR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</a:rPr>
                        <a:t>UKUPNO</a:t>
                      </a:r>
                      <a:endParaRPr lang="hr-HR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18.183.422,72</a:t>
                      </a:r>
                      <a:endParaRPr lang="hr-H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-460.470,25</a:t>
                      </a:r>
                      <a:endParaRPr lang="hr-H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17.722.952,47</a:t>
                      </a:r>
                      <a:endParaRPr lang="hr-H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97,47</a:t>
                      </a:r>
                      <a:endParaRPr lang="hr-HR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8904</TotalTime>
  <Words>1840</Words>
  <Application>Microsoft Office PowerPoint</Application>
  <PresentationFormat>Prikaz na zaslonu (4:3)</PresentationFormat>
  <Paragraphs>617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Office tema</vt:lpstr>
      <vt:lpstr>  REPUBLIKA HRVATSKA ZADARSKA ŽUPANIJA  Druge izmjene i dopune proračuna Zadarske županije za 2017. godinu  proračun za građane   </vt:lpstr>
      <vt:lpstr>Druge izmjene i dopune proračuna Zadarske županije za 2017. godinu</vt:lpstr>
      <vt:lpstr>Fiskalni učinak na proračun</vt:lpstr>
      <vt:lpstr>Prihodi i primici Proračuna Zadarske županije</vt:lpstr>
      <vt:lpstr>Rashodi i izdaci Proračuna Zadarske županije</vt:lpstr>
      <vt:lpstr>Proračunski korisnici Zadarske županije</vt:lpstr>
      <vt:lpstr>  </vt:lpstr>
      <vt:lpstr>  </vt:lpstr>
      <vt:lpstr>Projekti financirani od međunarodnih organizacija, institucija  i tijela EU i iz državnog proračuna temeljem prijenosa EU sredstava</vt:lpstr>
      <vt:lpstr>Tablica 5. Pomoći iz Državnog Proračuna temeljem prijenosa EU sredstava</vt:lpstr>
      <vt:lpstr>PowerPointova prezentacija</vt:lpstr>
      <vt:lpstr> Razvojni projekti u II. izmjenama i dopunama proračuna za 2017. godinu </vt:lpstr>
      <vt:lpstr> Razvojni projekti u II. izmjenama i dopunama proračuna za 2017. godinu </vt:lpstr>
      <vt:lpstr> Razvojni projekti u II. izmjenama i dopunama  proračuna za 2017. godinu  </vt:lpstr>
      <vt:lpstr> Razvojni projekti u II. izmjenama i dopunama proračuna za 2017. godinu  </vt:lpstr>
      <vt:lpstr> Razvojni projekti u II. izmjenama i dopunama  proračuna za 2017. godinu  </vt:lpstr>
      <vt:lpstr> Razvojni projekti u II. izmjenama i dopunama  proračuna za 2017. godinu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1111</cp:revision>
  <cp:lastPrinted>2017-11-30T10:44:37Z</cp:lastPrinted>
  <dcterms:created xsi:type="dcterms:W3CDTF">2014-10-06T07:52:48Z</dcterms:created>
  <dcterms:modified xsi:type="dcterms:W3CDTF">2017-11-30T12:10:10Z</dcterms:modified>
</cp:coreProperties>
</file>