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10" r:id="rId2"/>
    <p:sldId id="333" r:id="rId3"/>
    <p:sldId id="334" r:id="rId4"/>
    <p:sldId id="335" r:id="rId5"/>
    <p:sldId id="328" r:id="rId6"/>
    <p:sldId id="329" r:id="rId7"/>
    <p:sldId id="330" r:id="rId8"/>
    <p:sldId id="293" r:id="rId9"/>
    <p:sldId id="316" r:id="rId10"/>
    <p:sldId id="317" r:id="rId11"/>
    <p:sldId id="336" r:id="rId12"/>
    <p:sldId id="337" r:id="rId13"/>
    <p:sldId id="338" r:id="rId14"/>
    <p:sldId id="340" r:id="rId15"/>
    <p:sldId id="341" r:id="rId16"/>
    <p:sldId id="339" r:id="rId17"/>
    <p:sldId id="324" r:id="rId18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C8A094"/>
    <a:srgbClr val="A2CB9B"/>
    <a:srgbClr val="E8F7AF"/>
    <a:srgbClr val="470999"/>
    <a:srgbClr val="006666"/>
    <a:srgbClr val="567A5F"/>
    <a:srgbClr val="CC66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5195" autoAdjust="0"/>
  </p:normalViewPr>
  <p:slideViewPr>
    <p:cSldViewPr>
      <p:cViewPr>
        <p:scale>
          <a:sx n="114" d="100"/>
          <a:sy n="114" d="100"/>
        </p:scale>
        <p:origin x="-165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65318083565763"/>
          <c:y val="8.3787660737822123E-2"/>
          <c:w val="0.68269363832868468"/>
          <c:h val="0.6525189438925449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47"/>
          <c:dPt>
            <c:idx val="0"/>
            <c:bubble3D val="0"/>
            <c:explosion val="2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0.1423331130849009"/>
                  <c:y val="-5.02764154941712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2825943316240167E-2"/>
                  <c:y val="-3.266098005571407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9802867907464472"/>
                  <c:y val="-3.266006158045932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901433953732236E-2"/>
                  <c:y val="8.87228532971920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txPr>
              <a:bodyPr/>
              <a:lstStyle/>
              <a:p>
                <a:pPr>
                  <a:defRPr sz="10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PRIHODI OD POSLOVANJA</c:v>
                </c:pt>
                <c:pt idx="1">
                  <c:v>PRIHODI OD PRODAJE NEFINANCIJSKE IMOVINE</c:v>
                </c:pt>
                <c:pt idx="2">
                  <c:v>PRIMICI OD FINANCIJSKE IMOVINE I ZADUŽIVANJA</c:v>
                </c:pt>
                <c:pt idx="3">
                  <c:v>VLASTITI IZVORI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0.97540000000000004</c:v>
                </c:pt>
                <c:pt idx="1">
                  <c:v>1E-3</c:v>
                </c:pt>
                <c:pt idx="2">
                  <c:v>2.0400000000000001E-2</c:v>
                </c:pt>
                <c:pt idx="3">
                  <c:v>3.2000000000000002E-3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egendEntry>
        <c:idx val="0"/>
        <c:txPr>
          <a:bodyPr/>
          <a:lstStyle/>
          <a:p>
            <a:pPr>
              <a:defRPr sz="1000" b="1">
                <a:latin typeface="Calibri" pitchFamily="34" charset="0"/>
              </a:defRPr>
            </a:pPr>
            <a:endParaRPr lang="sr-Latn-RS"/>
          </a:p>
        </c:txPr>
      </c:legendEntry>
      <c:legendEntry>
        <c:idx val="1"/>
        <c:txPr>
          <a:bodyPr/>
          <a:lstStyle/>
          <a:p>
            <a:pPr>
              <a:defRPr sz="1000" b="1">
                <a:latin typeface="Calibri" pitchFamily="34" charset="0"/>
              </a:defRPr>
            </a:pPr>
            <a:endParaRPr lang="sr-Latn-RS"/>
          </a:p>
        </c:txPr>
      </c:legendEntry>
      <c:legendEntry>
        <c:idx val="2"/>
        <c:txPr>
          <a:bodyPr/>
          <a:lstStyle/>
          <a:p>
            <a:pPr>
              <a:defRPr sz="1000" b="1">
                <a:latin typeface="Calibri" pitchFamily="34" charset="0"/>
              </a:defRPr>
            </a:pPr>
            <a:endParaRPr lang="sr-Latn-RS"/>
          </a:p>
        </c:txPr>
      </c:legendEntry>
      <c:legendEntry>
        <c:idx val="3"/>
        <c:txPr>
          <a:bodyPr/>
          <a:lstStyle/>
          <a:p>
            <a:pPr>
              <a:defRPr sz="1000" b="1">
                <a:latin typeface="Calibri" pitchFamily="34" charset="0"/>
              </a:defRPr>
            </a:pPr>
            <a:endParaRPr lang="sr-Latn-RS"/>
          </a:p>
        </c:txPr>
      </c:legendEntry>
      <c:layout>
        <c:manualLayout>
          <c:xMode val="edge"/>
          <c:yMode val="edge"/>
          <c:x val="0.17347000430751358"/>
          <c:y val="0.7427988968303959"/>
          <c:w val="0.68411282761954328"/>
          <c:h val="0.20948009668720571"/>
        </c:manualLayout>
      </c:layout>
      <c:overlay val="0"/>
      <c:txPr>
        <a:bodyPr/>
        <a:lstStyle/>
        <a:p>
          <a:pPr>
            <a:defRPr sz="1000">
              <a:latin typeface="Calibri" pitchFamily="34" charset="0"/>
            </a:defRPr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36670800285086E-2"/>
          <c:y val="8.3985377286121668E-2"/>
          <c:w val="0.87866651635326964"/>
          <c:h val="0.62312090984599589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dPt>
            <c:idx val="0"/>
            <c:bubble3D val="0"/>
            <c:explosion val="4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1.0345524216672749E-2"/>
                  <c:y val="1.2597806592918093E-2"/>
                </c:manualLayout>
              </c:layout>
              <c:tx>
                <c:rich>
                  <a:bodyPr/>
                  <a:lstStyle/>
                  <a:p>
                    <a:r>
                      <a:rPr lang="en-US" b="1" u="none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89,10%</a:t>
                    </a:r>
                    <a:endParaRPr lang="en-US" b="1" u="none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8866764370374792E-2"/>
                  <c:y val="2.51956131858364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0333370911682649E-3"/>
                  <c:y val="-4.619195750736689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txPr>
              <a:bodyPr/>
              <a:lstStyle/>
              <a:p>
                <a:pPr>
                  <a:defRPr sz="1000" b="1" u="none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RASHODI POSLOVANJA</c:v>
                </c:pt>
                <c:pt idx="1">
                  <c:v>RASHODI ZA NABAVU NEFINANCIJSKE IMOVINE</c:v>
                </c:pt>
                <c:pt idx="2">
                  <c:v>IZDACI ZA FINANCIJSKU IMOVINU I OTPLATU ZAJMOVA</c:v>
                </c:pt>
              </c:strCache>
            </c:strRef>
          </c:cat>
          <c:val>
            <c:numRef>
              <c:f>List1!$B$2:$B$4</c:f>
              <c:numCache>
                <c:formatCode>0.00%</c:formatCode>
                <c:ptCount val="3"/>
                <c:pt idx="0">
                  <c:v>0.83479999999999999</c:v>
                </c:pt>
                <c:pt idx="1">
                  <c:v>0.16350000000000001</c:v>
                </c:pt>
                <c:pt idx="2">
                  <c:v>1.6999999999999999E-3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48829547172354"/>
          <c:y val="0.13724720241812213"/>
          <c:w val="0.72584668171790356"/>
          <c:h val="0.743028073509076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numRef>
              <c:f>List1!$A$2:$A$11</c:f>
              <c:numCache>
                <c:formatCode>General</c:formatCode>
                <c:ptCount val="10"/>
                <c:pt idx="0">
                  <c:v>9</c:v>
                </c:pt>
                <c:pt idx="1">
                  <c:v>8</c:v>
                </c:pt>
                <c:pt idx="2">
                  <c:v>7</c:v>
                </c:pt>
                <c:pt idx="3">
                  <c:v>68</c:v>
                </c:pt>
                <c:pt idx="4">
                  <c:v>67</c:v>
                </c:pt>
                <c:pt idx="5">
                  <c:v>66</c:v>
                </c:pt>
                <c:pt idx="6">
                  <c:v>65</c:v>
                </c:pt>
                <c:pt idx="7">
                  <c:v>64</c:v>
                </c:pt>
                <c:pt idx="8">
                  <c:v>63</c:v>
                </c:pt>
                <c:pt idx="9">
                  <c:v>61</c:v>
                </c:pt>
              </c:numCache>
            </c:numRef>
          </c:cat>
          <c:val>
            <c:numRef>
              <c:f>List1!$B$2:$B$11</c:f>
              <c:numCache>
                <c:formatCode>#,##0.00</c:formatCode>
                <c:ptCount val="10"/>
                <c:pt idx="0">
                  <c:v>2826108.07</c:v>
                </c:pt>
                <c:pt idx="1">
                  <c:v>18400000</c:v>
                </c:pt>
                <c:pt idx="2">
                  <c:v>730000</c:v>
                </c:pt>
                <c:pt idx="3">
                  <c:v>160000</c:v>
                </c:pt>
                <c:pt idx="4">
                  <c:v>0</c:v>
                </c:pt>
                <c:pt idx="5">
                  <c:v>0</c:v>
                </c:pt>
                <c:pt idx="6">
                  <c:v>7577500</c:v>
                </c:pt>
                <c:pt idx="7">
                  <c:v>11881610.779999999</c:v>
                </c:pt>
                <c:pt idx="8">
                  <c:v>88707555.790000007</c:v>
                </c:pt>
                <c:pt idx="9">
                  <c:v>74175650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List1!$A$2:$A$11</c:f>
              <c:numCache>
                <c:formatCode>General</c:formatCode>
                <c:ptCount val="10"/>
                <c:pt idx="0">
                  <c:v>9</c:v>
                </c:pt>
                <c:pt idx="1">
                  <c:v>8</c:v>
                </c:pt>
                <c:pt idx="2">
                  <c:v>7</c:v>
                </c:pt>
                <c:pt idx="3">
                  <c:v>68</c:v>
                </c:pt>
                <c:pt idx="4">
                  <c:v>67</c:v>
                </c:pt>
                <c:pt idx="5">
                  <c:v>66</c:v>
                </c:pt>
                <c:pt idx="6">
                  <c:v>65</c:v>
                </c:pt>
                <c:pt idx="7">
                  <c:v>64</c:v>
                </c:pt>
                <c:pt idx="8">
                  <c:v>63</c:v>
                </c:pt>
                <c:pt idx="9">
                  <c:v>61</c:v>
                </c:pt>
              </c:numCache>
            </c:numRef>
          </c:cat>
          <c:val>
            <c:numRef>
              <c:f>List1!$C$2:$C$11</c:f>
              <c:numCache>
                <c:formatCode>#,##0.00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139559.32</c:v>
                </c:pt>
                <c:pt idx="3">
                  <c:v>872924</c:v>
                </c:pt>
                <c:pt idx="4">
                  <c:v>461612327.12</c:v>
                </c:pt>
                <c:pt idx="5">
                  <c:v>57714160.450000003</c:v>
                </c:pt>
                <c:pt idx="6">
                  <c:v>65160014.119999997</c:v>
                </c:pt>
                <c:pt idx="7">
                  <c:v>151350</c:v>
                </c:pt>
                <c:pt idx="8">
                  <c:v>110991240.34999999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0990208"/>
        <c:axId val="341037056"/>
      </c:barChart>
      <c:catAx>
        <c:axId val="34099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341037056"/>
        <c:crossesAt val="0"/>
        <c:auto val="1"/>
        <c:lblAlgn val="ctr"/>
        <c:lblOffset val="100"/>
        <c:noMultiLvlLbl val="0"/>
      </c:catAx>
      <c:valAx>
        <c:axId val="341037056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 smtClean="0"/>
                  <a:t>(mil.</a:t>
                </a:r>
                <a:r>
                  <a:rPr lang="hr-HR" sz="1000" baseline="0" dirty="0" smtClean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87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340990208"/>
        <c:crosses val="autoZero"/>
        <c:crossBetween val="between"/>
        <c:majorUnit val="100000000"/>
        <c:minorUnit val="50000000"/>
        <c:dispUnits>
          <c:builtInUnit val="millions"/>
        </c:dispUnits>
      </c:valAx>
      <c:spPr>
        <a:solidFill>
          <a:srgbClr val="FFFFCC"/>
        </a:solidFill>
      </c:spPr>
    </c:plotArea>
    <c:legend>
      <c:legendPos val="t"/>
      <c:layout/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0576483565344"/>
          <c:y val="0.13724727753561186"/>
          <c:w val="0.72584668171790356"/>
          <c:h val="0.743028073509076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5</c:v>
                </c:pt>
                <c:pt idx="1">
                  <c:v>45</c:v>
                </c:pt>
                <c:pt idx="2">
                  <c:v>42</c:v>
                </c:pt>
                <c:pt idx="3">
                  <c:v>41</c:v>
                </c:pt>
                <c:pt idx="4">
                  <c:v>38</c:v>
                </c:pt>
                <c:pt idx="5">
                  <c:v>37</c:v>
                </c:pt>
                <c:pt idx="6">
                  <c:v>36</c:v>
                </c:pt>
                <c:pt idx="7">
                  <c:v>35</c:v>
                </c:pt>
                <c:pt idx="8">
                  <c:v>34</c:v>
                </c:pt>
                <c:pt idx="9">
                  <c:v>32</c:v>
                </c:pt>
                <c:pt idx="10">
                  <c:v>31</c:v>
                </c:pt>
              </c:numCache>
            </c:numRef>
          </c:cat>
          <c:val>
            <c:numRef>
              <c:f>List1!$B$2:$B$12</c:f>
              <c:numCache>
                <c:formatCode>#,##0.00</c:formatCode>
                <c:ptCount val="11"/>
                <c:pt idx="0">
                  <c:v>0</c:v>
                </c:pt>
                <c:pt idx="1">
                  <c:v>2589589</c:v>
                </c:pt>
                <c:pt idx="2">
                  <c:v>57669921.079999998</c:v>
                </c:pt>
                <c:pt idx="3">
                  <c:v>0</c:v>
                </c:pt>
                <c:pt idx="4">
                  <c:v>13975943</c:v>
                </c:pt>
                <c:pt idx="5">
                  <c:v>3772000</c:v>
                </c:pt>
                <c:pt idx="6">
                  <c:v>13723115.039999999</c:v>
                </c:pt>
                <c:pt idx="7">
                  <c:v>3388000</c:v>
                </c:pt>
                <c:pt idx="8">
                  <c:v>682500</c:v>
                </c:pt>
                <c:pt idx="9">
                  <c:v>22491147.640000001</c:v>
                </c:pt>
                <c:pt idx="10">
                  <c:v>18386406.91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5</c:v>
                </c:pt>
                <c:pt idx="1">
                  <c:v>45</c:v>
                </c:pt>
                <c:pt idx="2">
                  <c:v>42</c:v>
                </c:pt>
                <c:pt idx="3">
                  <c:v>41</c:v>
                </c:pt>
                <c:pt idx="4">
                  <c:v>38</c:v>
                </c:pt>
                <c:pt idx="5">
                  <c:v>37</c:v>
                </c:pt>
                <c:pt idx="6">
                  <c:v>36</c:v>
                </c:pt>
                <c:pt idx="7">
                  <c:v>35</c:v>
                </c:pt>
                <c:pt idx="8">
                  <c:v>34</c:v>
                </c:pt>
                <c:pt idx="9">
                  <c:v>32</c:v>
                </c:pt>
                <c:pt idx="10">
                  <c:v>31</c:v>
                </c:pt>
              </c:numCache>
            </c:numRef>
          </c:cat>
          <c:val>
            <c:numRef>
              <c:f>List1!$C$2:$C$12</c:f>
              <c:numCache>
                <c:formatCode>#,##0.00</c:formatCode>
                <c:ptCount val="11"/>
                <c:pt idx="0">
                  <c:v>1444300</c:v>
                </c:pt>
                <c:pt idx="1">
                  <c:v>23717844.870000001</c:v>
                </c:pt>
                <c:pt idx="2">
                  <c:v>63247151.390000001</c:v>
                </c:pt>
                <c:pt idx="3">
                  <c:v>180000</c:v>
                </c:pt>
                <c:pt idx="4">
                  <c:v>795305</c:v>
                </c:pt>
                <c:pt idx="5">
                  <c:v>16140880.23</c:v>
                </c:pt>
                <c:pt idx="6">
                  <c:v>8673012</c:v>
                </c:pt>
                <c:pt idx="7">
                  <c:v>18000</c:v>
                </c:pt>
                <c:pt idx="8">
                  <c:v>573132.12</c:v>
                </c:pt>
                <c:pt idx="9">
                  <c:v>304962692.27999997</c:v>
                </c:pt>
                <c:pt idx="10">
                  <c:v>344669059.44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1183104"/>
        <c:axId val="341184896"/>
      </c:barChart>
      <c:catAx>
        <c:axId val="341183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341184896"/>
        <c:crossesAt val="0"/>
        <c:auto val="1"/>
        <c:lblAlgn val="ctr"/>
        <c:lblOffset val="100"/>
        <c:noMultiLvlLbl val="0"/>
      </c:catAx>
      <c:valAx>
        <c:axId val="341184896"/>
        <c:scaling>
          <c:orientation val="minMax"/>
          <c:max val="500000000"/>
          <c:min val="0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 smtClean="0"/>
                  <a:t>(mil.</a:t>
                </a:r>
                <a:r>
                  <a:rPr lang="hr-HR" sz="1000" baseline="0" dirty="0" smtClean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87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341183104"/>
        <c:crosses val="autoZero"/>
        <c:crossBetween val="between"/>
        <c:majorUnit val="100000000"/>
        <c:minorUnit val="50000000"/>
        <c:dispUnits>
          <c:builtInUnit val="millions"/>
        </c:dispUnits>
      </c:valAx>
      <c:spPr>
        <a:solidFill>
          <a:srgbClr val="FFFFCC"/>
        </a:solidFill>
      </c:spPr>
    </c:plotArea>
    <c:legend>
      <c:legendPos val="t"/>
      <c:layout>
        <c:manualLayout>
          <c:xMode val="edge"/>
          <c:yMode val="edge"/>
          <c:x val="0.16044199454028957"/>
          <c:y val="3.4088226308187981E-2"/>
          <c:w val="0.63239694678733327"/>
          <c:h val="5.4987424768895427E-2"/>
        </c:manualLayout>
      </c:layout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63842955502484"/>
          <c:y val="3.3323473846917161E-2"/>
          <c:w val="0.58436166117281618"/>
          <c:h val="0.933353052306165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List1!$A$2:$A$11</c:f>
              <c:strCache>
                <c:ptCount val="10"/>
                <c:pt idx="0">
                  <c:v>10. Javna nabava i upr. imovnom (mil)</c:v>
                </c:pt>
                <c:pt idx="1">
                  <c:v>9. Pravni i zajednički poslovi ( mil)</c:v>
                </c:pt>
                <c:pt idx="2">
                  <c:v>8. Pom. dobro, more i promet ( mil)</c:v>
                </c:pt>
                <c:pt idx="3">
                  <c:v>7. Poljop., ribarstvo, vodno gosp., ruralni i otočni razvoj ( mil)</c:v>
                </c:pt>
                <c:pt idx="4">
                  <c:v>6. Gosp., turizma, infrastr. i EU fondovi (1 mil)</c:v>
                </c:pt>
                <c:pt idx="5">
                  <c:v>5. Prostorno uređenje, zaštita okol. i kom. poslovi (mil)</c:v>
                </c:pt>
                <c:pt idx="6">
                  <c:v>4. Zdravstvo, soc. skrb, udruge i mladi (mil)</c:v>
                </c:pt>
                <c:pt idx="7">
                  <c:v>3. Obrazovanje, kult. i šport (mil)</c:v>
                </c:pt>
                <c:pt idx="8">
                  <c:v>2. Financije i proračun (mil)</c:v>
                </c:pt>
                <c:pt idx="9">
                  <c:v>1. Ured župana (mil)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3.8999999999999998E-3</c:v>
                </c:pt>
                <c:pt idx="1">
                  <c:v>6.1999999999999998E-3</c:v>
                </c:pt>
                <c:pt idx="2">
                  <c:v>6.7999999999999996E-3</c:v>
                </c:pt>
                <c:pt idx="3">
                  <c:v>4.6600000000000003E-2</c:v>
                </c:pt>
                <c:pt idx="4">
                  <c:v>7.2700000000000001E-2</c:v>
                </c:pt>
                <c:pt idx="5">
                  <c:v>1.2500000000000001E-2</c:v>
                </c:pt>
                <c:pt idx="6">
                  <c:v>0.67510000000000003</c:v>
                </c:pt>
                <c:pt idx="7">
                  <c:v>0.15110000000000001</c:v>
                </c:pt>
                <c:pt idx="8">
                  <c:v>2.24E-2</c:v>
                </c:pt>
                <c:pt idx="9">
                  <c:v>2.7000000000000001E-3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40442496"/>
        <c:axId val="340465920"/>
      </c:barChart>
      <c:catAx>
        <c:axId val="3404424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1" baseline="0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340465920"/>
        <c:crosses val="autoZero"/>
        <c:auto val="1"/>
        <c:lblAlgn val="ctr"/>
        <c:lblOffset val="100"/>
        <c:noMultiLvlLbl val="0"/>
      </c:catAx>
      <c:valAx>
        <c:axId val="340465920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340442496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908261876626505"/>
          <c:y val="4.7976009934502614E-2"/>
          <c:w val="0.54091738123373501"/>
          <c:h val="0.904047980130994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List1!$A$2:$A$10</c:f>
              <c:strCache>
                <c:ptCount val="9"/>
                <c:pt idx="0">
                  <c:v>Socijalna zaštita</c:v>
                </c:pt>
                <c:pt idx="1">
                  <c:v>Obrazovanje</c:v>
                </c:pt>
                <c:pt idx="2">
                  <c:v>Rekreacija, kultura i religija</c:v>
                </c:pt>
                <c:pt idx="3">
                  <c:v>Zdravstvo</c:v>
                </c:pt>
                <c:pt idx="4">
                  <c:v>Usluge unapr. stanovanja i zajednice</c:v>
                </c:pt>
                <c:pt idx="5">
                  <c:v>Zaštita okoliša</c:v>
                </c:pt>
                <c:pt idx="6">
                  <c:v>Ekonomski poslovi</c:v>
                </c:pt>
                <c:pt idx="7">
                  <c:v>Javni red i sigurnost</c:v>
                </c:pt>
                <c:pt idx="8">
                  <c:v>Opće javne usluge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3.1199999999999999E-2</c:v>
                </c:pt>
                <c:pt idx="1">
                  <c:v>0.11650000000000001</c:v>
                </c:pt>
                <c:pt idx="2">
                  <c:v>2.1700000000000001E-2</c:v>
                </c:pt>
                <c:pt idx="3">
                  <c:v>0.63859999999999995</c:v>
                </c:pt>
                <c:pt idx="4">
                  <c:v>9.4E-2</c:v>
                </c:pt>
                <c:pt idx="5">
                  <c:v>6.7000000000000002E-3</c:v>
                </c:pt>
                <c:pt idx="6">
                  <c:v>5.4600000000000003E-2</c:v>
                </c:pt>
                <c:pt idx="7">
                  <c:v>5.9999999999999995E-4</c:v>
                </c:pt>
                <c:pt idx="8">
                  <c:v>3.61E-2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41330176"/>
        <c:axId val="341336064"/>
      </c:barChart>
      <c:catAx>
        <c:axId val="341330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341336064"/>
        <c:crosses val="autoZero"/>
        <c:auto val="1"/>
        <c:lblAlgn val="ctr"/>
        <c:lblOffset val="100"/>
        <c:noMultiLvlLbl val="0"/>
      </c:catAx>
      <c:valAx>
        <c:axId val="341336064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341330176"/>
        <c:crosses val="autoZero"/>
        <c:crossBetween val="between"/>
      </c:valAx>
      <c:spPr>
        <a:solidFill>
          <a:schemeClr val="accent2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654028862693879E-2"/>
          <c:y val="9.0523191025913025E-2"/>
          <c:w val="0.8754987472656296"/>
          <c:h val="0.787310037941911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Prioritet 1.1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Prioritet 1.2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 formatCode="#,##0.00">
                  <c:v>24373143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Prioritet 1.3</c:v>
                </c:pt>
              </c:strCache>
            </c:strRef>
          </c:tx>
          <c:spPr>
            <a:solidFill>
              <a:srgbClr val="00CC99"/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 formatCode="#,##0.00">
                  <c:v>25391089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Prioritet 2.1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List1!$E$2:$E$5</c:f>
              <c:numCache>
                <c:formatCode>#,##0.00</c:formatCode>
                <c:ptCount val="4"/>
                <c:pt idx="1">
                  <c:v>33507000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Prioritet 2.2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List1!$F$2:$F$5</c:f>
              <c:numCache>
                <c:formatCode>#,##0.00</c:formatCode>
                <c:ptCount val="4"/>
                <c:pt idx="1">
                  <c:v>2845366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Prioritet 2.3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List1!$G$2:$G$5</c:f>
              <c:numCache>
                <c:formatCode>#,##0.00</c:formatCode>
                <c:ptCount val="4"/>
                <c:pt idx="1">
                  <c:v>4290000</c:v>
                </c:pt>
              </c:numCache>
            </c:numRef>
          </c:val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Prioritet 2.4.</c:v>
                </c:pt>
              </c:strCache>
            </c:strRef>
          </c:tx>
          <c:spPr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List1!$H$2:$H$5</c:f>
              <c:numCache>
                <c:formatCode>#,##0.00</c:formatCode>
                <c:ptCount val="4"/>
                <c:pt idx="1">
                  <c:v>11143166</c:v>
                </c:pt>
              </c:numCache>
            </c:numRef>
          </c:val>
        </c:ser>
        <c:ser>
          <c:idx val="7"/>
          <c:order val="7"/>
          <c:tx>
            <c:strRef>
              <c:f>List1!$I$1</c:f>
              <c:strCache>
                <c:ptCount val="1"/>
                <c:pt idx="0">
                  <c:v>Prioritet 3.1</c:v>
                </c:pt>
              </c:strCache>
            </c:strRef>
          </c:tx>
          <c:spPr>
            <a:solidFill>
              <a:srgbClr val="CC6600"/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List1!$I$2:$I$5</c:f>
              <c:numCache>
                <c:formatCode>General</c:formatCode>
                <c:ptCount val="4"/>
                <c:pt idx="2" formatCode="#,##0.00">
                  <c:v>7227097</c:v>
                </c:pt>
              </c:numCache>
            </c:numRef>
          </c:val>
        </c:ser>
        <c:ser>
          <c:idx val="8"/>
          <c:order val="8"/>
          <c:tx>
            <c:strRef>
              <c:f>List1!$J$1</c:f>
              <c:strCache>
                <c:ptCount val="1"/>
                <c:pt idx="0">
                  <c:v>Prioritet 4.1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List1!$J$2:$J$5</c:f>
              <c:numCache>
                <c:formatCode>General</c:formatCode>
                <c:ptCount val="4"/>
              </c:numCache>
            </c:numRef>
          </c:val>
        </c:ser>
        <c:ser>
          <c:idx val="9"/>
          <c:order val="9"/>
          <c:tx>
            <c:strRef>
              <c:f>List1!$K$1</c:f>
              <c:strCache>
                <c:ptCount val="1"/>
                <c:pt idx="0">
                  <c:v>Prioritet 4.2.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List1!$K$2:$K$5</c:f>
              <c:numCache>
                <c:formatCode>General</c:formatCode>
                <c:ptCount val="4"/>
                <c:pt idx="3" formatCode="#,##0.00">
                  <c:v>63085111</c:v>
                </c:pt>
              </c:numCache>
            </c:numRef>
          </c:val>
        </c:ser>
        <c:ser>
          <c:idx val="10"/>
          <c:order val="10"/>
          <c:tx>
            <c:strRef>
              <c:f>List1!$L$1</c:f>
              <c:strCache>
                <c:ptCount val="1"/>
                <c:pt idx="0">
                  <c:v>Prioritet 4.3.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List1!$L$2:$L$5</c:f>
              <c:numCache>
                <c:formatCode>General</c:formatCode>
                <c:ptCount val="4"/>
                <c:pt idx="3" formatCode="#,##0.00">
                  <c:v>5673390</c:v>
                </c:pt>
              </c:numCache>
            </c:numRef>
          </c:val>
        </c:ser>
        <c:ser>
          <c:idx val="11"/>
          <c:order val="11"/>
          <c:tx>
            <c:strRef>
              <c:f>List1!$M$1</c:f>
              <c:strCache>
                <c:ptCount val="1"/>
                <c:pt idx="0">
                  <c:v>Prioritet 4.4.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List1!$M$2:$M$5</c:f>
              <c:numCache>
                <c:formatCode>General</c:formatCode>
                <c:ptCount val="4"/>
                <c:pt idx="3" formatCode="#,##0.00">
                  <c:v>4945080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41521152"/>
        <c:axId val="341522688"/>
      </c:barChart>
      <c:catAx>
        <c:axId val="341521152"/>
        <c:scaling>
          <c:orientation val="minMax"/>
        </c:scaling>
        <c:delete val="0"/>
        <c:axPos val="b"/>
        <c:numFmt formatCode="00000" sourceLinked="0"/>
        <c:majorTickMark val="none"/>
        <c:minorTickMark val="none"/>
        <c:tickLblPos val="nextTo"/>
        <c:spPr>
          <a:ln w="9525">
            <a:solidFill>
              <a:schemeClr val="accent1"/>
            </a:solidFill>
          </a:ln>
        </c:spPr>
        <c:txPr>
          <a:bodyPr/>
          <a:lstStyle/>
          <a:p>
            <a:pPr>
              <a:defRPr sz="1000" b="0" i="0" baseline="0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341522688"/>
        <c:crosses val="autoZero"/>
        <c:auto val="1"/>
        <c:lblAlgn val="l"/>
        <c:lblOffset val="100"/>
        <c:noMultiLvlLbl val="0"/>
      </c:catAx>
      <c:valAx>
        <c:axId val="341522688"/>
        <c:scaling>
          <c:orientation val="minMax"/>
        </c:scaling>
        <c:delete val="0"/>
        <c:axPos val="l"/>
        <c:majorGridlines/>
        <c:minorGridlines/>
        <c:numFmt formatCode="#,##0.00[$kn-41A]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341521152"/>
        <c:crosses val="autoZero"/>
        <c:crossBetween val="between"/>
      </c:valAx>
      <c:spPr>
        <a:gradFill>
          <a:gsLst>
            <a:gs pos="0">
              <a:srgbClr val="FFEFD1">
                <a:alpha val="2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16200000" scaled="1"/>
        </a:gradFill>
      </c:spPr>
    </c:plotArea>
    <c:legend>
      <c:legendPos val="t"/>
      <c:layout>
        <c:manualLayout>
          <c:xMode val="edge"/>
          <c:yMode val="edge"/>
          <c:x val="0.10162256875672816"/>
          <c:y val="2.3220459164667977E-4"/>
          <c:w val="0.52063899030375937"/>
          <c:h val="8.3646343216766755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900" b="1"/>
          </a:pPr>
          <a:endParaRPr lang="sr-Latn-RS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B/>
    </a:sp3d>
  </c:spPr>
  <c:txPr>
    <a:bodyPr/>
    <a:lstStyle/>
    <a:p>
      <a:pPr>
        <a:defRPr sz="800" baseline="0"/>
      </a:pPr>
      <a:endParaRPr lang="sr-Latn-R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54B905-DF12-44A7-97FF-FEADA0BAC1C6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1DB8DC99-D35A-4223-BD85-F68ED6C62FF2}">
      <dgm:prSet phldrT="[Teks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hr-HR" b="1" dirty="0" smtClean="0">
              <a:solidFill>
                <a:srgbClr val="002060"/>
              </a:solidFill>
            </a:rPr>
            <a:t>Prihodi i primici </a:t>
          </a:r>
          <a:r>
            <a:rPr lang="hr-HR" b="1" dirty="0" smtClean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hr-HR" b="1" dirty="0" smtClean="0">
              <a:solidFill>
                <a:srgbClr val="002060"/>
              </a:solidFill>
            </a:rPr>
            <a:t> 898.273.891,93 kn</a:t>
          </a:r>
          <a:endParaRPr lang="hr-HR" b="1" dirty="0">
            <a:solidFill>
              <a:srgbClr val="002060"/>
            </a:solidFill>
          </a:endParaRPr>
        </a:p>
      </dgm:t>
    </dgm:pt>
    <dgm:pt modelId="{3F7356BB-86DE-4D3A-A420-E7E4E9C92C69}" type="parTrans" cxnId="{EE1C0876-9766-4879-968C-DD25EAC2E36F}">
      <dgm:prSet/>
      <dgm:spPr/>
      <dgm:t>
        <a:bodyPr/>
        <a:lstStyle/>
        <a:p>
          <a:endParaRPr lang="hr-HR"/>
        </a:p>
      </dgm:t>
    </dgm:pt>
    <dgm:pt modelId="{74A7E9DE-96A0-4811-8EBA-D02691DF4983}" type="sibTrans" cxnId="{EE1C0876-9766-4879-968C-DD25EAC2E36F}">
      <dgm:prSet/>
      <dgm:spPr/>
      <dgm:t>
        <a:bodyPr/>
        <a:lstStyle/>
        <a:p>
          <a:endParaRPr lang="hr-HR"/>
        </a:p>
      </dgm:t>
    </dgm:pt>
    <dgm:pt modelId="{6F61644F-3D98-4B0F-ADCC-D6478A21C2F0}">
      <dgm:prSet phldrT="[Teks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hr-HR" b="1" dirty="0" smtClean="0">
              <a:solidFill>
                <a:srgbClr val="002060"/>
              </a:solidFill>
            </a:rPr>
            <a:t>Višak prihoda iz prethodne godine </a:t>
          </a:r>
          <a:r>
            <a:rPr lang="hr-HR" b="1" dirty="0" smtClean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hr-HR" b="1" dirty="0" smtClean="0">
              <a:solidFill>
                <a:srgbClr val="002060"/>
              </a:solidFill>
            </a:rPr>
            <a:t> 2.826.108,07 kn</a:t>
          </a:r>
          <a:endParaRPr lang="hr-HR" b="1" dirty="0">
            <a:solidFill>
              <a:srgbClr val="002060"/>
            </a:solidFill>
          </a:endParaRPr>
        </a:p>
      </dgm:t>
    </dgm:pt>
    <dgm:pt modelId="{521D4A9A-F822-499A-99A7-3DF6FB4AF6D9}" type="parTrans" cxnId="{1031D352-7D1E-4039-B468-9E45DC4DABB3}">
      <dgm:prSet/>
      <dgm:spPr/>
      <dgm:t>
        <a:bodyPr/>
        <a:lstStyle/>
        <a:p>
          <a:endParaRPr lang="hr-HR"/>
        </a:p>
      </dgm:t>
    </dgm:pt>
    <dgm:pt modelId="{FEED7CBD-8AA1-44AA-95FF-24F0F476B6CE}" type="sibTrans" cxnId="{1031D352-7D1E-4039-B468-9E45DC4DABB3}">
      <dgm:prSet/>
      <dgm:spPr/>
      <dgm:t>
        <a:bodyPr/>
        <a:lstStyle/>
        <a:p>
          <a:endParaRPr lang="hr-HR"/>
        </a:p>
      </dgm:t>
    </dgm:pt>
    <dgm:pt modelId="{E3160682-CCB9-4AF6-880E-2F87ECC66255}">
      <dgm:prSet phldrT="[Teks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hr-HR" b="1" dirty="0" smtClean="0"/>
            <a:t>Rashodi i izdaci </a:t>
          </a:r>
          <a:r>
            <a:rPr lang="hr-HR" b="1" dirty="0" smtClean="0">
              <a:latin typeface="Times New Roman"/>
              <a:cs typeface="Times New Roman"/>
            </a:rPr>
            <a:t>→ </a:t>
          </a:r>
          <a:r>
            <a:rPr lang="hr-HR" b="1" dirty="0" smtClean="0"/>
            <a:t>901.100.000,00 kn</a:t>
          </a:r>
          <a:endParaRPr lang="hr-HR" b="1" dirty="0"/>
        </a:p>
      </dgm:t>
    </dgm:pt>
    <dgm:pt modelId="{1090C4C3-3CC2-4D88-80CE-12BBD8EF511A}" type="parTrans" cxnId="{23BA60C3-43D9-4382-98CD-B761217A7C89}">
      <dgm:prSet/>
      <dgm:spPr/>
      <dgm:t>
        <a:bodyPr/>
        <a:lstStyle/>
        <a:p>
          <a:endParaRPr lang="hr-HR"/>
        </a:p>
      </dgm:t>
    </dgm:pt>
    <dgm:pt modelId="{9932B054-E083-4BB4-A81D-7F73A35B037A}" type="sibTrans" cxnId="{23BA60C3-43D9-4382-98CD-B761217A7C89}">
      <dgm:prSet/>
      <dgm:spPr/>
      <dgm:t>
        <a:bodyPr/>
        <a:lstStyle/>
        <a:p>
          <a:endParaRPr lang="hr-HR"/>
        </a:p>
      </dgm:t>
    </dgm:pt>
    <dgm:pt modelId="{AFE17CD3-89E7-438D-9FE0-89070C29B761}" type="pres">
      <dgm:prSet presAssocID="{D954B905-DF12-44A7-97FF-FEADA0BAC1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A414F0C5-DD5C-4066-95F0-4F7FA91A38E9}" type="pres">
      <dgm:prSet presAssocID="{1DB8DC99-D35A-4223-BD85-F68ED6C62FF2}" presName="parentLin" presStyleCnt="0"/>
      <dgm:spPr/>
      <dgm:t>
        <a:bodyPr/>
        <a:lstStyle/>
        <a:p>
          <a:endParaRPr lang="hr-HR"/>
        </a:p>
      </dgm:t>
    </dgm:pt>
    <dgm:pt modelId="{E8196252-B420-43E8-9828-3124379EC670}" type="pres">
      <dgm:prSet presAssocID="{1DB8DC99-D35A-4223-BD85-F68ED6C62FF2}" presName="parentLeftMargin" presStyleLbl="node1" presStyleIdx="0" presStyleCnt="3"/>
      <dgm:spPr/>
      <dgm:t>
        <a:bodyPr/>
        <a:lstStyle/>
        <a:p>
          <a:endParaRPr lang="hr-HR"/>
        </a:p>
      </dgm:t>
    </dgm:pt>
    <dgm:pt modelId="{4981C8DB-4C1C-4358-8500-B5F48EC7587F}" type="pres">
      <dgm:prSet presAssocID="{1DB8DC99-D35A-4223-BD85-F68ED6C62FF2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E27C463-2134-4CE2-81B9-CBA843123559}" type="pres">
      <dgm:prSet presAssocID="{1DB8DC99-D35A-4223-BD85-F68ED6C62FF2}" presName="negativeSpace" presStyleCnt="0"/>
      <dgm:spPr/>
      <dgm:t>
        <a:bodyPr/>
        <a:lstStyle/>
        <a:p>
          <a:endParaRPr lang="hr-HR"/>
        </a:p>
      </dgm:t>
    </dgm:pt>
    <dgm:pt modelId="{2D8D9B7F-F6B7-4DC9-82B7-BA53D1BBE431}" type="pres">
      <dgm:prSet presAssocID="{1DB8DC99-D35A-4223-BD85-F68ED6C62FF2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1928073-0EDE-46F4-95EC-15E5C6208B1E}" type="pres">
      <dgm:prSet presAssocID="{74A7E9DE-96A0-4811-8EBA-D02691DF4983}" presName="spaceBetweenRectangles" presStyleCnt="0"/>
      <dgm:spPr/>
      <dgm:t>
        <a:bodyPr/>
        <a:lstStyle/>
        <a:p>
          <a:endParaRPr lang="hr-HR"/>
        </a:p>
      </dgm:t>
    </dgm:pt>
    <dgm:pt modelId="{AD8B9457-143E-4330-8237-DAC195152381}" type="pres">
      <dgm:prSet presAssocID="{6F61644F-3D98-4B0F-ADCC-D6478A21C2F0}" presName="parentLin" presStyleCnt="0"/>
      <dgm:spPr/>
      <dgm:t>
        <a:bodyPr/>
        <a:lstStyle/>
        <a:p>
          <a:endParaRPr lang="hr-HR"/>
        </a:p>
      </dgm:t>
    </dgm:pt>
    <dgm:pt modelId="{74F2F1D2-70EE-4570-9EB7-FDCA9A07234C}" type="pres">
      <dgm:prSet presAssocID="{6F61644F-3D98-4B0F-ADCC-D6478A21C2F0}" presName="parentLeftMargin" presStyleLbl="node1" presStyleIdx="0" presStyleCnt="3"/>
      <dgm:spPr/>
      <dgm:t>
        <a:bodyPr/>
        <a:lstStyle/>
        <a:p>
          <a:endParaRPr lang="hr-HR"/>
        </a:p>
      </dgm:t>
    </dgm:pt>
    <dgm:pt modelId="{0A3F990C-CC27-4C2E-8773-6EC1427BF3C7}" type="pres">
      <dgm:prSet presAssocID="{6F61644F-3D98-4B0F-ADCC-D6478A21C2F0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C6004EA-D810-466A-8339-9B7C842D2C73}" type="pres">
      <dgm:prSet presAssocID="{6F61644F-3D98-4B0F-ADCC-D6478A21C2F0}" presName="negativeSpace" presStyleCnt="0"/>
      <dgm:spPr/>
      <dgm:t>
        <a:bodyPr/>
        <a:lstStyle/>
        <a:p>
          <a:endParaRPr lang="hr-HR"/>
        </a:p>
      </dgm:t>
    </dgm:pt>
    <dgm:pt modelId="{507187C2-E31E-42BA-9E4A-F0C436947ED1}" type="pres">
      <dgm:prSet presAssocID="{6F61644F-3D98-4B0F-ADCC-D6478A21C2F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64C7DC4-31BD-405E-88C4-06B674E88CBA}" type="pres">
      <dgm:prSet presAssocID="{FEED7CBD-8AA1-44AA-95FF-24F0F476B6CE}" presName="spaceBetweenRectangles" presStyleCnt="0"/>
      <dgm:spPr/>
      <dgm:t>
        <a:bodyPr/>
        <a:lstStyle/>
        <a:p>
          <a:endParaRPr lang="hr-HR"/>
        </a:p>
      </dgm:t>
    </dgm:pt>
    <dgm:pt modelId="{52E95BF8-B6B9-4E21-8294-434A245A2965}" type="pres">
      <dgm:prSet presAssocID="{E3160682-CCB9-4AF6-880E-2F87ECC66255}" presName="parentLin" presStyleCnt="0"/>
      <dgm:spPr/>
      <dgm:t>
        <a:bodyPr/>
        <a:lstStyle/>
        <a:p>
          <a:endParaRPr lang="hr-HR"/>
        </a:p>
      </dgm:t>
    </dgm:pt>
    <dgm:pt modelId="{67D96E31-69C4-44F9-AAA6-6D4114640D9F}" type="pres">
      <dgm:prSet presAssocID="{E3160682-CCB9-4AF6-880E-2F87ECC66255}" presName="parentLeftMargin" presStyleLbl="node1" presStyleIdx="1" presStyleCnt="3"/>
      <dgm:spPr/>
      <dgm:t>
        <a:bodyPr/>
        <a:lstStyle/>
        <a:p>
          <a:endParaRPr lang="hr-HR"/>
        </a:p>
      </dgm:t>
    </dgm:pt>
    <dgm:pt modelId="{45186DC0-E01C-49BC-979F-F37A4A4E2488}" type="pres">
      <dgm:prSet presAssocID="{E3160682-CCB9-4AF6-880E-2F87ECC66255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BD03EC6-1DA2-4128-BC41-7056DDF393FE}" type="pres">
      <dgm:prSet presAssocID="{E3160682-CCB9-4AF6-880E-2F87ECC66255}" presName="negativeSpace" presStyleCnt="0"/>
      <dgm:spPr/>
      <dgm:t>
        <a:bodyPr/>
        <a:lstStyle/>
        <a:p>
          <a:endParaRPr lang="hr-HR"/>
        </a:p>
      </dgm:t>
    </dgm:pt>
    <dgm:pt modelId="{D69C3A2C-23A7-4093-9185-2F5E434868C1}" type="pres">
      <dgm:prSet presAssocID="{E3160682-CCB9-4AF6-880E-2F87ECC6625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F0CA0937-BF79-4A5D-86DB-9A8B2CED6723}" type="presOf" srcId="{E3160682-CCB9-4AF6-880E-2F87ECC66255}" destId="{67D96E31-69C4-44F9-AAA6-6D4114640D9F}" srcOrd="0" destOrd="0" presId="urn:microsoft.com/office/officeart/2005/8/layout/list1"/>
    <dgm:cxn modelId="{D5BD553A-C695-4BBE-9EEA-11C8E17A268D}" type="presOf" srcId="{6F61644F-3D98-4B0F-ADCC-D6478A21C2F0}" destId="{0A3F990C-CC27-4C2E-8773-6EC1427BF3C7}" srcOrd="1" destOrd="0" presId="urn:microsoft.com/office/officeart/2005/8/layout/list1"/>
    <dgm:cxn modelId="{52765DD8-C11C-461B-9A1B-9FFFD1D6372E}" type="presOf" srcId="{E3160682-CCB9-4AF6-880E-2F87ECC66255}" destId="{45186DC0-E01C-49BC-979F-F37A4A4E2488}" srcOrd="1" destOrd="0" presId="urn:microsoft.com/office/officeart/2005/8/layout/list1"/>
    <dgm:cxn modelId="{1031D352-7D1E-4039-B468-9E45DC4DABB3}" srcId="{D954B905-DF12-44A7-97FF-FEADA0BAC1C6}" destId="{6F61644F-3D98-4B0F-ADCC-D6478A21C2F0}" srcOrd="1" destOrd="0" parTransId="{521D4A9A-F822-499A-99A7-3DF6FB4AF6D9}" sibTransId="{FEED7CBD-8AA1-44AA-95FF-24F0F476B6CE}"/>
    <dgm:cxn modelId="{EE1C0876-9766-4879-968C-DD25EAC2E36F}" srcId="{D954B905-DF12-44A7-97FF-FEADA0BAC1C6}" destId="{1DB8DC99-D35A-4223-BD85-F68ED6C62FF2}" srcOrd="0" destOrd="0" parTransId="{3F7356BB-86DE-4D3A-A420-E7E4E9C92C69}" sibTransId="{74A7E9DE-96A0-4811-8EBA-D02691DF4983}"/>
    <dgm:cxn modelId="{F7CF89F9-DD34-4A25-88E6-B271F64F3DD6}" type="presOf" srcId="{D954B905-DF12-44A7-97FF-FEADA0BAC1C6}" destId="{AFE17CD3-89E7-438D-9FE0-89070C29B761}" srcOrd="0" destOrd="0" presId="urn:microsoft.com/office/officeart/2005/8/layout/list1"/>
    <dgm:cxn modelId="{6E1176B1-7FB5-4BB8-9932-6A18C533DAE0}" type="presOf" srcId="{1DB8DC99-D35A-4223-BD85-F68ED6C62FF2}" destId="{E8196252-B420-43E8-9828-3124379EC670}" srcOrd="0" destOrd="0" presId="urn:microsoft.com/office/officeart/2005/8/layout/list1"/>
    <dgm:cxn modelId="{FBF3FA19-20E5-4227-BB21-92FC884D245D}" type="presOf" srcId="{1DB8DC99-D35A-4223-BD85-F68ED6C62FF2}" destId="{4981C8DB-4C1C-4358-8500-B5F48EC7587F}" srcOrd="1" destOrd="0" presId="urn:microsoft.com/office/officeart/2005/8/layout/list1"/>
    <dgm:cxn modelId="{23BA60C3-43D9-4382-98CD-B761217A7C89}" srcId="{D954B905-DF12-44A7-97FF-FEADA0BAC1C6}" destId="{E3160682-CCB9-4AF6-880E-2F87ECC66255}" srcOrd="2" destOrd="0" parTransId="{1090C4C3-3CC2-4D88-80CE-12BBD8EF511A}" sibTransId="{9932B054-E083-4BB4-A81D-7F73A35B037A}"/>
    <dgm:cxn modelId="{ADD26B19-4665-4C7F-BE83-5CAE806232BC}" type="presOf" srcId="{6F61644F-3D98-4B0F-ADCC-D6478A21C2F0}" destId="{74F2F1D2-70EE-4570-9EB7-FDCA9A07234C}" srcOrd="0" destOrd="0" presId="urn:microsoft.com/office/officeart/2005/8/layout/list1"/>
    <dgm:cxn modelId="{6F80C0E0-FB8B-42D9-868A-B287D74A65EE}" type="presParOf" srcId="{AFE17CD3-89E7-438D-9FE0-89070C29B761}" destId="{A414F0C5-DD5C-4066-95F0-4F7FA91A38E9}" srcOrd="0" destOrd="0" presId="urn:microsoft.com/office/officeart/2005/8/layout/list1"/>
    <dgm:cxn modelId="{03073899-AB96-4D57-9CE9-B4F2FBCA9E06}" type="presParOf" srcId="{A414F0C5-DD5C-4066-95F0-4F7FA91A38E9}" destId="{E8196252-B420-43E8-9828-3124379EC670}" srcOrd="0" destOrd="0" presId="urn:microsoft.com/office/officeart/2005/8/layout/list1"/>
    <dgm:cxn modelId="{5D0C0EB9-D574-4C48-B701-F470C2069151}" type="presParOf" srcId="{A414F0C5-DD5C-4066-95F0-4F7FA91A38E9}" destId="{4981C8DB-4C1C-4358-8500-B5F48EC7587F}" srcOrd="1" destOrd="0" presId="urn:microsoft.com/office/officeart/2005/8/layout/list1"/>
    <dgm:cxn modelId="{AFB4FD8D-1F7B-422F-9951-781AB30BCE32}" type="presParOf" srcId="{AFE17CD3-89E7-438D-9FE0-89070C29B761}" destId="{3E27C463-2134-4CE2-81B9-CBA843123559}" srcOrd="1" destOrd="0" presId="urn:microsoft.com/office/officeart/2005/8/layout/list1"/>
    <dgm:cxn modelId="{DED122E1-FB1C-42F1-A0E4-2A74721DD953}" type="presParOf" srcId="{AFE17CD3-89E7-438D-9FE0-89070C29B761}" destId="{2D8D9B7F-F6B7-4DC9-82B7-BA53D1BBE431}" srcOrd="2" destOrd="0" presId="urn:microsoft.com/office/officeart/2005/8/layout/list1"/>
    <dgm:cxn modelId="{B5827158-6C83-464D-8011-9BB712339E70}" type="presParOf" srcId="{AFE17CD3-89E7-438D-9FE0-89070C29B761}" destId="{E1928073-0EDE-46F4-95EC-15E5C6208B1E}" srcOrd="3" destOrd="0" presId="urn:microsoft.com/office/officeart/2005/8/layout/list1"/>
    <dgm:cxn modelId="{D1EB5EC8-A1A8-48A3-BDE0-21BC67C5B3EA}" type="presParOf" srcId="{AFE17CD3-89E7-438D-9FE0-89070C29B761}" destId="{AD8B9457-143E-4330-8237-DAC195152381}" srcOrd="4" destOrd="0" presId="urn:microsoft.com/office/officeart/2005/8/layout/list1"/>
    <dgm:cxn modelId="{5D8DA2A8-44A7-4744-8623-1DBFB294BAF8}" type="presParOf" srcId="{AD8B9457-143E-4330-8237-DAC195152381}" destId="{74F2F1D2-70EE-4570-9EB7-FDCA9A07234C}" srcOrd="0" destOrd="0" presId="urn:microsoft.com/office/officeart/2005/8/layout/list1"/>
    <dgm:cxn modelId="{F3DAEE71-AC54-4555-B128-A80F5B783E3C}" type="presParOf" srcId="{AD8B9457-143E-4330-8237-DAC195152381}" destId="{0A3F990C-CC27-4C2E-8773-6EC1427BF3C7}" srcOrd="1" destOrd="0" presId="urn:microsoft.com/office/officeart/2005/8/layout/list1"/>
    <dgm:cxn modelId="{803BAAA1-871A-4442-A649-EDDDA267A5BE}" type="presParOf" srcId="{AFE17CD3-89E7-438D-9FE0-89070C29B761}" destId="{2C6004EA-D810-466A-8339-9B7C842D2C73}" srcOrd="5" destOrd="0" presId="urn:microsoft.com/office/officeart/2005/8/layout/list1"/>
    <dgm:cxn modelId="{A552973B-B23D-411C-B67C-A59889858D8F}" type="presParOf" srcId="{AFE17CD3-89E7-438D-9FE0-89070C29B761}" destId="{507187C2-E31E-42BA-9E4A-F0C436947ED1}" srcOrd="6" destOrd="0" presId="urn:microsoft.com/office/officeart/2005/8/layout/list1"/>
    <dgm:cxn modelId="{491153A6-BB48-460F-9031-B9DBF0E49C76}" type="presParOf" srcId="{AFE17CD3-89E7-438D-9FE0-89070C29B761}" destId="{664C7DC4-31BD-405E-88C4-06B674E88CBA}" srcOrd="7" destOrd="0" presId="urn:microsoft.com/office/officeart/2005/8/layout/list1"/>
    <dgm:cxn modelId="{DEEB42CF-04F5-4FEE-BDE4-E70BA35758D7}" type="presParOf" srcId="{AFE17CD3-89E7-438D-9FE0-89070C29B761}" destId="{52E95BF8-B6B9-4E21-8294-434A245A2965}" srcOrd="8" destOrd="0" presId="urn:microsoft.com/office/officeart/2005/8/layout/list1"/>
    <dgm:cxn modelId="{C5DBC52F-CE35-4624-922F-18961480ABAC}" type="presParOf" srcId="{52E95BF8-B6B9-4E21-8294-434A245A2965}" destId="{67D96E31-69C4-44F9-AAA6-6D4114640D9F}" srcOrd="0" destOrd="0" presId="urn:microsoft.com/office/officeart/2005/8/layout/list1"/>
    <dgm:cxn modelId="{556D206A-1BBB-4901-927B-59E9FBC86877}" type="presParOf" srcId="{52E95BF8-B6B9-4E21-8294-434A245A2965}" destId="{45186DC0-E01C-49BC-979F-F37A4A4E2488}" srcOrd="1" destOrd="0" presId="urn:microsoft.com/office/officeart/2005/8/layout/list1"/>
    <dgm:cxn modelId="{5F11B3C9-2C3E-4660-A28C-074C5E4B7A49}" type="presParOf" srcId="{AFE17CD3-89E7-438D-9FE0-89070C29B761}" destId="{BBD03EC6-1DA2-4128-BC41-7056DDF393FE}" srcOrd="9" destOrd="0" presId="urn:microsoft.com/office/officeart/2005/8/layout/list1"/>
    <dgm:cxn modelId="{16AD6BB0-E23C-4CAB-9E71-E195C24A6585}" type="presParOf" srcId="{AFE17CD3-89E7-438D-9FE0-89070C29B761}" destId="{D69C3A2C-23A7-4093-9185-2F5E434868C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8FD947-5909-462C-8C59-3C5E57F6932F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4444011-23E9-425C-9481-AF1AC77B8543}">
      <dgm:prSet phldrT="[Tekst]"/>
      <dgm:spPr>
        <a:gradFill rotWithShape="0">
          <a:gsLst>
            <a:gs pos="0">
              <a:schemeClr val="accent2">
                <a:lumMod val="20000"/>
                <a:lumOff val="8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hr-HR" b="1" u="sng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Proračun za 2018.</a:t>
          </a:r>
          <a:endParaRPr lang="hr-HR" b="1" u="sng" dirty="0">
            <a:solidFill>
              <a:schemeClr val="accent3">
                <a:lumMod val="20000"/>
                <a:lumOff val="80000"/>
              </a:schemeClr>
            </a:solidFill>
          </a:endParaRPr>
        </a:p>
      </dgm:t>
    </dgm:pt>
    <dgm:pt modelId="{43C7E561-2C0A-496C-AFBC-980A1EA6CCE2}" type="parTrans" cxnId="{AF5F714B-2D9E-4FEE-9053-EE2EDAD4AF69}">
      <dgm:prSet/>
      <dgm:spPr/>
      <dgm:t>
        <a:bodyPr/>
        <a:lstStyle/>
        <a:p>
          <a:endParaRPr lang="hr-HR"/>
        </a:p>
      </dgm:t>
    </dgm:pt>
    <dgm:pt modelId="{C156E61A-CA9E-4C5A-8F5B-F00DCF6D0676}" type="sibTrans" cxnId="{AF5F714B-2D9E-4FEE-9053-EE2EDAD4AF69}">
      <dgm:prSet/>
      <dgm:spPr/>
      <dgm:t>
        <a:bodyPr/>
        <a:lstStyle/>
        <a:p>
          <a:endParaRPr lang="hr-HR"/>
        </a:p>
      </dgm:t>
    </dgm:pt>
    <dgm:pt modelId="{FCA35078-B7D1-41AE-8308-56294D2C6293}">
      <dgm:prSet phldrT="[Tekst]" custT="1"/>
      <dgm:spPr/>
      <dgm:t>
        <a:bodyPr/>
        <a:lstStyle/>
        <a:p>
          <a:r>
            <a:rPr lang="hr-HR" sz="2000" b="1" dirty="0" smtClean="0">
              <a:solidFill>
                <a:srgbClr val="002060"/>
              </a:solidFill>
            </a:rPr>
            <a:t>901.100.000,00 kn</a:t>
          </a:r>
          <a:endParaRPr lang="hr-HR" sz="2000" b="1" dirty="0">
            <a:solidFill>
              <a:srgbClr val="002060"/>
            </a:solidFill>
          </a:endParaRPr>
        </a:p>
      </dgm:t>
    </dgm:pt>
    <dgm:pt modelId="{87D0483F-3489-4B83-BF3E-94C9F289EC2C}" type="parTrans" cxnId="{13BA729D-D50D-44B8-A54C-09827263955A}">
      <dgm:prSet/>
      <dgm:spPr/>
      <dgm:t>
        <a:bodyPr/>
        <a:lstStyle/>
        <a:p>
          <a:endParaRPr lang="hr-HR"/>
        </a:p>
      </dgm:t>
    </dgm:pt>
    <dgm:pt modelId="{A1B29A46-2495-440E-9F60-105316ADDDC5}" type="sibTrans" cxnId="{13BA729D-D50D-44B8-A54C-09827263955A}">
      <dgm:prSet/>
      <dgm:spPr/>
      <dgm:t>
        <a:bodyPr/>
        <a:lstStyle/>
        <a:p>
          <a:endParaRPr lang="hr-HR"/>
        </a:p>
      </dgm:t>
    </dgm:pt>
    <dgm:pt modelId="{1F1D8239-A27E-488F-993A-FCF6DE437581}">
      <dgm:prSet phldrT="[Tekst]"/>
      <dgm:spPr/>
      <dgm:t>
        <a:bodyPr/>
        <a:lstStyle/>
        <a:p>
          <a:r>
            <a:rPr lang="hr-HR" b="1" u="sng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b="1" u="sng" dirty="0" smtClean="0"/>
            <a:t> za 2019.</a:t>
          </a:r>
          <a:endParaRPr lang="hr-HR" b="1" u="sng" dirty="0"/>
        </a:p>
      </dgm:t>
    </dgm:pt>
    <dgm:pt modelId="{519B5AD3-06D5-4221-BE6E-EE6C9D5C5799}" type="parTrans" cxnId="{3CFBD96B-A4F7-42F3-981E-F618A88EA04C}">
      <dgm:prSet/>
      <dgm:spPr/>
      <dgm:t>
        <a:bodyPr/>
        <a:lstStyle/>
        <a:p>
          <a:endParaRPr lang="hr-HR"/>
        </a:p>
      </dgm:t>
    </dgm:pt>
    <dgm:pt modelId="{FCBE4CF1-6F1D-48BB-B7FD-447132D04A58}" type="sibTrans" cxnId="{3CFBD96B-A4F7-42F3-981E-F618A88EA04C}">
      <dgm:prSet/>
      <dgm:spPr/>
      <dgm:t>
        <a:bodyPr/>
        <a:lstStyle/>
        <a:p>
          <a:endParaRPr lang="hr-HR"/>
        </a:p>
      </dgm:t>
    </dgm:pt>
    <dgm:pt modelId="{7FA38D7F-EFDE-4EBD-87DF-254D531562FF}">
      <dgm:prSet phldrT="[Tekst]" custT="1"/>
      <dgm:spPr/>
      <dgm:t>
        <a:bodyPr/>
        <a:lstStyle/>
        <a:p>
          <a:r>
            <a:rPr lang="hr-HR" sz="2000" b="1" dirty="0" smtClean="0">
              <a:solidFill>
                <a:srgbClr val="002060"/>
              </a:solidFill>
            </a:rPr>
            <a:t>885.000.000,00 kn</a:t>
          </a:r>
          <a:endParaRPr lang="hr-HR" sz="2000" b="1" dirty="0">
            <a:solidFill>
              <a:srgbClr val="002060"/>
            </a:solidFill>
          </a:endParaRPr>
        </a:p>
      </dgm:t>
    </dgm:pt>
    <dgm:pt modelId="{02C1E814-CA9B-41A9-BEF7-479F3D2DD106}" type="parTrans" cxnId="{6014E405-A84D-4CC7-B4B4-E341061485A5}">
      <dgm:prSet/>
      <dgm:spPr/>
      <dgm:t>
        <a:bodyPr/>
        <a:lstStyle/>
        <a:p>
          <a:endParaRPr lang="hr-HR"/>
        </a:p>
      </dgm:t>
    </dgm:pt>
    <dgm:pt modelId="{264342A8-9F2C-4991-A893-F45ACCD13CB4}" type="sibTrans" cxnId="{6014E405-A84D-4CC7-B4B4-E341061485A5}">
      <dgm:prSet/>
      <dgm:spPr/>
      <dgm:t>
        <a:bodyPr/>
        <a:lstStyle/>
        <a:p>
          <a:endParaRPr lang="hr-HR"/>
        </a:p>
      </dgm:t>
    </dgm:pt>
    <dgm:pt modelId="{232A567F-04B6-4416-A29E-E0DAAE320021}">
      <dgm:prSet phldrT="[Tekst]"/>
      <dgm:spPr/>
      <dgm:t>
        <a:bodyPr/>
        <a:lstStyle/>
        <a:p>
          <a:r>
            <a:rPr lang="hr-HR" b="1" u="sng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b="1" u="sng" dirty="0" smtClean="0"/>
            <a:t> za 2020.</a:t>
          </a:r>
          <a:endParaRPr lang="hr-HR" b="1" u="sng" dirty="0"/>
        </a:p>
      </dgm:t>
    </dgm:pt>
    <dgm:pt modelId="{65E2B353-DB21-496E-9BD2-F4D2F5587C72}" type="parTrans" cxnId="{5878681A-6A88-4C7B-8EA1-119C4AA3F1FB}">
      <dgm:prSet/>
      <dgm:spPr/>
      <dgm:t>
        <a:bodyPr/>
        <a:lstStyle/>
        <a:p>
          <a:endParaRPr lang="hr-HR"/>
        </a:p>
      </dgm:t>
    </dgm:pt>
    <dgm:pt modelId="{307AB8D8-F22C-4931-B93A-B4B89218F506}" type="sibTrans" cxnId="{5878681A-6A88-4C7B-8EA1-119C4AA3F1FB}">
      <dgm:prSet/>
      <dgm:spPr/>
      <dgm:t>
        <a:bodyPr/>
        <a:lstStyle/>
        <a:p>
          <a:endParaRPr lang="hr-HR"/>
        </a:p>
      </dgm:t>
    </dgm:pt>
    <dgm:pt modelId="{541DBCBF-049F-4193-A469-E64A25B998AD}">
      <dgm:prSet phldrT="[Tekst]" custT="1"/>
      <dgm:spPr/>
      <dgm:t>
        <a:bodyPr/>
        <a:lstStyle/>
        <a:p>
          <a:r>
            <a:rPr lang="hr-HR" sz="2000" b="1" dirty="0" smtClean="0">
              <a:solidFill>
                <a:srgbClr val="002060"/>
              </a:solidFill>
            </a:rPr>
            <a:t>881.000.000,00 kn</a:t>
          </a:r>
          <a:endParaRPr lang="hr-HR" sz="2000" b="1" dirty="0">
            <a:solidFill>
              <a:srgbClr val="002060"/>
            </a:solidFill>
          </a:endParaRPr>
        </a:p>
      </dgm:t>
    </dgm:pt>
    <dgm:pt modelId="{D04FA436-E92D-4566-AA2A-3DB0D87F4746}" type="parTrans" cxnId="{CF31F745-CCC8-4B64-9742-8D3C54BAD52E}">
      <dgm:prSet/>
      <dgm:spPr/>
      <dgm:t>
        <a:bodyPr/>
        <a:lstStyle/>
        <a:p>
          <a:endParaRPr lang="hr-HR"/>
        </a:p>
      </dgm:t>
    </dgm:pt>
    <dgm:pt modelId="{4A4E0A07-1DDA-4178-A2A1-4C1D344E3AB2}" type="sibTrans" cxnId="{CF31F745-CCC8-4B64-9742-8D3C54BAD52E}">
      <dgm:prSet/>
      <dgm:spPr/>
      <dgm:t>
        <a:bodyPr/>
        <a:lstStyle/>
        <a:p>
          <a:endParaRPr lang="hr-HR"/>
        </a:p>
      </dgm:t>
    </dgm:pt>
    <dgm:pt modelId="{A25C7A86-7993-4127-B1E4-E07518E588BA}" type="pres">
      <dgm:prSet presAssocID="{9B8FD947-5909-462C-8C59-3C5E57F6932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D7A56F5-5E0C-414D-AF2C-FB86E60EA96C}" type="pres">
      <dgm:prSet presAssocID="{232A567F-04B6-4416-A29E-E0DAAE320021}" presName="boxAndChildren" presStyleCnt="0"/>
      <dgm:spPr/>
      <dgm:t>
        <a:bodyPr/>
        <a:lstStyle/>
        <a:p>
          <a:endParaRPr lang="hr-HR"/>
        </a:p>
      </dgm:t>
    </dgm:pt>
    <dgm:pt modelId="{CE43CAE6-7D7C-4C21-9C6E-640373FEAF18}" type="pres">
      <dgm:prSet presAssocID="{232A567F-04B6-4416-A29E-E0DAAE320021}" presName="parentTextBox" presStyleLbl="node1" presStyleIdx="0" presStyleCnt="3"/>
      <dgm:spPr/>
      <dgm:t>
        <a:bodyPr/>
        <a:lstStyle/>
        <a:p>
          <a:endParaRPr lang="hr-HR"/>
        </a:p>
      </dgm:t>
    </dgm:pt>
    <dgm:pt modelId="{C9602C84-F0EE-4D07-BF0F-946FCBF767F4}" type="pres">
      <dgm:prSet presAssocID="{232A567F-04B6-4416-A29E-E0DAAE320021}" presName="entireBox" presStyleLbl="node1" presStyleIdx="0" presStyleCnt="3"/>
      <dgm:spPr/>
      <dgm:t>
        <a:bodyPr/>
        <a:lstStyle/>
        <a:p>
          <a:endParaRPr lang="hr-HR"/>
        </a:p>
      </dgm:t>
    </dgm:pt>
    <dgm:pt modelId="{12985AEB-3E80-4371-9B76-F8EE8D13C1FA}" type="pres">
      <dgm:prSet presAssocID="{232A567F-04B6-4416-A29E-E0DAAE320021}" presName="descendantBox" presStyleCnt="0"/>
      <dgm:spPr/>
      <dgm:t>
        <a:bodyPr/>
        <a:lstStyle/>
        <a:p>
          <a:endParaRPr lang="hr-HR"/>
        </a:p>
      </dgm:t>
    </dgm:pt>
    <dgm:pt modelId="{C0592647-F43B-4F97-9459-C51FD38FECFF}" type="pres">
      <dgm:prSet presAssocID="{541DBCBF-049F-4193-A469-E64A25B998AD}" presName="childTextBox" presStyleLbl="fgAccFollowNode1" presStyleIdx="0" presStyleCnt="3" custScaleX="20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4A5524E-B82A-4E64-9EB0-48CEFE8DB947}" type="pres">
      <dgm:prSet presAssocID="{FCBE4CF1-6F1D-48BB-B7FD-447132D04A58}" presName="sp" presStyleCnt="0"/>
      <dgm:spPr/>
      <dgm:t>
        <a:bodyPr/>
        <a:lstStyle/>
        <a:p>
          <a:endParaRPr lang="hr-HR"/>
        </a:p>
      </dgm:t>
    </dgm:pt>
    <dgm:pt modelId="{70ECF647-3911-4C42-97FC-C2A6913EA2C3}" type="pres">
      <dgm:prSet presAssocID="{1F1D8239-A27E-488F-993A-FCF6DE437581}" presName="arrowAndChildren" presStyleCnt="0"/>
      <dgm:spPr/>
      <dgm:t>
        <a:bodyPr/>
        <a:lstStyle/>
        <a:p>
          <a:endParaRPr lang="hr-HR"/>
        </a:p>
      </dgm:t>
    </dgm:pt>
    <dgm:pt modelId="{BF221DC8-5BA4-4B09-AE6D-ED9E33205BDE}" type="pres">
      <dgm:prSet presAssocID="{1F1D8239-A27E-488F-993A-FCF6DE437581}" presName="parentTextArrow" presStyleLbl="node1" presStyleIdx="0" presStyleCnt="3"/>
      <dgm:spPr/>
      <dgm:t>
        <a:bodyPr/>
        <a:lstStyle/>
        <a:p>
          <a:endParaRPr lang="hr-HR"/>
        </a:p>
      </dgm:t>
    </dgm:pt>
    <dgm:pt modelId="{3F90D2B3-D5D2-48AF-9013-DDA23FA4EEA3}" type="pres">
      <dgm:prSet presAssocID="{1F1D8239-A27E-488F-993A-FCF6DE437581}" presName="arrow" presStyleLbl="node1" presStyleIdx="1" presStyleCnt="3"/>
      <dgm:spPr/>
      <dgm:t>
        <a:bodyPr/>
        <a:lstStyle/>
        <a:p>
          <a:endParaRPr lang="hr-HR"/>
        </a:p>
      </dgm:t>
    </dgm:pt>
    <dgm:pt modelId="{16C05910-2AC7-4266-910D-498A3C796382}" type="pres">
      <dgm:prSet presAssocID="{1F1D8239-A27E-488F-993A-FCF6DE437581}" presName="descendantArrow" presStyleCnt="0"/>
      <dgm:spPr/>
      <dgm:t>
        <a:bodyPr/>
        <a:lstStyle/>
        <a:p>
          <a:endParaRPr lang="hr-HR"/>
        </a:p>
      </dgm:t>
    </dgm:pt>
    <dgm:pt modelId="{FD6BBD5F-4D00-4D8D-A134-A43221E3DEA5}" type="pres">
      <dgm:prSet presAssocID="{7FA38D7F-EFDE-4EBD-87DF-254D531562FF}" presName="childTextArrow" presStyleLbl="fgAccFollowNode1" presStyleIdx="1" presStyleCnt="3" custScaleX="2000000" custLinFactNeighborX="4920" custLinFactNeighborY="-339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A3ADB0B-B2DF-4C9B-A67C-26FA22CA4A39}" type="pres">
      <dgm:prSet presAssocID="{C156E61A-CA9E-4C5A-8F5B-F00DCF6D0676}" presName="sp" presStyleCnt="0"/>
      <dgm:spPr/>
      <dgm:t>
        <a:bodyPr/>
        <a:lstStyle/>
        <a:p>
          <a:endParaRPr lang="hr-HR"/>
        </a:p>
      </dgm:t>
    </dgm:pt>
    <dgm:pt modelId="{963FF646-2C7A-4AA7-BACC-B0EE8BFAB0B4}" type="pres">
      <dgm:prSet presAssocID="{04444011-23E9-425C-9481-AF1AC77B8543}" presName="arrowAndChildren" presStyleCnt="0"/>
      <dgm:spPr/>
      <dgm:t>
        <a:bodyPr/>
        <a:lstStyle/>
        <a:p>
          <a:endParaRPr lang="hr-HR"/>
        </a:p>
      </dgm:t>
    </dgm:pt>
    <dgm:pt modelId="{B267DC42-6CA6-4D04-A3FB-C867C8B5913B}" type="pres">
      <dgm:prSet presAssocID="{04444011-23E9-425C-9481-AF1AC77B8543}" presName="parentTextArrow" presStyleLbl="node1" presStyleIdx="1" presStyleCnt="3"/>
      <dgm:spPr/>
      <dgm:t>
        <a:bodyPr/>
        <a:lstStyle/>
        <a:p>
          <a:endParaRPr lang="hr-HR"/>
        </a:p>
      </dgm:t>
    </dgm:pt>
    <dgm:pt modelId="{78B5DC7C-F5D5-47BC-85DF-8C8A624444AF}" type="pres">
      <dgm:prSet presAssocID="{04444011-23E9-425C-9481-AF1AC77B8543}" presName="arrow" presStyleLbl="node1" presStyleIdx="2" presStyleCnt="3" custLinFactNeighborY="-4567"/>
      <dgm:spPr/>
      <dgm:t>
        <a:bodyPr/>
        <a:lstStyle/>
        <a:p>
          <a:endParaRPr lang="hr-HR"/>
        </a:p>
      </dgm:t>
    </dgm:pt>
    <dgm:pt modelId="{78E80564-152F-404D-B7B5-38FB07E022D8}" type="pres">
      <dgm:prSet presAssocID="{04444011-23E9-425C-9481-AF1AC77B8543}" presName="descendantArrow" presStyleCnt="0"/>
      <dgm:spPr/>
      <dgm:t>
        <a:bodyPr/>
        <a:lstStyle/>
        <a:p>
          <a:endParaRPr lang="hr-HR"/>
        </a:p>
      </dgm:t>
    </dgm:pt>
    <dgm:pt modelId="{98FF8CC7-AE5E-42D1-9C81-CD1D23024AF6}" type="pres">
      <dgm:prSet presAssocID="{FCA35078-B7D1-41AE-8308-56294D2C6293}" presName="childTextArrow" presStyleLbl="fgAccFollowNode1" presStyleIdx="2" presStyleCnt="3" custScaleX="20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F4C662EE-ED89-432F-8E87-E212823B7063}" type="presOf" srcId="{232A567F-04B6-4416-A29E-E0DAAE320021}" destId="{C9602C84-F0EE-4D07-BF0F-946FCBF767F4}" srcOrd="1" destOrd="0" presId="urn:microsoft.com/office/officeart/2005/8/layout/process4"/>
    <dgm:cxn modelId="{13BA729D-D50D-44B8-A54C-09827263955A}" srcId="{04444011-23E9-425C-9481-AF1AC77B8543}" destId="{FCA35078-B7D1-41AE-8308-56294D2C6293}" srcOrd="0" destOrd="0" parTransId="{87D0483F-3489-4B83-BF3E-94C9F289EC2C}" sibTransId="{A1B29A46-2495-440E-9F60-105316ADDDC5}"/>
    <dgm:cxn modelId="{CF31F745-CCC8-4B64-9742-8D3C54BAD52E}" srcId="{232A567F-04B6-4416-A29E-E0DAAE320021}" destId="{541DBCBF-049F-4193-A469-E64A25B998AD}" srcOrd="0" destOrd="0" parTransId="{D04FA436-E92D-4566-AA2A-3DB0D87F4746}" sibTransId="{4A4E0A07-1DDA-4178-A2A1-4C1D344E3AB2}"/>
    <dgm:cxn modelId="{E45BEA82-215D-4486-9D45-EE36A659364E}" type="presOf" srcId="{FCA35078-B7D1-41AE-8308-56294D2C6293}" destId="{98FF8CC7-AE5E-42D1-9C81-CD1D23024AF6}" srcOrd="0" destOrd="0" presId="urn:microsoft.com/office/officeart/2005/8/layout/process4"/>
    <dgm:cxn modelId="{BDE95F5A-3F7E-436D-81C4-550FA41E82D2}" type="presOf" srcId="{1F1D8239-A27E-488F-993A-FCF6DE437581}" destId="{3F90D2B3-D5D2-48AF-9013-DDA23FA4EEA3}" srcOrd="1" destOrd="0" presId="urn:microsoft.com/office/officeart/2005/8/layout/process4"/>
    <dgm:cxn modelId="{2187DB2A-8DE8-4263-B90B-20D0105C6B29}" type="presOf" srcId="{1F1D8239-A27E-488F-993A-FCF6DE437581}" destId="{BF221DC8-5BA4-4B09-AE6D-ED9E33205BDE}" srcOrd="0" destOrd="0" presId="urn:microsoft.com/office/officeart/2005/8/layout/process4"/>
    <dgm:cxn modelId="{269F9F86-5DEC-496F-9657-620755E29A21}" type="presOf" srcId="{541DBCBF-049F-4193-A469-E64A25B998AD}" destId="{C0592647-F43B-4F97-9459-C51FD38FECFF}" srcOrd="0" destOrd="0" presId="urn:microsoft.com/office/officeart/2005/8/layout/process4"/>
    <dgm:cxn modelId="{6014E405-A84D-4CC7-B4B4-E341061485A5}" srcId="{1F1D8239-A27E-488F-993A-FCF6DE437581}" destId="{7FA38D7F-EFDE-4EBD-87DF-254D531562FF}" srcOrd="0" destOrd="0" parTransId="{02C1E814-CA9B-41A9-BEF7-479F3D2DD106}" sibTransId="{264342A8-9F2C-4991-A893-F45ACCD13CB4}"/>
    <dgm:cxn modelId="{E220DBF9-D737-47AC-8989-273BDD67E4CC}" type="presOf" srcId="{9B8FD947-5909-462C-8C59-3C5E57F6932F}" destId="{A25C7A86-7993-4127-B1E4-E07518E588BA}" srcOrd="0" destOrd="0" presId="urn:microsoft.com/office/officeart/2005/8/layout/process4"/>
    <dgm:cxn modelId="{5878681A-6A88-4C7B-8EA1-119C4AA3F1FB}" srcId="{9B8FD947-5909-462C-8C59-3C5E57F6932F}" destId="{232A567F-04B6-4416-A29E-E0DAAE320021}" srcOrd="2" destOrd="0" parTransId="{65E2B353-DB21-496E-9BD2-F4D2F5587C72}" sibTransId="{307AB8D8-F22C-4931-B93A-B4B89218F506}"/>
    <dgm:cxn modelId="{3CFBD96B-A4F7-42F3-981E-F618A88EA04C}" srcId="{9B8FD947-5909-462C-8C59-3C5E57F6932F}" destId="{1F1D8239-A27E-488F-993A-FCF6DE437581}" srcOrd="1" destOrd="0" parTransId="{519B5AD3-06D5-4221-BE6E-EE6C9D5C5799}" sibTransId="{FCBE4CF1-6F1D-48BB-B7FD-447132D04A58}"/>
    <dgm:cxn modelId="{40784065-477A-4787-80EB-E1B20CB20E58}" type="presOf" srcId="{232A567F-04B6-4416-A29E-E0DAAE320021}" destId="{CE43CAE6-7D7C-4C21-9C6E-640373FEAF18}" srcOrd="0" destOrd="0" presId="urn:microsoft.com/office/officeart/2005/8/layout/process4"/>
    <dgm:cxn modelId="{0A4989DB-E693-4833-AB62-0CB1C43318C4}" type="presOf" srcId="{04444011-23E9-425C-9481-AF1AC77B8543}" destId="{78B5DC7C-F5D5-47BC-85DF-8C8A624444AF}" srcOrd="1" destOrd="0" presId="urn:microsoft.com/office/officeart/2005/8/layout/process4"/>
    <dgm:cxn modelId="{757CEBFE-5CB1-4DA3-9969-33D10D83A494}" type="presOf" srcId="{04444011-23E9-425C-9481-AF1AC77B8543}" destId="{B267DC42-6CA6-4D04-A3FB-C867C8B5913B}" srcOrd="0" destOrd="0" presId="urn:microsoft.com/office/officeart/2005/8/layout/process4"/>
    <dgm:cxn modelId="{AF5F714B-2D9E-4FEE-9053-EE2EDAD4AF69}" srcId="{9B8FD947-5909-462C-8C59-3C5E57F6932F}" destId="{04444011-23E9-425C-9481-AF1AC77B8543}" srcOrd="0" destOrd="0" parTransId="{43C7E561-2C0A-496C-AFBC-980A1EA6CCE2}" sibTransId="{C156E61A-CA9E-4C5A-8F5B-F00DCF6D0676}"/>
    <dgm:cxn modelId="{4DBFE27C-C789-4D61-9985-EE29D9E31C0B}" type="presOf" srcId="{7FA38D7F-EFDE-4EBD-87DF-254D531562FF}" destId="{FD6BBD5F-4D00-4D8D-A134-A43221E3DEA5}" srcOrd="0" destOrd="0" presId="urn:microsoft.com/office/officeart/2005/8/layout/process4"/>
    <dgm:cxn modelId="{83BE4327-DB74-40FC-AD07-65A5E8DD5814}" type="presParOf" srcId="{A25C7A86-7993-4127-B1E4-E07518E588BA}" destId="{DD7A56F5-5E0C-414D-AF2C-FB86E60EA96C}" srcOrd="0" destOrd="0" presId="urn:microsoft.com/office/officeart/2005/8/layout/process4"/>
    <dgm:cxn modelId="{36A56079-6530-4894-B2C0-AD7188D2E7C8}" type="presParOf" srcId="{DD7A56F5-5E0C-414D-AF2C-FB86E60EA96C}" destId="{CE43CAE6-7D7C-4C21-9C6E-640373FEAF18}" srcOrd="0" destOrd="0" presId="urn:microsoft.com/office/officeart/2005/8/layout/process4"/>
    <dgm:cxn modelId="{3DA287DC-F4D1-4498-8224-75B76B4FCE3D}" type="presParOf" srcId="{DD7A56F5-5E0C-414D-AF2C-FB86E60EA96C}" destId="{C9602C84-F0EE-4D07-BF0F-946FCBF767F4}" srcOrd="1" destOrd="0" presId="urn:microsoft.com/office/officeart/2005/8/layout/process4"/>
    <dgm:cxn modelId="{312F52F9-D2CE-4E51-9BA7-F6F8E01C279D}" type="presParOf" srcId="{DD7A56F5-5E0C-414D-AF2C-FB86E60EA96C}" destId="{12985AEB-3E80-4371-9B76-F8EE8D13C1FA}" srcOrd="2" destOrd="0" presId="urn:microsoft.com/office/officeart/2005/8/layout/process4"/>
    <dgm:cxn modelId="{08148859-64E2-49A1-8002-65A9F6462CC3}" type="presParOf" srcId="{12985AEB-3E80-4371-9B76-F8EE8D13C1FA}" destId="{C0592647-F43B-4F97-9459-C51FD38FECFF}" srcOrd="0" destOrd="0" presId="urn:microsoft.com/office/officeart/2005/8/layout/process4"/>
    <dgm:cxn modelId="{9CD39B0F-0273-4E40-92A5-676F0CC6D2E7}" type="presParOf" srcId="{A25C7A86-7993-4127-B1E4-E07518E588BA}" destId="{D4A5524E-B82A-4E64-9EB0-48CEFE8DB947}" srcOrd="1" destOrd="0" presId="urn:microsoft.com/office/officeart/2005/8/layout/process4"/>
    <dgm:cxn modelId="{3924209F-C76C-4071-8ADA-800474F2333D}" type="presParOf" srcId="{A25C7A86-7993-4127-B1E4-E07518E588BA}" destId="{70ECF647-3911-4C42-97FC-C2A6913EA2C3}" srcOrd="2" destOrd="0" presId="urn:microsoft.com/office/officeart/2005/8/layout/process4"/>
    <dgm:cxn modelId="{1888B11F-EF3A-45CF-89A3-1F755C2F7FEF}" type="presParOf" srcId="{70ECF647-3911-4C42-97FC-C2A6913EA2C3}" destId="{BF221DC8-5BA4-4B09-AE6D-ED9E33205BDE}" srcOrd="0" destOrd="0" presId="urn:microsoft.com/office/officeart/2005/8/layout/process4"/>
    <dgm:cxn modelId="{C62C630F-2F39-4E70-9301-12B043A8165A}" type="presParOf" srcId="{70ECF647-3911-4C42-97FC-C2A6913EA2C3}" destId="{3F90D2B3-D5D2-48AF-9013-DDA23FA4EEA3}" srcOrd="1" destOrd="0" presId="urn:microsoft.com/office/officeart/2005/8/layout/process4"/>
    <dgm:cxn modelId="{B78BA03A-60A5-475A-9FFC-D71ED1E10377}" type="presParOf" srcId="{70ECF647-3911-4C42-97FC-C2A6913EA2C3}" destId="{16C05910-2AC7-4266-910D-498A3C796382}" srcOrd="2" destOrd="0" presId="urn:microsoft.com/office/officeart/2005/8/layout/process4"/>
    <dgm:cxn modelId="{8889ADC5-DA96-45BD-A589-1B0A55736351}" type="presParOf" srcId="{16C05910-2AC7-4266-910D-498A3C796382}" destId="{FD6BBD5F-4D00-4D8D-A134-A43221E3DEA5}" srcOrd="0" destOrd="0" presId="urn:microsoft.com/office/officeart/2005/8/layout/process4"/>
    <dgm:cxn modelId="{3BAEECFF-828E-40A9-A60C-8089D1110810}" type="presParOf" srcId="{A25C7A86-7993-4127-B1E4-E07518E588BA}" destId="{7A3ADB0B-B2DF-4C9B-A67C-26FA22CA4A39}" srcOrd="3" destOrd="0" presId="urn:microsoft.com/office/officeart/2005/8/layout/process4"/>
    <dgm:cxn modelId="{E9717C31-F5C7-4917-A9CC-1C05F04BE477}" type="presParOf" srcId="{A25C7A86-7993-4127-B1E4-E07518E588BA}" destId="{963FF646-2C7A-4AA7-BACC-B0EE8BFAB0B4}" srcOrd="4" destOrd="0" presId="urn:microsoft.com/office/officeart/2005/8/layout/process4"/>
    <dgm:cxn modelId="{2BFA701E-4945-4424-93D4-C05333CA9E56}" type="presParOf" srcId="{963FF646-2C7A-4AA7-BACC-B0EE8BFAB0B4}" destId="{B267DC42-6CA6-4D04-A3FB-C867C8B5913B}" srcOrd="0" destOrd="0" presId="urn:microsoft.com/office/officeart/2005/8/layout/process4"/>
    <dgm:cxn modelId="{9D88C871-ED33-4F88-BAD3-FE4F499CEEBF}" type="presParOf" srcId="{963FF646-2C7A-4AA7-BACC-B0EE8BFAB0B4}" destId="{78B5DC7C-F5D5-47BC-85DF-8C8A624444AF}" srcOrd="1" destOrd="0" presId="urn:microsoft.com/office/officeart/2005/8/layout/process4"/>
    <dgm:cxn modelId="{02F44D7B-92F0-4EF9-BD4C-E59D4608006E}" type="presParOf" srcId="{963FF646-2C7A-4AA7-BACC-B0EE8BFAB0B4}" destId="{78E80564-152F-404D-B7B5-38FB07E022D8}" srcOrd="2" destOrd="0" presId="urn:microsoft.com/office/officeart/2005/8/layout/process4"/>
    <dgm:cxn modelId="{4B0863F7-1062-4791-B3AF-A5007BB62AAF}" type="presParOf" srcId="{78E80564-152F-404D-B7B5-38FB07E022D8}" destId="{98FF8CC7-AE5E-42D1-9C81-CD1D23024AF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8D9B7F-F6B7-4DC9-82B7-BA53D1BBE431}">
      <dsp:nvSpPr>
        <dsp:cNvPr id="0" name=""/>
        <dsp:cNvSpPr/>
      </dsp:nvSpPr>
      <dsp:spPr>
        <a:xfrm>
          <a:off x="0" y="796677"/>
          <a:ext cx="436619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81C8DB-4C1C-4358-8500-B5F48EC7587F}">
      <dsp:nvSpPr>
        <dsp:cNvPr id="0" name=""/>
        <dsp:cNvSpPr/>
      </dsp:nvSpPr>
      <dsp:spPr>
        <a:xfrm>
          <a:off x="207863" y="604797"/>
          <a:ext cx="4157257" cy="38376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>
              <a:solidFill>
                <a:srgbClr val="002060"/>
              </a:solidFill>
            </a:rPr>
            <a:t>Prihodi i primici </a:t>
          </a:r>
          <a:r>
            <a:rPr lang="hr-HR" sz="1300" b="1" kern="1200" dirty="0" smtClean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hr-HR" sz="1300" b="1" kern="1200" dirty="0" smtClean="0">
              <a:solidFill>
                <a:srgbClr val="002060"/>
              </a:solidFill>
            </a:rPr>
            <a:t> 898.273.891,93 kn</a:t>
          </a:r>
          <a:endParaRPr lang="hr-HR" sz="1300" b="1" kern="1200" dirty="0">
            <a:solidFill>
              <a:srgbClr val="002060"/>
            </a:solidFill>
          </a:endParaRPr>
        </a:p>
      </dsp:txBody>
      <dsp:txXfrm>
        <a:off x="226597" y="623531"/>
        <a:ext cx="4119789" cy="346292"/>
      </dsp:txXfrm>
    </dsp:sp>
    <dsp:sp modelId="{507187C2-E31E-42BA-9E4A-F0C436947ED1}">
      <dsp:nvSpPr>
        <dsp:cNvPr id="0" name=""/>
        <dsp:cNvSpPr/>
      </dsp:nvSpPr>
      <dsp:spPr>
        <a:xfrm>
          <a:off x="0" y="1386358"/>
          <a:ext cx="436619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3F990C-CC27-4C2E-8773-6EC1427BF3C7}">
      <dsp:nvSpPr>
        <dsp:cNvPr id="0" name=""/>
        <dsp:cNvSpPr/>
      </dsp:nvSpPr>
      <dsp:spPr>
        <a:xfrm>
          <a:off x="207863" y="1194478"/>
          <a:ext cx="4157257" cy="38376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>
              <a:solidFill>
                <a:srgbClr val="002060"/>
              </a:solidFill>
            </a:rPr>
            <a:t>Višak prihoda iz prethodne godine </a:t>
          </a:r>
          <a:r>
            <a:rPr lang="hr-HR" sz="1300" b="1" kern="1200" dirty="0" smtClean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hr-HR" sz="1300" b="1" kern="1200" dirty="0" smtClean="0">
              <a:solidFill>
                <a:srgbClr val="002060"/>
              </a:solidFill>
            </a:rPr>
            <a:t> 2.826.108,07 kn</a:t>
          </a:r>
          <a:endParaRPr lang="hr-HR" sz="1300" b="1" kern="1200" dirty="0">
            <a:solidFill>
              <a:srgbClr val="002060"/>
            </a:solidFill>
          </a:endParaRPr>
        </a:p>
      </dsp:txBody>
      <dsp:txXfrm>
        <a:off x="226597" y="1213212"/>
        <a:ext cx="4119789" cy="346292"/>
      </dsp:txXfrm>
    </dsp:sp>
    <dsp:sp modelId="{D69C3A2C-23A7-4093-9185-2F5E434868C1}">
      <dsp:nvSpPr>
        <dsp:cNvPr id="0" name=""/>
        <dsp:cNvSpPr/>
      </dsp:nvSpPr>
      <dsp:spPr>
        <a:xfrm>
          <a:off x="0" y="1976037"/>
          <a:ext cx="436619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86DC0-E01C-49BC-979F-F37A4A4E2488}">
      <dsp:nvSpPr>
        <dsp:cNvPr id="0" name=""/>
        <dsp:cNvSpPr/>
      </dsp:nvSpPr>
      <dsp:spPr>
        <a:xfrm>
          <a:off x="207863" y="1784158"/>
          <a:ext cx="4157257" cy="383760"/>
        </a:xfrm>
        <a:prstGeom prst="roundRect">
          <a:avLst/>
        </a:prstGeom>
        <a:solidFill>
          <a:schemeClr val="accent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/>
            <a:t>Rashodi i izdaci </a:t>
          </a:r>
          <a:r>
            <a:rPr lang="hr-HR" sz="1300" b="1" kern="1200" dirty="0" smtClean="0">
              <a:latin typeface="Times New Roman"/>
              <a:cs typeface="Times New Roman"/>
            </a:rPr>
            <a:t>→ </a:t>
          </a:r>
          <a:r>
            <a:rPr lang="hr-HR" sz="1300" b="1" kern="1200" dirty="0" smtClean="0"/>
            <a:t>901.100.000,00 kn</a:t>
          </a:r>
          <a:endParaRPr lang="hr-HR" sz="1300" b="1" kern="1200" dirty="0"/>
        </a:p>
      </dsp:txBody>
      <dsp:txXfrm>
        <a:off x="226597" y="1802892"/>
        <a:ext cx="4119789" cy="346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02C84-F0EE-4D07-BF0F-946FCBF767F4}">
      <dsp:nvSpPr>
        <dsp:cNvPr id="0" name=""/>
        <dsp:cNvSpPr/>
      </dsp:nvSpPr>
      <dsp:spPr>
        <a:xfrm>
          <a:off x="0" y="3535150"/>
          <a:ext cx="4427984" cy="11603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u="sng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sz="2200" b="1" u="sng" kern="1200" dirty="0" smtClean="0"/>
            <a:t> za 2020.</a:t>
          </a:r>
          <a:endParaRPr lang="hr-HR" sz="2200" b="1" u="sng" kern="1200" dirty="0"/>
        </a:p>
      </dsp:txBody>
      <dsp:txXfrm>
        <a:off x="0" y="3535150"/>
        <a:ext cx="4427984" cy="626570"/>
      </dsp:txXfrm>
    </dsp:sp>
    <dsp:sp modelId="{C0592647-F43B-4F97-9459-C51FD38FECFF}">
      <dsp:nvSpPr>
        <dsp:cNvPr id="0" name=""/>
        <dsp:cNvSpPr/>
      </dsp:nvSpPr>
      <dsp:spPr>
        <a:xfrm>
          <a:off x="540" y="4138514"/>
          <a:ext cx="4426902" cy="5337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rgbClr val="002060"/>
              </a:solidFill>
            </a:rPr>
            <a:t>881.000.000,00 kn</a:t>
          </a:r>
          <a:endParaRPr lang="hr-HR" sz="2000" b="1" kern="1200" dirty="0">
            <a:solidFill>
              <a:srgbClr val="002060"/>
            </a:solidFill>
          </a:endParaRPr>
        </a:p>
      </dsp:txBody>
      <dsp:txXfrm>
        <a:off x="540" y="4138514"/>
        <a:ext cx="4426902" cy="533745"/>
      </dsp:txXfrm>
    </dsp:sp>
    <dsp:sp modelId="{3F90D2B3-D5D2-48AF-9013-DDA23FA4EEA3}">
      <dsp:nvSpPr>
        <dsp:cNvPr id="0" name=""/>
        <dsp:cNvSpPr/>
      </dsp:nvSpPr>
      <dsp:spPr>
        <a:xfrm rot="10800000">
          <a:off x="0" y="1767990"/>
          <a:ext cx="4427984" cy="178456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u="sng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sz="2200" b="1" u="sng" kern="1200" dirty="0" smtClean="0"/>
            <a:t> za 2019.</a:t>
          </a:r>
          <a:endParaRPr lang="hr-HR" sz="2200" b="1" u="sng" kern="1200" dirty="0"/>
        </a:p>
      </dsp:txBody>
      <dsp:txXfrm rot="-10800000">
        <a:off x="0" y="1767990"/>
        <a:ext cx="4427984" cy="626382"/>
      </dsp:txXfrm>
    </dsp:sp>
    <dsp:sp modelId="{FD6BBD5F-4D00-4D8D-A134-A43221E3DEA5}">
      <dsp:nvSpPr>
        <dsp:cNvPr id="0" name=""/>
        <dsp:cNvSpPr/>
      </dsp:nvSpPr>
      <dsp:spPr>
        <a:xfrm>
          <a:off x="1081" y="2376262"/>
          <a:ext cx="4426902" cy="5335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rgbClr val="002060"/>
              </a:solidFill>
            </a:rPr>
            <a:t>885.000.000,00 kn</a:t>
          </a:r>
          <a:endParaRPr lang="hr-HR" sz="2000" b="1" kern="1200" dirty="0">
            <a:solidFill>
              <a:srgbClr val="002060"/>
            </a:solidFill>
          </a:endParaRPr>
        </a:p>
      </dsp:txBody>
      <dsp:txXfrm>
        <a:off x="1081" y="2376262"/>
        <a:ext cx="4426902" cy="533584"/>
      </dsp:txXfrm>
    </dsp:sp>
    <dsp:sp modelId="{78B5DC7C-F5D5-47BC-85DF-8C8A624444AF}">
      <dsp:nvSpPr>
        <dsp:cNvPr id="0" name=""/>
        <dsp:cNvSpPr/>
      </dsp:nvSpPr>
      <dsp:spPr>
        <a:xfrm rot="10800000">
          <a:off x="0" y="0"/>
          <a:ext cx="4427984" cy="1784564"/>
        </a:xfrm>
        <a:prstGeom prst="upArrowCallout">
          <a:avLst/>
        </a:prstGeom>
        <a:gradFill rotWithShape="0">
          <a:gsLst>
            <a:gs pos="0">
              <a:schemeClr val="accent2">
                <a:lumMod val="20000"/>
                <a:lumOff val="8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u="sng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Proračun za 2018.</a:t>
          </a:r>
          <a:endParaRPr lang="hr-HR" sz="2200" b="1" u="sng" kern="1200" dirty="0">
            <a:solidFill>
              <a:schemeClr val="accent3">
                <a:lumMod val="20000"/>
                <a:lumOff val="80000"/>
              </a:schemeClr>
            </a:solidFill>
          </a:endParaRPr>
        </a:p>
      </dsp:txBody>
      <dsp:txXfrm rot="-10800000">
        <a:off x="0" y="0"/>
        <a:ext cx="4427984" cy="626382"/>
      </dsp:txXfrm>
    </dsp:sp>
    <dsp:sp modelId="{98FF8CC7-AE5E-42D1-9C81-CD1D23024AF6}">
      <dsp:nvSpPr>
        <dsp:cNvPr id="0" name=""/>
        <dsp:cNvSpPr/>
      </dsp:nvSpPr>
      <dsp:spPr>
        <a:xfrm>
          <a:off x="540" y="627212"/>
          <a:ext cx="4426902" cy="5335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rgbClr val="002060"/>
              </a:solidFill>
            </a:rPr>
            <a:t>901.100.000,00 kn</a:t>
          </a:r>
          <a:endParaRPr lang="hr-HR" sz="2000" b="1" kern="1200" dirty="0">
            <a:solidFill>
              <a:srgbClr val="002060"/>
            </a:solidFill>
          </a:endParaRPr>
        </a:p>
      </dsp:txBody>
      <dsp:txXfrm>
        <a:off x="540" y="627212"/>
        <a:ext cx="4426902" cy="533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10.05.18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10.05.18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8" tIns="45685" rIns="91368" bIns="45685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4"/>
            <a:ext cx="5388610" cy="4439841"/>
          </a:xfrm>
          <a:prstGeom prst="rect">
            <a:avLst/>
          </a:prstGeom>
        </p:spPr>
        <p:txBody>
          <a:bodyPr vert="horz" lIns="91368" tIns="45685" rIns="91368" bIns="45685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4963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sz="800" b="1" dirty="0">
              <a:solidFill>
                <a:prstClr val="black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36702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10.05.18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10.05.18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10.05.18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10.05.18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10.05.18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10.05.18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10.05.18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10.05.18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10.05.18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10.05.18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10.05.18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10.05.18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zadarska-zupanija.hr/component/k2/item/540-proracun-vodic-za-gradane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530" y="908720"/>
            <a:ext cx="8608470" cy="1420210"/>
          </a:xfrm>
        </p:spPr>
        <p:txBody>
          <a:bodyPr>
            <a:normAutofit fontScale="90000"/>
          </a:bodyPr>
          <a:lstStyle/>
          <a:p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REPUBLIKA HRVATSKA</a:t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ZADARSKA ŽUPANIJA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sz="3100" b="1" dirty="0" smtClean="0">
                <a:solidFill>
                  <a:srgbClr val="121284"/>
                </a:solidFill>
              </a:rPr>
              <a:t>PRORAČUN ZADARSKE ŽUPANIJE ZA 2018. GODINU I PROJEKCIJE ZA 2019. </a:t>
            </a:r>
            <a:r>
              <a:rPr lang="hr-HR" sz="3100" b="1" dirty="0">
                <a:solidFill>
                  <a:srgbClr val="121284"/>
                </a:solidFill>
              </a:rPr>
              <a:t>i</a:t>
            </a:r>
            <a:r>
              <a:rPr lang="hr-HR" sz="3100" b="1" dirty="0" smtClean="0">
                <a:solidFill>
                  <a:srgbClr val="121284"/>
                </a:solidFill>
              </a:rPr>
              <a:t> 2020. GODINU</a:t>
            </a:r>
            <a:br>
              <a:rPr lang="hr-HR" sz="3100" b="1" dirty="0" smtClean="0">
                <a:solidFill>
                  <a:srgbClr val="121284"/>
                </a:solidFill>
              </a:rPr>
            </a:br>
            <a:r>
              <a:rPr lang="hr-HR" sz="2900" dirty="0" smtClean="0">
                <a:solidFill>
                  <a:srgbClr val="121284"/>
                </a:solidFill>
              </a:rPr>
              <a:t>-</a:t>
            </a:r>
            <a:r>
              <a:rPr lang="hr-HR" sz="3100" dirty="0" smtClean="0">
                <a:solidFill>
                  <a:srgbClr val="121284"/>
                </a:solidFill>
              </a:rPr>
              <a:t> </a:t>
            </a:r>
            <a:r>
              <a:rPr lang="hr-HR" sz="2900" dirty="0" smtClean="0">
                <a:solidFill>
                  <a:srgbClr val="121284"/>
                </a:solidFill>
              </a:rPr>
              <a:t>vodič za građane -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15616" y="5373216"/>
            <a:ext cx="6840760" cy="1270489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hr-HR" sz="2400" b="1" dirty="0" smtClean="0">
                <a:solidFill>
                  <a:srgbClr val="002060"/>
                </a:solidFill>
              </a:rPr>
              <a:t>Nacrt prijedloga Proračuna Zadarske županije za 2018. godinu i projekcije za 2019. i 2020. godinu </a:t>
            </a:r>
            <a:r>
              <a:rPr lang="hr-HR" sz="2400" b="1" dirty="0" smtClean="0"/>
              <a:t>razmatran je na 4. sjednici župana Zadarske županije održanoj dana 10. studenog 2017. godine i poslan Županijskoj skupštini na donošenje.</a:t>
            </a:r>
          </a:p>
          <a:p>
            <a:pPr algn="ctr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2400" b="1" dirty="0" smtClean="0">
                <a:solidFill>
                  <a:srgbClr val="002060"/>
                </a:solidFill>
              </a:rPr>
              <a:t>Zadar, studeni 2017.</a:t>
            </a:r>
            <a:endParaRPr lang="hr-HR" sz="2400" b="1" dirty="0">
              <a:solidFill>
                <a:srgbClr val="002060"/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071810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404664"/>
            <a:ext cx="6952286" cy="59544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2700" b="1" dirty="0" smtClean="0"/>
              <a:t>Razvojni projekti u Proračunu Zadarske županije </a:t>
            </a:r>
            <a:br>
              <a:rPr lang="hr-HR" sz="2700" b="1" dirty="0" smtClean="0"/>
            </a:br>
            <a:r>
              <a:rPr lang="hr-HR" sz="2700" b="1" dirty="0" smtClean="0"/>
              <a:t>za 2018. godinu</a:t>
            </a:r>
            <a:r>
              <a:rPr lang="hr-HR" sz="2900" dirty="0" smtClean="0"/>
              <a:t/>
            </a:r>
            <a:br>
              <a:rPr lang="hr-HR" sz="2900" dirty="0" smtClean="0"/>
            </a:br>
            <a:endParaRPr lang="hr-HR" sz="29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827584" y="2060848"/>
            <a:ext cx="7416824" cy="5040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/>
              <a:t>Razvojni projekti</a:t>
            </a:r>
            <a:endParaRPr lang="hr-HR" b="1" u="sng" dirty="0"/>
          </a:p>
        </p:txBody>
      </p:sp>
      <p:sp>
        <p:nvSpPr>
          <p:cNvPr id="28" name="Pravokutnik 27"/>
          <p:cNvSpPr/>
          <p:nvPr/>
        </p:nvSpPr>
        <p:spPr>
          <a:xfrm>
            <a:off x="827584" y="2636912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1. Uspostava učinkovitog sustava upravljanja potencijalima i resursima	            49.764.232,00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32" name="Pravokutnik 31"/>
          <p:cNvSpPr/>
          <p:nvPr/>
        </p:nvSpPr>
        <p:spPr>
          <a:xfrm>
            <a:off x="827584" y="3068960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2. Razvoj konkurentnog poduzetništva, turizma, poljoprivrede i ribarstva         51.785.532,00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827584" y="3501008"/>
            <a:ext cx="7416824" cy="3600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3. Prepoznatljivost i očuvanje kulturne i prirodne baštine                                        7.227.097,00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827584" y="3861048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4. Unapređenje zaštite okoliša i kvalitete života                                                        73.693.581,00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pic>
        <p:nvPicPr>
          <p:cNvPr id="17" name="Slika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8" name="Pravokutnik 17"/>
          <p:cNvSpPr/>
          <p:nvPr/>
        </p:nvSpPr>
        <p:spPr>
          <a:xfrm>
            <a:off x="7668344" y="116632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827584" y="4293096"/>
            <a:ext cx="741682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UKUPNO						    182.470.442,00 kn</a:t>
            </a:r>
            <a:endParaRPr lang="hr-HR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u Proračunu Zadarske županije </a:t>
            </a:r>
            <a:br>
              <a:rPr lang="hr-HR" sz="2000" b="1" dirty="0" smtClean="0"/>
            </a:br>
            <a:r>
              <a:rPr lang="hr-HR" sz="2000" b="1" dirty="0" smtClean="0"/>
              <a:t>za 2018. godinu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</a:p>
        </p:txBody>
      </p:sp>
      <p:sp>
        <p:nvSpPr>
          <p:cNvPr id="50" name="Pravokutnik 49"/>
          <p:cNvSpPr/>
          <p:nvPr/>
        </p:nvSpPr>
        <p:spPr>
          <a:xfrm>
            <a:off x="251520" y="1911762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1.2. Jačanje kapaciteta i učinkovitog rada javnog sektora                                 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2" name="Pravokutnik 51"/>
          <p:cNvSpPr/>
          <p:nvPr/>
        </p:nvSpPr>
        <p:spPr>
          <a:xfrm>
            <a:off x="284938" y="3853585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1.3. Jačanje kapaciteta i učinkovitosti poduzetničkog sektora                          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3" name="Pravokutnik 52"/>
          <p:cNvSpPr/>
          <p:nvPr/>
        </p:nvSpPr>
        <p:spPr>
          <a:xfrm>
            <a:off x="1440772" y="4213625"/>
            <a:ext cx="7560840" cy="2692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i="1" dirty="0" smtClean="0">
                <a:solidFill>
                  <a:schemeClr val="tx1"/>
                </a:solidFill>
              </a:rPr>
              <a:t>SPARC</a:t>
            </a:r>
            <a:r>
              <a:rPr lang="hr-HR" sz="16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985.000,00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pic>
        <p:nvPicPr>
          <p:cNvPr id="19" name="Slika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0" name="Pravokutnik 19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251520" y="1484784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1. Uspostava učinkovitog sustava upravljanja potencijalima i resursima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1440772" y="4500657"/>
            <a:ext cx="7558310" cy="2692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i="1" dirty="0" smtClean="0">
                <a:solidFill>
                  <a:schemeClr val="tx1"/>
                </a:solidFill>
              </a:rPr>
              <a:t>Centar novih tehnologija (CENT)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20.005.000,00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43302" y="4769922"/>
            <a:ext cx="7558310" cy="2692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i="1" dirty="0" smtClean="0">
                <a:solidFill>
                  <a:schemeClr val="tx1"/>
                </a:solidFill>
              </a:rPr>
              <a:t>Centar za razvoj i edukaciju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217.280,00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1443302" y="5025520"/>
            <a:ext cx="7558310" cy="2692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i="1" dirty="0" smtClean="0">
                <a:solidFill>
                  <a:schemeClr val="tx1"/>
                </a:solidFill>
              </a:rPr>
              <a:t>Centar </a:t>
            </a:r>
            <a:r>
              <a:rPr lang="hr-HR" sz="1600" i="1" smtClean="0">
                <a:solidFill>
                  <a:schemeClr val="tx1"/>
                </a:solidFill>
              </a:rPr>
              <a:t>kreativne industrije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3.484.773,00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8" name="Pravokutnik 27"/>
          <p:cNvSpPr/>
          <p:nvPr/>
        </p:nvSpPr>
        <p:spPr>
          <a:xfrm>
            <a:off x="1442037" y="5294785"/>
            <a:ext cx="7558310" cy="2692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i="1" dirty="0" err="1" smtClean="0">
                <a:solidFill>
                  <a:schemeClr val="tx1"/>
                </a:solidFill>
              </a:rPr>
              <a:t>Code</a:t>
            </a:r>
            <a:r>
              <a:rPr lang="hr-HR" sz="1600" i="1" dirty="0" smtClean="0">
                <a:solidFill>
                  <a:schemeClr val="tx1"/>
                </a:solidFill>
              </a:rPr>
              <a:t>						               </a:t>
            </a:r>
            <a:r>
              <a:rPr lang="hr-HR" sz="1600" b="1" dirty="0" smtClean="0">
                <a:solidFill>
                  <a:schemeClr val="tx1"/>
                </a:solidFill>
              </a:rPr>
              <a:t>699.036,00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1415118" y="2280374"/>
            <a:ext cx="7560840" cy="2698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i="1" dirty="0" smtClean="0">
                <a:solidFill>
                  <a:schemeClr val="tx1"/>
                </a:solidFill>
              </a:rPr>
              <a:t>Energetska obnova OŠ Pag</a:t>
            </a:r>
            <a:r>
              <a:rPr lang="hr-HR" sz="1600" b="1" dirty="0" smtClean="0">
                <a:solidFill>
                  <a:schemeClr val="tx1"/>
                </a:solidFill>
              </a:rPr>
              <a:t>                                                                                   2.831.302,00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1415118" y="2559457"/>
            <a:ext cx="7560840" cy="2692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i="1" dirty="0" smtClean="0">
                <a:solidFill>
                  <a:schemeClr val="tx1"/>
                </a:solidFill>
              </a:rPr>
              <a:t>Prijevoz učenika srednjih škola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14.888.476,00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1415118" y="2846489"/>
            <a:ext cx="7560840" cy="2692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i="1" dirty="0" smtClean="0">
                <a:solidFill>
                  <a:schemeClr val="tx1"/>
                </a:solidFill>
              </a:rPr>
              <a:t>Energetska obnova u Perivoju Vladimira Nazora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6.653.365,00 kn</a:t>
            </a:r>
            <a:endParaRPr lang="hr-H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625768"/>
      </p:ext>
    </p:extLst>
  </p:cSld>
  <p:clrMapOvr>
    <a:masterClrMapping/>
  </p:clrMapOvr>
  <p:transition spd="slow" advClick="0" advTm="12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u Proračunu Zadarske županije </a:t>
            </a:r>
            <a:br>
              <a:rPr lang="hr-HR" sz="2000" b="1" dirty="0" smtClean="0"/>
            </a:br>
            <a:r>
              <a:rPr lang="hr-HR" sz="2000" b="1" dirty="0" smtClean="0"/>
              <a:t>za 2018. godinu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251520" y="1412776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2. Razvoj konkurentnog poduzetništva, turizma, poljoprivrede i ribarstva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50" name="Pravokutnik 49"/>
          <p:cNvSpPr/>
          <p:nvPr/>
        </p:nvSpPr>
        <p:spPr>
          <a:xfrm>
            <a:off x="251520" y="1855324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2.1. Razvoj konkurentne poljoprivrede, ribarstva i akvakulture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1399080" y="414782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dirty="0" err="1" smtClean="0">
                <a:solidFill>
                  <a:schemeClr val="tx1"/>
                </a:solidFill>
              </a:rPr>
              <a:t>Pescar</a:t>
            </a:r>
            <a:r>
              <a:rPr lang="hr-HR" sz="1600" dirty="0" smtClean="0">
                <a:solidFill>
                  <a:schemeClr val="tx1"/>
                </a:solidFill>
              </a:rPr>
              <a:t>					              </a:t>
            </a:r>
            <a:r>
              <a:rPr lang="hr-HR" sz="1600" b="1" dirty="0" smtClean="0">
                <a:solidFill>
                  <a:schemeClr val="tx1"/>
                </a:solidFill>
              </a:rPr>
              <a:t>898.609,00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pic>
        <p:nvPicPr>
          <p:cNvPr id="30" name="Slika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31" name="Pravokutnik 30"/>
          <p:cNvSpPr/>
          <p:nvPr/>
        </p:nvSpPr>
        <p:spPr>
          <a:xfrm>
            <a:off x="7668344" y="116632"/>
            <a:ext cx="1133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259600" y="5247736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2.3. Razvoj konkurentnog poduzetništva i turizma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1413426" y="5607776"/>
            <a:ext cx="7559142" cy="2694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Promidžba turizma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1.090.000,00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1399080" y="4715325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dirty="0" err="1" smtClean="0">
                <a:solidFill>
                  <a:schemeClr val="tx1"/>
                </a:solidFill>
              </a:rPr>
              <a:t>Dory</a:t>
            </a:r>
            <a:r>
              <a:rPr lang="hr-HR" sz="1600" dirty="0" smtClean="0">
                <a:solidFill>
                  <a:schemeClr val="tx1"/>
                </a:solidFill>
              </a:rPr>
              <a:t>					               </a:t>
            </a:r>
            <a:r>
              <a:rPr lang="hr-HR" sz="1600" b="1" dirty="0" smtClean="0">
                <a:solidFill>
                  <a:schemeClr val="tx1"/>
                </a:solidFill>
              </a:rPr>
              <a:t>864.116,00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251520" y="3792399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2.2. Razvoj ruralnih područja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1411728" y="2208731"/>
            <a:ext cx="7552760" cy="2121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Pojedinačni planovi navodnjavanja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450.000,00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1411728" y="2420888"/>
            <a:ext cx="7552760" cy="2477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Izgradnja sustava navodnjavanja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32.792.000,00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1411728" y="2912474"/>
            <a:ext cx="7552760" cy="2460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Identifikacija autohtonih sorti maslina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30.000,00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1403648" y="443388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dirty="0" err="1" smtClean="0">
                <a:solidFill>
                  <a:schemeClr val="tx1"/>
                </a:solidFill>
              </a:rPr>
              <a:t>Forest</a:t>
            </a:r>
            <a:r>
              <a:rPr lang="hr-HR" sz="1600" dirty="0" smtClean="0">
                <a:solidFill>
                  <a:schemeClr val="tx1"/>
                </a:solidFill>
              </a:rPr>
              <a:t> Bio </a:t>
            </a:r>
            <a:r>
              <a:rPr lang="hr-HR" sz="1600" dirty="0" err="1" smtClean="0">
                <a:solidFill>
                  <a:schemeClr val="tx1"/>
                </a:solidFill>
              </a:rPr>
              <a:t>energy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1.082.641,00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1419808" y="5877272"/>
            <a:ext cx="7552760" cy="2824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Udruženo oglašavanje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1.000.000,00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13426" y="2668683"/>
            <a:ext cx="7546494" cy="2437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Revitalizacija proizvodnje češnjaka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40.000,00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411728" y="6159739"/>
            <a:ext cx="7552760" cy="297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Poticanje malog i srednjeg poduzetništva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2.200.000,00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8" name="Pravokutnik 27"/>
          <p:cNvSpPr/>
          <p:nvPr/>
        </p:nvSpPr>
        <p:spPr>
          <a:xfrm>
            <a:off x="1419808" y="3158566"/>
            <a:ext cx="7552760" cy="2460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Zaštita napuštenih i izgubljenih životinja		 	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195.000,00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488864"/>
      </p:ext>
    </p:extLst>
  </p:cSld>
  <p:clrMapOvr>
    <a:masterClrMapping/>
  </p:clrMapOvr>
  <p:transition spd="slow" advClick="0" advTm="12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u Proračunu Zadarske županije </a:t>
            </a:r>
            <a:br>
              <a:rPr lang="hr-HR" sz="2000" b="1" dirty="0" smtClean="0"/>
            </a:br>
            <a:r>
              <a:rPr lang="hr-HR" sz="2000" b="1" dirty="0" smtClean="0"/>
              <a:t>za 2018. godinu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241641" y="3789040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3. Prepoznatljivost i očuvanje kulturne i prirodne baštine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41093" y="4206419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3.1. Očuvanje, zaštita i održiva uporaba prirodne i kulturne baštine</a:t>
            </a:r>
            <a:endParaRPr lang="hr-HR" sz="1600" b="1" dirty="0">
              <a:solidFill>
                <a:schemeClr val="tx1"/>
              </a:solidFill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5" name="Pravokutnik 14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215516" y="1324164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2. Razvoj konkurentnog poduzetništva, turizma, poljoprivrede i ribarstva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215516" y="1769895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2.4. Uvođenja znanja, novih tehnologija i inovacija u gospodarstvu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1414235" y="2129935"/>
            <a:ext cx="7539826" cy="2189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RI2Intergate					              </a:t>
            </a:r>
            <a:r>
              <a:rPr lang="hr-HR" sz="1600" b="1" dirty="0" smtClean="0">
                <a:solidFill>
                  <a:schemeClr val="tx1"/>
                </a:solidFill>
              </a:rPr>
              <a:t>477.809,00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1401961" y="2348880"/>
            <a:ext cx="7552648" cy="2163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Poljoprivredno edukacijski centar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125.000,00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1418466" y="5484077"/>
            <a:ext cx="7560840" cy="1999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dirty="0" err="1" smtClean="0">
                <a:solidFill>
                  <a:schemeClr val="tx1"/>
                </a:solidFill>
              </a:rPr>
              <a:t>Hercultour</a:t>
            </a:r>
            <a:r>
              <a:rPr lang="hr-HR" sz="1600" dirty="0" smtClean="0">
                <a:solidFill>
                  <a:schemeClr val="tx1"/>
                </a:solidFill>
              </a:rPr>
              <a:t>					           </a:t>
            </a:r>
            <a:r>
              <a:rPr lang="hr-HR" sz="1600" b="1" dirty="0" smtClean="0">
                <a:solidFill>
                  <a:schemeClr val="tx1"/>
                </a:solidFill>
              </a:rPr>
              <a:t>5.087.000,00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1415329" y="5257145"/>
            <a:ext cx="7560840" cy="2269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dirty="0" err="1" smtClean="0">
                <a:solidFill>
                  <a:schemeClr val="tx1"/>
                </a:solidFill>
              </a:rPr>
              <a:t>Networld</a:t>
            </a:r>
            <a:r>
              <a:rPr lang="hr-HR" sz="1600" dirty="0" smtClean="0">
                <a:solidFill>
                  <a:schemeClr val="tx1"/>
                </a:solidFill>
              </a:rPr>
              <a:t>					               </a:t>
            </a:r>
            <a:r>
              <a:rPr lang="hr-HR" sz="1600" b="1" dirty="0" smtClean="0">
                <a:solidFill>
                  <a:schemeClr val="tx1"/>
                </a:solidFill>
              </a:rPr>
              <a:t>407.425,00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1401961" y="2565182"/>
            <a:ext cx="7552648" cy="2163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dirty="0" err="1" smtClean="0">
                <a:solidFill>
                  <a:schemeClr val="tx1"/>
                </a:solidFill>
              </a:rPr>
              <a:t>Innoxenia</a:t>
            </a:r>
            <a:r>
              <a:rPr lang="hr-HR" sz="1600" dirty="0" smtClean="0">
                <a:solidFill>
                  <a:schemeClr val="tx1"/>
                </a:solidFill>
              </a:rPr>
              <a:t>					              </a:t>
            </a:r>
            <a:r>
              <a:rPr lang="hr-HR" sz="1600" b="1" dirty="0" smtClean="0">
                <a:solidFill>
                  <a:schemeClr val="tx1"/>
                </a:solidFill>
              </a:rPr>
              <a:t>576.931,00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8" name="Pravokutnik 27"/>
          <p:cNvSpPr/>
          <p:nvPr/>
        </p:nvSpPr>
        <p:spPr>
          <a:xfrm>
            <a:off x="1396850" y="2781484"/>
            <a:ext cx="7552648" cy="2163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dirty="0" err="1" smtClean="0">
                <a:solidFill>
                  <a:schemeClr val="tx1"/>
                </a:solidFill>
              </a:rPr>
              <a:t>Rosie</a:t>
            </a:r>
            <a:r>
              <a:rPr lang="hr-HR" sz="1600" dirty="0" smtClean="0">
                <a:solidFill>
                  <a:schemeClr val="tx1"/>
                </a:solidFill>
              </a:rPr>
              <a:t>					              </a:t>
            </a:r>
            <a:r>
              <a:rPr lang="hr-HR" sz="1600" b="1" dirty="0" smtClean="0">
                <a:solidFill>
                  <a:schemeClr val="tx1"/>
                </a:solidFill>
              </a:rPr>
              <a:t>263.347,00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9" name="Pravokutnik 28"/>
          <p:cNvSpPr/>
          <p:nvPr/>
        </p:nvSpPr>
        <p:spPr>
          <a:xfrm>
            <a:off x="1396850" y="2997786"/>
            <a:ext cx="7552648" cy="2163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dirty="0" err="1" smtClean="0">
                <a:solidFill>
                  <a:schemeClr val="tx1"/>
                </a:solidFill>
              </a:rPr>
              <a:t>Stronger</a:t>
            </a:r>
            <a:r>
              <a:rPr lang="hr-HR" sz="1600" dirty="0" smtClean="0">
                <a:solidFill>
                  <a:schemeClr val="tx1"/>
                </a:solidFill>
              </a:rPr>
              <a:t>					              </a:t>
            </a:r>
            <a:r>
              <a:rPr lang="hr-HR" sz="1600" b="1" dirty="0" smtClean="0">
                <a:solidFill>
                  <a:schemeClr val="tx1"/>
                </a:solidFill>
              </a:rPr>
              <a:t>435.518,00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0" name="Pravokutnik 29"/>
          <p:cNvSpPr/>
          <p:nvPr/>
        </p:nvSpPr>
        <p:spPr>
          <a:xfrm>
            <a:off x="1401961" y="3214088"/>
            <a:ext cx="7552648" cy="2163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Centar kompetencija za preradu riba i voća – Plavo zeleni centar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9.264.561,00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1" name="Pravokutnik 30"/>
          <p:cNvSpPr/>
          <p:nvPr/>
        </p:nvSpPr>
        <p:spPr>
          <a:xfrm>
            <a:off x="1422288" y="4565658"/>
            <a:ext cx="7546922" cy="2188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Urban </a:t>
            </a:r>
            <a:r>
              <a:rPr lang="hr-HR" sz="1600" dirty="0" err="1" smtClean="0">
                <a:solidFill>
                  <a:schemeClr val="tx1"/>
                </a:solidFill>
              </a:rPr>
              <a:t>green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hr-HR" sz="1600" dirty="0" err="1" smtClean="0">
                <a:solidFill>
                  <a:schemeClr val="tx1"/>
                </a:solidFill>
              </a:rPr>
              <a:t>belts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480.280,00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2" name="Pravokutnik 31"/>
          <p:cNvSpPr/>
          <p:nvPr/>
        </p:nvSpPr>
        <p:spPr>
          <a:xfrm>
            <a:off x="1431836" y="4809936"/>
            <a:ext cx="7547470" cy="2188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@</a:t>
            </a:r>
            <a:r>
              <a:rPr lang="hr-HR" sz="1600" dirty="0" err="1" smtClean="0">
                <a:solidFill>
                  <a:schemeClr val="tx1"/>
                </a:solidFill>
              </a:rPr>
              <a:t>Mazing</a:t>
            </a:r>
            <a:r>
              <a:rPr lang="hr-HR" sz="1600" dirty="0" smtClean="0">
                <a:solidFill>
                  <a:schemeClr val="tx1"/>
                </a:solidFill>
              </a:rPr>
              <a:t> – Zelena škola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845.291,00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4" name="Pravokutnik 33"/>
          <p:cNvSpPr/>
          <p:nvPr/>
        </p:nvSpPr>
        <p:spPr>
          <a:xfrm>
            <a:off x="1414235" y="5028801"/>
            <a:ext cx="7560840" cy="2101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dirty="0" err="1" smtClean="0">
                <a:solidFill>
                  <a:schemeClr val="tx1"/>
                </a:solidFill>
              </a:rPr>
              <a:t>Ruins</a:t>
            </a:r>
            <a:r>
              <a:rPr lang="hr-HR" sz="1600" dirty="0" smtClean="0">
                <a:solidFill>
                  <a:schemeClr val="tx1"/>
                </a:solidFill>
              </a:rPr>
              <a:t>					              </a:t>
            </a:r>
            <a:r>
              <a:rPr lang="hr-HR" sz="1600" b="1" dirty="0" smtClean="0">
                <a:solidFill>
                  <a:schemeClr val="tx1"/>
                </a:solidFill>
              </a:rPr>
              <a:t>407.101,00 kn</a:t>
            </a:r>
            <a:endParaRPr lang="hr-H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45936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u Proračunu Zadarske županije </a:t>
            </a:r>
            <a:br>
              <a:rPr lang="hr-HR" sz="2000" b="1" dirty="0" smtClean="0"/>
            </a:br>
            <a:r>
              <a:rPr lang="hr-HR" sz="2000" b="1" dirty="0" smtClean="0"/>
              <a:t>za 2018. godinu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5" name="Pravokutnik 14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272229" y="1502047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4. Unapređenje zaštite okoliša i kvalitete života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272229" y="1941534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4.2. Razvoj društvene, zdravstvene i socijalne infrastrukture i usluga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1410616" y="2292655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err="1" smtClean="0">
                <a:solidFill>
                  <a:schemeClr val="tx1"/>
                </a:solidFill>
              </a:rPr>
              <a:t>Inkluzija</a:t>
            </a:r>
            <a:r>
              <a:rPr lang="hr-HR" sz="1600" dirty="0" smtClean="0">
                <a:solidFill>
                  <a:schemeClr val="tx1"/>
                </a:solidFill>
              </a:rPr>
              <a:t> korak bliže društvu bez prepreka 2017/2018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3.665.084,00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1410616" y="2590603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Pomoćnici u nastavi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1.136.394,00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1410616" y="2876478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Izgradnja i opremanje dnevnih bolnica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20.200.000,00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8" name="Pravokutnik 27"/>
          <p:cNvSpPr/>
          <p:nvPr/>
        </p:nvSpPr>
        <p:spPr>
          <a:xfrm>
            <a:off x="1410616" y="3171007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Izgradnja i opremanje Poliklinike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7.061.600,00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9" name="Pravokutnik 28"/>
          <p:cNvSpPr/>
          <p:nvPr/>
        </p:nvSpPr>
        <p:spPr>
          <a:xfrm>
            <a:off x="1410616" y="3443768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Izgradnja zgrade Ispostave u Ninu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3.282.113,00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0" name="Pravokutnik 29"/>
          <p:cNvSpPr/>
          <p:nvPr/>
        </p:nvSpPr>
        <p:spPr>
          <a:xfrm>
            <a:off x="1410616" y="373910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Poliklinika – preseljenje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6.247.448,00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2" name="Pravokutnik 31"/>
          <p:cNvSpPr/>
          <p:nvPr/>
        </p:nvSpPr>
        <p:spPr>
          <a:xfrm>
            <a:off x="1412872" y="4025448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Investicijsko ulaganje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21.492.472,00 kn</a:t>
            </a:r>
            <a:endParaRPr lang="hr-H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693101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u Proračunu Zadarske županije </a:t>
            </a:r>
            <a:br>
              <a:rPr lang="hr-HR" sz="2000" b="1" dirty="0" smtClean="0"/>
            </a:br>
            <a:r>
              <a:rPr lang="hr-HR" sz="2000" b="1" dirty="0" smtClean="0"/>
              <a:t>za 2018. godinu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5" name="Pravokutnik 14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258488" y="1241375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4. Unapređenje zaštite okoliša i kvalitete života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258488" y="1672751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4.3. Razvoj i učinkovito korištenje prometne infrastrukture i usluga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9128" y="2032791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Sanacija i izgradnja lučke infrastrukture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3.500.000,00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287485" y="3774706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4.4. Unapređenje zaštite okoliša i povećanje energetske učinkovitosti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1439613" y="413474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Irene        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2.055.790,00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4" name="Pravokutnik 33"/>
          <p:cNvSpPr/>
          <p:nvPr/>
        </p:nvSpPr>
        <p:spPr>
          <a:xfrm>
            <a:off x="1439613" y="4422778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Centar za gospodarenjem otpadom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1.872.290,00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6" name="Pravokutnik 35"/>
          <p:cNvSpPr/>
          <p:nvPr/>
        </p:nvSpPr>
        <p:spPr>
          <a:xfrm>
            <a:off x="1439613" y="471081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Ostale aktivnosti zaštite i spašavanja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1.017.000,00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hr-HR" sz="1600" b="1" dirty="0" smtClean="0">
                <a:solidFill>
                  <a:schemeClr val="tx1"/>
                </a:solidFill>
              </a:rPr>
              <a:t>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1425173" y="2329207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dirty="0" err="1" smtClean="0">
                <a:solidFill>
                  <a:schemeClr val="tx1"/>
                </a:solidFill>
              </a:rPr>
              <a:t>Mobilitas</a:t>
            </a:r>
            <a:r>
              <a:rPr lang="hr-HR" sz="1600" dirty="0" smtClean="0">
                <a:solidFill>
                  <a:schemeClr val="tx1"/>
                </a:solidFill>
              </a:rPr>
              <a:t>					               </a:t>
            </a:r>
            <a:r>
              <a:rPr lang="hr-HR" sz="1600" b="1" dirty="0" smtClean="0">
                <a:solidFill>
                  <a:schemeClr val="tx1"/>
                </a:solidFill>
              </a:rPr>
              <a:t>878.427,00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1425173" y="2625623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dirty="0" err="1" smtClean="0">
                <a:solidFill>
                  <a:schemeClr val="tx1"/>
                </a:solidFill>
              </a:rPr>
              <a:t>Chestnut</a:t>
            </a:r>
            <a:r>
              <a:rPr lang="hr-HR" sz="1600" dirty="0" smtClean="0">
                <a:solidFill>
                  <a:schemeClr val="tx1"/>
                </a:solidFill>
              </a:rPr>
              <a:t>					               </a:t>
            </a:r>
            <a:r>
              <a:rPr lang="hr-HR" sz="1600" b="1" dirty="0" smtClean="0">
                <a:solidFill>
                  <a:schemeClr val="tx1"/>
                </a:solidFill>
              </a:rPr>
              <a:t>522.296,00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1439613" y="2929428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dirty="0" err="1" smtClean="0">
                <a:solidFill>
                  <a:schemeClr val="tx1"/>
                </a:solidFill>
              </a:rPr>
              <a:t>Smart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hr-HR" sz="1600" dirty="0" err="1" smtClean="0">
                <a:solidFill>
                  <a:schemeClr val="tx1"/>
                </a:solidFill>
              </a:rPr>
              <a:t>Commu</a:t>
            </a:r>
            <a:r>
              <a:rPr lang="hr-HR" sz="1600" dirty="0" smtClean="0">
                <a:solidFill>
                  <a:schemeClr val="tx1"/>
                </a:solidFill>
              </a:rPr>
              <a:t>	ting				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312.206,00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1425173" y="322584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Smile					               </a:t>
            </a:r>
            <a:r>
              <a:rPr lang="hr-HR" sz="1600" b="1" dirty="0" smtClean="0">
                <a:solidFill>
                  <a:schemeClr val="tx1"/>
                </a:solidFill>
              </a:rPr>
              <a:t>460.461,00 kn</a:t>
            </a:r>
            <a:endParaRPr lang="hr-H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298346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714269"/>
              </p:ext>
            </p:extLst>
          </p:nvPr>
        </p:nvGraphicFramePr>
        <p:xfrm>
          <a:off x="395536" y="1340768"/>
          <a:ext cx="835292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ravokutnik 3"/>
          <p:cNvSpPr/>
          <p:nvPr/>
        </p:nvSpPr>
        <p:spPr>
          <a:xfrm>
            <a:off x="467544" y="332656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1" dirty="0" smtClean="0">
                <a:latin typeface="+mj-lt"/>
              </a:rPr>
              <a:t>Grafikon 7. Prikaz udjela pojedinih ciljeva u Razvojnim </a:t>
            </a:r>
          </a:p>
          <a:p>
            <a:r>
              <a:rPr lang="hr-HR" sz="2000" b="1" dirty="0" smtClean="0">
                <a:latin typeface="+mj-lt"/>
              </a:rPr>
              <a:t>                     projektima u Proračunu ZŽ za 2018. godinu</a:t>
            </a:r>
            <a:endParaRPr lang="hr-HR" sz="2000" dirty="0">
              <a:latin typeface="+mj-lt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7668344" y="116632"/>
            <a:ext cx="1133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0" y="6488668"/>
            <a:ext cx="3047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64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4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   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  <a:endPara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684076" y="378904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http://</a:t>
            </a:r>
            <a:r>
              <a:rPr lang="hr-HR" dirty="0">
                <a:hlinkClick r:id="rId3"/>
              </a:rPr>
              <a:t>zadarska-zupanija.hr/component/k2/item/540-proracun-vodic-za-gradane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2320" y="194373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Proračun Zadarske županije za 2018. godinu</a:t>
            </a:r>
            <a:br>
              <a:rPr lang="hr-HR" sz="2800" b="1" dirty="0" smtClean="0"/>
            </a:br>
            <a:r>
              <a:rPr lang="hr-HR" sz="2800" b="1" dirty="0" smtClean="0"/>
              <a:t> i projekcije za 2019. i 2020.</a:t>
            </a:r>
            <a:endParaRPr lang="hr-HR" sz="2800" b="1" dirty="0"/>
          </a:p>
        </p:txBody>
      </p:sp>
      <p:graphicFrame>
        <p:nvGraphicFramePr>
          <p:cNvPr id="6" name="Dijagram 5"/>
          <p:cNvGraphicFramePr/>
          <p:nvPr>
            <p:extLst>
              <p:ext uri="{D42A27DB-BD31-4B8C-83A1-F6EECF244321}">
                <p14:modId xmlns:p14="http://schemas.microsoft.com/office/powerpoint/2010/main" val="4034753011"/>
              </p:ext>
            </p:extLst>
          </p:nvPr>
        </p:nvGraphicFramePr>
        <p:xfrm>
          <a:off x="4644008" y="1096628"/>
          <a:ext cx="4366191" cy="2908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2244446941"/>
              </p:ext>
            </p:extLst>
          </p:nvPr>
        </p:nvGraphicFramePr>
        <p:xfrm>
          <a:off x="96073" y="1844824"/>
          <a:ext cx="4427984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5" name="Kutni poveznik 14"/>
          <p:cNvCxnSpPr/>
          <p:nvPr/>
        </p:nvCxnSpPr>
        <p:spPr>
          <a:xfrm rot="10800000" flipV="1">
            <a:off x="4644008" y="2708920"/>
            <a:ext cx="288032" cy="144016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ni poveznik 30"/>
          <p:cNvCxnSpPr/>
          <p:nvPr/>
        </p:nvCxnSpPr>
        <p:spPr>
          <a:xfrm>
            <a:off x="4788024" y="2852936"/>
            <a:ext cx="0" cy="4320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flipH="1">
            <a:off x="4788024" y="3284984"/>
            <a:ext cx="1440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flipV="1">
            <a:off x="4788024" y="2132856"/>
            <a:ext cx="0" cy="5760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>
            <a:off x="4788024" y="2132856"/>
            <a:ext cx="1440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lika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06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33264" y="-385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Prihodi i primici Proračuna Zadarske županije</a:t>
            </a:r>
            <a:endParaRPr lang="hr-HR" sz="2800" dirty="0"/>
          </a:p>
        </p:txBody>
      </p:sp>
      <p:graphicFrame>
        <p:nvGraphicFramePr>
          <p:cNvPr id="3" name="Grafikon 2"/>
          <p:cNvGraphicFramePr/>
          <p:nvPr>
            <p:extLst>
              <p:ext uri="{D42A27DB-BD31-4B8C-83A1-F6EECF244321}">
                <p14:modId xmlns:p14="http://schemas.microsoft.com/office/powerpoint/2010/main" val="1755730600"/>
              </p:ext>
            </p:extLst>
          </p:nvPr>
        </p:nvGraphicFramePr>
        <p:xfrm>
          <a:off x="5292080" y="2563740"/>
          <a:ext cx="4104456" cy="4294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ravokutnik 3"/>
          <p:cNvSpPr/>
          <p:nvPr/>
        </p:nvSpPr>
        <p:spPr>
          <a:xfrm>
            <a:off x="2113964" y="835839"/>
            <a:ext cx="4888592" cy="1261884"/>
          </a:xfrm>
          <a:prstGeom prst="rect">
            <a:avLst/>
          </a:prstGeom>
          <a:solidFill>
            <a:srgbClr val="E8F7AF"/>
          </a:solidFill>
        </p:spPr>
        <p:txBody>
          <a:bodyPr wrap="square">
            <a:spAutoFit/>
          </a:bodyPr>
          <a:lstStyle/>
          <a:p>
            <a:r>
              <a:rPr lang="hr-HR" sz="1400" b="1" dirty="0" smtClean="0"/>
              <a:t>Prihodi i primici Proračuna Zadarske županije sastoje se od:</a:t>
            </a:r>
            <a:endParaRPr lang="hr-HR" sz="1400" dirty="0" smtClean="0"/>
          </a:p>
          <a:p>
            <a:endParaRPr lang="hr-HR" sz="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prihoda poslovanja</a:t>
            </a:r>
            <a:r>
              <a:rPr lang="hr-HR" sz="1400" b="1" i="1" u="sng" dirty="0" smtClean="0"/>
              <a:t>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prihoda od prodaje nefinancijske imovine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primitaka od financijske imovine i zaduživanja</a:t>
            </a:r>
            <a:endParaRPr lang="hr-HR" sz="1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vlastitih izvora</a:t>
            </a:r>
            <a:endParaRPr lang="hr-HR" sz="1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6" name="Pravokutnik 5"/>
          <p:cNvSpPr/>
          <p:nvPr/>
        </p:nvSpPr>
        <p:spPr>
          <a:xfrm>
            <a:off x="5436096" y="2164078"/>
            <a:ext cx="30963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1. Prikaz udjela prihoda i primitaka</a:t>
            </a:r>
          </a:p>
          <a:p>
            <a:r>
              <a:rPr lang="hr-HR" sz="1100" b="1" dirty="0" smtClean="0">
                <a:cs typeface="Arial" pitchFamily="34" charset="0"/>
              </a:rPr>
              <a:t>u Proračunu Zadarske županije za 2018. godinu</a:t>
            </a:r>
            <a:endParaRPr lang="vi-VN" sz="1100" b="1" dirty="0" smtClean="0">
              <a:cs typeface="Arial" pitchFamily="34" charset="0"/>
            </a:endParaRPr>
          </a:p>
        </p:txBody>
      </p:sp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332016"/>
              </p:ext>
            </p:extLst>
          </p:nvPr>
        </p:nvGraphicFramePr>
        <p:xfrm>
          <a:off x="251520" y="2479640"/>
          <a:ext cx="4896544" cy="346083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068961"/>
                <a:gridCol w="827586"/>
                <a:gridCol w="847869"/>
                <a:gridCol w="685791"/>
                <a:gridCol w="466337"/>
              </a:tblGrid>
              <a:tr h="379606">
                <a:tc>
                  <a:txBody>
                    <a:bodyPr/>
                    <a:lstStyle/>
                    <a:p>
                      <a:r>
                        <a:rPr lang="hr-HR" sz="1000" dirty="0" smtClean="0"/>
                        <a:t>(u</a:t>
                      </a:r>
                      <a:r>
                        <a:rPr lang="hr-HR" sz="1000" baseline="0" dirty="0" smtClean="0"/>
                        <a:t> kn)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</a:t>
                      </a:r>
                      <a:r>
                        <a:rPr lang="hr-HR" sz="1000" baseline="0" dirty="0" smtClean="0"/>
                        <a:t> 2017.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 2018.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Indeks 18/17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Udio %</a:t>
                      </a:r>
                      <a:endParaRPr lang="hr-HR" sz="1000" dirty="0"/>
                    </a:p>
                  </a:txBody>
                  <a:tcPr anchor="ctr"/>
                </a:tc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6  PRIHODI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850.404.093,85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879.004.332,61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103,36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97,54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61 PRIHODI OD POREZA</a:t>
                      </a:r>
                      <a:endParaRPr lang="hr-HR" sz="8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64.033.000,00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74.175.650,00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115,84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8,23</a:t>
                      </a:r>
                      <a:endParaRPr lang="hr-HR" sz="800" dirty="0"/>
                    </a:p>
                  </a:txBody>
                  <a:tcPr anchor="ctr"/>
                </a:tc>
              </a:tr>
              <a:tr h="288964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63 POMOĆI IZ INOZ. I OD SUBJEKATA 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193.166.146,58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199.698.796,14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103,38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22,16</a:t>
                      </a:r>
                      <a:endParaRPr lang="hr-HR" sz="800" dirty="0"/>
                    </a:p>
                  </a:txBody>
                  <a:tcPr anchor="ctr"/>
                </a:tc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64 PRIHODI OD IMOVINE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13.879.340,78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12.032.960,78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86,70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1,33</a:t>
                      </a:r>
                      <a:endParaRPr lang="hr-HR" sz="800" dirty="0"/>
                    </a:p>
                  </a:txBody>
                  <a:tcPr anchor="ctr"/>
                </a:tc>
              </a:tr>
              <a:tr h="270594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65 PRIHODI OD UPRAVNIH</a:t>
                      </a:r>
                      <a:r>
                        <a:rPr lang="hr-HR" sz="800" baseline="0" dirty="0" smtClean="0"/>
                        <a:t> I </a:t>
                      </a:r>
                      <a:r>
                        <a:rPr lang="hr-HR" sz="800" dirty="0" smtClean="0"/>
                        <a:t>ADMIN. PRIST.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70.191.588,57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72.737.514,12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103,63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8,07</a:t>
                      </a:r>
                      <a:endParaRPr lang="hr-HR" sz="800" dirty="0"/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66 PRIHODI OD PRODAJE PROIZVODA I ROBE,</a:t>
                      </a:r>
                      <a:endParaRPr lang="hr-HR" sz="800" baseline="0" dirty="0" smtClean="0"/>
                    </a:p>
                    <a:p>
                      <a:r>
                        <a:rPr lang="hr-HR" sz="800" baseline="0" dirty="0" smtClean="0"/>
                        <a:t>      </a:t>
                      </a:r>
                      <a:r>
                        <a:rPr lang="hr-HR" sz="800" dirty="0" smtClean="0"/>
                        <a:t>USLUGA I</a:t>
                      </a:r>
                      <a:r>
                        <a:rPr lang="hr-HR" sz="800" baseline="0" dirty="0" smtClean="0"/>
                        <a:t> </a:t>
                      </a:r>
                      <a:r>
                        <a:rPr lang="hr-HR" sz="800" dirty="0" smtClean="0"/>
                        <a:t>DONACIJA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57.501.004,10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57.714.160,45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100,37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6,40</a:t>
                      </a:r>
                      <a:endParaRPr lang="hr-HR" sz="800" dirty="0"/>
                    </a:p>
                  </a:txBody>
                  <a:tcPr anchor="ctr"/>
                </a:tc>
              </a:tr>
              <a:tr h="321205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67 PRIHODI</a:t>
                      </a:r>
                      <a:r>
                        <a:rPr lang="hr-HR" sz="800" baseline="0" dirty="0" smtClean="0"/>
                        <a:t> IZ NADLEŽ. PRORAČUNA </a:t>
                      </a:r>
                    </a:p>
                    <a:p>
                      <a:r>
                        <a:rPr lang="hr-HR" sz="800" baseline="0" dirty="0" smtClean="0"/>
                        <a:t>      I OD HZZO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450.913.013,82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461.612.327,12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102,37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51,22</a:t>
                      </a:r>
                      <a:endParaRPr lang="hr-HR" sz="800" dirty="0"/>
                    </a:p>
                  </a:txBody>
                  <a:tcPr anchor="ctr"/>
                </a:tc>
              </a:tr>
              <a:tr h="321205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68 OSTALI PRIHODI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720.000,00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1.032.924,00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143,46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0,11</a:t>
                      </a:r>
                      <a:endParaRPr lang="hr-HR" sz="800" dirty="0"/>
                    </a:p>
                  </a:txBody>
                  <a:tcPr anchor="ctr"/>
                </a:tc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7  PRIHODI OD PRODAJE NEFIN.</a:t>
                      </a:r>
                      <a:r>
                        <a:rPr lang="hr-HR" sz="800" b="1" baseline="0" dirty="0" smtClean="0"/>
                        <a:t> IMOVINE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984.600,00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869.559,32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88,32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0,10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1205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8  PRIMICI OD FIN. IMOVINE I</a:t>
                      </a:r>
                      <a:r>
                        <a:rPr lang="hr-HR" sz="800" b="1" baseline="0" dirty="0" smtClean="0"/>
                        <a:t>  </a:t>
                      </a:r>
                      <a:r>
                        <a:rPr lang="hr-HR" sz="800" b="1" dirty="0" smtClean="0"/>
                        <a:t>ZADUŽIVANJA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15.118.893,96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18.400.000,00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121,70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2,04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9</a:t>
                      </a:r>
                      <a:r>
                        <a:rPr lang="hr-HR" sz="800" b="1" baseline="0" dirty="0" smtClean="0"/>
                        <a:t> VLASTITI IZVORI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28.092.412,19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2.826.108,07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10,06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0,32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Pravokutnik 7"/>
          <p:cNvSpPr/>
          <p:nvPr/>
        </p:nvSpPr>
        <p:spPr>
          <a:xfrm>
            <a:off x="251520" y="2215076"/>
            <a:ext cx="48965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1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Plan prihoda i primitaka Proračuna Zadarske županije za 2018. godinu </a:t>
            </a:r>
            <a:endParaRPr lang="hr-HR" sz="1100" dirty="0"/>
          </a:p>
        </p:txBody>
      </p:sp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776254"/>
              </p:ext>
            </p:extLst>
          </p:nvPr>
        </p:nvGraphicFramePr>
        <p:xfrm>
          <a:off x="251520" y="5940478"/>
          <a:ext cx="4896544" cy="23346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068961"/>
                <a:gridCol w="827586"/>
                <a:gridCol w="896551"/>
                <a:gridCol w="637109"/>
                <a:gridCol w="466337"/>
              </a:tblGrid>
              <a:tr h="233462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solidFill>
                            <a:schemeClr val="tx1"/>
                          </a:solidFill>
                        </a:rPr>
                        <a:t>UKUPNO</a:t>
                      </a:r>
                      <a:endParaRPr lang="hr-HR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</a:rPr>
                        <a:t>894.600.000,00</a:t>
                      </a:r>
                      <a:endParaRPr lang="hr-HR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</a:rPr>
                        <a:t>901.100.000,00</a:t>
                      </a:r>
                      <a:endParaRPr lang="hr-HR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</a:rPr>
                        <a:t>100,72</a:t>
                      </a:r>
                      <a:endParaRPr lang="hr-HR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</a:rPr>
                        <a:t>100,00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2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169405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Rashodi i izdaci proračuna Zadarske županije</a:t>
            </a:r>
            <a:endParaRPr lang="hr-HR" sz="2800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332648"/>
              </p:ext>
            </p:extLst>
          </p:nvPr>
        </p:nvGraphicFramePr>
        <p:xfrm>
          <a:off x="5220072" y="2924944"/>
          <a:ext cx="381642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2051720" y="1090492"/>
            <a:ext cx="4749096" cy="10464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hr-HR" sz="1400" b="1" dirty="0" smtClean="0"/>
              <a:t>Rashodi i izdaci proračuna Zadarske županije sastoje se od: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r-HR" sz="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ashoda poslovanja                                                </a:t>
            </a:r>
            <a:r>
              <a:rPr lang="hr-HR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rashoda za nabavu nefinancijske imovine</a:t>
            </a:r>
            <a:endParaRPr lang="hr-HR" sz="1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izdataka za financijsku imovinu i otplatu zajmova</a:t>
            </a:r>
            <a:endParaRPr lang="hr-H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5796136" y="2485706"/>
            <a:ext cx="30243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3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Prikaz udjela rashoda i izdataka u Proračunu Zadarske županije za 2018. godinu</a:t>
            </a:r>
          </a:p>
        </p:txBody>
      </p:sp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709044"/>
              </p:ext>
            </p:extLst>
          </p:nvPr>
        </p:nvGraphicFramePr>
        <p:xfrm>
          <a:off x="428617" y="2940740"/>
          <a:ext cx="4788023" cy="3363719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16224"/>
                <a:gridCol w="864096"/>
                <a:gridCol w="864096"/>
                <a:gridCol w="576064"/>
                <a:gridCol w="467543"/>
              </a:tblGrid>
              <a:tr h="441989">
                <a:tc>
                  <a:txBody>
                    <a:bodyPr/>
                    <a:lstStyle/>
                    <a:p>
                      <a:pPr algn="l"/>
                      <a:r>
                        <a:rPr lang="hr-HR" sz="1000" dirty="0" smtClean="0"/>
                        <a:t>(u</a:t>
                      </a:r>
                      <a:r>
                        <a:rPr lang="hr-HR" sz="1000" baseline="0" dirty="0" smtClean="0"/>
                        <a:t> kn)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 2017.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 2018.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Indeks 18/17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Udio %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79801">
                <a:tc>
                  <a:txBody>
                    <a:bodyPr/>
                    <a:lstStyle/>
                    <a:p>
                      <a:pPr algn="l"/>
                      <a:r>
                        <a:rPr lang="hr-HR" sz="800" b="1" dirty="0" smtClean="0"/>
                        <a:t>3  RASHODI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762.705.864,34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752.251.193,66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98,63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83,48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4821">
                <a:tc>
                  <a:txBody>
                    <a:bodyPr/>
                    <a:lstStyle/>
                    <a:p>
                      <a:pPr algn="l"/>
                      <a:r>
                        <a:rPr lang="hr-HR" sz="800" u="none" strike="noStrike" dirty="0" smtClean="0"/>
                        <a:t>31 RASHODI ZA ZAPOSLENE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361.005.952,71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363.055.466,35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100,57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40,29</a:t>
                      </a:r>
                      <a:endParaRPr lang="hr-HR" sz="800" dirty="0"/>
                    </a:p>
                  </a:txBody>
                  <a:tcPr anchor="ctr"/>
                </a:tc>
              </a:tr>
              <a:tr h="214821">
                <a:tc>
                  <a:txBody>
                    <a:bodyPr/>
                    <a:lstStyle/>
                    <a:p>
                      <a:pPr algn="l"/>
                      <a:r>
                        <a:rPr lang="hr-HR" sz="800" u="none" strike="noStrike" dirty="0" smtClean="0"/>
                        <a:t>32 MATERIJALNI RASHODI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335.374.105,60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327.453.839,92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97,64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36,33</a:t>
                      </a:r>
                      <a:endParaRPr lang="hr-HR" sz="800" dirty="0"/>
                    </a:p>
                  </a:txBody>
                  <a:tcPr anchor="ctr"/>
                </a:tc>
              </a:tr>
              <a:tr h="214821">
                <a:tc>
                  <a:txBody>
                    <a:bodyPr/>
                    <a:lstStyle/>
                    <a:p>
                      <a:pPr algn="l"/>
                      <a:r>
                        <a:rPr lang="hr-HR" sz="800" u="none" strike="noStrike" dirty="0" smtClean="0"/>
                        <a:t>34 FINANCIJSKI RASHODI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1.281.657,51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1.255.632,12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97,</a:t>
                      </a:r>
                      <a:r>
                        <a:rPr lang="hr-HR" sz="800" dirty="0" err="1" smtClean="0"/>
                        <a:t>97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0,13</a:t>
                      </a:r>
                      <a:endParaRPr lang="hr-HR" sz="800" dirty="0"/>
                    </a:p>
                  </a:txBody>
                  <a:tcPr anchor="ctr"/>
                </a:tc>
              </a:tr>
              <a:tr h="214821">
                <a:tc>
                  <a:txBody>
                    <a:bodyPr/>
                    <a:lstStyle/>
                    <a:p>
                      <a:r>
                        <a:rPr lang="hr-HR" sz="800" u="none" strike="noStrike" dirty="0" smtClean="0"/>
                        <a:t>35 SUBVENCIJE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3.588.200,00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3.406.000,00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94,92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0,37</a:t>
                      </a:r>
                      <a:endParaRPr lang="hr-HR" sz="800" dirty="0"/>
                    </a:p>
                  </a:txBody>
                  <a:tcPr anchor="ctr"/>
                </a:tc>
              </a:tr>
              <a:tr h="214821">
                <a:tc>
                  <a:txBody>
                    <a:bodyPr/>
                    <a:lstStyle/>
                    <a:p>
                      <a:r>
                        <a:rPr lang="hr-HR" sz="800" u="none" strike="noStrike" dirty="0" smtClean="0"/>
                        <a:t>36 POMOĆI DANE</a:t>
                      </a:r>
                      <a:r>
                        <a:rPr lang="hr-HR" sz="800" u="none" strike="noStrike" baseline="0" dirty="0" smtClean="0"/>
                        <a:t> U INOZEMSTVO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30.887.905,19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22.396.127,04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72,51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2,48</a:t>
                      </a:r>
                      <a:endParaRPr lang="hr-HR" sz="800" dirty="0"/>
                    </a:p>
                  </a:txBody>
                  <a:tcPr anchor="ctr"/>
                </a:tc>
              </a:tr>
              <a:tr h="43024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37 NAKNADE GRAĐANIMA I KUĆANSTVIMA</a:t>
                      </a:r>
                    </a:p>
                    <a:p>
                      <a:pPr algn="l" rtl="0" fontAlgn="ctr"/>
                      <a:r>
                        <a:rPr lang="hr-HR" sz="800" u="none" strike="noStrike" baseline="0" dirty="0" smtClean="0"/>
                        <a:t>      </a:t>
                      </a:r>
                      <a:r>
                        <a:rPr lang="hr-HR" sz="800" u="none" strike="noStrike" dirty="0" smtClean="0"/>
                        <a:t>OD</a:t>
                      </a:r>
                      <a:r>
                        <a:rPr lang="hr-HR" sz="800" u="none" strike="noStrike" baseline="0" dirty="0" smtClean="0"/>
                        <a:t> OSIGURANJA I DR. NAKNADE</a:t>
                      </a:r>
                      <a:endParaRPr lang="hr-HR" sz="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15.705.682,86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19.912.880,23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126,79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2,20</a:t>
                      </a:r>
                      <a:endParaRPr lang="hr-HR" sz="800" dirty="0"/>
                    </a:p>
                  </a:txBody>
                  <a:tcPr anchor="ctr"/>
                </a:tc>
              </a:tr>
              <a:tr h="214821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38 OSTALI RASHODI</a:t>
                      </a:r>
                      <a:endParaRPr lang="hr-HR" sz="8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14.862.360,47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14.771.248,00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99,39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1,63</a:t>
                      </a:r>
                      <a:endParaRPr lang="hr-HR" sz="800" dirty="0"/>
                    </a:p>
                  </a:txBody>
                  <a:tcPr anchor="ctr"/>
                </a:tc>
              </a:tr>
              <a:tr h="329140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4  RASHODI ZA NABAVU</a:t>
                      </a:r>
                    </a:p>
                    <a:p>
                      <a:r>
                        <a:rPr lang="hr-HR" sz="800" b="1" baseline="0" dirty="0" smtClean="0"/>
                        <a:t>    NEFINANCIJSKE IMOVINE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130.229.835,66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147.404.506,34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113,19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16,35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5513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b="1" u="none" strike="noStrike" dirty="0" smtClean="0"/>
                        <a:t>5  IZDACI ZA FINANCIJSKU</a:t>
                      </a:r>
                      <a:r>
                        <a:rPr lang="pl-PL" sz="800" b="1" u="none" strike="noStrike" baseline="0" dirty="0" smtClean="0"/>
                        <a:t> IMOVINU I</a:t>
                      </a:r>
                    </a:p>
                    <a:p>
                      <a:pPr algn="l" rtl="0" fontAlgn="ctr"/>
                      <a:r>
                        <a:rPr lang="pl-PL" sz="800" b="1" u="none" strike="noStrike" baseline="0" dirty="0" smtClean="0"/>
                        <a:t>    OTPLATU ZAJMOVA</a:t>
                      </a:r>
                      <a:endParaRPr lang="pl-PL" sz="8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1.664.300,00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1.444.300,00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86,78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0,17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2199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UKUPNO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894.600.000,00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901.100.000,00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100,72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Pravokutnik 9"/>
          <p:cNvSpPr/>
          <p:nvPr/>
        </p:nvSpPr>
        <p:spPr>
          <a:xfrm>
            <a:off x="457200" y="2570344"/>
            <a:ext cx="47525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Plan rashoda i izdataka Proračuna Zadarske županije za 2018. godinu</a:t>
            </a:r>
            <a:endParaRPr lang="hr-HR" sz="1100" dirty="0"/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0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50" y="356228"/>
            <a:ext cx="8229600" cy="706090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Proračunski korisnici Zadarske županije</a:t>
            </a:r>
            <a:endParaRPr lang="hr-HR" sz="28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5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117570"/>
              </p:ext>
            </p:extLst>
          </p:nvPr>
        </p:nvGraphicFramePr>
        <p:xfrm>
          <a:off x="1285852" y="1285860"/>
          <a:ext cx="5518396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18396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Osnovne</a:t>
                      </a:r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 škole osim onih na području grada Zadra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621693"/>
              </p:ext>
            </p:extLst>
          </p:nvPr>
        </p:nvGraphicFramePr>
        <p:xfrm>
          <a:off x="1285852" y="2071678"/>
          <a:ext cx="5518396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18396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Ustanove u zdravstvu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515737"/>
              </p:ext>
            </p:extLst>
          </p:nvPr>
        </p:nvGraphicFramePr>
        <p:xfrm>
          <a:off x="1285852" y="1675438"/>
          <a:ext cx="5518396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18396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Srednje škole i Đački dom Zadar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001961"/>
              </p:ext>
            </p:extLst>
          </p:nvPr>
        </p:nvGraphicFramePr>
        <p:xfrm>
          <a:off x="1292094" y="2868983"/>
          <a:ext cx="5512154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12154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Kazalište lutaka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092134"/>
              </p:ext>
            </p:extLst>
          </p:nvPr>
        </p:nvGraphicFramePr>
        <p:xfrm>
          <a:off x="1282950" y="3272192"/>
          <a:ext cx="552129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21298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Narodni</a:t>
                      </a:r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 muzej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678690"/>
              </p:ext>
            </p:extLst>
          </p:nvPr>
        </p:nvGraphicFramePr>
        <p:xfrm>
          <a:off x="1282950" y="3672950"/>
          <a:ext cx="552129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21298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Zavod za prostorno uređenje</a:t>
                      </a:r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 ZŽ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82089"/>
              </p:ext>
            </p:extLst>
          </p:nvPr>
        </p:nvGraphicFramePr>
        <p:xfrm>
          <a:off x="1282950" y="4052635"/>
          <a:ext cx="552129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21298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Natura</a:t>
                      </a:r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 Jadera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281234"/>
              </p:ext>
            </p:extLst>
          </p:nvPr>
        </p:nvGraphicFramePr>
        <p:xfrm>
          <a:off x="1282950" y="4460571"/>
          <a:ext cx="552129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21298"/>
              </a:tblGrid>
              <a:tr h="225667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Agrra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945564"/>
              </p:ext>
            </p:extLst>
          </p:nvPr>
        </p:nvGraphicFramePr>
        <p:xfrm>
          <a:off x="1282950" y="4868563"/>
          <a:ext cx="552129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2129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INOVAcija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571235"/>
              </p:ext>
            </p:extLst>
          </p:nvPr>
        </p:nvGraphicFramePr>
        <p:xfrm>
          <a:off x="1282950" y="5276500"/>
          <a:ext cx="552129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21298"/>
              </a:tblGrid>
              <a:tr h="336836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Zadra</a:t>
                      </a:r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 Nova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266261"/>
              </p:ext>
            </p:extLst>
          </p:nvPr>
        </p:nvGraphicFramePr>
        <p:xfrm>
          <a:off x="1293270" y="2472436"/>
          <a:ext cx="551097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10978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Dom za stare i nemoćne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8891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067128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/>
              <a:t>Prihodi i primici Zadarske županije i proračunskih korisnika</a:t>
            </a:r>
            <a:endParaRPr lang="hr-HR" sz="24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840224"/>
              </p:ext>
            </p:extLst>
          </p:nvPr>
        </p:nvGraphicFramePr>
        <p:xfrm>
          <a:off x="179513" y="1844824"/>
          <a:ext cx="4824535" cy="420160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/>
                <a:gridCol w="936104"/>
                <a:gridCol w="936104"/>
                <a:gridCol w="936104"/>
              </a:tblGrid>
              <a:tr h="233920">
                <a:tc rowSpan="2">
                  <a:txBody>
                    <a:bodyPr/>
                    <a:lstStyle/>
                    <a:p>
                      <a:r>
                        <a:rPr lang="hr-HR" sz="1100" dirty="0" smtClean="0"/>
                        <a:t>NAZIV PRIHODA I PRIMITAKA</a:t>
                      </a:r>
                      <a:endParaRPr lang="hr-HR" sz="11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r-HR" sz="1200" smtClean="0"/>
                        <a:t>Proračun 2018.</a:t>
                      </a:r>
                      <a:endParaRPr lang="hr-H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3752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bg1"/>
                          </a:solidFill>
                        </a:rPr>
                        <a:t>Zadarska</a:t>
                      </a:r>
                      <a:r>
                        <a:rPr lang="hr-HR" sz="1000" b="1" baseline="0" dirty="0" smtClean="0">
                          <a:solidFill>
                            <a:schemeClr val="bg1"/>
                          </a:solidFill>
                        </a:rPr>
                        <a:t> županija</a:t>
                      </a:r>
                      <a:endParaRPr lang="hr-HR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bg1"/>
                          </a:solidFill>
                        </a:rPr>
                        <a:t>Proračunski</a:t>
                      </a:r>
                      <a:r>
                        <a:rPr lang="hr-HR" sz="1000" b="1" baseline="0" dirty="0" smtClean="0">
                          <a:solidFill>
                            <a:schemeClr val="bg1"/>
                          </a:solidFill>
                        </a:rPr>
                        <a:t> korisnici</a:t>
                      </a:r>
                      <a:endParaRPr lang="hr-H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bg1"/>
                          </a:solidFill>
                        </a:rPr>
                        <a:t>Ukupno</a:t>
                      </a:r>
                      <a:endParaRPr lang="hr-HR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61  PRIHODI</a:t>
                      </a:r>
                      <a:r>
                        <a:rPr lang="hr-HR" sz="900" baseline="0" dirty="0" smtClean="0"/>
                        <a:t> OD POREZA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63.620.000,00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10.555.650,00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74.175.650,00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63  POMOĆI</a:t>
                      </a:r>
                      <a:r>
                        <a:rPr lang="hr-HR" sz="900" baseline="0" dirty="0" smtClean="0"/>
                        <a:t> IZ INOZEMSTVA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63.999.274,59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135.699.521,55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199.698.796,14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64  PRIHODI OD IMOVINE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11.881.610,78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151.350,00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/>
                        <a:t>12.032.960,78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65  PRIHODI OD UPRAVNIH</a:t>
                      </a:r>
                      <a:r>
                        <a:rPr lang="hr-HR" sz="900" baseline="0" dirty="0" smtClean="0"/>
                        <a:t>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       </a:t>
                      </a:r>
                      <a:r>
                        <a:rPr lang="hr-HR" sz="900" baseline="0" dirty="0" smtClean="0"/>
                        <a:t>ADMIN. PRISTOJBI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7.577.500,00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65.160.014,12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72.737.514,12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66  PRIHODI OD PRODAJE  PROIZV.</a:t>
                      </a:r>
                      <a:r>
                        <a:rPr lang="hr-HR" sz="900" baseline="0" dirty="0" smtClean="0"/>
                        <a:t>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       </a:t>
                      </a:r>
                      <a:r>
                        <a:rPr lang="hr-HR" sz="900" baseline="0" dirty="0" smtClean="0"/>
                        <a:t>I ROBE, USLUGA I DONACIJA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57.714.160,45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/>
                        <a:t>57.714.160,45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baseline="0" dirty="0" smtClean="0"/>
                        <a:t>67  PRIHODI IZ NADL. PRORAČUNA </a:t>
                      </a:r>
                      <a:r>
                        <a:rPr lang="hr-HR" sz="900" dirty="0" smtClean="0"/>
                        <a:t>I OD</a:t>
                      </a:r>
                      <a:r>
                        <a:rPr lang="hr-HR" sz="900" baseline="0" dirty="0" smtClean="0"/>
                        <a:t> </a:t>
                      </a:r>
                      <a:r>
                        <a:rPr lang="hr-HR" sz="900" dirty="0" smtClean="0"/>
                        <a:t>HZZO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461.612.327,12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461.612.327,12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68  KAZNE, UPRAVNE</a:t>
                      </a:r>
                      <a:r>
                        <a:rPr lang="hr-HR" sz="900" baseline="0" dirty="0" smtClean="0"/>
                        <a:t> MJERE I OSTALI PRIHODI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160.000,00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872.924,00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/>
                        <a:t>1.032.924,00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7  PRIHODI OD PRODAJE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     NEFINANCIJSKE IMOVINE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869.559,32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869.559,32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8  PRIMICI OD FINANCIJSKE IMOVINE I ZADUŽIVANJA</a:t>
                      </a:r>
                      <a:endParaRPr lang="hr-HR" sz="9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18.400.000,00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18.400.000,00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9  REZULTAT POSLOVANJA IZ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    </a:t>
                      </a:r>
                      <a:r>
                        <a:rPr lang="hr-HR" sz="900" baseline="0" dirty="0" smtClean="0"/>
                        <a:t> PRETHODNE GODINE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2.826.108,07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2.826.108,07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SVEUKUPNO RASPOLOŽIVA SREDSTVA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165.638.385,37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735.461.614,63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901.100.000,00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2266685"/>
              </p:ext>
            </p:extLst>
          </p:nvPr>
        </p:nvGraphicFramePr>
        <p:xfrm>
          <a:off x="5220072" y="1916832"/>
          <a:ext cx="4392488" cy="4756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340768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Grafikon 2.</a:t>
            </a:r>
            <a:r>
              <a:rPr kumimoji="0" lang="hr-HR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ukupnim prihodima i primicima u  Proračunu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Zadarske županije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 2018. godinu</a:t>
            </a:r>
            <a:endParaRPr kumimoji="0" lang="hr-HR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 smtClean="0"/>
              <a:t>Tablica 2. Odnos prihoda i primitaka Zadarske županije</a:t>
            </a:r>
            <a:br>
              <a:rPr lang="hr-HR" sz="1100" b="1" dirty="0" smtClean="0"/>
            </a:br>
            <a:r>
              <a:rPr lang="hr-HR" sz="1100" b="1" dirty="0" smtClean="0"/>
              <a:t>                  i proračunskih korisnika</a:t>
            </a:r>
            <a:endParaRPr lang="hr-HR" sz="1100" dirty="0"/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727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067128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/>
              <a:t>Rashodi i izdaci Zadarske županije i proračunskih korisnika</a:t>
            </a:r>
            <a:endParaRPr lang="hr-HR" sz="24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975753"/>
              </p:ext>
            </p:extLst>
          </p:nvPr>
        </p:nvGraphicFramePr>
        <p:xfrm>
          <a:off x="179513" y="1844824"/>
          <a:ext cx="4824535" cy="36423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/>
                <a:gridCol w="936104"/>
                <a:gridCol w="936104"/>
                <a:gridCol w="936104"/>
              </a:tblGrid>
              <a:tr h="233920">
                <a:tc rowSpan="2">
                  <a:txBody>
                    <a:bodyPr/>
                    <a:lstStyle/>
                    <a:p>
                      <a:r>
                        <a:rPr lang="hr-HR" sz="1100" dirty="0" smtClean="0"/>
                        <a:t>NAZIV RASHODA I IZDATAKA</a:t>
                      </a:r>
                      <a:endParaRPr lang="hr-HR" sz="11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Proračun 2018.</a:t>
                      </a:r>
                      <a:endParaRPr lang="hr-H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22973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bg1"/>
                          </a:solidFill>
                        </a:rPr>
                        <a:t>Zadarska</a:t>
                      </a:r>
                      <a:r>
                        <a:rPr lang="hr-HR" sz="1000" b="1" baseline="0" dirty="0" smtClean="0">
                          <a:solidFill>
                            <a:schemeClr val="bg1"/>
                          </a:solidFill>
                        </a:rPr>
                        <a:t> županija</a:t>
                      </a:r>
                      <a:endParaRPr lang="hr-HR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bg1"/>
                          </a:solidFill>
                        </a:rPr>
                        <a:t>Proračunski</a:t>
                      </a:r>
                      <a:r>
                        <a:rPr lang="hr-HR" sz="1000" b="1" baseline="0" dirty="0" smtClean="0">
                          <a:solidFill>
                            <a:schemeClr val="bg1"/>
                          </a:solidFill>
                        </a:rPr>
                        <a:t> korisnici</a:t>
                      </a:r>
                      <a:endParaRPr lang="hr-H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bg1"/>
                          </a:solidFill>
                        </a:rPr>
                        <a:t>Ukupno</a:t>
                      </a:r>
                      <a:endParaRPr lang="hr-HR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31 RASHODI ZA ZAPOSLENE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effectLst/>
                          <a:latin typeface="+mn-lt"/>
                        </a:rPr>
                        <a:t>18.386.406,91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effectLst/>
                          <a:latin typeface="+mj-lt"/>
                        </a:rPr>
                        <a:t>344.669.059,44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effectLst/>
                          <a:latin typeface="+mj-lt"/>
                        </a:rPr>
                        <a:t>363.055.466,35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32 MATERIJALNI RASHODI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effectLst/>
                          <a:latin typeface="+mn-lt"/>
                        </a:rPr>
                        <a:t>22.491.147,64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effectLst/>
                          <a:latin typeface="+mj-lt"/>
                        </a:rPr>
                        <a:t>304.962.692,28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effectLst/>
                          <a:latin typeface="+mj-lt"/>
                        </a:rPr>
                        <a:t>327.453.839,92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34 FINANCIJSKI RASHODI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effectLst/>
                          <a:latin typeface="+mn-lt"/>
                        </a:rPr>
                        <a:t>682.500,00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effectLst/>
                          <a:latin typeface="+mj-lt"/>
                        </a:rPr>
                        <a:t>573.132,12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effectLst/>
                          <a:latin typeface="+mj-lt"/>
                        </a:rPr>
                        <a:t>1.255.632,12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35 SUBVENCIJE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effectLst/>
                          <a:latin typeface="+mn-lt"/>
                        </a:rPr>
                        <a:t>3.388.000,00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effectLst/>
                          <a:latin typeface="+mj-lt"/>
                        </a:rPr>
                        <a:t>18.000,00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effectLst/>
                          <a:latin typeface="+mj-lt"/>
                        </a:rPr>
                        <a:t>3.406.000,00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36 POMOĆI DANE U INOZEMSTVO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baseline="0" dirty="0" smtClean="0"/>
                        <a:t> </a:t>
                      </a:r>
                      <a:r>
                        <a:rPr lang="hr-HR" sz="900" dirty="0" smtClean="0"/>
                        <a:t>UNUTAR OPĆEG PRORAČUNA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effectLst/>
                          <a:latin typeface="+mn-lt"/>
                        </a:rPr>
                        <a:t>13.723.115,04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effectLst/>
                          <a:latin typeface="+mj-lt"/>
                        </a:rPr>
                        <a:t>8.673.012,00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effectLst/>
                          <a:latin typeface="+mj-lt"/>
                        </a:rPr>
                        <a:t>22.396.127,04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37 NAKNADE</a:t>
                      </a:r>
                      <a:r>
                        <a:rPr lang="hr-HR" sz="900" baseline="0" dirty="0" smtClean="0"/>
                        <a:t> GRAĐANIMA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baseline="0" dirty="0" smtClean="0"/>
                        <a:t> KUĆANSTVIMA IZ PRORAČUNA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effectLst/>
                          <a:latin typeface="+mn-lt"/>
                        </a:rPr>
                        <a:t>3.772.000,00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effectLst/>
                          <a:latin typeface="+mj-lt"/>
                        </a:rPr>
                        <a:t>16.140.880,23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effectLst/>
                          <a:latin typeface="+mj-lt"/>
                        </a:rPr>
                        <a:t>19.912.880,23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baseline="0" dirty="0" smtClean="0"/>
                        <a:t>38 OSTALI RASHODI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effectLst/>
                          <a:latin typeface="+mn-lt"/>
                        </a:rPr>
                        <a:t>13.975.943,00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effectLst/>
                          <a:latin typeface="+mj-lt"/>
                        </a:rPr>
                        <a:t>795.305,00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effectLst/>
                          <a:latin typeface="+mj-lt"/>
                        </a:rPr>
                        <a:t>14.771.248,00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41 RASHODI ZA NABAVU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NEPROIZVEDENE IMOVINE</a:t>
                      </a:r>
                      <a:endParaRPr lang="hr-HR" sz="9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dirty="0"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effectLst/>
                          <a:latin typeface="+mj-lt"/>
                        </a:rPr>
                        <a:t>180.000,00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dirty="0">
                          <a:effectLst/>
                          <a:latin typeface="+mj-lt"/>
                        </a:rPr>
                        <a:t>180.000,00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42 RASHODI ZA NABAVU PROIZVEDENE DUGOTRAJNE IMOVINE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effectLst/>
                          <a:latin typeface="+mn-lt"/>
                        </a:rPr>
                        <a:t>57.669.921,08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effectLst/>
                          <a:latin typeface="+mj-lt"/>
                        </a:rPr>
                        <a:t>63.247.151,39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effectLst/>
                          <a:latin typeface="+mj-lt"/>
                        </a:rPr>
                        <a:t>120.917.072,47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45 RASHODI ZA DODATNA ULAGANJA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NA NEFINANCIJSKU IMOVINU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dirty="0">
                          <a:effectLst/>
                          <a:latin typeface="+mn-lt"/>
                        </a:rPr>
                        <a:t>2.589.589,00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>
                          <a:effectLst/>
                          <a:latin typeface="+mj-lt"/>
                        </a:rPr>
                        <a:t>23.717.844,87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dirty="0">
                          <a:effectLst/>
                          <a:latin typeface="+mj-lt"/>
                        </a:rPr>
                        <a:t>26.307.433,87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4256769"/>
              </p:ext>
            </p:extLst>
          </p:nvPr>
        </p:nvGraphicFramePr>
        <p:xfrm>
          <a:off x="5220072" y="2132856"/>
          <a:ext cx="43924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Grafikon 2.</a:t>
            </a:r>
            <a:r>
              <a:rPr kumimoji="0" lang="hr-HR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ukupnim rashodima i izdacima  Proračuna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Zadarske županije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 2018. godinu</a:t>
            </a:r>
            <a:endParaRPr kumimoji="0" lang="hr-HR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 smtClean="0"/>
              <a:t>Tablica 2. Odnos rashoda i izdataka Zadarske županije</a:t>
            </a:r>
            <a:br>
              <a:rPr lang="hr-HR" sz="1100" b="1" dirty="0" smtClean="0"/>
            </a:br>
            <a:r>
              <a:rPr lang="hr-HR" sz="1100" b="1" dirty="0" smtClean="0"/>
              <a:t>                  i proračunskih korisnika</a:t>
            </a:r>
            <a:endParaRPr lang="hr-HR" sz="1100" dirty="0"/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399511"/>
              </p:ext>
            </p:extLst>
          </p:nvPr>
        </p:nvGraphicFramePr>
        <p:xfrm>
          <a:off x="179513" y="5764551"/>
          <a:ext cx="4824535" cy="3600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/>
                <a:gridCol w="936104"/>
                <a:gridCol w="936104"/>
                <a:gridCol w="936104"/>
              </a:tblGrid>
              <a:tr h="360040">
                <a:tc>
                  <a:txBody>
                    <a:bodyPr/>
                    <a:lstStyle/>
                    <a:p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UKUPNO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136.678.622,67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764.421.377,33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901.100.000,00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248730"/>
              </p:ext>
            </p:extLst>
          </p:nvPr>
        </p:nvGraphicFramePr>
        <p:xfrm>
          <a:off x="180313" y="5481079"/>
          <a:ext cx="4824535" cy="37090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/>
                <a:gridCol w="936104"/>
                <a:gridCol w="936104"/>
                <a:gridCol w="936104"/>
              </a:tblGrid>
              <a:tr h="370906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b="0" dirty="0" smtClean="0">
                          <a:solidFill>
                            <a:schemeClr val="tx1"/>
                          </a:solidFill>
                        </a:rPr>
                        <a:t>5 IZDACI  ZA FINANCIJSKU</a:t>
                      </a:r>
                      <a:r>
                        <a:rPr lang="hr-HR" sz="900" b="0" baseline="0" dirty="0" smtClean="0">
                          <a:solidFill>
                            <a:schemeClr val="tx1"/>
                          </a:solidFill>
                        </a:rPr>
                        <a:t> IMOVINU I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b="0" baseline="0" dirty="0" smtClean="0">
                          <a:solidFill>
                            <a:schemeClr val="tx1"/>
                          </a:solidFill>
                        </a:rPr>
                        <a:t>OTPLATU ZAJMOVA</a:t>
                      </a:r>
                      <a:endParaRPr lang="hr-H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0" dirty="0" smtClean="0">
                          <a:solidFill>
                            <a:schemeClr val="tx1"/>
                          </a:solidFill>
                        </a:rPr>
                        <a:t>0,00</a:t>
                      </a:r>
                      <a:endParaRPr lang="hr-H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0" dirty="0" smtClean="0">
                          <a:solidFill>
                            <a:schemeClr val="tx1"/>
                          </a:solidFill>
                        </a:rPr>
                        <a:t>1.444.300,00</a:t>
                      </a:r>
                      <a:endParaRPr lang="hr-H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1.444.300,00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7657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852502"/>
              </p:ext>
            </p:extLst>
          </p:nvPr>
        </p:nvGraphicFramePr>
        <p:xfrm>
          <a:off x="251520" y="1683157"/>
          <a:ext cx="4032448" cy="3211065"/>
        </p:xfrm>
        <a:graphic>
          <a:graphicData uri="http://schemas.openxmlformats.org/drawingml/2006/table">
            <a:tbl>
              <a:tblPr>
                <a:effectLst/>
                <a:tableStyleId>{8799B23B-EC83-4686-B30A-512413B5E67A}</a:tableStyleId>
              </a:tblPr>
              <a:tblGrid>
                <a:gridCol w="180481"/>
                <a:gridCol w="1475703"/>
                <a:gridCol w="895568"/>
                <a:gridCol w="904632"/>
                <a:gridCol w="576064"/>
              </a:tblGrid>
              <a:tr h="3649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1" u="none" strike="noStrike" dirty="0"/>
                        <a:t>RB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Upravni odjeli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600" b="1" u="none" strike="noStrike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za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201</a:t>
                      </a:r>
                      <a:r>
                        <a:rPr lang="hr-HR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Plan za 2018.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</a:tr>
              <a:tr h="24884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dirty="0" smtClean="0"/>
                        <a:t>  </a:t>
                      </a:r>
                      <a:r>
                        <a:rPr lang="en-US" sz="600" b="1" u="none" strike="noStrike" dirty="0" smtClean="0"/>
                        <a:t>1</a:t>
                      </a:r>
                      <a:r>
                        <a:rPr lang="en-US" sz="600" b="1" u="none" strike="noStrike" dirty="0"/>
                        <a:t>.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000" b="1" u="none" strike="noStrike" dirty="0" smtClean="0"/>
                        <a:t> </a:t>
                      </a:r>
                      <a:r>
                        <a:rPr lang="hr-HR" sz="6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Ured župana </a:t>
                      </a:r>
                      <a:endParaRPr lang="hr-HR" sz="6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 dirty="0">
                          <a:effectLst/>
                          <a:latin typeface="Arial"/>
                        </a:rPr>
                        <a:t>2.404.600,00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2.423.100,00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648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dirty="0" smtClean="0"/>
                        <a:t>  </a:t>
                      </a:r>
                      <a:r>
                        <a:rPr lang="en-US" sz="600" b="1" u="none" strike="noStrike" dirty="0" smtClean="0"/>
                        <a:t>2</a:t>
                      </a:r>
                      <a:r>
                        <a:rPr lang="en-US" sz="600" b="1" u="none" strike="noStrike" dirty="0"/>
                        <a:t>.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Financije i proračun</a:t>
                      </a:r>
                      <a:endParaRPr lang="pt-BR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 dirty="0">
                          <a:effectLst/>
                          <a:latin typeface="Arial"/>
                        </a:rPr>
                        <a:t>22.591.899,56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20.188.084,02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631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dirty="0" smtClean="0"/>
                        <a:t>  </a:t>
                      </a:r>
                      <a:r>
                        <a:rPr lang="en-US" sz="600" b="1" u="none" strike="noStrike" dirty="0" smtClean="0"/>
                        <a:t>3</a:t>
                      </a:r>
                      <a:r>
                        <a:rPr lang="en-US" sz="600" b="1" u="none" strike="noStrike" dirty="0"/>
                        <a:t>.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Obrazovanje, kultura i šport</a:t>
                      </a:r>
                      <a:endParaRPr lang="hr-HR" sz="6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 dirty="0">
                          <a:effectLst/>
                          <a:latin typeface="Arial"/>
                        </a:rPr>
                        <a:t>121.500.546,67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136.182.512,66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572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dirty="0" smtClean="0"/>
                        <a:t>  </a:t>
                      </a:r>
                      <a:r>
                        <a:rPr lang="en-US" sz="600" b="1" u="none" strike="noStrike" dirty="0" smtClean="0"/>
                        <a:t>4</a:t>
                      </a:r>
                      <a:r>
                        <a:rPr lang="en-US" sz="600" b="1" u="none" strike="noStrike" dirty="0"/>
                        <a:t>.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sv-SE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Zdravstvo</a:t>
                      </a:r>
                      <a:r>
                        <a:rPr lang="hr-HR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sv-SE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socijaln</a:t>
                      </a:r>
                      <a:r>
                        <a:rPr lang="hr-HR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sv-SE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skrb</a:t>
                      </a:r>
                      <a:r>
                        <a:rPr lang="hr-HR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hr-HR" sz="6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udruge              i mladi</a:t>
                      </a:r>
                      <a:endParaRPr lang="sv-SE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 dirty="0">
                          <a:effectLst/>
                          <a:latin typeface="Arial"/>
                        </a:rPr>
                        <a:t>657.232.434,17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608.296.132,99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631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dirty="0" smtClean="0"/>
                        <a:t>  </a:t>
                      </a:r>
                      <a:r>
                        <a:rPr lang="en-US" sz="600" b="1" u="none" strike="noStrike" dirty="0" smtClean="0"/>
                        <a:t>5</a:t>
                      </a:r>
                      <a:r>
                        <a:rPr lang="en-US" sz="600" b="1" u="none" strike="noStrike" dirty="0"/>
                        <a:t>.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vi-VN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Prostorno uređenje</a:t>
                      </a:r>
                      <a:r>
                        <a:rPr lang="hr-HR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zaštita okoliša i</a:t>
                      </a:r>
                      <a:r>
                        <a:rPr lang="hr-HR" sz="6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komunalni poslovi</a:t>
                      </a:r>
                      <a:endParaRPr lang="vi-VN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 dirty="0">
                          <a:effectLst/>
                          <a:latin typeface="Arial"/>
                        </a:rPr>
                        <a:t>10.233.070,11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11.308.207,00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648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noProof="0" dirty="0" smtClean="0"/>
                        <a:t>  6.</a:t>
                      </a:r>
                      <a:endParaRPr lang="hr-HR" sz="6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Gospodarstvo, turizam,</a:t>
                      </a:r>
                      <a:r>
                        <a:rPr lang="hr-HR" sz="6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infrastruktura i EU fondovi</a:t>
                      </a:r>
                      <a:r>
                        <a:rPr lang="hr-HR" sz="6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r-HR" sz="6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 dirty="0">
                          <a:effectLst/>
                          <a:latin typeface="Arial"/>
                        </a:rPr>
                        <a:t>21.851.674,26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65.542.084,93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299,94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231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dirty="0" smtClean="0"/>
                        <a:t>  </a:t>
                      </a:r>
                      <a:r>
                        <a:rPr lang="en-US" sz="600" b="1" u="none" strike="noStrike" dirty="0" smtClean="0"/>
                        <a:t>7</a:t>
                      </a:r>
                      <a:r>
                        <a:rPr lang="en-US" sz="600" b="1" u="none" strike="noStrike" dirty="0"/>
                        <a:t>.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Poljoprivreda, ribarstvo, </a:t>
                      </a:r>
                      <a:r>
                        <a:rPr lang="hr-HR" sz="600" b="1" u="none" strike="noStrike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ribarstvo</a:t>
                      </a:r>
                      <a:r>
                        <a:rPr lang="hr-HR" sz="6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ruralni i otočni razvoj </a:t>
                      </a:r>
                      <a:endParaRPr lang="hr-HR" sz="6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 dirty="0">
                          <a:effectLst/>
                          <a:latin typeface="Arial"/>
                        </a:rPr>
                        <a:t>15.415.086,95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41.980.157,40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873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dirty="0" smtClean="0"/>
                        <a:t>  </a:t>
                      </a:r>
                      <a:r>
                        <a:rPr lang="en-US" sz="600" b="1" u="none" strike="noStrike" dirty="0" smtClean="0"/>
                        <a:t>8</a:t>
                      </a:r>
                      <a:r>
                        <a:rPr lang="en-US" sz="600" b="1" u="none" strike="noStrike" dirty="0"/>
                        <a:t>.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Pomorsko dobro, more</a:t>
                      </a:r>
                      <a:r>
                        <a:rPr lang="hr-HR" sz="6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promet</a:t>
                      </a:r>
                      <a:endParaRPr lang="pt-BR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 dirty="0">
                          <a:effectLst/>
                          <a:latin typeface="Arial"/>
                        </a:rPr>
                        <a:t>9.368.500,00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6.085.000,00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873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dirty="0" smtClean="0"/>
                        <a:t>  9</a:t>
                      </a:r>
                      <a:r>
                        <a:rPr lang="en-US" sz="600" b="1" u="none" strike="noStrike" dirty="0" smtClean="0"/>
                        <a:t>.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Razvoj i europski procesi</a:t>
                      </a:r>
                      <a:endParaRPr lang="pt-BR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 dirty="0">
                          <a:effectLst/>
                          <a:latin typeface="Arial"/>
                        </a:rPr>
                        <a:t>25.524.768,28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631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dirty="0" smtClean="0"/>
                        <a:t>  10</a:t>
                      </a:r>
                      <a:r>
                        <a:rPr lang="en-US" sz="600" b="1" u="none" strike="noStrike" dirty="0" smtClean="0"/>
                        <a:t>.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Pravni i zajednički poslovi</a:t>
                      </a:r>
                      <a:endParaRPr lang="hr-HR" sz="6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 dirty="0">
                          <a:effectLst/>
                          <a:latin typeface="Arial"/>
                        </a:rPr>
                        <a:t>8.477.420,00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5.605.721,00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491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dirty="0" smtClean="0"/>
                        <a:t> </a:t>
                      </a:r>
                      <a:r>
                        <a:rPr lang="en-US" sz="600" b="1" u="none" strike="noStrike" dirty="0" smtClean="0"/>
                        <a:t>1</a:t>
                      </a:r>
                      <a:r>
                        <a:rPr lang="hr-HR" sz="600" b="1" u="none" strike="noStrike" dirty="0" smtClean="0"/>
                        <a:t>1</a:t>
                      </a:r>
                      <a:r>
                        <a:rPr lang="en-US" sz="600" b="1" u="none" strike="noStrike" dirty="0" smtClean="0"/>
                        <a:t>.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Javna nabava i upravljanje</a:t>
                      </a:r>
                      <a:r>
                        <a:rPr lang="pl-PL" sz="6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imovinom</a:t>
                      </a:r>
                      <a:endParaRPr lang="pl-PL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3.489.000,00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49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/>
                        <a:t> 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dirty="0" smtClean="0"/>
                        <a:t>  </a:t>
                      </a:r>
                      <a:r>
                        <a:rPr lang="en-US" sz="600" b="1" u="none" strike="noStrike" dirty="0" smtClean="0"/>
                        <a:t>UKUPNO </a:t>
                      </a:r>
                      <a:r>
                        <a:rPr lang="en-US" sz="600" b="1" u="none" strike="noStrike" dirty="0"/>
                        <a:t>RASHODI I IZDACI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894.600.000,00</a:t>
                      </a:r>
                      <a:endParaRPr lang="en-US" sz="6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901.100.000,00</a:t>
                      </a:r>
                      <a:endParaRPr lang="en-US" sz="6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100,73</a:t>
                      </a:r>
                      <a:endParaRPr lang="en-US" sz="6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0" y="4005064"/>
            <a:ext cx="5214974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50" b="1" dirty="0" smtClean="0">
                <a:cs typeface="Arial" pitchFamily="34" charset="0"/>
              </a:rPr>
              <a:t>   </a:t>
            </a:r>
            <a:endParaRPr lang="hr-HR" sz="1100" b="1" dirty="0" smtClean="0">
              <a:cs typeface="Arial" pitchFamily="34" charset="0"/>
            </a:endParaRPr>
          </a:p>
        </p:txBody>
      </p:sp>
      <p:pic>
        <p:nvPicPr>
          <p:cNvPr id="21" name="Slika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9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411464" y="501423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1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organizacijskoj k</a:t>
            </a: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lasifikaciji</a:t>
            </a:r>
            <a:endParaRPr kumimoji="0" lang="hr-HR" sz="1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3838550474"/>
              </p:ext>
            </p:extLst>
          </p:nvPr>
        </p:nvGraphicFramePr>
        <p:xfrm>
          <a:off x="4606545" y="1484784"/>
          <a:ext cx="4392487" cy="3456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204084" y="51650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7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7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1660964537"/>
              </p:ext>
            </p:extLst>
          </p:nvPr>
        </p:nvGraphicFramePr>
        <p:xfrm>
          <a:off x="4283968" y="1946165"/>
          <a:ext cx="4752528" cy="2911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42691"/>
              </p:ext>
            </p:extLst>
          </p:nvPr>
        </p:nvGraphicFramePr>
        <p:xfrm>
          <a:off x="107504" y="1945268"/>
          <a:ext cx="4032448" cy="3246317"/>
        </p:xfrm>
        <a:graphic>
          <a:graphicData uri="http://schemas.openxmlformats.org/drawingml/2006/table">
            <a:tbl>
              <a:tblPr>
                <a:effectLst/>
                <a:tableStyleId>{8799B23B-EC83-4686-B30A-512413B5E67A}</a:tableStyleId>
              </a:tblPr>
              <a:tblGrid>
                <a:gridCol w="203235"/>
                <a:gridCol w="1514289"/>
                <a:gridCol w="730747"/>
                <a:gridCol w="936104"/>
                <a:gridCol w="648073"/>
              </a:tblGrid>
              <a:tr h="3707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/>
                        <a:t>RB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u="none" strike="noStrike" baseline="0" noProof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Opis</a:t>
                      </a:r>
                      <a:endParaRPr lang="hr-HR" sz="600" b="1" i="0" u="none" strike="noStrike" baseline="0" noProof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600" b="1" u="none" strike="noStrike" baseline="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za</a:t>
                      </a:r>
                      <a:r>
                        <a:rPr lang="en-US" sz="600" b="1" u="none" strike="noStrike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600" b="1" u="none" strike="noStrike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600" b="1" u="none" strike="noStrike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en-US" sz="600" b="1" u="none" strike="noStrike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600" b="1" i="0" u="none" strike="noStrike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u="none" strike="noStrike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Plan za 2018.</a:t>
                      </a:r>
                      <a:endParaRPr lang="en-US" sz="600" b="1" i="0" u="none" strike="noStrike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en-US" sz="600" b="1" i="0" u="none" strike="noStrike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2242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1.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da-DK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</a:t>
                      </a:r>
                      <a:r>
                        <a:rPr lang="da-DK" sz="6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Opće javne </a:t>
                      </a:r>
                      <a:r>
                        <a:rPr lang="da-DK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usluge</a:t>
                      </a:r>
                      <a:endParaRPr lang="da-DK" sz="6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41.044.794,56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0" i="0" u="none" strike="noStrike">
                          <a:effectLst/>
                          <a:latin typeface="Arial"/>
                        </a:rPr>
                        <a:t>32.487.705,02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0" i="0" u="none" strike="noStrike" dirty="0">
                          <a:effectLst/>
                          <a:latin typeface="Arial"/>
                        </a:rPr>
                        <a:t>79,15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</a:tr>
              <a:tr h="32242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2.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da-DK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hr-HR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hr-HR" sz="6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Javni red i sigurnost</a:t>
                      </a:r>
                      <a:endParaRPr lang="da-DK" sz="6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0" i="0" u="none" strike="noStrike">
                          <a:effectLst/>
                          <a:latin typeface="Arial"/>
                        </a:rPr>
                        <a:t>550.000,00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0" i="0" u="none" strike="noStrike" dirty="0"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3.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6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Ekonomski poslovi</a:t>
                      </a:r>
                      <a:endParaRPr lang="hr-HR" sz="6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27.900.671,87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0" i="0" u="none" strike="noStrike">
                          <a:effectLst/>
                          <a:latin typeface="Arial"/>
                        </a:rPr>
                        <a:t>49.226.500,00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0" i="0" u="none" strike="noStrike" dirty="0">
                          <a:effectLst/>
                          <a:latin typeface="Arial"/>
                        </a:rPr>
                        <a:t>176,43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4.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05 </a:t>
                      </a:r>
                      <a:r>
                        <a:rPr lang="pl-PL" sz="6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Zaštita </a:t>
                      </a:r>
                      <a:r>
                        <a:rPr lang="pl-PL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okoliša</a:t>
                      </a:r>
                      <a:endParaRPr lang="pl-PL" sz="6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6.583.443,03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0" i="0" u="none" strike="noStrike">
                          <a:effectLst/>
                          <a:latin typeface="Arial"/>
                        </a:rPr>
                        <a:t>5.992.697,00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0" i="0" u="none" strike="noStrike" dirty="0">
                          <a:effectLst/>
                          <a:latin typeface="Arial"/>
                        </a:rPr>
                        <a:t>91,03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5.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06</a:t>
                      </a:r>
                      <a:r>
                        <a:rPr lang="hr-HR" sz="6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Usluge unapređenja stan. i zajednice</a:t>
                      </a:r>
                      <a:endParaRPr lang="vi-VN" sz="6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48.030.863,90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0" i="0" u="none" strike="noStrike">
                          <a:effectLst/>
                          <a:latin typeface="Arial"/>
                        </a:rPr>
                        <a:t>84.706.159,83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0" i="0" u="none" strike="noStrike" dirty="0">
                          <a:effectLst/>
                          <a:latin typeface="Arial"/>
                        </a:rPr>
                        <a:t>176,36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6.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6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Zdravstvo</a:t>
                      </a:r>
                      <a:endParaRPr lang="hr-HR" sz="6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630.299.160,52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0" i="0" u="none" strike="noStrike">
                          <a:effectLst/>
                          <a:latin typeface="Arial"/>
                        </a:rPr>
                        <a:t>575.451.737,87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0" i="0" u="none" strike="noStrike" dirty="0">
                          <a:effectLst/>
                          <a:latin typeface="Arial"/>
                        </a:rPr>
                        <a:t>91,30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7.</a:t>
                      </a:r>
                      <a:endParaRPr lang="hr-HR" sz="6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08 Rekreacija, kultura i religija</a:t>
                      </a:r>
                      <a:endParaRPr lang="hr-HR" sz="6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20.268.818,47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0" i="0" u="none" strike="noStrike">
                          <a:effectLst/>
                          <a:latin typeface="Arial"/>
                        </a:rPr>
                        <a:t>19.557.058,00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0" i="0" u="none" strike="noStrike" dirty="0">
                          <a:effectLst/>
                          <a:latin typeface="Arial"/>
                        </a:rPr>
                        <a:t>96,49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8.</a:t>
                      </a:r>
                      <a:endParaRPr lang="hr-HR" sz="6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09 Obrazovanje</a:t>
                      </a:r>
                      <a:endParaRPr lang="hr-HR" sz="6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95.270.793,88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0" i="0" u="none" strike="noStrike">
                          <a:effectLst/>
                          <a:latin typeface="Arial"/>
                        </a:rPr>
                        <a:t>104.972.629,01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0" i="0" u="none" strike="noStrike" dirty="0">
                          <a:effectLst/>
                          <a:latin typeface="Arial"/>
                        </a:rPr>
                        <a:t>110,18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</a:tr>
              <a:tr h="2898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9.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10 </a:t>
                      </a:r>
                      <a:r>
                        <a:rPr lang="pl-PL" sz="6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Socijalna </a:t>
                      </a:r>
                      <a:r>
                        <a:rPr lang="pl-PL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zaštita</a:t>
                      </a:r>
                      <a:endParaRPr lang="pl-PL" sz="6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25.201.453,77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0" i="0" u="none" strike="noStrike" dirty="0">
                          <a:effectLst/>
                          <a:latin typeface="Arial"/>
                        </a:rPr>
                        <a:t>28.155.513,27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0" i="0" u="none" strike="noStrike" dirty="0">
                          <a:effectLst/>
                          <a:latin typeface="Arial"/>
                        </a:rPr>
                        <a:t>111,72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094"/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/>
                        <a:t> 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</a:t>
                      </a:r>
                      <a:r>
                        <a:rPr lang="en-US" sz="6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I IZDACI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1" i="0" u="none" strike="noStrike">
                          <a:effectLst/>
                          <a:latin typeface="Arial"/>
                        </a:rPr>
                        <a:t>894.600.000,00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1" i="0" u="none" strike="noStrike">
                          <a:effectLst/>
                          <a:latin typeface="Arial"/>
                        </a:rPr>
                        <a:t>901.100.000,00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b="1" i="0" u="none" strike="noStrike" dirty="0">
                          <a:effectLst/>
                          <a:latin typeface="Arial"/>
                        </a:rPr>
                        <a:t>100,73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13759</TotalTime>
  <Words>1729</Words>
  <Application>Microsoft Office PowerPoint</Application>
  <PresentationFormat>Prikaz na zaslonu (4:3)</PresentationFormat>
  <Paragraphs>560</Paragraphs>
  <Slides>17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Office tema</vt:lpstr>
      <vt:lpstr> REPUBLIKA HRVATSKA ZADARSKA ŽUPANIJA  PRORAČUN ZADARSKE ŽUPANIJE ZA 2018. GODINU I PROJEKCIJE ZA 2019. i 2020. GODINU - vodič za građane - </vt:lpstr>
      <vt:lpstr>Proračun Zadarske županije za 2018. godinu  i projekcije za 2019. i 2020.</vt:lpstr>
      <vt:lpstr>Prihodi i primici Proračuna Zadarske županije</vt:lpstr>
      <vt:lpstr>Rashodi i izdaci proračuna Zadarske županije</vt:lpstr>
      <vt:lpstr>Proračunski korisnici Zadarske županije</vt:lpstr>
      <vt:lpstr>Prihodi i primici Zadarske županije i proračunskih korisnika</vt:lpstr>
      <vt:lpstr>Rashodi i izdaci Zadarske županije i proračunskih korisnika</vt:lpstr>
      <vt:lpstr>  </vt:lpstr>
      <vt:lpstr>  </vt:lpstr>
      <vt:lpstr> Razvojni projekti u Proračunu Zadarske županije  za 2018. godinu </vt:lpstr>
      <vt:lpstr> Razvojni projekti u Proračunu Zadarske županije  za 2018. godinu  </vt:lpstr>
      <vt:lpstr> Razvojni projekti u Proračunu Zadarske županije  za 2018. godinu  </vt:lpstr>
      <vt:lpstr> Razvojni projekti u Proračunu Zadarske županije  za 2018. godinu  </vt:lpstr>
      <vt:lpstr> Razvojni projekti u Proračunu Zadarske županije  za 2018. godinu  </vt:lpstr>
      <vt:lpstr> Razvojni projekti u Proračunu Zadarske županije  za 2018. godinu  </vt:lpstr>
      <vt:lpstr>  </vt:lpstr>
      <vt:lpstr>PowerPointova prezentacija</vt:lpstr>
    </vt:vector>
  </TitlesOfParts>
  <Company>ZADARSKA ŽUPANIJA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korisnik</cp:lastModifiedBy>
  <cp:revision>1171</cp:revision>
  <cp:lastPrinted>2017-11-14T08:03:15Z</cp:lastPrinted>
  <dcterms:created xsi:type="dcterms:W3CDTF">2014-10-06T07:52:48Z</dcterms:created>
  <dcterms:modified xsi:type="dcterms:W3CDTF">2018-05-10T06:51:53Z</dcterms:modified>
</cp:coreProperties>
</file>