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0" r:id="rId2"/>
    <p:sldId id="338" r:id="rId3"/>
    <p:sldId id="339" r:id="rId4"/>
    <p:sldId id="297" r:id="rId5"/>
    <p:sldId id="298" r:id="rId6"/>
    <p:sldId id="351" r:id="rId7"/>
    <p:sldId id="329" r:id="rId8"/>
    <p:sldId id="330" r:id="rId9"/>
    <p:sldId id="293" r:id="rId10"/>
    <p:sldId id="316" r:id="rId11"/>
    <p:sldId id="332" r:id="rId12"/>
    <p:sldId id="334" r:id="rId13"/>
    <p:sldId id="337" r:id="rId14"/>
    <p:sldId id="342" r:id="rId15"/>
    <p:sldId id="343" r:id="rId16"/>
    <p:sldId id="341" r:id="rId17"/>
    <p:sldId id="344" r:id="rId18"/>
    <p:sldId id="350" r:id="rId19"/>
    <p:sldId id="346" r:id="rId20"/>
    <p:sldId id="347" r:id="rId21"/>
    <p:sldId id="348" r:id="rId22"/>
    <p:sldId id="349" r:id="rId23"/>
    <p:sldId id="324" r:id="rId24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  <p:cmAuthor id="1" name="Iva Vanjak" initials="IV" lastIdx="1" clrIdx="1">
    <p:extLst>
      <p:ext uri="{19B8F6BF-5375-455C-9EA6-DF929625EA0E}">
        <p15:presenceInfo xmlns:p15="http://schemas.microsoft.com/office/powerpoint/2012/main" userId="Iva Vanj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Tamni stil 2 - Isticanje 5/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amni stil 2 - Isticanje 3/Isticanj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Svijetli stil 1 - Isticanj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0" autoAdjust="0"/>
    <p:restoredTop sz="95195" autoAdjust="0"/>
  </p:normalViewPr>
  <p:slideViewPr>
    <p:cSldViewPr>
      <p:cViewPr varScale="1">
        <p:scale>
          <a:sx n="109" d="100"/>
          <a:sy n="109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52570115160246"/>
          <c:y val="0.12605897440754033"/>
          <c:w val="0.75765101691797454"/>
          <c:h val="0.77659290497608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83</c:v>
                </c:pt>
                <c:pt idx="10">
                  <c:v>84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91844896.840000004</c:v>
                </c:pt>
                <c:pt idx="1">
                  <c:v>122918536.67</c:v>
                </c:pt>
                <c:pt idx="2">
                  <c:v>11324791.119999999</c:v>
                </c:pt>
                <c:pt idx="3">
                  <c:v>6975698.3499999996</c:v>
                </c:pt>
                <c:pt idx="4">
                  <c:v>378977.86</c:v>
                </c:pt>
                <c:pt idx="5" formatCode="General">
                  <c:v>0</c:v>
                </c:pt>
                <c:pt idx="6">
                  <c:v>65346.61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2472567.61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94-41D6-B5F6-BC4C128ACF9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81</c:v>
                </c:pt>
                <c:pt idx="9">
                  <c:v>83</c:v>
                </c:pt>
                <c:pt idx="10">
                  <c:v>84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0</c:v>
                </c:pt>
                <c:pt idx="1">
                  <c:v>449378278.95999998</c:v>
                </c:pt>
                <c:pt idx="2">
                  <c:v>13705.97</c:v>
                </c:pt>
                <c:pt idx="3">
                  <c:v>61485483.469999999</c:v>
                </c:pt>
                <c:pt idx="4">
                  <c:v>73136211.849999994</c:v>
                </c:pt>
                <c:pt idx="5">
                  <c:v>564858599.41999996</c:v>
                </c:pt>
                <c:pt idx="6">
                  <c:v>5392509.1200000001</c:v>
                </c:pt>
                <c:pt idx="7">
                  <c:v>129828.64</c:v>
                </c:pt>
                <c:pt idx="8">
                  <c:v>1200</c:v>
                </c:pt>
                <c:pt idx="9">
                  <c:v>0</c:v>
                </c:pt>
                <c:pt idx="10">
                  <c:v>10148320.789999999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94-41D6-B5F6-BC4C128AC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15386480"/>
        <c:axId val="-1815381040"/>
      </c:barChart>
      <c:catAx>
        <c:axId val="-181538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1815381040"/>
        <c:crossesAt val="0"/>
        <c:auto val="1"/>
        <c:lblAlgn val="ctr"/>
        <c:lblOffset val="100"/>
        <c:noMultiLvlLbl val="0"/>
      </c:catAx>
      <c:valAx>
        <c:axId val="-1815381040"/>
        <c:scaling>
          <c:orientation val="minMax"/>
          <c:max val="500000000"/>
        </c:scaling>
        <c:delete val="0"/>
        <c:axPos val="l"/>
        <c:majorGridlines/>
        <c:min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1815386480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75000"/>
            <a:alpha val="10000"/>
          </a:schemeClr>
        </a:solidFill>
        <a:ln w="9525" cap="rnd" cmpd="thickThin">
          <a:solidFill>
            <a:srgbClr val="4F81BD"/>
          </a:solidFill>
        </a:ln>
        <a:effectLst>
          <a:outerShdw blurRad="50800" dist="50800" dir="5400000" sx="102000" sy="102000" algn="ctr" rotWithShape="0">
            <a:schemeClr val="bg1">
              <a:lumMod val="85000"/>
            </a:schemeClr>
          </a:outerShdw>
        </a:effectLst>
      </c:spPr>
    </c:plotArea>
    <c:legend>
      <c:legendPos val="t"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3724720241812213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53468240.140000001</c:v>
                </c:pt>
                <c:pt idx="1">
                  <c:v>80282933.579999998</c:v>
                </c:pt>
                <c:pt idx="2">
                  <c:v>270022.44</c:v>
                </c:pt>
                <c:pt idx="3">
                  <c:v>3545339.75</c:v>
                </c:pt>
                <c:pt idx="4">
                  <c:v>14187473.289999999</c:v>
                </c:pt>
                <c:pt idx="5">
                  <c:v>17382148.66</c:v>
                </c:pt>
                <c:pt idx="6">
                  <c:v>15667987.6</c:v>
                </c:pt>
                <c:pt idx="7">
                  <c:v>296153.5</c:v>
                </c:pt>
                <c:pt idx="8">
                  <c:v>37509578.539999999</c:v>
                </c:pt>
                <c:pt idx="9">
                  <c:v>13961962.15</c:v>
                </c:pt>
                <c:pt idx="10">
                  <c:v>9714073.0500000007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2-41B5-93A3-C7123FE63BC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735479547.66999996</c:v>
                </c:pt>
                <c:pt idx="1">
                  <c:v>325234514.32999998</c:v>
                </c:pt>
                <c:pt idx="2">
                  <c:v>2837647.57</c:v>
                </c:pt>
                <c:pt idx="3">
                  <c:v>978707</c:v>
                </c:pt>
                <c:pt idx="4">
                  <c:v>15085689.52</c:v>
                </c:pt>
                <c:pt idx="5">
                  <c:v>1192730.8799999999</c:v>
                </c:pt>
                <c:pt idx="6">
                  <c:v>1198935.6200000001</c:v>
                </c:pt>
                <c:pt idx="7">
                  <c:v>7208634.71</c:v>
                </c:pt>
                <c:pt idx="8">
                  <c:v>36767116.810000002</c:v>
                </c:pt>
                <c:pt idx="9">
                  <c:v>17186486.379999999</c:v>
                </c:pt>
                <c:pt idx="10">
                  <c:v>1470119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2-41B5-93A3-C7123FE63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15379408"/>
        <c:axId val="-1815378320"/>
      </c:barChart>
      <c:catAx>
        <c:axId val="-181537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1815378320"/>
        <c:crossesAt val="0"/>
        <c:auto val="1"/>
        <c:lblAlgn val="ctr"/>
        <c:lblOffset val="100"/>
        <c:noMultiLvlLbl val="0"/>
      </c:catAx>
      <c:valAx>
        <c:axId val="-1815378320"/>
        <c:scaling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/>
                  <a:t>(mil.</a:t>
                </a:r>
                <a:r>
                  <a:rPr lang="hr-HR" sz="1000" baseline="0" dirty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1815379408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85000"/>
            <a:alpha val="10000"/>
          </a:schemeClr>
        </a:solidFill>
        <a:effectLst>
          <a:glow>
            <a:schemeClr val="accent1">
              <a:alpha val="40000"/>
            </a:schemeClr>
          </a:glow>
        </a:effectLst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9. Pravni i zajednički poslovi</c:v>
                </c:pt>
                <c:pt idx="1">
                  <c:v>10. Javna nabava i upravljanje imovinom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4.0000000000000001E-3</c:v>
                </c:pt>
                <c:pt idx="1">
                  <c:v>2E-3</c:v>
                </c:pt>
                <c:pt idx="2">
                  <c:v>5.0000000000000001E-3</c:v>
                </c:pt>
                <c:pt idx="3">
                  <c:v>1.4999999999999999E-2</c:v>
                </c:pt>
                <c:pt idx="4">
                  <c:v>2.5999999999999999E-2</c:v>
                </c:pt>
                <c:pt idx="5">
                  <c:v>8.9999999999999993E-3</c:v>
                </c:pt>
                <c:pt idx="6">
                  <c:v>0.60399999999999998</c:v>
                </c:pt>
                <c:pt idx="7">
                  <c:v>0.29299999999999998</c:v>
                </c:pt>
                <c:pt idx="8">
                  <c:v>3.5999999999999997E-2</c:v>
                </c:pt>
                <c:pt idx="9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3-447C-A032-4BF290507E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815393552"/>
        <c:axId val="-1815379952"/>
      </c:barChart>
      <c:catAx>
        <c:axId val="-1815393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1815379952"/>
        <c:crosses val="autoZero"/>
        <c:auto val="1"/>
        <c:lblAlgn val="ctr"/>
        <c:lblOffset val="100"/>
        <c:noMultiLvlLbl val="0"/>
      </c:catAx>
      <c:valAx>
        <c:axId val="-181537995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-181539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65-42F7-BDA0-A8A76C84440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65-42F7-BDA0-A8A76C84440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65-42F7-BDA0-A8A76C84440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65-42F7-BDA0-A8A76C84440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65-42F7-BDA0-A8A76C84440D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65-42F7-BDA0-A8A76C84440D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65-42F7-BDA0-A8A76C84440D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65-42F7-BDA0-A8A76C8444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zajed.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2.4E-2</c:v>
                </c:pt>
                <c:pt idx="1">
                  <c:v>0.28199999999999997</c:v>
                </c:pt>
                <c:pt idx="2">
                  <c:v>0.01</c:v>
                </c:pt>
                <c:pt idx="3">
                  <c:v>0.57999999999999996</c:v>
                </c:pt>
                <c:pt idx="4">
                  <c:v>3.1E-2</c:v>
                </c:pt>
                <c:pt idx="5">
                  <c:v>5.0000000000000001E-3</c:v>
                </c:pt>
                <c:pt idx="6">
                  <c:v>1.7999999999999999E-2</c:v>
                </c:pt>
                <c:pt idx="7">
                  <c:v>0</c:v>
                </c:pt>
                <c:pt idx="8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65-42F7-BDA0-A8A76C8444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815391920"/>
        <c:axId val="-1815383760"/>
      </c:barChart>
      <c:catAx>
        <c:axId val="-181539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1815383760"/>
        <c:crosses val="autoZero"/>
        <c:auto val="1"/>
        <c:lblAlgn val="ctr"/>
        <c:lblOffset val="100"/>
        <c:noMultiLvlLbl val="0"/>
      </c:catAx>
      <c:valAx>
        <c:axId val="-181538376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-1815391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List1!$A$2:$A$10</cx:f>
        <cx:lvl ptCount="9">
          <cx:pt idx="0">PRIHODI OD POREZA (6,5%)</cx:pt>
          <cx:pt idx="1">POMOĆI IZ INOZ. I OST. SUBJEKATA (40,8%)</cx:pt>
          <cx:pt idx="2">PRIHODI OD IMOVINE (0,8%)</cx:pt>
          <cx:pt idx="3">PRIHODI OD ADMIN. PRISTOJBI (4,8%)</cx:pt>
          <cx:pt idx="4">PRIHODI OD PRODAJE ROBE, USLUGA, DONACIJA (5,2%)</cx:pt>
          <cx:pt idx="5">PRIHODI IZ NADLEŽ. PRORAČ. I OD HZZO (40,3%)</cx:pt>
          <cx:pt idx="6">OSTALI PRIHODI (0,3%)</cx:pt>
          <cx:pt idx="7">PRIHODI OD PRODAJE NEFIN. IMOVINE (0%)</cx:pt>
          <cx:pt idx="8">PRIMICI OD FIN. IMOVINE I ZADUŽIVANJA (0,9%)</cx:pt>
        </cx:lvl>
      </cx:strDim>
      <cx:numDim type="size">
        <cx:f dir="row">List1!$B$2:$B$10</cx:f>
        <cx:lvl ptCount="9" formatCode="General">
          <cx:pt idx="0">0.065000000000000002</cx:pt>
          <cx:pt idx="1">0.40799999999999997</cx:pt>
          <cx:pt idx="2">0.0080000000000000002</cx:pt>
          <cx:pt idx="3">0.048000000000000001</cx:pt>
          <cx:pt idx="4">0.051999999999999998</cx:pt>
          <cx:pt idx="5">0.40300000000000002</cx:pt>
          <cx:pt idx="6">0.0030000000000000001</cx:pt>
          <cx:pt idx="7">0</cx:pt>
          <cx:pt idx="8">0.0089999999999999993</cx:pt>
        </cx:lvl>
      </cx:numDim>
    </cx:data>
  </cx:chartData>
  <cx:chart>
    <cx:plotArea>
      <cx:plotAreaRegion>
        <cx:series layoutId="sunburst" uniqueId="{5395B59F-1DE0-4DDA-8323-157D3079688E}">
          <cx:tx>
            <cx:txData>
              <cx:f>List1!$B$1</cx:f>
              <cx:v>Stupac1</cx:v>
            </cx:txData>
          </cx:tx>
          <cx:dataPt idx="3">
            <cx:spPr>
              <a:ln>
                <a:solidFill>
                  <a:srgbClr val="4F81BD"/>
                </a:solidFill>
              </a:ln>
            </cx:spPr>
          </cx:dataPt>
          <cx:dataId val="0"/>
        </cx:series>
      </cx:plotAreaRegion>
    </cx:plotArea>
    <cx:legend pos="b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900" baseline="0"/>
          </a:pPr>
          <a:endParaRPr lang="hr-HR" sz="900" b="0" i="0" u="none" strike="noStrike" kern="1200" baseline="0">
            <a:solidFill>
              <a:prstClr val="black"/>
            </a:solidFill>
            <a:latin typeface="Calibri"/>
          </a:endParaRPr>
        </a:p>
      </cx:txPr>
    </cx:legend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List1!$A$2:$A$10</cx:f>
        <cx:lvl ptCount="9">
          <cx:pt idx="0">RASHODI ZA ZAPOSLENE (56,7%)</cx:pt>
          <cx:pt idx="1">MATERIJALNI RASHODI (29,15%)</cx:pt>
          <cx:pt idx="2">FINANCIJSKI RASHODI (0,20%)</cx:pt>
          <cx:pt idx="3">SUBVENCIJE (0,3%)</cx:pt>
          <cx:pt idx="4">POMOĆI DANE U INOZ. (2,1%)</cx:pt>
          <cx:pt idx="5">NAKNADE GRAĐ. I KUĆ. IZ PRORAČUNA (1,3%)</cx:pt>
          <cx:pt idx="6">OSTALI RASHODI (1,2%)</cx:pt>
          <cx:pt idx="7">RASHODI ZA NABAVU NEFIN. IMOVINE (8,1%)</cx:pt>
          <cx:pt idx="8">IZDACI ZA FIN. IMOVINU I OTPLATU ZAJMOVA (0,8%)</cx:pt>
        </cx:lvl>
      </cx:strDim>
      <cx:numDim type="size">
        <cx:f dir="row">List1!$B$2:$B$10</cx:f>
        <cx:lvl ptCount="9" formatCode="General">
          <cx:pt idx="0">0.56699999999999995</cx:pt>
          <cx:pt idx="1">0.29149999999999998</cx:pt>
          <cx:pt idx="2">0.002</cx:pt>
          <cx:pt idx="3">0.0030000000000000001</cx:pt>
          <cx:pt idx="4">0.021000000000000001</cx:pt>
          <cx:pt idx="5">0.012999999999999999</cx:pt>
          <cx:pt idx="6">0.012</cx:pt>
          <cx:pt idx="7">0.081000000000000003</cx:pt>
          <cx:pt idx="8">0.0080000000000000002</cx:pt>
        </cx:lvl>
      </cx:numDim>
    </cx:data>
  </cx:chartData>
  <cx:chart>
    <cx:plotArea>
      <cx:plotAreaRegion>
        <cx:plotSurface>
          <cx:spPr>
            <a:ln>
              <a:noFill/>
            </a:ln>
          </cx:spPr>
        </cx:plotSurface>
        <cx:series layoutId="sunburst" uniqueId="{5E04087D-C8BE-4EE5-AF9E-C56F739EE00A}">
          <cx:tx>
            <cx:txData>
              <cx:f>List1!$B$1</cx:f>
              <cx:v>Stupac1</cx:v>
            </cx:txData>
          </cx:tx>
          <cx:dataLabels>
            <cx:numFmt formatCode="0,00%" sourceLinked="0"/>
            <cx:visibility seriesName="0" categoryName="0" value="1"/>
            <cx:separator>, </cx:separator>
          </cx:dataLabels>
          <cx:dataId val="0"/>
        </cx:series>
      </cx:plotAreaRegion>
    </cx:plotArea>
    <cx:legend pos="b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900" baseline="0">
              <a:latin typeface="Calibri" panose="020F0502020204030204" pitchFamily="34" charset="0"/>
            </a:defRPr>
          </a:pPr>
          <a:endParaRPr lang="hr-HR" sz="900" b="0" i="0" u="none" strike="noStrike" kern="1200" baseline="0">
            <a:solidFill>
              <a:prstClr val="black"/>
            </a:solidFill>
            <a:latin typeface="Calibri" panose="020F0502020204030204" pitchFamily="34" charset="0"/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44E3D-8304-4E35-AD32-0DC0B3D73EE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1CFC056-50F1-4DD4-BFDC-8F42E5AB73B2}">
      <dgm:prSet/>
      <dgm:spPr/>
      <dgm:t>
        <a:bodyPr/>
        <a:lstStyle/>
        <a:p>
          <a:r>
            <a:rPr lang="hr-HR" b="1" i="1" dirty="0"/>
            <a:t>Sve ustanove u zdravstvu i Dom za starije i nemoćne - 7</a:t>
          </a:r>
        </a:p>
      </dgm:t>
    </dgm:pt>
    <dgm:pt modelId="{CF1C5C82-3D72-4E79-892F-E4763A0A9DB5}" type="parTrans" cxnId="{4515FCD8-4A9E-460C-901F-89ED01699789}">
      <dgm:prSet/>
      <dgm:spPr/>
      <dgm:t>
        <a:bodyPr/>
        <a:lstStyle/>
        <a:p>
          <a:endParaRPr lang="hr-HR"/>
        </a:p>
      </dgm:t>
    </dgm:pt>
    <dgm:pt modelId="{DD26309C-C512-4EC5-8646-AC1C394CB52E}" type="sibTrans" cxnId="{4515FCD8-4A9E-460C-901F-89ED01699789}">
      <dgm:prSet/>
      <dgm:spPr/>
      <dgm:t>
        <a:bodyPr/>
        <a:lstStyle/>
        <a:p>
          <a:endParaRPr lang="hr-HR"/>
        </a:p>
      </dgm:t>
    </dgm:pt>
    <dgm:pt modelId="{5BFB6E52-50E2-48E7-AE53-005CA9D4D91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/>
            <a:t>Sve srednje škole i Đački dom Zadar - 20</a:t>
          </a:r>
          <a:endParaRPr lang="hr-HR" dirty="0"/>
        </a:p>
      </dgm:t>
    </dgm:pt>
    <dgm:pt modelId="{3C74E8A6-49EA-4226-8DA0-80EEB346C7EB}" type="parTrans" cxnId="{2AA85F27-062D-4D1D-BF48-049D4B1BC5D1}">
      <dgm:prSet/>
      <dgm:spPr/>
      <dgm:t>
        <a:bodyPr/>
        <a:lstStyle/>
        <a:p>
          <a:endParaRPr lang="hr-HR"/>
        </a:p>
      </dgm:t>
    </dgm:pt>
    <dgm:pt modelId="{3565BE48-3BDF-4C43-9B5D-F4D2CFE0704D}" type="sibTrans" cxnId="{2AA85F27-062D-4D1D-BF48-049D4B1BC5D1}">
      <dgm:prSet/>
      <dgm:spPr/>
      <dgm:t>
        <a:bodyPr/>
        <a:lstStyle/>
        <a:p>
          <a:endParaRPr lang="hr-HR"/>
        </a:p>
      </dgm:t>
    </dgm:pt>
    <dgm:pt modelId="{616F80CA-5234-4C58-AD4C-20F52BEACD1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/>
            <a:t>Osnovne škole osim onih na području grada Zadra - 27</a:t>
          </a:r>
        </a:p>
      </dgm:t>
    </dgm:pt>
    <dgm:pt modelId="{48C9A2CC-38D6-425E-BC00-582F44DE4F55}" type="parTrans" cxnId="{FAD81FFB-A4F1-4927-BF34-07CAF7EAA7E0}">
      <dgm:prSet/>
      <dgm:spPr/>
      <dgm:t>
        <a:bodyPr/>
        <a:lstStyle/>
        <a:p>
          <a:endParaRPr lang="hr-HR"/>
        </a:p>
      </dgm:t>
    </dgm:pt>
    <dgm:pt modelId="{067AF4F3-7B98-4E60-AA67-112275A20D2D}" type="sibTrans" cxnId="{FAD81FFB-A4F1-4927-BF34-07CAF7EAA7E0}">
      <dgm:prSet/>
      <dgm:spPr/>
      <dgm:t>
        <a:bodyPr/>
        <a:lstStyle/>
        <a:p>
          <a:endParaRPr lang="hr-HR"/>
        </a:p>
      </dgm:t>
    </dgm:pt>
    <dgm:pt modelId="{87001EF6-7189-4942-8DC0-5F8106DAF8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/>
            <a:t>Zavod za prostorno uređenje, JU Natura </a:t>
          </a:r>
          <a:r>
            <a:rPr lang="hr-HR" b="1" i="1" dirty="0" err="1"/>
            <a:t>Jadera</a:t>
          </a:r>
          <a:r>
            <a:rPr lang="hr-HR" b="1" i="1" dirty="0"/>
            <a:t> - 2 </a:t>
          </a:r>
        </a:p>
      </dgm:t>
    </dgm:pt>
    <dgm:pt modelId="{7D94A2D3-4D2A-4A0C-9C4A-AB7CFDA6CB8F}" type="parTrans" cxnId="{D1FE2EBA-CFF7-4C35-B66F-342F2027827B}">
      <dgm:prSet/>
      <dgm:spPr/>
      <dgm:t>
        <a:bodyPr/>
        <a:lstStyle/>
        <a:p>
          <a:endParaRPr lang="hr-HR"/>
        </a:p>
      </dgm:t>
    </dgm:pt>
    <dgm:pt modelId="{1F702538-7E9B-4B5C-AAA4-BE470EBBE367}" type="sibTrans" cxnId="{D1FE2EBA-CFF7-4C35-B66F-342F2027827B}">
      <dgm:prSet/>
      <dgm:spPr/>
      <dgm:t>
        <a:bodyPr/>
        <a:lstStyle/>
        <a:p>
          <a:endParaRPr lang="hr-HR"/>
        </a:p>
      </dgm:t>
    </dgm:pt>
    <dgm:pt modelId="{5E77207F-E53C-4FE9-B9FA-D2C230B58A7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/>
            <a:t>ZADRA NOVA, AGRRA, INOVACIJA - 3</a:t>
          </a:r>
        </a:p>
      </dgm:t>
    </dgm:pt>
    <dgm:pt modelId="{110D2D8C-1192-43CD-976C-776FB9C71153}" type="parTrans" cxnId="{F2DB5C69-A7AF-4BA9-9768-4F6BFF822477}">
      <dgm:prSet/>
      <dgm:spPr/>
      <dgm:t>
        <a:bodyPr/>
        <a:lstStyle/>
        <a:p>
          <a:endParaRPr lang="hr-HR"/>
        </a:p>
      </dgm:t>
    </dgm:pt>
    <dgm:pt modelId="{B2828118-CF36-47F6-9F59-7DB0241870B1}" type="sibTrans" cxnId="{F2DB5C69-A7AF-4BA9-9768-4F6BFF822477}">
      <dgm:prSet/>
      <dgm:spPr/>
      <dgm:t>
        <a:bodyPr/>
        <a:lstStyle/>
        <a:p>
          <a:endParaRPr lang="hr-HR"/>
        </a:p>
      </dgm:t>
    </dgm:pt>
    <dgm:pt modelId="{5FE184DB-6113-458D-B22F-05D0DFA178EB}">
      <dgm:prSet/>
      <dgm:spPr/>
      <dgm:t>
        <a:bodyPr/>
        <a:lstStyle/>
        <a:p>
          <a:r>
            <a:rPr lang="hr-HR" b="1" i="1"/>
            <a:t>Kazalište lutaka, Narodni muzej - 2 </a:t>
          </a:r>
          <a:endParaRPr lang="hr-HR" b="1" i="1" dirty="0"/>
        </a:p>
      </dgm:t>
    </dgm:pt>
    <dgm:pt modelId="{7B13CA5F-8088-47F5-8542-7D669132245A}" type="parTrans" cxnId="{1BEEED58-C69C-41EA-9596-FC75AC8DB613}">
      <dgm:prSet/>
      <dgm:spPr/>
      <dgm:t>
        <a:bodyPr/>
        <a:lstStyle/>
        <a:p>
          <a:endParaRPr lang="hr-HR"/>
        </a:p>
      </dgm:t>
    </dgm:pt>
    <dgm:pt modelId="{67A921C1-F3A6-43CD-AD42-79A9745F87F4}" type="sibTrans" cxnId="{1BEEED58-C69C-41EA-9596-FC75AC8DB613}">
      <dgm:prSet/>
      <dgm:spPr/>
      <dgm:t>
        <a:bodyPr/>
        <a:lstStyle/>
        <a:p>
          <a:endParaRPr lang="hr-HR"/>
        </a:p>
      </dgm:t>
    </dgm:pt>
    <dgm:pt modelId="{CC7ACFE8-F005-4217-A285-CB52750E46EC}">
      <dgm:prSet/>
      <dgm:spPr/>
      <dgm:t>
        <a:bodyPr/>
        <a:lstStyle/>
        <a:p>
          <a:r>
            <a:rPr lang="hr-HR" b="1" i="1" dirty="0"/>
            <a:t>Vijeća nacionalnih manjina (albanska, bošnjačka, srpska) – 3</a:t>
          </a:r>
        </a:p>
      </dgm:t>
    </dgm:pt>
    <dgm:pt modelId="{C60B677A-DF86-4317-B13C-5DB5863ADAF5}" type="parTrans" cxnId="{2388ADE8-7D18-48A1-8A66-66A5B28E06CF}">
      <dgm:prSet/>
      <dgm:spPr/>
      <dgm:t>
        <a:bodyPr/>
        <a:lstStyle/>
        <a:p>
          <a:endParaRPr lang="hr-HR"/>
        </a:p>
      </dgm:t>
    </dgm:pt>
    <dgm:pt modelId="{C962BA1D-5C04-4782-B06E-19850BD0B938}" type="sibTrans" cxnId="{2388ADE8-7D18-48A1-8A66-66A5B28E06CF}">
      <dgm:prSet/>
      <dgm:spPr/>
      <dgm:t>
        <a:bodyPr/>
        <a:lstStyle/>
        <a:p>
          <a:endParaRPr lang="hr-HR"/>
        </a:p>
      </dgm:t>
    </dgm:pt>
    <dgm:pt modelId="{43711FFA-A4A9-4438-97F7-52CAFD3AA541}" type="pres">
      <dgm:prSet presAssocID="{3DF44E3D-8304-4E35-AD32-0DC0B3D73EEC}" presName="cycle" presStyleCnt="0">
        <dgm:presLayoutVars>
          <dgm:dir/>
          <dgm:resizeHandles val="exact"/>
        </dgm:presLayoutVars>
      </dgm:prSet>
      <dgm:spPr/>
    </dgm:pt>
    <dgm:pt modelId="{1A6786A4-649B-4368-9BF4-84142C50AD99}" type="pres">
      <dgm:prSet presAssocID="{71CFC056-50F1-4DD4-BFDC-8F42E5AB73B2}" presName="node" presStyleLbl="node1" presStyleIdx="0" presStyleCnt="7" custRadScaleRad="96312" custRadScaleInc="1665">
        <dgm:presLayoutVars>
          <dgm:bulletEnabled val="1"/>
        </dgm:presLayoutVars>
      </dgm:prSet>
      <dgm:spPr/>
    </dgm:pt>
    <dgm:pt modelId="{3CAB0FB9-1E34-4EBB-A368-406682CE607C}" type="pres">
      <dgm:prSet presAssocID="{71CFC056-50F1-4DD4-BFDC-8F42E5AB73B2}" presName="spNode" presStyleCnt="0"/>
      <dgm:spPr/>
    </dgm:pt>
    <dgm:pt modelId="{1E639B1B-A9C0-4647-89C9-77CFC8BFCCFA}" type="pres">
      <dgm:prSet presAssocID="{DD26309C-C512-4EC5-8646-AC1C394CB52E}" presName="sibTrans" presStyleLbl="sibTrans1D1" presStyleIdx="0" presStyleCnt="7"/>
      <dgm:spPr/>
    </dgm:pt>
    <dgm:pt modelId="{0155D86A-C26B-4818-8A4C-AD889421D79B}" type="pres">
      <dgm:prSet presAssocID="{5BFB6E52-50E2-48E7-AE53-005CA9D4D91A}" presName="node" presStyleLbl="node1" presStyleIdx="1" presStyleCnt="7">
        <dgm:presLayoutVars>
          <dgm:bulletEnabled val="1"/>
        </dgm:presLayoutVars>
      </dgm:prSet>
      <dgm:spPr/>
    </dgm:pt>
    <dgm:pt modelId="{E0AA763B-9A10-494D-8491-C798726E31C0}" type="pres">
      <dgm:prSet presAssocID="{5BFB6E52-50E2-48E7-AE53-005CA9D4D91A}" presName="spNode" presStyleCnt="0"/>
      <dgm:spPr/>
    </dgm:pt>
    <dgm:pt modelId="{CF21F370-F08D-4F75-9AF6-6874A87909A2}" type="pres">
      <dgm:prSet presAssocID="{3565BE48-3BDF-4C43-9B5D-F4D2CFE0704D}" presName="sibTrans" presStyleLbl="sibTrans1D1" presStyleIdx="1" presStyleCnt="7"/>
      <dgm:spPr/>
    </dgm:pt>
    <dgm:pt modelId="{9FD8829F-3098-4082-89B2-55BB975220CC}" type="pres">
      <dgm:prSet presAssocID="{5E77207F-E53C-4FE9-B9FA-D2C230B58A79}" presName="node" presStyleLbl="node1" presStyleIdx="2" presStyleCnt="7">
        <dgm:presLayoutVars>
          <dgm:bulletEnabled val="1"/>
        </dgm:presLayoutVars>
      </dgm:prSet>
      <dgm:spPr/>
    </dgm:pt>
    <dgm:pt modelId="{3DDA4372-7E47-450E-B487-2B786285F866}" type="pres">
      <dgm:prSet presAssocID="{5E77207F-E53C-4FE9-B9FA-D2C230B58A79}" presName="spNode" presStyleCnt="0"/>
      <dgm:spPr/>
    </dgm:pt>
    <dgm:pt modelId="{B3A9017B-0ECD-4034-B251-55A703FB8120}" type="pres">
      <dgm:prSet presAssocID="{B2828118-CF36-47F6-9F59-7DB0241870B1}" presName="sibTrans" presStyleLbl="sibTrans1D1" presStyleIdx="2" presStyleCnt="7"/>
      <dgm:spPr/>
    </dgm:pt>
    <dgm:pt modelId="{03176346-5B3B-40F9-99DB-1F4C4B2596D4}" type="pres">
      <dgm:prSet presAssocID="{CC7ACFE8-F005-4217-A285-CB52750E46EC}" presName="node" presStyleLbl="node1" presStyleIdx="3" presStyleCnt="7">
        <dgm:presLayoutVars>
          <dgm:bulletEnabled val="1"/>
        </dgm:presLayoutVars>
      </dgm:prSet>
      <dgm:spPr/>
    </dgm:pt>
    <dgm:pt modelId="{EE4F7B0D-1916-4F0A-BACD-023B181D617C}" type="pres">
      <dgm:prSet presAssocID="{CC7ACFE8-F005-4217-A285-CB52750E46EC}" presName="spNode" presStyleCnt="0"/>
      <dgm:spPr/>
    </dgm:pt>
    <dgm:pt modelId="{013A1D98-CE80-47EA-8A0C-9E1916502005}" type="pres">
      <dgm:prSet presAssocID="{C962BA1D-5C04-4782-B06E-19850BD0B938}" presName="sibTrans" presStyleLbl="sibTrans1D1" presStyleIdx="3" presStyleCnt="7"/>
      <dgm:spPr/>
    </dgm:pt>
    <dgm:pt modelId="{8ABC7B9A-DA60-45AA-B349-CC4FB3974540}" type="pres">
      <dgm:prSet presAssocID="{5FE184DB-6113-458D-B22F-05D0DFA178EB}" presName="node" presStyleLbl="node1" presStyleIdx="4" presStyleCnt="7">
        <dgm:presLayoutVars>
          <dgm:bulletEnabled val="1"/>
        </dgm:presLayoutVars>
      </dgm:prSet>
      <dgm:spPr/>
    </dgm:pt>
    <dgm:pt modelId="{8C76BFF9-113B-417C-BFEA-A256D53F0950}" type="pres">
      <dgm:prSet presAssocID="{5FE184DB-6113-458D-B22F-05D0DFA178EB}" presName="spNode" presStyleCnt="0"/>
      <dgm:spPr/>
    </dgm:pt>
    <dgm:pt modelId="{8257452D-D964-4306-959D-ED994E320844}" type="pres">
      <dgm:prSet presAssocID="{67A921C1-F3A6-43CD-AD42-79A9745F87F4}" presName="sibTrans" presStyleLbl="sibTrans1D1" presStyleIdx="4" presStyleCnt="7"/>
      <dgm:spPr/>
    </dgm:pt>
    <dgm:pt modelId="{AE72F497-60F6-49E2-A056-DD6D580F8F26}" type="pres">
      <dgm:prSet presAssocID="{87001EF6-7189-4942-8DC0-5F8106DAF883}" presName="node" presStyleLbl="node1" presStyleIdx="5" presStyleCnt="7">
        <dgm:presLayoutVars>
          <dgm:bulletEnabled val="1"/>
        </dgm:presLayoutVars>
      </dgm:prSet>
      <dgm:spPr/>
    </dgm:pt>
    <dgm:pt modelId="{8D2E9261-BF13-427E-BAF5-422FADD80A68}" type="pres">
      <dgm:prSet presAssocID="{87001EF6-7189-4942-8DC0-5F8106DAF883}" presName="spNode" presStyleCnt="0"/>
      <dgm:spPr/>
    </dgm:pt>
    <dgm:pt modelId="{F89B7A0D-EF45-4437-BF62-FD5D02932946}" type="pres">
      <dgm:prSet presAssocID="{1F702538-7E9B-4B5C-AAA4-BE470EBBE367}" presName="sibTrans" presStyleLbl="sibTrans1D1" presStyleIdx="5" presStyleCnt="7"/>
      <dgm:spPr/>
    </dgm:pt>
    <dgm:pt modelId="{E3924B71-4A94-479B-8DF0-1635BA1EA269}" type="pres">
      <dgm:prSet presAssocID="{616F80CA-5234-4C58-AD4C-20F52BEACD10}" presName="node" presStyleLbl="node1" presStyleIdx="6" presStyleCnt="7">
        <dgm:presLayoutVars>
          <dgm:bulletEnabled val="1"/>
        </dgm:presLayoutVars>
      </dgm:prSet>
      <dgm:spPr/>
    </dgm:pt>
    <dgm:pt modelId="{2C082027-EA7D-4F63-A439-0AD3B93FE515}" type="pres">
      <dgm:prSet presAssocID="{616F80CA-5234-4C58-AD4C-20F52BEACD10}" presName="spNode" presStyleCnt="0"/>
      <dgm:spPr/>
    </dgm:pt>
    <dgm:pt modelId="{3DA40535-A9E1-4537-8243-1C156BFBD737}" type="pres">
      <dgm:prSet presAssocID="{067AF4F3-7B98-4E60-AA67-112275A20D2D}" presName="sibTrans" presStyleLbl="sibTrans1D1" presStyleIdx="6" presStyleCnt="7"/>
      <dgm:spPr/>
    </dgm:pt>
  </dgm:ptLst>
  <dgm:cxnLst>
    <dgm:cxn modelId="{F6793707-901A-4EBB-9A8B-E9569DEAC65D}" type="presOf" srcId="{67A921C1-F3A6-43CD-AD42-79A9745F87F4}" destId="{8257452D-D964-4306-959D-ED994E320844}" srcOrd="0" destOrd="0" presId="urn:microsoft.com/office/officeart/2005/8/layout/cycle6"/>
    <dgm:cxn modelId="{2AA85F27-062D-4D1D-BF48-049D4B1BC5D1}" srcId="{3DF44E3D-8304-4E35-AD32-0DC0B3D73EEC}" destId="{5BFB6E52-50E2-48E7-AE53-005CA9D4D91A}" srcOrd="1" destOrd="0" parTransId="{3C74E8A6-49EA-4226-8DA0-80EEB346C7EB}" sibTransId="{3565BE48-3BDF-4C43-9B5D-F4D2CFE0704D}"/>
    <dgm:cxn modelId="{C3F8E828-8ED5-4A50-9407-FB96E414D11B}" type="presOf" srcId="{C962BA1D-5C04-4782-B06E-19850BD0B938}" destId="{013A1D98-CE80-47EA-8A0C-9E1916502005}" srcOrd="0" destOrd="0" presId="urn:microsoft.com/office/officeart/2005/8/layout/cycle6"/>
    <dgm:cxn modelId="{95EEB92E-3B8D-4AB0-BA54-F1356D7C68F0}" type="presOf" srcId="{1F702538-7E9B-4B5C-AAA4-BE470EBBE367}" destId="{F89B7A0D-EF45-4437-BF62-FD5D02932946}" srcOrd="0" destOrd="0" presId="urn:microsoft.com/office/officeart/2005/8/layout/cycle6"/>
    <dgm:cxn modelId="{CD043E2F-4C0E-4BEF-8E56-EECBD11F7BEB}" type="presOf" srcId="{71CFC056-50F1-4DD4-BFDC-8F42E5AB73B2}" destId="{1A6786A4-649B-4368-9BF4-84142C50AD99}" srcOrd="0" destOrd="0" presId="urn:microsoft.com/office/officeart/2005/8/layout/cycle6"/>
    <dgm:cxn modelId="{5C36B566-EE03-49FE-95F1-A5660A600DD4}" type="presOf" srcId="{3565BE48-3BDF-4C43-9B5D-F4D2CFE0704D}" destId="{CF21F370-F08D-4F75-9AF6-6874A87909A2}" srcOrd="0" destOrd="0" presId="urn:microsoft.com/office/officeart/2005/8/layout/cycle6"/>
    <dgm:cxn modelId="{F2DB5C69-A7AF-4BA9-9768-4F6BFF822477}" srcId="{3DF44E3D-8304-4E35-AD32-0DC0B3D73EEC}" destId="{5E77207F-E53C-4FE9-B9FA-D2C230B58A79}" srcOrd="2" destOrd="0" parTransId="{110D2D8C-1192-43CD-976C-776FB9C71153}" sibTransId="{B2828118-CF36-47F6-9F59-7DB0241870B1}"/>
    <dgm:cxn modelId="{738E706F-C0F0-4095-ACA5-0D007621C71E}" type="presOf" srcId="{067AF4F3-7B98-4E60-AA67-112275A20D2D}" destId="{3DA40535-A9E1-4537-8243-1C156BFBD737}" srcOrd="0" destOrd="0" presId="urn:microsoft.com/office/officeart/2005/8/layout/cycle6"/>
    <dgm:cxn modelId="{B615E857-C742-4267-9C1B-6D7653C74D05}" type="presOf" srcId="{CC7ACFE8-F005-4217-A285-CB52750E46EC}" destId="{03176346-5B3B-40F9-99DB-1F4C4B2596D4}" srcOrd="0" destOrd="0" presId="urn:microsoft.com/office/officeart/2005/8/layout/cycle6"/>
    <dgm:cxn modelId="{1BEEED58-C69C-41EA-9596-FC75AC8DB613}" srcId="{3DF44E3D-8304-4E35-AD32-0DC0B3D73EEC}" destId="{5FE184DB-6113-458D-B22F-05D0DFA178EB}" srcOrd="4" destOrd="0" parTransId="{7B13CA5F-8088-47F5-8542-7D669132245A}" sibTransId="{67A921C1-F3A6-43CD-AD42-79A9745F87F4}"/>
    <dgm:cxn modelId="{1A4D7692-B356-41FC-B53C-A7E97C97A2A0}" type="presOf" srcId="{5E77207F-E53C-4FE9-B9FA-D2C230B58A79}" destId="{9FD8829F-3098-4082-89B2-55BB975220CC}" srcOrd="0" destOrd="0" presId="urn:microsoft.com/office/officeart/2005/8/layout/cycle6"/>
    <dgm:cxn modelId="{63978893-ECD8-4321-94B4-2E41F0B42E6B}" type="presOf" srcId="{DD26309C-C512-4EC5-8646-AC1C394CB52E}" destId="{1E639B1B-A9C0-4647-89C9-77CFC8BFCCFA}" srcOrd="0" destOrd="0" presId="urn:microsoft.com/office/officeart/2005/8/layout/cycle6"/>
    <dgm:cxn modelId="{D4EF839F-60E3-4480-ADEC-7F531D6619ED}" type="presOf" srcId="{5BFB6E52-50E2-48E7-AE53-005CA9D4D91A}" destId="{0155D86A-C26B-4818-8A4C-AD889421D79B}" srcOrd="0" destOrd="0" presId="urn:microsoft.com/office/officeart/2005/8/layout/cycle6"/>
    <dgm:cxn modelId="{D1FE2EBA-CFF7-4C35-B66F-342F2027827B}" srcId="{3DF44E3D-8304-4E35-AD32-0DC0B3D73EEC}" destId="{87001EF6-7189-4942-8DC0-5F8106DAF883}" srcOrd="5" destOrd="0" parTransId="{7D94A2D3-4D2A-4A0C-9C4A-AB7CFDA6CB8F}" sibTransId="{1F702538-7E9B-4B5C-AAA4-BE470EBBE367}"/>
    <dgm:cxn modelId="{81FCD2BB-0851-4050-B360-1BA575CF9CBF}" type="presOf" srcId="{87001EF6-7189-4942-8DC0-5F8106DAF883}" destId="{AE72F497-60F6-49E2-A056-DD6D580F8F26}" srcOrd="0" destOrd="0" presId="urn:microsoft.com/office/officeart/2005/8/layout/cycle6"/>
    <dgm:cxn modelId="{24184FC5-C35D-4A5A-8430-6C9E3ACA646F}" type="presOf" srcId="{3DF44E3D-8304-4E35-AD32-0DC0B3D73EEC}" destId="{43711FFA-A4A9-4438-97F7-52CAFD3AA541}" srcOrd="0" destOrd="0" presId="urn:microsoft.com/office/officeart/2005/8/layout/cycle6"/>
    <dgm:cxn modelId="{9A2F6CC7-8AFE-4271-9BE7-04C775658942}" type="presOf" srcId="{B2828118-CF36-47F6-9F59-7DB0241870B1}" destId="{B3A9017B-0ECD-4034-B251-55A703FB8120}" srcOrd="0" destOrd="0" presId="urn:microsoft.com/office/officeart/2005/8/layout/cycle6"/>
    <dgm:cxn modelId="{4515FCD8-4A9E-460C-901F-89ED01699789}" srcId="{3DF44E3D-8304-4E35-AD32-0DC0B3D73EEC}" destId="{71CFC056-50F1-4DD4-BFDC-8F42E5AB73B2}" srcOrd="0" destOrd="0" parTransId="{CF1C5C82-3D72-4E79-892F-E4763A0A9DB5}" sibTransId="{DD26309C-C512-4EC5-8646-AC1C394CB52E}"/>
    <dgm:cxn modelId="{19C120E6-FFC0-4C5A-B3D9-23BA9CDA1E13}" type="presOf" srcId="{616F80CA-5234-4C58-AD4C-20F52BEACD10}" destId="{E3924B71-4A94-479B-8DF0-1635BA1EA269}" srcOrd="0" destOrd="0" presId="urn:microsoft.com/office/officeart/2005/8/layout/cycle6"/>
    <dgm:cxn modelId="{2388ADE8-7D18-48A1-8A66-66A5B28E06CF}" srcId="{3DF44E3D-8304-4E35-AD32-0DC0B3D73EEC}" destId="{CC7ACFE8-F005-4217-A285-CB52750E46EC}" srcOrd="3" destOrd="0" parTransId="{C60B677A-DF86-4317-B13C-5DB5863ADAF5}" sibTransId="{C962BA1D-5C04-4782-B06E-19850BD0B938}"/>
    <dgm:cxn modelId="{D0AEEAF3-8A08-4408-963C-8B48190F4E7F}" type="presOf" srcId="{5FE184DB-6113-458D-B22F-05D0DFA178EB}" destId="{8ABC7B9A-DA60-45AA-B349-CC4FB3974540}" srcOrd="0" destOrd="0" presId="urn:microsoft.com/office/officeart/2005/8/layout/cycle6"/>
    <dgm:cxn modelId="{FAD81FFB-A4F1-4927-BF34-07CAF7EAA7E0}" srcId="{3DF44E3D-8304-4E35-AD32-0DC0B3D73EEC}" destId="{616F80CA-5234-4C58-AD4C-20F52BEACD10}" srcOrd="6" destOrd="0" parTransId="{48C9A2CC-38D6-425E-BC00-582F44DE4F55}" sibTransId="{067AF4F3-7B98-4E60-AA67-112275A20D2D}"/>
    <dgm:cxn modelId="{546C963E-0A18-4B4A-AE17-33563F674B8F}" type="presParOf" srcId="{43711FFA-A4A9-4438-97F7-52CAFD3AA541}" destId="{1A6786A4-649B-4368-9BF4-84142C50AD99}" srcOrd="0" destOrd="0" presId="urn:microsoft.com/office/officeart/2005/8/layout/cycle6"/>
    <dgm:cxn modelId="{23CBB5DF-202A-4DAE-8B2C-7A3642642AC1}" type="presParOf" srcId="{43711FFA-A4A9-4438-97F7-52CAFD3AA541}" destId="{3CAB0FB9-1E34-4EBB-A368-406682CE607C}" srcOrd="1" destOrd="0" presId="urn:microsoft.com/office/officeart/2005/8/layout/cycle6"/>
    <dgm:cxn modelId="{A2382B5A-B3F7-4E5E-941A-85B9AF1852BA}" type="presParOf" srcId="{43711FFA-A4A9-4438-97F7-52CAFD3AA541}" destId="{1E639B1B-A9C0-4647-89C9-77CFC8BFCCFA}" srcOrd="2" destOrd="0" presId="urn:microsoft.com/office/officeart/2005/8/layout/cycle6"/>
    <dgm:cxn modelId="{39FB7B44-D16D-486E-AA57-3AE38F5F8C87}" type="presParOf" srcId="{43711FFA-A4A9-4438-97F7-52CAFD3AA541}" destId="{0155D86A-C26B-4818-8A4C-AD889421D79B}" srcOrd="3" destOrd="0" presId="urn:microsoft.com/office/officeart/2005/8/layout/cycle6"/>
    <dgm:cxn modelId="{ACF87DD8-63B0-4997-ABCE-7888D99463B2}" type="presParOf" srcId="{43711FFA-A4A9-4438-97F7-52CAFD3AA541}" destId="{E0AA763B-9A10-494D-8491-C798726E31C0}" srcOrd="4" destOrd="0" presId="urn:microsoft.com/office/officeart/2005/8/layout/cycle6"/>
    <dgm:cxn modelId="{82516D4D-0C29-44E9-823C-954D61591FE8}" type="presParOf" srcId="{43711FFA-A4A9-4438-97F7-52CAFD3AA541}" destId="{CF21F370-F08D-4F75-9AF6-6874A87909A2}" srcOrd="5" destOrd="0" presId="urn:microsoft.com/office/officeart/2005/8/layout/cycle6"/>
    <dgm:cxn modelId="{70A2A738-FD92-4AAF-9C04-E3EF1B61E1E7}" type="presParOf" srcId="{43711FFA-A4A9-4438-97F7-52CAFD3AA541}" destId="{9FD8829F-3098-4082-89B2-55BB975220CC}" srcOrd="6" destOrd="0" presId="urn:microsoft.com/office/officeart/2005/8/layout/cycle6"/>
    <dgm:cxn modelId="{9AD87965-F0E4-4AF2-9051-FD873E0257B3}" type="presParOf" srcId="{43711FFA-A4A9-4438-97F7-52CAFD3AA541}" destId="{3DDA4372-7E47-450E-B487-2B786285F866}" srcOrd="7" destOrd="0" presId="urn:microsoft.com/office/officeart/2005/8/layout/cycle6"/>
    <dgm:cxn modelId="{6D04691A-C7BA-485C-A1A7-37B11E72E16E}" type="presParOf" srcId="{43711FFA-A4A9-4438-97F7-52CAFD3AA541}" destId="{B3A9017B-0ECD-4034-B251-55A703FB8120}" srcOrd="8" destOrd="0" presId="urn:microsoft.com/office/officeart/2005/8/layout/cycle6"/>
    <dgm:cxn modelId="{E5236AD7-5CFF-43B3-8DB5-77B1CBCE43E5}" type="presParOf" srcId="{43711FFA-A4A9-4438-97F7-52CAFD3AA541}" destId="{03176346-5B3B-40F9-99DB-1F4C4B2596D4}" srcOrd="9" destOrd="0" presId="urn:microsoft.com/office/officeart/2005/8/layout/cycle6"/>
    <dgm:cxn modelId="{5ADBED76-3BF3-479D-8D0F-3733A1EAC428}" type="presParOf" srcId="{43711FFA-A4A9-4438-97F7-52CAFD3AA541}" destId="{EE4F7B0D-1916-4F0A-BACD-023B181D617C}" srcOrd="10" destOrd="0" presId="urn:microsoft.com/office/officeart/2005/8/layout/cycle6"/>
    <dgm:cxn modelId="{1B2567F9-2459-459B-98CC-D3A774A5111D}" type="presParOf" srcId="{43711FFA-A4A9-4438-97F7-52CAFD3AA541}" destId="{013A1D98-CE80-47EA-8A0C-9E1916502005}" srcOrd="11" destOrd="0" presId="urn:microsoft.com/office/officeart/2005/8/layout/cycle6"/>
    <dgm:cxn modelId="{413C2601-554D-4168-B2B0-EF4581418FE8}" type="presParOf" srcId="{43711FFA-A4A9-4438-97F7-52CAFD3AA541}" destId="{8ABC7B9A-DA60-45AA-B349-CC4FB3974540}" srcOrd="12" destOrd="0" presId="urn:microsoft.com/office/officeart/2005/8/layout/cycle6"/>
    <dgm:cxn modelId="{6370734A-BD27-4CD1-A409-A89215C9C43C}" type="presParOf" srcId="{43711FFA-A4A9-4438-97F7-52CAFD3AA541}" destId="{8C76BFF9-113B-417C-BFEA-A256D53F0950}" srcOrd="13" destOrd="0" presId="urn:microsoft.com/office/officeart/2005/8/layout/cycle6"/>
    <dgm:cxn modelId="{F6A19ADA-0D6F-46FB-9AC7-21289C92EBC8}" type="presParOf" srcId="{43711FFA-A4A9-4438-97F7-52CAFD3AA541}" destId="{8257452D-D964-4306-959D-ED994E320844}" srcOrd="14" destOrd="0" presId="urn:microsoft.com/office/officeart/2005/8/layout/cycle6"/>
    <dgm:cxn modelId="{3A0ECF76-DCD6-4FCF-B827-B856EA6367AF}" type="presParOf" srcId="{43711FFA-A4A9-4438-97F7-52CAFD3AA541}" destId="{AE72F497-60F6-49E2-A056-DD6D580F8F26}" srcOrd="15" destOrd="0" presId="urn:microsoft.com/office/officeart/2005/8/layout/cycle6"/>
    <dgm:cxn modelId="{0F1465CE-AA3B-411E-BF0B-4C4C3BEFDCFA}" type="presParOf" srcId="{43711FFA-A4A9-4438-97F7-52CAFD3AA541}" destId="{8D2E9261-BF13-427E-BAF5-422FADD80A68}" srcOrd="16" destOrd="0" presId="urn:microsoft.com/office/officeart/2005/8/layout/cycle6"/>
    <dgm:cxn modelId="{9DFA0B91-2669-49A7-8250-7CC530C57969}" type="presParOf" srcId="{43711FFA-A4A9-4438-97F7-52CAFD3AA541}" destId="{F89B7A0D-EF45-4437-BF62-FD5D02932946}" srcOrd="17" destOrd="0" presId="urn:microsoft.com/office/officeart/2005/8/layout/cycle6"/>
    <dgm:cxn modelId="{83DBF396-F88D-4526-BA4D-E2D44972F23D}" type="presParOf" srcId="{43711FFA-A4A9-4438-97F7-52CAFD3AA541}" destId="{E3924B71-4A94-479B-8DF0-1635BA1EA269}" srcOrd="18" destOrd="0" presId="urn:microsoft.com/office/officeart/2005/8/layout/cycle6"/>
    <dgm:cxn modelId="{E0C0B288-881B-46FA-A438-2FA6FF461429}" type="presParOf" srcId="{43711FFA-A4A9-4438-97F7-52CAFD3AA541}" destId="{2C082027-EA7D-4F63-A439-0AD3B93FE515}" srcOrd="19" destOrd="0" presId="urn:microsoft.com/office/officeart/2005/8/layout/cycle6"/>
    <dgm:cxn modelId="{1EA4C54D-028F-40A8-87F5-74CA93E09975}" type="presParOf" srcId="{43711FFA-A4A9-4438-97F7-52CAFD3AA541}" destId="{3DA40535-A9E1-4537-8243-1C156BFBD73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C4CED-63BB-4DFD-B90D-7A185ED1130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C5DA4CE-B83B-4B5B-93CF-05A8388DDA8C}">
      <dgm:prSet phldrT="[Tekst]" custT="1"/>
      <dgm:spPr>
        <a:solidFill>
          <a:schemeClr val="accent2">
            <a:lumMod val="60000"/>
            <a:lumOff val="40000"/>
            <a:alpha val="81000"/>
          </a:schemeClr>
        </a:solidFill>
      </dgm:spPr>
      <dgm:t>
        <a:bodyPr/>
        <a:lstStyle/>
        <a:p>
          <a:r>
            <a:rPr lang="hr-HR" sz="2100" dirty="0"/>
            <a:t>Razvojna komponenta</a:t>
          </a:r>
        </a:p>
      </dgm:t>
    </dgm:pt>
    <dgm:pt modelId="{06BBDCF0-E576-4F4A-86C9-B658F2ABB73C}" type="parTrans" cxnId="{162F8B48-4462-4361-8DED-E17F79A0354A}">
      <dgm:prSet/>
      <dgm:spPr/>
      <dgm:t>
        <a:bodyPr/>
        <a:lstStyle/>
        <a:p>
          <a:endParaRPr lang="hr-HR"/>
        </a:p>
      </dgm:t>
    </dgm:pt>
    <dgm:pt modelId="{413E2734-F715-4737-9704-9699EB4EF2A3}" type="sibTrans" cxnId="{162F8B48-4462-4361-8DED-E17F79A0354A}">
      <dgm:prSet/>
      <dgm:spPr/>
      <dgm:t>
        <a:bodyPr/>
        <a:lstStyle/>
        <a:p>
          <a:endParaRPr lang="hr-HR"/>
        </a:p>
      </dgm:t>
    </dgm:pt>
    <dgm:pt modelId="{BA54B082-A97F-466B-9D9E-0F3AC2804541}">
      <dgm:prSet phldrT="[Tekst]"/>
      <dgm:spPr>
        <a:solidFill>
          <a:schemeClr val="accent2">
            <a:lumMod val="60000"/>
            <a:lumOff val="40000"/>
            <a:alpha val="63000"/>
          </a:schemeClr>
        </a:solidFill>
      </dgm:spPr>
      <dgm:t>
        <a:bodyPr/>
        <a:lstStyle/>
        <a:p>
          <a:r>
            <a:rPr lang="hr-HR" dirty="0"/>
            <a:t>Socijalna i demografska komponenta</a:t>
          </a:r>
        </a:p>
      </dgm:t>
    </dgm:pt>
    <dgm:pt modelId="{419B304D-4857-4AFC-9DAB-7387810B7B43}" type="parTrans" cxnId="{752936A1-3735-4729-B63A-119C29CCC5D9}">
      <dgm:prSet/>
      <dgm:spPr/>
      <dgm:t>
        <a:bodyPr/>
        <a:lstStyle/>
        <a:p>
          <a:endParaRPr lang="hr-HR"/>
        </a:p>
      </dgm:t>
    </dgm:pt>
    <dgm:pt modelId="{F0689AC8-6990-4D00-861B-68EE2D3C6D13}" type="sibTrans" cxnId="{752936A1-3735-4729-B63A-119C29CCC5D9}">
      <dgm:prSet/>
      <dgm:spPr/>
      <dgm:t>
        <a:bodyPr/>
        <a:lstStyle/>
        <a:p>
          <a:endParaRPr lang="hr-HR"/>
        </a:p>
      </dgm:t>
    </dgm:pt>
    <dgm:pt modelId="{D84D6D9E-5E1A-445B-BD1F-B7FC23A2772E}">
      <dgm:prSet phldrT="[Tekst]"/>
      <dgm:spPr>
        <a:solidFill>
          <a:schemeClr val="accent2">
            <a:lumMod val="60000"/>
            <a:lumOff val="40000"/>
            <a:alpha val="72000"/>
          </a:schemeClr>
        </a:solidFill>
      </dgm:spPr>
      <dgm:t>
        <a:bodyPr/>
        <a:lstStyle/>
        <a:p>
          <a:r>
            <a:rPr lang="hr-HR" dirty="0"/>
            <a:t>Gospodarska komponenta</a:t>
          </a:r>
        </a:p>
      </dgm:t>
    </dgm:pt>
    <dgm:pt modelId="{11D56B52-5EAE-4792-A8F9-03C30FA7120B}" type="parTrans" cxnId="{BA9EE53A-BA67-433B-B50D-40D8F486F797}">
      <dgm:prSet/>
      <dgm:spPr/>
      <dgm:t>
        <a:bodyPr/>
        <a:lstStyle/>
        <a:p>
          <a:endParaRPr lang="hr-HR"/>
        </a:p>
      </dgm:t>
    </dgm:pt>
    <dgm:pt modelId="{157BADEC-EFD3-4758-AA31-11856BF58FCC}" type="sibTrans" cxnId="{BA9EE53A-BA67-433B-B50D-40D8F486F797}">
      <dgm:prSet/>
      <dgm:spPr/>
      <dgm:t>
        <a:bodyPr/>
        <a:lstStyle/>
        <a:p>
          <a:endParaRPr lang="hr-HR"/>
        </a:p>
      </dgm:t>
    </dgm:pt>
    <dgm:pt modelId="{26F19D71-FFEB-443F-B0A9-104736BE45C9}">
      <dgm:prSet phldrT="[Tekst]"/>
      <dgm:spPr>
        <a:solidFill>
          <a:schemeClr val="accent2">
            <a:lumMod val="60000"/>
            <a:lumOff val="40000"/>
            <a:alpha val="67000"/>
          </a:schemeClr>
        </a:solidFill>
      </dgm:spPr>
      <dgm:t>
        <a:bodyPr/>
        <a:lstStyle/>
        <a:p>
          <a:r>
            <a:rPr lang="hr-HR" dirty="0"/>
            <a:t>Kultura i šport</a:t>
          </a:r>
        </a:p>
      </dgm:t>
    </dgm:pt>
    <dgm:pt modelId="{CEB2CDC3-6295-435D-8BE2-4E80CD00D0F5}" type="parTrans" cxnId="{4267D83A-F759-4928-AE27-DB2A61C93576}">
      <dgm:prSet/>
      <dgm:spPr/>
      <dgm:t>
        <a:bodyPr/>
        <a:lstStyle/>
        <a:p>
          <a:endParaRPr lang="hr-HR"/>
        </a:p>
      </dgm:t>
    </dgm:pt>
    <dgm:pt modelId="{8496DD65-84B7-4B88-B48D-944E49501FAE}" type="sibTrans" cxnId="{4267D83A-F759-4928-AE27-DB2A61C93576}">
      <dgm:prSet/>
      <dgm:spPr/>
      <dgm:t>
        <a:bodyPr/>
        <a:lstStyle/>
        <a:p>
          <a:endParaRPr lang="hr-HR"/>
        </a:p>
      </dgm:t>
    </dgm:pt>
    <dgm:pt modelId="{E3604CF3-F080-48C2-A995-60189E373B62}" type="pres">
      <dgm:prSet presAssocID="{943C4CED-63BB-4DFD-B90D-7A185ED11300}" presName="matrix" presStyleCnt="0">
        <dgm:presLayoutVars>
          <dgm:chMax val="1"/>
          <dgm:dir/>
          <dgm:resizeHandles val="exact"/>
        </dgm:presLayoutVars>
      </dgm:prSet>
      <dgm:spPr/>
    </dgm:pt>
    <dgm:pt modelId="{26EB6DDD-4BA6-4679-90FD-E586F7954114}" type="pres">
      <dgm:prSet presAssocID="{943C4CED-63BB-4DFD-B90D-7A185ED11300}" presName="diamond" presStyleLbl="bgShp" presStyleIdx="0" presStyleCnt="1"/>
      <dgm:spPr>
        <a:solidFill>
          <a:schemeClr val="accent2">
            <a:lumMod val="75000"/>
            <a:alpha val="62000"/>
          </a:schemeClr>
        </a:solidFill>
      </dgm:spPr>
    </dgm:pt>
    <dgm:pt modelId="{FBD2FECA-6335-4826-BAB8-E7D5B583E886}" type="pres">
      <dgm:prSet presAssocID="{943C4CED-63BB-4DFD-B90D-7A185ED11300}" presName="quad1" presStyleLbl="node1" presStyleIdx="0" presStyleCnt="4" custScaleX="99534" custLinFactNeighborX="-2453" custLinFactNeighborY="1738">
        <dgm:presLayoutVars>
          <dgm:chMax val="0"/>
          <dgm:chPref val="0"/>
          <dgm:bulletEnabled val="1"/>
        </dgm:presLayoutVars>
      </dgm:prSet>
      <dgm:spPr/>
    </dgm:pt>
    <dgm:pt modelId="{C159E78A-D0F8-40EF-BA77-488A5ACB40D3}" type="pres">
      <dgm:prSet presAssocID="{943C4CED-63BB-4DFD-B90D-7A185ED11300}" presName="quad2" presStyleLbl="node1" presStyleIdx="1" presStyleCnt="4" custLinFactNeighborX="-3100" custLinFactNeighborY="1738">
        <dgm:presLayoutVars>
          <dgm:chMax val="0"/>
          <dgm:chPref val="0"/>
          <dgm:bulletEnabled val="1"/>
        </dgm:presLayoutVars>
      </dgm:prSet>
      <dgm:spPr/>
    </dgm:pt>
    <dgm:pt modelId="{41C0CA27-FA59-4BAB-8336-632C5072CF04}" type="pres">
      <dgm:prSet presAssocID="{943C4CED-63BB-4DFD-B90D-7A185ED1130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2FFCC6A-EC91-4451-8BF0-81B383CF8AB6}" type="pres">
      <dgm:prSet presAssocID="{943C4CED-63BB-4DFD-B90D-7A185ED1130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F870522-4C27-49F7-995A-A4C838EBDF3B}" type="presOf" srcId="{943C4CED-63BB-4DFD-B90D-7A185ED11300}" destId="{E3604CF3-F080-48C2-A995-60189E373B62}" srcOrd="0" destOrd="0" presId="urn:microsoft.com/office/officeart/2005/8/layout/matrix3"/>
    <dgm:cxn modelId="{6FBECD2B-1D4D-4216-934C-B01AFCF1E510}" type="presOf" srcId="{BA54B082-A97F-466B-9D9E-0F3AC2804541}" destId="{C159E78A-D0F8-40EF-BA77-488A5ACB40D3}" srcOrd="0" destOrd="0" presId="urn:microsoft.com/office/officeart/2005/8/layout/matrix3"/>
    <dgm:cxn modelId="{4267D83A-F759-4928-AE27-DB2A61C93576}" srcId="{943C4CED-63BB-4DFD-B90D-7A185ED11300}" destId="{26F19D71-FFEB-443F-B0A9-104736BE45C9}" srcOrd="3" destOrd="0" parTransId="{CEB2CDC3-6295-435D-8BE2-4E80CD00D0F5}" sibTransId="{8496DD65-84B7-4B88-B48D-944E49501FAE}"/>
    <dgm:cxn modelId="{BA9EE53A-BA67-433B-B50D-40D8F486F797}" srcId="{943C4CED-63BB-4DFD-B90D-7A185ED11300}" destId="{D84D6D9E-5E1A-445B-BD1F-B7FC23A2772E}" srcOrd="2" destOrd="0" parTransId="{11D56B52-5EAE-4792-A8F9-03C30FA7120B}" sibTransId="{157BADEC-EFD3-4758-AA31-11856BF58FCC}"/>
    <dgm:cxn modelId="{162F8B48-4462-4361-8DED-E17F79A0354A}" srcId="{943C4CED-63BB-4DFD-B90D-7A185ED11300}" destId="{CC5DA4CE-B83B-4B5B-93CF-05A8388DDA8C}" srcOrd="0" destOrd="0" parTransId="{06BBDCF0-E576-4F4A-86C9-B658F2ABB73C}" sibTransId="{413E2734-F715-4737-9704-9699EB4EF2A3}"/>
    <dgm:cxn modelId="{C2AF054A-F6E7-4DBF-9820-E17AD9CF84BB}" type="presOf" srcId="{CC5DA4CE-B83B-4B5B-93CF-05A8388DDA8C}" destId="{FBD2FECA-6335-4826-BAB8-E7D5B583E886}" srcOrd="0" destOrd="0" presId="urn:microsoft.com/office/officeart/2005/8/layout/matrix3"/>
    <dgm:cxn modelId="{8D3F584A-FA88-4629-95A9-2619C6690DC1}" type="presOf" srcId="{26F19D71-FFEB-443F-B0A9-104736BE45C9}" destId="{F2FFCC6A-EC91-4451-8BF0-81B383CF8AB6}" srcOrd="0" destOrd="0" presId="urn:microsoft.com/office/officeart/2005/8/layout/matrix3"/>
    <dgm:cxn modelId="{2090BE71-81F5-46C2-927D-3380CF096D6A}" type="presOf" srcId="{D84D6D9E-5E1A-445B-BD1F-B7FC23A2772E}" destId="{41C0CA27-FA59-4BAB-8336-632C5072CF04}" srcOrd="0" destOrd="0" presId="urn:microsoft.com/office/officeart/2005/8/layout/matrix3"/>
    <dgm:cxn modelId="{752936A1-3735-4729-B63A-119C29CCC5D9}" srcId="{943C4CED-63BB-4DFD-B90D-7A185ED11300}" destId="{BA54B082-A97F-466B-9D9E-0F3AC2804541}" srcOrd="1" destOrd="0" parTransId="{419B304D-4857-4AFC-9DAB-7387810B7B43}" sibTransId="{F0689AC8-6990-4D00-861B-68EE2D3C6D13}"/>
    <dgm:cxn modelId="{32608B76-F2A9-4956-B0D7-56C96CC830FE}" type="presParOf" srcId="{E3604CF3-F080-48C2-A995-60189E373B62}" destId="{26EB6DDD-4BA6-4679-90FD-E586F7954114}" srcOrd="0" destOrd="0" presId="urn:microsoft.com/office/officeart/2005/8/layout/matrix3"/>
    <dgm:cxn modelId="{5716492E-833E-4245-99B0-2B11BE7924D1}" type="presParOf" srcId="{E3604CF3-F080-48C2-A995-60189E373B62}" destId="{FBD2FECA-6335-4826-BAB8-E7D5B583E886}" srcOrd="1" destOrd="0" presId="urn:microsoft.com/office/officeart/2005/8/layout/matrix3"/>
    <dgm:cxn modelId="{5B052DCA-7E60-4534-B120-1599A7F115F7}" type="presParOf" srcId="{E3604CF3-F080-48C2-A995-60189E373B62}" destId="{C159E78A-D0F8-40EF-BA77-488A5ACB40D3}" srcOrd="2" destOrd="0" presId="urn:microsoft.com/office/officeart/2005/8/layout/matrix3"/>
    <dgm:cxn modelId="{73AA4769-E55E-42BE-A1A6-E6C650B4D0DA}" type="presParOf" srcId="{E3604CF3-F080-48C2-A995-60189E373B62}" destId="{41C0CA27-FA59-4BAB-8336-632C5072CF04}" srcOrd="3" destOrd="0" presId="urn:microsoft.com/office/officeart/2005/8/layout/matrix3"/>
    <dgm:cxn modelId="{D0178C9F-9847-4E78-9EA9-AC9BB9740763}" type="presParOf" srcId="{E3604CF3-F080-48C2-A995-60189E373B62}" destId="{F2FFCC6A-EC91-4451-8BF0-81B383CF8AB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786A4-649B-4368-9BF4-84142C50AD99}">
      <dsp:nvSpPr>
        <dsp:cNvPr id="0" name=""/>
        <dsp:cNvSpPr/>
      </dsp:nvSpPr>
      <dsp:spPr>
        <a:xfrm>
          <a:off x="3582955" y="77437"/>
          <a:ext cx="1082947" cy="7039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Sve ustanove u zdravstvu i Dom za starije i nemoćne - 7</a:t>
          </a:r>
        </a:p>
      </dsp:txBody>
      <dsp:txXfrm>
        <a:off x="3617317" y="111799"/>
        <a:ext cx="1014223" cy="635192"/>
      </dsp:txXfrm>
    </dsp:sp>
    <dsp:sp modelId="{1E639B1B-A9C0-4647-89C9-77CFC8BFCCFA}">
      <dsp:nvSpPr>
        <dsp:cNvPr id="0" name=""/>
        <dsp:cNvSpPr/>
      </dsp:nvSpPr>
      <dsp:spPr>
        <a:xfrm>
          <a:off x="2284755" y="474415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88042" y="36502"/>
              </a:moveTo>
              <a:arcTo wR="2007006" hR="2007006" stAng="16856652" swAng="11845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5D86A-C26B-4818-8A4C-AD889421D79B}">
      <dsp:nvSpPr>
        <dsp:cNvPr id="0" name=""/>
        <dsp:cNvSpPr/>
      </dsp:nvSpPr>
      <dsp:spPr>
        <a:xfrm>
          <a:off x="5142466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Sve srednje škole i Đački dom Zadar - 20</a:t>
          </a:r>
          <a:endParaRPr lang="hr-HR" sz="900" kern="1200" dirty="0"/>
        </a:p>
      </dsp:txBody>
      <dsp:txXfrm>
        <a:off x="5176828" y="793415"/>
        <a:ext cx="1014223" cy="635192"/>
      </dsp:txXfrm>
    </dsp:sp>
    <dsp:sp modelId="{CF21F370-F08D-4F75-9AF6-6874A87909A2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05741" y="1116711"/>
              </a:moveTo>
              <a:arcTo wR="2007006" hR="2007006" stAng="20019997" swAng="172477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829F-3098-4082-89B2-55BB975220CC}">
      <dsp:nvSpPr>
        <dsp:cNvPr id="0" name=""/>
        <dsp:cNvSpPr/>
      </dsp:nvSpPr>
      <dsp:spPr>
        <a:xfrm>
          <a:off x="5530012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ZADRA NOVA, AGRRA, INOVACIJA - 3</a:t>
          </a:r>
        </a:p>
      </dsp:txBody>
      <dsp:txXfrm>
        <a:off x="5564374" y="2491364"/>
        <a:ext cx="1014223" cy="635192"/>
      </dsp:txXfrm>
    </dsp:sp>
    <dsp:sp modelId="{B3A9017B-0ECD-4034-B251-55A703FB8120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45094" y="2812923"/>
              </a:moveTo>
              <a:arcTo wR="2007006" hR="2007006" stAng="1420514" swAng="135688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76346-5B3B-40F9-99DB-1F4C4B2596D4}">
      <dsp:nvSpPr>
        <dsp:cNvPr id="0" name=""/>
        <dsp:cNvSpPr/>
      </dsp:nvSpPr>
      <dsp:spPr>
        <a:xfrm>
          <a:off x="4444133" y="3818651"/>
          <a:ext cx="1082947" cy="7039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Vijeća nacionalnih manjina (albanska, bošnjačka, srpska) – 3</a:t>
          </a:r>
        </a:p>
      </dsp:txBody>
      <dsp:txXfrm>
        <a:off x="4478495" y="3853013"/>
        <a:ext cx="1014223" cy="635192"/>
      </dsp:txXfrm>
    </dsp:sp>
    <dsp:sp modelId="{013A1D98-CE80-47EA-8A0C-9E1916502005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29840" y="3987877"/>
              </a:moveTo>
              <a:arcTo wR="2007006" hR="2007006" stAng="4844613" swAng="111077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C7B9A-DA60-45AA-B349-CC4FB3974540}">
      <dsp:nvSpPr>
        <dsp:cNvPr id="0" name=""/>
        <dsp:cNvSpPr/>
      </dsp:nvSpPr>
      <dsp:spPr>
        <a:xfrm>
          <a:off x="2702518" y="3818651"/>
          <a:ext cx="1082947" cy="70391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/>
            <a:t>Kazalište lutaka, Narodni muzej - 2 </a:t>
          </a:r>
          <a:endParaRPr lang="hr-HR" sz="900" b="1" i="1" kern="1200" dirty="0"/>
        </a:p>
      </dsp:txBody>
      <dsp:txXfrm>
        <a:off x="2736880" y="3853013"/>
        <a:ext cx="1014223" cy="635192"/>
      </dsp:txXfrm>
    </dsp:sp>
    <dsp:sp modelId="{8257452D-D964-4306-959D-ED994E320844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620146" y="3457762"/>
              </a:moveTo>
              <a:arcTo wR="2007006" hR="2007006" stAng="8022603" swAng="135688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F497-60F6-49E2-A056-DD6D580F8F26}">
      <dsp:nvSpPr>
        <dsp:cNvPr id="0" name=""/>
        <dsp:cNvSpPr/>
      </dsp:nvSpPr>
      <dsp:spPr>
        <a:xfrm>
          <a:off x="1616639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Zavod za prostorno uređenje, JU Natura </a:t>
          </a:r>
          <a:r>
            <a:rPr lang="hr-HR" sz="900" b="1" i="1" kern="1200" dirty="0" err="1"/>
            <a:t>Jadera</a:t>
          </a:r>
          <a:r>
            <a:rPr lang="hr-HR" sz="900" b="1" i="1" kern="1200" dirty="0"/>
            <a:t> - 2 </a:t>
          </a:r>
        </a:p>
      </dsp:txBody>
      <dsp:txXfrm>
        <a:off x="1651001" y="2491364"/>
        <a:ext cx="1014223" cy="635192"/>
      </dsp:txXfrm>
    </dsp:sp>
    <dsp:sp modelId="{F89B7A0D-EF45-4437-BF62-FD5D02932946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1779" y="2091498"/>
              </a:moveTo>
              <a:arcTo wR="2007006" hR="2007006" stAng="10655233" swAng="172477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24B71-4A94-479B-8DF0-1635BA1EA269}">
      <dsp:nvSpPr>
        <dsp:cNvPr id="0" name=""/>
        <dsp:cNvSpPr/>
      </dsp:nvSpPr>
      <dsp:spPr>
        <a:xfrm>
          <a:off x="2004185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Osnovne škole osim onih na području grada Zadra - 27</a:t>
          </a:r>
        </a:p>
      </dsp:txBody>
      <dsp:txXfrm>
        <a:off x="2038547" y="793415"/>
        <a:ext cx="1014223" cy="635192"/>
      </dsp:txXfrm>
    </dsp:sp>
    <dsp:sp modelId="{3DA40535-A9E1-4537-8243-1C156BFBD737}">
      <dsp:nvSpPr>
        <dsp:cNvPr id="0" name=""/>
        <dsp:cNvSpPr/>
      </dsp:nvSpPr>
      <dsp:spPr>
        <a:xfrm>
          <a:off x="1935753" y="471462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977975" y="283878"/>
              </a:moveTo>
              <a:arcTo wR="2007006" hR="2007006" stAng="14349293" swAng="121869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B6DDD-4BA6-4679-90FD-E586F7954114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2">
            <a:lumMod val="75000"/>
            <a:alpha val="62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2FECA-6335-4826-BAB8-E7D5B583E886}">
      <dsp:nvSpPr>
        <dsp:cNvPr id="0" name=""/>
        <dsp:cNvSpPr/>
      </dsp:nvSpPr>
      <dsp:spPr>
        <a:xfrm>
          <a:off x="2242599" y="460644"/>
          <a:ext cx="1756900" cy="1765125"/>
        </a:xfrm>
        <a:prstGeom prst="roundRect">
          <a:avLst/>
        </a:prstGeom>
        <a:solidFill>
          <a:schemeClr val="accent2">
            <a:lumMod val="60000"/>
            <a:lumOff val="40000"/>
            <a:alpha val="8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Razvojna komponenta</a:t>
          </a:r>
        </a:p>
      </dsp:txBody>
      <dsp:txXfrm>
        <a:off x="2328364" y="546409"/>
        <a:ext cx="1585370" cy="1593595"/>
      </dsp:txXfrm>
    </dsp:sp>
    <dsp:sp modelId="{C159E78A-D0F8-40EF-BA77-488A5ACB40D3}">
      <dsp:nvSpPr>
        <dsp:cNvPr id="0" name=""/>
        <dsp:cNvSpPr/>
      </dsp:nvSpPr>
      <dsp:spPr>
        <a:xfrm>
          <a:off x="4127970" y="460644"/>
          <a:ext cx="1765125" cy="1765125"/>
        </a:xfrm>
        <a:prstGeom prst="roundRect">
          <a:avLst/>
        </a:prstGeom>
        <a:solidFill>
          <a:schemeClr val="accent2">
            <a:lumMod val="60000"/>
            <a:lumOff val="40000"/>
            <a:alpha val="6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Socijalna i demografska komponenta</a:t>
          </a:r>
        </a:p>
      </dsp:txBody>
      <dsp:txXfrm>
        <a:off x="4214136" y="546810"/>
        <a:ext cx="1592793" cy="1592793"/>
      </dsp:txXfrm>
    </dsp:sp>
    <dsp:sp modelId="{41C0CA27-FA59-4BAB-8336-632C5072CF04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2">
            <a:lumMod val="60000"/>
            <a:lumOff val="40000"/>
            <a:alpha val="7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Gospodarska komponenta</a:t>
          </a:r>
        </a:p>
      </dsp:txBody>
      <dsp:txXfrm>
        <a:off x="2367950" y="2417036"/>
        <a:ext cx="1592793" cy="1592793"/>
      </dsp:txXfrm>
    </dsp:sp>
    <dsp:sp modelId="{F2FFCC6A-EC91-4451-8BF0-81B383CF8AB6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2">
            <a:lumMod val="60000"/>
            <a:lumOff val="40000"/>
            <a:alpha val="6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Kultura i šport</a:t>
          </a:r>
        </a:p>
      </dsp:txBody>
      <dsp:txXfrm>
        <a:off x="4268855" y="2417036"/>
        <a:ext cx="1592793" cy="159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0.06557</cdr:x>
      <cdr:y>0.9376</cdr:y>
    </cdr:from>
    <cdr:to>
      <cdr:x>0.2325</cdr:x>
      <cdr:y>1</cdr:y>
    </cdr:to>
    <cdr:sp macro="" textlink="">
      <cdr:nvSpPr>
        <cdr:cNvPr id="2" name="TekstniOkvir 1">
          <a:extLst xmlns:a="http://schemas.openxmlformats.org/drawingml/2006/main">
            <a:ext uri="{FF2B5EF4-FFF2-40B4-BE49-F238E27FC236}">
              <a16:creationId xmlns:a16="http://schemas.microsoft.com/office/drawing/2014/main" id="{872A69BD-4541-4FF9-9FC6-99BB1BD9BA0E}"/>
            </a:ext>
          </a:extLst>
        </cdr:cNvPr>
        <cdr:cNvSpPr txBox="1"/>
      </cdr:nvSpPr>
      <cdr:spPr>
        <a:xfrm xmlns:a="http://schemas.openxmlformats.org/drawingml/2006/main">
          <a:off x="276835" y="4257152"/>
          <a:ext cx="704795" cy="283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b="1" dirty="0"/>
            <a:t>(m</a:t>
          </a:r>
          <a:r>
            <a:rPr lang="hr-HR" sz="1100" b="1" dirty="0"/>
            <a:t>il.kn</a:t>
          </a:r>
          <a:r>
            <a:rPr lang="hr-HR" sz="1100" dirty="0"/>
            <a:t>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0.58656</cdr:x>
      <cdr:y>0.04217</cdr:y>
    </cdr:from>
    <cdr:to>
      <cdr:x>0.75049</cdr:x>
      <cdr:y>0.12728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576456" y="142713"/>
          <a:ext cx="720060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/>
            <a:t>4,50</a:t>
          </a:r>
          <a:r>
            <a:rPr lang="hr-HR" sz="1100" b="1" dirty="0"/>
            <a:t>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25.04.2022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14/relationships/chartEx" Target="../charts/chartEx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14/relationships/chartEx" Target="../charts/chartEx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GODIŠNJI IZVJEŠTAJ O IZVRŠENJU PRORAČUNA ZADARSKE ŽUPANIJE ZA 2021.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 anchor="b">
            <a:normAutofit lnSpcReduction="10000"/>
          </a:bodyPr>
          <a:lstStyle/>
          <a:p>
            <a:pPr algn="ctr">
              <a:buNone/>
            </a:pPr>
            <a:r>
              <a:rPr lang="hr-HR" sz="2100" b="1" dirty="0">
                <a:solidFill>
                  <a:srgbClr val="002060"/>
                </a:solidFill>
              </a:rPr>
              <a:t>Godišnji Izvještaj o izvršenju Proračuna Zadarske županije za 2021. godinu</a:t>
            </a: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travanj 2022.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964471365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17427"/>
              </p:ext>
            </p:extLst>
          </p:nvPr>
        </p:nvGraphicFramePr>
        <p:xfrm>
          <a:off x="323528" y="1916832"/>
          <a:ext cx="4104456" cy="266429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za 2021.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9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70.090.592,49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62.856.267,48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2.947.997,00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31.831.697,08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25.724.370,45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16.115.710,12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8.238.075,96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53.673.132,26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44.210.111,37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788.909.126,19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807.739.977,77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102,39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16.695.240,39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14.212.886,25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425.529.764,74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393.275.596,19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92,42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35.406.739,73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33.418.756,72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94,39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1.441,200.000,00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1.390.926.042,19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323527" y="1519910"/>
            <a:ext cx="39604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/>
              <a:t>Tablica 6: Struktura rashoda po funkcijskoj klasifikaciji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731858" y="1548892"/>
            <a:ext cx="4304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/>
              <a:t>Grafikon 6: Prikaz strukture rashoda po funkcijskoj klasifikaciji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78436" y="497069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projektima Zadarske županije u 2021. 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C35E74F7-0AF8-40D9-B2F3-E78714F61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41842"/>
              </p:ext>
            </p:extLst>
          </p:nvPr>
        </p:nvGraphicFramePr>
        <p:xfrm>
          <a:off x="935595" y="1412776"/>
          <a:ext cx="7272810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1454562">
                  <a:extLst>
                    <a:ext uri="{9D8B030D-6E8A-4147-A177-3AD203B41FA5}">
                      <a16:colId xmlns:a16="http://schemas.microsoft.com/office/drawing/2014/main" val="1165400166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199556382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991599872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2898430322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3294800708"/>
                    </a:ext>
                  </a:extLst>
                </a:gridCol>
              </a:tblGrid>
              <a:tr h="447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IZVORNI 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 31.12.2021.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810174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48.206,03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74.456,38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7.686,86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27206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766.579,27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116.187,08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283.412,85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12694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576.709,27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559.949,67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545.943,80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645009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709.729,15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280.222,60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145.280,45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533067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394.974,54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732.072,92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506152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652.857,16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487.831,19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391.789,88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664237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HUBS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332.500,00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176.708,93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90699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226.752,43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241.538,64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20196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1.253.416,76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254.222,50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565.008,15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170600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1.484.875,00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222.620,78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172.336,65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94354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pism. Digit@Literacy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60.793,75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89.434,83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80683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43.603,82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28.970,09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96186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 Entrepreneur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67.123,98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644619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66.385,87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33.017,31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9375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kulture do poduzetništva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070450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Blue Smart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33.204,01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257059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6.763.833,05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2.423.949,35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3.085.070,20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69758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6.547.723,28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4.522.705,91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1.171.027,39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438566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532.458,29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360.388,20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172.069,37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68695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usluga inf. i pov. MSP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285.515,53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285.530,42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480138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212.453,61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206.565,61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5.888,00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32301"/>
                  </a:ext>
                </a:extLst>
              </a:tr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7.578.150,71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5.375.190,14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1.348.984,76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4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61864" y="496423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projektima Zadarske županije u 2021. godini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25361270-891B-46E9-B0B9-C482DF969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26212"/>
              </p:ext>
            </p:extLst>
          </p:nvPr>
        </p:nvGraphicFramePr>
        <p:xfrm>
          <a:off x="984685" y="1772816"/>
          <a:ext cx="7174630" cy="4143501"/>
        </p:xfrm>
        <a:graphic>
          <a:graphicData uri="http://schemas.openxmlformats.org/drawingml/2006/table">
            <a:tbl>
              <a:tblPr firstRow="1" firstCol="1" bandRow="1"/>
              <a:tblGrid>
                <a:gridCol w="1434926">
                  <a:extLst>
                    <a:ext uri="{9D8B030D-6E8A-4147-A177-3AD203B41FA5}">
                      <a16:colId xmlns:a16="http://schemas.microsoft.com/office/drawing/2014/main" val="3261047580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226430145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1813852210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4214621631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231064171"/>
                    </a:ext>
                  </a:extLst>
                </a:gridCol>
              </a:tblGrid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129.259,07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276.689,84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384.896,65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6838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207.483,18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100.993,65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63.218,45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942641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143.764,68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278.645,41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138.483,01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672004"/>
                  </a:ext>
                </a:extLst>
              </a:tr>
              <a:tr h="306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64.328,40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115.091,28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124.465,82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3967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Dubrava - Hanzina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262.600,00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525.200,00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411185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807.435,33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1.296.620,18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711.063,93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487050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366.940,50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124.629,34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242.311,16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49490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226.532,89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106.434,89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127.697,88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082273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Mobilitas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12.376,93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12.376,93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365951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288.575,65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288.575,65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75572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565.432,36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539.091,00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26.341,36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3485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84.069,83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190.199,78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440.694,19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1417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3.704.066,64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3.693.021,31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1.187.952,87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34893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129.754,67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253.021,85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334.076,68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106703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5.354.522,16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6.129.258,54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27215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11.150.710,00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8.930.434,87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9590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215.026,55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291.168,68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226.823,23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43952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146.955,61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122.626,81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40.776,97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605386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Canyoning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194.365,64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169.017,07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25.348,57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7568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37.684,49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37.684,49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2028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Irene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154.946,96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1.117.789,15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629306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Gaging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8.576,46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8.576,46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661802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111.475,07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111.475,07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8451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272.298,20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272.298,20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362411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Urban green belts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11.357,12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11.357,12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410775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23.035.667,73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22.371.352,72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2.689.707,40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397088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85CAE999-A063-4E10-986F-FC574B64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69671"/>
              </p:ext>
            </p:extLst>
          </p:nvPr>
        </p:nvGraphicFramePr>
        <p:xfrm>
          <a:off x="984685" y="1315615"/>
          <a:ext cx="7174630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1434926">
                  <a:extLst>
                    <a:ext uri="{9D8B030D-6E8A-4147-A177-3AD203B41FA5}">
                      <a16:colId xmlns:a16="http://schemas.microsoft.com/office/drawing/2014/main" val="3962827983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2785368449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1408660621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2903006276"/>
                    </a:ext>
                  </a:extLst>
                </a:gridCol>
                <a:gridCol w="1434926">
                  <a:extLst>
                    <a:ext uri="{9D8B030D-6E8A-4147-A177-3AD203B41FA5}">
                      <a16:colId xmlns:a16="http://schemas.microsoft.com/office/drawing/2014/main" val="2739611470"/>
                    </a:ext>
                  </a:extLst>
                </a:gridCol>
              </a:tblGrid>
              <a:tr h="398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IZVORNI 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 31.12.2021.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06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221445" y="596407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2021.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0C4860E4-39E1-45A3-8200-6F3297E1D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42549"/>
              </p:ext>
            </p:extLst>
          </p:nvPr>
        </p:nvGraphicFramePr>
        <p:xfrm>
          <a:off x="1163777" y="2132856"/>
          <a:ext cx="6906435" cy="3528446"/>
        </p:xfrm>
        <a:graphic>
          <a:graphicData uri="http://schemas.openxmlformats.org/drawingml/2006/table">
            <a:tbl>
              <a:tblPr firstRow="1" firstCol="1" bandRow="1"/>
              <a:tblGrid>
                <a:gridCol w="1381287">
                  <a:extLst>
                    <a:ext uri="{9D8B030D-6E8A-4147-A177-3AD203B41FA5}">
                      <a16:colId xmlns:a16="http://schemas.microsoft.com/office/drawing/2014/main" val="4212345637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1430108618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3020611733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124253572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3099542449"/>
                    </a:ext>
                  </a:extLst>
                </a:gridCol>
              </a:tblGrid>
              <a:tr h="30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 Škabrnja Sretna škola plave ekonomije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171.964,60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123.612,07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6719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Beach Power OŠ Starigrad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6.290,06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06345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Ersamus+ KA122 OŠ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82.524,00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63.245,81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38662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KA101 Mogu Više OŠ Bibinje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19.996,93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113270"/>
                  </a:ext>
                </a:extLst>
              </a:tr>
              <a:tr h="46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Bridging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Gap OŠ Bibinje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92.410,35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222428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Tate za pet OŠ Neviđane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73.507,88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18117"/>
                  </a:ext>
                </a:extLst>
              </a:tr>
              <a:tr h="30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KA121 OŠ Nin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168.802,46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83284"/>
                  </a:ext>
                </a:extLst>
              </a:tr>
              <a:tr h="153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OŠ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1.120.603,75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1.206.241,21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872561"/>
                  </a:ext>
                </a:extLst>
              </a:tr>
              <a:tr h="153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2021/22 -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942.399,00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519.316,00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505.009,04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00175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174.738,20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198.353,28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9266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151.439,00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554.374,71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29716"/>
                  </a:ext>
                </a:extLst>
              </a:tr>
              <a:tr h="153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119.113,61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76.350,38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202462"/>
                  </a:ext>
                </a:extLst>
              </a:tr>
              <a:tr h="153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2.762.782,16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3.102.501,14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505.009,04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932247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E29E11C-F5F9-4143-93B2-3161BBBDB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567824"/>
              </p:ext>
            </p:extLst>
          </p:nvPr>
        </p:nvGraphicFramePr>
        <p:xfrm>
          <a:off x="1163777" y="1639261"/>
          <a:ext cx="6906435" cy="478233"/>
        </p:xfrm>
        <a:graphic>
          <a:graphicData uri="http://schemas.openxmlformats.org/drawingml/2006/table">
            <a:tbl>
              <a:tblPr firstRow="1" firstCol="1" bandRow="1"/>
              <a:tblGrid>
                <a:gridCol w="1381287">
                  <a:extLst>
                    <a:ext uri="{9D8B030D-6E8A-4147-A177-3AD203B41FA5}">
                      <a16:colId xmlns:a16="http://schemas.microsoft.com/office/drawing/2014/main" val="3962827983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2785368449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1408660621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2903006276"/>
                    </a:ext>
                  </a:extLst>
                </a:gridCol>
                <a:gridCol w="1381287">
                  <a:extLst>
                    <a:ext uri="{9D8B030D-6E8A-4147-A177-3AD203B41FA5}">
                      <a16:colId xmlns:a16="http://schemas.microsoft.com/office/drawing/2014/main" val="2739611470"/>
                    </a:ext>
                  </a:extLst>
                </a:gridCol>
              </a:tblGrid>
              <a:tr h="47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IZVORNI 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31.12.2021.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06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252722" y="619643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2021.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7AF6EDD7-BC43-4B16-927E-8D4421249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19171"/>
              </p:ext>
            </p:extLst>
          </p:nvPr>
        </p:nvGraphicFramePr>
        <p:xfrm>
          <a:off x="1187624" y="2418766"/>
          <a:ext cx="6517735" cy="2850519"/>
        </p:xfrm>
        <a:graphic>
          <a:graphicData uri="http://schemas.openxmlformats.org/drawingml/2006/table">
            <a:tbl>
              <a:tblPr firstRow="1" firstCol="1" bandRow="1"/>
              <a:tblGrid>
                <a:gridCol w="1303547">
                  <a:extLst>
                    <a:ext uri="{9D8B030D-6E8A-4147-A177-3AD203B41FA5}">
                      <a16:colId xmlns:a16="http://schemas.microsoft.com/office/drawing/2014/main" val="4072854357"/>
                    </a:ext>
                  </a:extLst>
                </a:gridCol>
                <a:gridCol w="1655752">
                  <a:extLst>
                    <a:ext uri="{9D8B030D-6E8A-4147-A177-3AD203B41FA5}">
                      <a16:colId xmlns:a16="http://schemas.microsoft.com/office/drawing/2014/main" val="3643603758"/>
                    </a:ext>
                  </a:extLst>
                </a:gridCol>
                <a:gridCol w="951342">
                  <a:extLst>
                    <a:ext uri="{9D8B030D-6E8A-4147-A177-3AD203B41FA5}">
                      <a16:colId xmlns:a16="http://schemas.microsoft.com/office/drawing/2014/main" val="722146420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2809444431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4268138873"/>
                    </a:ext>
                  </a:extLst>
                </a:gridCol>
              </a:tblGrid>
              <a:tr h="307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891627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22.275,00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22.275,00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032328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LUNA HTŠ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1.012,82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33392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EBT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120.986,26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205843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Gim F. Petrića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18.337,56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18.337,56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879782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665294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KA201 PICELS GVN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262750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Irsko iskustvo Medicinska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318.594,47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332407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SŠ Ožanić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146.935,33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34050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My Europe, My life SŠ Biograd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1.584,38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1.584,38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49579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Perma Horti SŠ Poljoprivredna S. Ožanića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102.403,13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5858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329.291,58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401.958,77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844335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2021/22 - 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294.578,00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156.556,88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602718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28107A48-9ECF-4E01-8C2B-099DB9445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13735"/>
              </p:ext>
            </p:extLst>
          </p:nvPr>
        </p:nvGraphicFramePr>
        <p:xfrm>
          <a:off x="1187623" y="1961566"/>
          <a:ext cx="6517735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1303547">
                  <a:extLst>
                    <a:ext uri="{9D8B030D-6E8A-4147-A177-3AD203B41FA5}">
                      <a16:colId xmlns:a16="http://schemas.microsoft.com/office/drawing/2014/main" val="3962827983"/>
                    </a:ext>
                  </a:extLst>
                </a:gridCol>
                <a:gridCol w="1667289">
                  <a:extLst>
                    <a:ext uri="{9D8B030D-6E8A-4147-A177-3AD203B41FA5}">
                      <a16:colId xmlns:a16="http://schemas.microsoft.com/office/drawing/2014/main" val="2785368449"/>
                    </a:ext>
                  </a:extLst>
                </a:gridCol>
                <a:gridCol w="939805">
                  <a:extLst>
                    <a:ext uri="{9D8B030D-6E8A-4147-A177-3AD203B41FA5}">
                      <a16:colId xmlns:a16="http://schemas.microsoft.com/office/drawing/2014/main" val="1408660621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2903006276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2739611470"/>
                    </a:ext>
                  </a:extLst>
                </a:gridCol>
              </a:tblGrid>
              <a:tr h="443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IZVORNI PLAN 2021.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2021.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 31.12.2021.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06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26912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FF07231D-B075-4EC6-9555-621EBF8F5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031495"/>
              </p:ext>
            </p:extLst>
          </p:nvPr>
        </p:nvGraphicFramePr>
        <p:xfrm>
          <a:off x="1043608" y="2420888"/>
          <a:ext cx="6517735" cy="3255285"/>
        </p:xfrm>
        <a:graphic>
          <a:graphicData uri="http://schemas.openxmlformats.org/drawingml/2006/table">
            <a:tbl>
              <a:tblPr firstRow="1" firstCol="1" bandRow="1"/>
              <a:tblGrid>
                <a:gridCol w="1303547">
                  <a:extLst>
                    <a:ext uri="{9D8B030D-6E8A-4147-A177-3AD203B41FA5}">
                      <a16:colId xmlns:a16="http://schemas.microsoft.com/office/drawing/2014/main" val="629952867"/>
                    </a:ext>
                  </a:extLst>
                </a:gridCol>
                <a:gridCol w="1655752">
                  <a:extLst>
                    <a:ext uri="{9D8B030D-6E8A-4147-A177-3AD203B41FA5}">
                      <a16:colId xmlns:a16="http://schemas.microsoft.com/office/drawing/2014/main" val="571417707"/>
                    </a:ext>
                  </a:extLst>
                </a:gridCol>
                <a:gridCol w="951342">
                  <a:extLst>
                    <a:ext uri="{9D8B030D-6E8A-4147-A177-3AD203B41FA5}">
                      <a16:colId xmlns:a16="http://schemas.microsoft.com/office/drawing/2014/main" val="2052778894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436521804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3530038520"/>
                    </a:ext>
                  </a:extLst>
                </a:gridCol>
              </a:tblGrid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1.867.185,23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962.296,76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391119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207.706,07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178.429,75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266269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Cooking Tour@Zadar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41.621,45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41.683,05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885489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3.928.445,86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4.530.869,19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998575"/>
                  </a:ext>
                </a:extLst>
              </a:tr>
              <a:tr h="307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1.357.941,98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449.432,26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351721"/>
                  </a:ext>
                </a:extLst>
              </a:tr>
              <a:tr h="204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3.719.610,85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2.481.434,90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67.071,87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920678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589.382,87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854799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 vas trebamo - SŠ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153.381,18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8003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564526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87.653,68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34.699,61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168962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1.533,51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99.058,09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79570"/>
                  </a:ext>
                </a:extLst>
              </a:tr>
              <a:tr h="15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803.471,70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125.332,04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426.076,44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542075"/>
                  </a:ext>
                </a:extLst>
              </a:tr>
              <a:tr h="300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15.905.128,72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10.812.101,16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770.691,45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06048"/>
                  </a:ext>
                </a:extLst>
              </a:tr>
            </a:tbl>
          </a:graphicData>
        </a:graphic>
      </p:graphicFrame>
      <p:sp>
        <p:nvSpPr>
          <p:cNvPr id="5" name="Naslov 1">
            <a:extLst>
              <a:ext uri="{FF2B5EF4-FFF2-40B4-BE49-F238E27FC236}">
                <a16:creationId xmlns:a16="http://schemas.microsoft.com/office/drawing/2014/main" id="{CD3B9324-C325-42D1-835C-DD1E974A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2021. godini</a:t>
            </a:r>
            <a:endParaRPr lang="hr-HR" sz="1600" b="1" dirty="0"/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A2FEC828-EDC5-40DB-AF1C-B995FAD22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16424"/>
              </p:ext>
            </p:extLst>
          </p:nvPr>
        </p:nvGraphicFramePr>
        <p:xfrm>
          <a:off x="1043608" y="1983496"/>
          <a:ext cx="6517735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1303547">
                  <a:extLst>
                    <a:ext uri="{9D8B030D-6E8A-4147-A177-3AD203B41FA5}">
                      <a16:colId xmlns:a16="http://schemas.microsoft.com/office/drawing/2014/main" val="2707760175"/>
                    </a:ext>
                  </a:extLst>
                </a:gridCol>
                <a:gridCol w="1667289">
                  <a:extLst>
                    <a:ext uri="{9D8B030D-6E8A-4147-A177-3AD203B41FA5}">
                      <a16:colId xmlns:a16="http://schemas.microsoft.com/office/drawing/2014/main" val="256468090"/>
                    </a:ext>
                  </a:extLst>
                </a:gridCol>
                <a:gridCol w="939805">
                  <a:extLst>
                    <a:ext uri="{9D8B030D-6E8A-4147-A177-3AD203B41FA5}">
                      <a16:colId xmlns:a16="http://schemas.microsoft.com/office/drawing/2014/main" val="312439489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1128752872"/>
                    </a:ext>
                  </a:extLst>
                </a:gridCol>
                <a:gridCol w="1303547">
                  <a:extLst>
                    <a:ext uri="{9D8B030D-6E8A-4147-A177-3AD203B41FA5}">
                      <a16:colId xmlns:a16="http://schemas.microsoft.com/office/drawing/2014/main" val="2696846492"/>
                    </a:ext>
                  </a:extLst>
                </a:gridCol>
              </a:tblGrid>
              <a:tr h="443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IZVORNI PLAN 2021.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2021.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 31.12.2021.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453709"/>
                  </a:ext>
                </a:extLst>
              </a:tr>
            </a:tbl>
          </a:graphicData>
        </a:graphic>
      </p:graphicFrame>
      <p:pic>
        <p:nvPicPr>
          <p:cNvPr id="7" name="Slika 6">
            <a:extLst>
              <a:ext uri="{FF2B5EF4-FFF2-40B4-BE49-F238E27FC236}">
                <a16:creationId xmlns:a16="http://schemas.microsoft.com/office/drawing/2014/main" id="{3F336300-245F-4F23-893D-4CDEE79025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8" name="TextBox 12">
            <a:extLst>
              <a:ext uri="{FF2B5EF4-FFF2-40B4-BE49-F238E27FC236}">
                <a16:creationId xmlns:a16="http://schemas.microsoft.com/office/drawing/2014/main" id="{F7F375D1-98DF-4DF2-A10E-8C8DAF494D58}"/>
              </a:ext>
            </a:extLst>
          </p:cNvPr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50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187624" y="312939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2021. godini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46F4C37B-82F2-4144-8007-0A5F26D8C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19234"/>
              </p:ext>
            </p:extLst>
          </p:nvPr>
        </p:nvGraphicFramePr>
        <p:xfrm>
          <a:off x="1187625" y="1751136"/>
          <a:ext cx="6336704" cy="3711020"/>
        </p:xfrm>
        <a:graphic>
          <a:graphicData uri="http://schemas.openxmlformats.org/drawingml/2006/table">
            <a:tbl>
              <a:tblPr firstRow="1" firstCol="1" bandRow="1"/>
              <a:tblGrid>
                <a:gridCol w="1267341">
                  <a:extLst>
                    <a:ext uri="{9D8B030D-6E8A-4147-A177-3AD203B41FA5}">
                      <a16:colId xmlns:a16="http://schemas.microsoft.com/office/drawing/2014/main" val="3510059049"/>
                    </a:ext>
                  </a:extLst>
                </a:gridCol>
                <a:gridCol w="1644764">
                  <a:extLst>
                    <a:ext uri="{9D8B030D-6E8A-4147-A177-3AD203B41FA5}">
                      <a16:colId xmlns:a16="http://schemas.microsoft.com/office/drawing/2014/main" val="1311954758"/>
                    </a:ext>
                  </a:extLst>
                </a:gridCol>
                <a:gridCol w="889917">
                  <a:extLst>
                    <a:ext uri="{9D8B030D-6E8A-4147-A177-3AD203B41FA5}">
                      <a16:colId xmlns:a16="http://schemas.microsoft.com/office/drawing/2014/main" val="3068287664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val="3232410954"/>
                    </a:ext>
                  </a:extLst>
                </a:gridCol>
                <a:gridCol w="1267341">
                  <a:extLst>
                    <a:ext uri="{9D8B030D-6E8A-4147-A177-3AD203B41FA5}">
                      <a16:colId xmlns:a16="http://schemas.microsoft.com/office/drawing/2014/main" val="26929213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13.115.000,00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2.678.622,00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40534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Vaša sigurnost je u našim rukama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168.779,00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7523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2.631.575,00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922.583,45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607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2.270.250,00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334.268,00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548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1.427.785,00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7883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EK - UVD robot za dezinfekciju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207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243.430,00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179.341,24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6330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516.500,00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575.445,23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2720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1.655.000,00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1.655.297,16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8086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Moje zdravo dijete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892.000,00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686.223,87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8221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11328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289.522,78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346759"/>
                  </a:ext>
                </a:extLst>
              </a:tr>
              <a:tr h="187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zgrada PB Ugljan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6.476.875,00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6.863.046,00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428427"/>
                  </a:ext>
                </a:extLst>
              </a:tr>
              <a:tr h="17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Edukacija - ljudski potencijali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120.050,00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5383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164.241,00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1965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862.565,72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362.963,33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257574"/>
                  </a:ext>
                </a:extLst>
              </a:tr>
              <a:tr h="23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33.805.448,72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16.778.118,06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47021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BAB2421E-EEAE-4DA3-847B-103CCE2A5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076466"/>
              </p:ext>
            </p:extLst>
          </p:nvPr>
        </p:nvGraphicFramePr>
        <p:xfrm>
          <a:off x="1184621" y="1259886"/>
          <a:ext cx="6336704" cy="491250"/>
        </p:xfrm>
        <a:graphic>
          <a:graphicData uri="http://schemas.openxmlformats.org/drawingml/2006/table">
            <a:tbl>
              <a:tblPr firstRow="1" firstCol="1" bandRow="1"/>
              <a:tblGrid>
                <a:gridCol w="1263750">
                  <a:extLst>
                    <a:ext uri="{9D8B030D-6E8A-4147-A177-3AD203B41FA5}">
                      <a16:colId xmlns:a16="http://schemas.microsoft.com/office/drawing/2014/main" val="3962827983"/>
                    </a:ext>
                  </a:extLst>
                </a:gridCol>
                <a:gridCol w="1660883">
                  <a:extLst>
                    <a:ext uri="{9D8B030D-6E8A-4147-A177-3AD203B41FA5}">
                      <a16:colId xmlns:a16="http://schemas.microsoft.com/office/drawing/2014/main" val="2785368449"/>
                    </a:ext>
                  </a:extLst>
                </a:gridCol>
                <a:gridCol w="882288">
                  <a:extLst>
                    <a:ext uri="{9D8B030D-6E8A-4147-A177-3AD203B41FA5}">
                      <a16:colId xmlns:a16="http://schemas.microsoft.com/office/drawing/2014/main" val="1408660621"/>
                    </a:ext>
                  </a:extLst>
                </a:gridCol>
                <a:gridCol w="1271585">
                  <a:extLst>
                    <a:ext uri="{9D8B030D-6E8A-4147-A177-3AD203B41FA5}">
                      <a16:colId xmlns:a16="http://schemas.microsoft.com/office/drawing/2014/main" val="2903006276"/>
                    </a:ext>
                  </a:extLst>
                </a:gridCol>
                <a:gridCol w="1258198">
                  <a:extLst>
                    <a:ext uri="{9D8B030D-6E8A-4147-A177-3AD203B41FA5}">
                      <a16:colId xmlns:a16="http://schemas.microsoft.com/office/drawing/2014/main" val="2739611470"/>
                    </a:ext>
                  </a:extLst>
                </a:gridCol>
              </a:tblGrid>
              <a:tr h="491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IZVORNI 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 31.12.2021.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06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3811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1CF8978F-4853-42BD-95BD-FA1A2632F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7255"/>
              </p:ext>
            </p:extLst>
          </p:nvPr>
        </p:nvGraphicFramePr>
        <p:xfrm>
          <a:off x="1043608" y="2373917"/>
          <a:ext cx="6552729" cy="2947068"/>
        </p:xfrm>
        <a:graphic>
          <a:graphicData uri="http://schemas.openxmlformats.org/drawingml/2006/table">
            <a:tbl>
              <a:tblPr firstRow="1" firstCol="1" bandRow="1"/>
              <a:tblGrid>
                <a:gridCol w="1310546">
                  <a:extLst>
                    <a:ext uri="{9D8B030D-6E8A-4147-A177-3AD203B41FA5}">
                      <a16:colId xmlns:a16="http://schemas.microsoft.com/office/drawing/2014/main" val="2776280542"/>
                    </a:ext>
                  </a:extLst>
                </a:gridCol>
                <a:gridCol w="1700836">
                  <a:extLst>
                    <a:ext uri="{9D8B030D-6E8A-4147-A177-3AD203B41FA5}">
                      <a16:colId xmlns:a16="http://schemas.microsoft.com/office/drawing/2014/main" val="355424083"/>
                    </a:ext>
                  </a:extLst>
                </a:gridCol>
                <a:gridCol w="920255">
                  <a:extLst>
                    <a:ext uri="{9D8B030D-6E8A-4147-A177-3AD203B41FA5}">
                      <a16:colId xmlns:a16="http://schemas.microsoft.com/office/drawing/2014/main" val="2128273330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1313944866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1125438930"/>
                    </a:ext>
                  </a:extLst>
                </a:gridCol>
              </a:tblGrid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Direct Zadar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146.038,45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147.624,61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940916"/>
                  </a:ext>
                </a:extLst>
              </a:tr>
              <a:tr h="184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773.700,00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549.146,22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422238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1.593.321,40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1.166.638,58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86013"/>
                  </a:ext>
                </a:extLst>
              </a:tr>
              <a:tr h="136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7.366,26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871918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1.459.625,00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262.069,37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845714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Pescar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404.449,79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404.449,79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140482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691.754,97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691.754,97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810.844,35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910785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706.832,83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627.552,02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724.416,25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76570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16.278.669,08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10.020.603,60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5.204.371,28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250004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273.028,38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468.149,53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190.439,38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306032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Hercultour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201.445,91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191.193,01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739793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56.841,74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56.841,74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009367"/>
                  </a:ext>
                </a:extLst>
              </a:tr>
              <a:tr h="119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Kulturna ruta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224.719,90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30.110,88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194.609,02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181976"/>
                  </a:ext>
                </a:extLst>
              </a:tr>
              <a:tr h="203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Perivoj V. Nazora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1.664.576,34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661.058,91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658.862,77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961337"/>
                  </a:ext>
                </a:extLst>
              </a:tr>
              <a:tr h="239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24.489.283,79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15.227.717,75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7.840.384,79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544980"/>
                  </a:ext>
                </a:extLst>
              </a:tr>
              <a:tr h="1195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105 PROJEKTA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115.147.730,21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77.387.550,50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16.950.911,57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276" marR="442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28004"/>
                  </a:ext>
                </a:extLst>
              </a:tr>
            </a:tbl>
          </a:graphicData>
        </a:graphic>
      </p:graphicFrame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E05DA34D-B10B-4DF5-9354-4712039AA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62839"/>
              </p:ext>
            </p:extLst>
          </p:nvPr>
        </p:nvGraphicFramePr>
        <p:xfrm>
          <a:off x="1043609" y="1882666"/>
          <a:ext cx="6552728" cy="491251"/>
        </p:xfrm>
        <a:graphic>
          <a:graphicData uri="http://schemas.openxmlformats.org/drawingml/2006/table">
            <a:tbl>
              <a:tblPr firstRow="1" firstCol="1" bandRow="1"/>
              <a:tblGrid>
                <a:gridCol w="1306832">
                  <a:extLst>
                    <a:ext uri="{9D8B030D-6E8A-4147-A177-3AD203B41FA5}">
                      <a16:colId xmlns:a16="http://schemas.microsoft.com/office/drawing/2014/main" val="3962827983"/>
                    </a:ext>
                  </a:extLst>
                </a:gridCol>
                <a:gridCol w="1717504">
                  <a:extLst>
                    <a:ext uri="{9D8B030D-6E8A-4147-A177-3AD203B41FA5}">
                      <a16:colId xmlns:a16="http://schemas.microsoft.com/office/drawing/2014/main" val="2785368449"/>
                    </a:ext>
                  </a:extLst>
                </a:gridCol>
                <a:gridCol w="912366">
                  <a:extLst>
                    <a:ext uri="{9D8B030D-6E8A-4147-A177-3AD203B41FA5}">
                      <a16:colId xmlns:a16="http://schemas.microsoft.com/office/drawing/2014/main" val="1408660621"/>
                    </a:ext>
                  </a:extLst>
                </a:gridCol>
                <a:gridCol w="1314935">
                  <a:extLst>
                    <a:ext uri="{9D8B030D-6E8A-4147-A177-3AD203B41FA5}">
                      <a16:colId xmlns:a16="http://schemas.microsoft.com/office/drawing/2014/main" val="2903006276"/>
                    </a:ext>
                  </a:extLst>
                </a:gridCol>
                <a:gridCol w="1301091">
                  <a:extLst>
                    <a:ext uri="{9D8B030D-6E8A-4147-A177-3AD203B41FA5}">
                      <a16:colId xmlns:a16="http://schemas.microsoft.com/office/drawing/2014/main" val="2739611470"/>
                    </a:ext>
                  </a:extLst>
                </a:gridCol>
              </a:tblGrid>
              <a:tr h="491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IZVORNI 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OSTVARENJE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SALDO POTRAŽIVANJA NA  31.12.2021.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06478"/>
                  </a:ext>
                </a:extLst>
              </a:tr>
            </a:tbl>
          </a:graphicData>
        </a:graphic>
      </p:graphicFrame>
      <p:sp>
        <p:nvSpPr>
          <p:cNvPr id="6" name="Naslov 1">
            <a:extLst>
              <a:ext uri="{FF2B5EF4-FFF2-40B4-BE49-F238E27FC236}">
                <a16:creationId xmlns:a16="http://schemas.microsoft.com/office/drawing/2014/main" id="{2E429484-3801-4514-BD12-C51D4E57F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3693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Ostvarenje prihoda po projektima Zadarske županije u 2021. godini</a:t>
            </a:r>
            <a:endParaRPr lang="hr-HR" sz="1600" b="1" dirty="0"/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DD54061A-594F-45EB-97AE-FCC2A867E4AE}"/>
              </a:ext>
            </a:extLst>
          </p:cNvPr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EFB092D2-61BC-452A-8A71-704A02DAA6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51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5BA1B895-CFCB-4D9D-9E03-3E996D53DC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8753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Naslov 1">
            <a:extLst>
              <a:ext uri="{FF2B5EF4-FFF2-40B4-BE49-F238E27FC236}">
                <a16:creationId xmlns:a16="http://schemas.microsoft.com/office/drawing/2014/main" id="{06F3D3D9-0032-49F9-910A-2DA07A28913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b="1" dirty="0"/>
              <a:t>Bitne komponente proračuna</a:t>
            </a:r>
            <a:br>
              <a:rPr lang="hr-HR" sz="3600" b="1" dirty="0"/>
            </a:br>
            <a:r>
              <a:rPr lang="hr-HR" sz="2700" b="1" dirty="0"/>
              <a:t>(ukupno 64,2 </a:t>
            </a:r>
            <a:r>
              <a:rPr lang="hr-HR" sz="2700" b="1" dirty="0" err="1"/>
              <a:t>mil</a:t>
            </a:r>
            <a:r>
              <a:rPr lang="hr-HR" sz="2700" b="1" dirty="0"/>
              <a:t>. kn iz izvornih prihoda)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967936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E2B4CD-7E3B-4FCD-B037-13D358905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57" y="141029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/>
              <a:t>Razvojna komponenta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A10BB4-8711-461B-B407-6005E5C6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66537"/>
            <a:ext cx="8229600" cy="4525963"/>
          </a:xfrm>
          <a:noFill/>
        </p:spPr>
        <p:txBody>
          <a:bodyPr>
            <a:normAutofit/>
          </a:bodyPr>
          <a:lstStyle/>
          <a:p>
            <a:r>
              <a:rPr lang="hr-HR" sz="1600" dirty="0">
                <a:solidFill>
                  <a:prstClr val="black"/>
                </a:solidFill>
              </a:rPr>
              <a:t>8,9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pomoći ustanovama u zdravstvu</a:t>
            </a:r>
          </a:p>
          <a:p>
            <a:r>
              <a:rPr lang="hr-HR" sz="1600" dirty="0"/>
              <a:t>6,0 </a:t>
            </a:r>
            <a:r>
              <a:rPr lang="hr-HR" sz="1600" dirty="0" err="1"/>
              <a:t>mil</a:t>
            </a:r>
            <a:r>
              <a:rPr lang="hr-HR" sz="1600" dirty="0"/>
              <a:t>. kuna za Centar kreativne industrije na </a:t>
            </a:r>
            <a:r>
              <a:rPr lang="hr-HR" sz="1600" dirty="0" err="1"/>
              <a:t>Relji</a:t>
            </a:r>
            <a:endParaRPr lang="hr-HR" sz="1600" dirty="0">
              <a:solidFill>
                <a:prstClr val="black"/>
              </a:solidFill>
            </a:endParaRPr>
          </a:p>
          <a:p>
            <a:r>
              <a:rPr lang="hr-HR" sz="1600" dirty="0"/>
              <a:t>3,6 </a:t>
            </a:r>
            <a:r>
              <a:rPr lang="hr-HR" sz="1600" dirty="0" err="1"/>
              <a:t>mil</a:t>
            </a:r>
            <a:r>
              <a:rPr lang="hr-HR" sz="1600" dirty="0"/>
              <a:t>. kuna Županijskoj Lučkoj Upravi za sanaciju lokalnih luka i izgradnju lučke </a:t>
            </a:r>
            <a:r>
              <a:rPr lang="hr-HR" sz="1600" dirty="0" err="1"/>
              <a:t>infr</a:t>
            </a:r>
            <a:r>
              <a:rPr lang="hr-HR" sz="1600" dirty="0"/>
              <a:t>.</a:t>
            </a:r>
          </a:p>
          <a:p>
            <a:r>
              <a:rPr lang="hr-HR" sz="1600" dirty="0"/>
              <a:t>2,7 </a:t>
            </a:r>
            <a:r>
              <a:rPr lang="hr-HR" sz="1600" dirty="0" err="1"/>
              <a:t>mil</a:t>
            </a:r>
            <a:r>
              <a:rPr lang="hr-HR" sz="1600" dirty="0"/>
              <a:t>. kuna za djelatnost EKO d.o.o. i izgradnju Centra za gospodarenje otpadom Biljane Donje</a:t>
            </a:r>
          </a:p>
          <a:p>
            <a:r>
              <a:rPr lang="hr-HR" sz="1600" dirty="0"/>
              <a:t>0,1 </a:t>
            </a:r>
            <a:r>
              <a:rPr lang="hr-HR" sz="1600" dirty="0" err="1"/>
              <a:t>mil</a:t>
            </a:r>
            <a:r>
              <a:rPr lang="hr-HR" sz="1600" dirty="0"/>
              <a:t>. kuna izgradnju Poljoprivredno edukacijskog centra</a:t>
            </a:r>
          </a:p>
          <a:p>
            <a:r>
              <a:rPr lang="hr-HR" sz="1600" dirty="0"/>
              <a:t>0,4 </a:t>
            </a:r>
            <a:r>
              <a:rPr lang="hr-HR" sz="1600" dirty="0" err="1"/>
              <a:t>mil</a:t>
            </a:r>
            <a:r>
              <a:rPr lang="hr-HR" sz="1600" dirty="0"/>
              <a:t>. kuna za izgradnju skloništa za životinje </a:t>
            </a:r>
            <a:endParaRPr lang="en-US" sz="1600" dirty="0"/>
          </a:p>
          <a:p>
            <a:r>
              <a:rPr lang="hr-HR" sz="1600" dirty="0"/>
              <a:t>0,3 </a:t>
            </a:r>
            <a:r>
              <a:rPr lang="hr-HR" sz="1600" dirty="0" err="1"/>
              <a:t>mil</a:t>
            </a:r>
            <a:r>
              <a:rPr lang="hr-HR" sz="1600" dirty="0"/>
              <a:t>. kuna za provedbu projekta Stream</a:t>
            </a:r>
            <a:endParaRPr lang="en-US" sz="1600" dirty="0"/>
          </a:p>
          <a:p>
            <a:endParaRPr lang="hr-HR" sz="16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CA91FBDF-9168-4F14-B489-A3B6780C1DC1}"/>
              </a:ext>
            </a:extLst>
          </p:cNvPr>
          <p:cNvSpPr txBox="1"/>
          <p:nvPr/>
        </p:nvSpPr>
        <p:spPr>
          <a:xfrm>
            <a:off x="418057" y="157350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 i</a:t>
            </a:r>
            <a:r>
              <a:rPr lang="hr-HR" dirty="0"/>
              <a:t>z izvornih prihoda 22,0 </a:t>
            </a:r>
            <a:r>
              <a:rPr lang="hr-HR" dirty="0" err="1"/>
              <a:t>mil</a:t>
            </a:r>
            <a:r>
              <a:rPr lang="hr-HR" dirty="0"/>
              <a:t>. kuna</a:t>
            </a:r>
          </a:p>
        </p:txBody>
      </p:sp>
    </p:spTree>
    <p:extLst>
      <p:ext uri="{BB962C8B-B14F-4D97-AF65-F5344CB8AC3E}">
        <p14:creationId xmlns:p14="http://schemas.microsoft.com/office/powerpoint/2010/main" val="70316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205062"/>
            <a:ext cx="6203032" cy="1089142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Izvršenje proračuna - KONSOLIDIRANI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C4C8FBE2-FC46-4659-90B3-A88478BC3454}"/>
              </a:ext>
            </a:extLst>
          </p:cNvPr>
          <p:cNvGrpSpPr/>
          <p:nvPr/>
        </p:nvGrpSpPr>
        <p:grpSpPr>
          <a:xfrm>
            <a:off x="1187624" y="2329528"/>
            <a:ext cx="6480720" cy="3896031"/>
            <a:chOff x="1187624" y="2348882"/>
            <a:chExt cx="6480720" cy="3896031"/>
          </a:xfrm>
        </p:grpSpPr>
        <p:sp>
          <p:nvSpPr>
            <p:cNvPr id="5" name="Prostoručno: oblik 4">
              <a:extLst>
                <a:ext uri="{FF2B5EF4-FFF2-40B4-BE49-F238E27FC236}">
                  <a16:creationId xmlns:a16="http://schemas.microsoft.com/office/drawing/2014/main" id="{04B68D70-0260-4842-AC49-DF0B02D34FC7}"/>
                </a:ext>
              </a:extLst>
            </p:cNvPr>
            <p:cNvSpPr/>
            <p:nvPr/>
          </p:nvSpPr>
          <p:spPr>
            <a:xfrm>
              <a:off x="1187624" y="4902751"/>
              <a:ext cx="6480720" cy="1342162"/>
            </a:xfrm>
            <a:custGeom>
              <a:avLst/>
              <a:gdLst>
                <a:gd name="connsiteX0" fmla="*/ 0 w 6480720"/>
                <a:gd name="connsiteY0" fmla="*/ 0 h 1342162"/>
                <a:gd name="connsiteX1" fmla="*/ 6480720 w 6480720"/>
                <a:gd name="connsiteY1" fmla="*/ 0 h 1342162"/>
                <a:gd name="connsiteX2" fmla="*/ 6480720 w 6480720"/>
                <a:gd name="connsiteY2" fmla="*/ 1342162 h 1342162"/>
                <a:gd name="connsiteX3" fmla="*/ 0 w 6480720"/>
                <a:gd name="connsiteY3" fmla="*/ 1342162 h 1342162"/>
                <a:gd name="connsiteX4" fmla="*/ 0 w 6480720"/>
                <a:gd name="connsiteY4" fmla="*/ 0 h 134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0720" h="1342162">
                  <a:moveTo>
                    <a:pt x="0" y="0"/>
                  </a:moveTo>
                  <a:lnTo>
                    <a:pt x="6480720" y="0"/>
                  </a:lnTo>
                  <a:lnTo>
                    <a:pt x="6480720" y="1342162"/>
                  </a:lnTo>
                  <a:lnTo>
                    <a:pt x="0" y="1342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Ukupno višak (Zadarska županija i korisnici)                                     </a:t>
              </a:r>
              <a:r>
                <a:rPr lang="hr-HR" sz="1600" dirty="0"/>
                <a:t>59.088.040,92</a:t>
              </a: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hr-HR" sz="1600" b="1" kern="1200" dirty="0">
                  <a:solidFill>
                    <a:schemeClr val="tx1"/>
                  </a:solidFill>
                </a:rPr>
                <a:t>kn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Ukupno manjak (OBZ, </a:t>
              </a:r>
              <a:r>
                <a:rPr lang="hr-HR" sz="1400" b="1" i="1" kern="1200" dirty="0" err="1">
                  <a:solidFill>
                    <a:schemeClr val="accent5">
                      <a:lumMod val="50000"/>
                    </a:schemeClr>
                  </a:solidFill>
                </a:rPr>
                <a:t>SBOBnM</a:t>
              </a: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, PBU, DZ, ZJZ)                               </a:t>
              </a:r>
              <a:r>
                <a:rPr lang="hr-HR" sz="1400" b="1" i="1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hr-HR" sz="1400" b="1" i="1" dirty="0">
                  <a:solidFill>
                    <a:schemeClr val="tx1"/>
                  </a:solidFill>
                </a:rPr>
                <a:t>-</a:t>
              </a:r>
              <a:r>
                <a:rPr lang="hr-HR" sz="1600" dirty="0"/>
                <a:t>77.218.147,96</a:t>
              </a:r>
              <a:r>
                <a:rPr lang="hr-HR" sz="1400" b="1" i="1" kern="1200" dirty="0">
                  <a:solidFill>
                    <a:schemeClr val="accent5">
                      <a:lumMod val="50000"/>
                    </a:schemeClr>
                  </a:solidFill>
                </a:rPr>
                <a:t>  </a:t>
              </a:r>
              <a:r>
                <a:rPr lang="hr-HR" sz="1600" b="1" kern="1200" dirty="0">
                  <a:solidFill>
                    <a:schemeClr val="tx1"/>
                  </a:solidFill>
                </a:rPr>
                <a:t>kn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400" b="1" i="1" kern="1200" dirty="0">
                  <a:solidFill>
                    <a:schemeClr val="accent2">
                      <a:lumMod val="75000"/>
                    </a:schemeClr>
                  </a:solidFill>
                </a:rPr>
                <a:t>Manjak za pokriti u sljedećem razdoblju                                           -</a:t>
              </a:r>
              <a:r>
                <a:rPr lang="hr-HR" sz="1600" b="1" i="1" kern="1200" dirty="0">
                  <a:solidFill>
                    <a:schemeClr val="accent2">
                      <a:lumMod val="75000"/>
                    </a:schemeClr>
                  </a:solidFill>
                </a:rPr>
                <a:t>18.130.107,04  kn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6" name="Prostoručno: oblik 5">
              <a:extLst>
                <a:ext uri="{FF2B5EF4-FFF2-40B4-BE49-F238E27FC236}">
                  <a16:creationId xmlns:a16="http://schemas.microsoft.com/office/drawing/2014/main" id="{4726A7E5-68F8-4C6F-A1B6-46FA3B9F939A}"/>
                </a:ext>
              </a:extLst>
            </p:cNvPr>
            <p:cNvSpPr/>
            <p:nvPr/>
          </p:nvSpPr>
          <p:spPr>
            <a:xfrm rot="21600000">
              <a:off x="1187624" y="3622013"/>
              <a:ext cx="6480720" cy="1284855"/>
            </a:xfrm>
            <a:custGeom>
              <a:avLst/>
              <a:gdLst>
                <a:gd name="connsiteX0" fmla="*/ 0 w 6480720"/>
                <a:gd name="connsiteY0" fmla="*/ 449994 h 1284853"/>
                <a:gd name="connsiteX1" fmla="*/ 3079753 w 6480720"/>
                <a:gd name="connsiteY1" fmla="*/ 449994 h 1284853"/>
                <a:gd name="connsiteX2" fmla="*/ 3079753 w 6480720"/>
                <a:gd name="connsiteY2" fmla="*/ 321213 h 1284853"/>
                <a:gd name="connsiteX3" fmla="*/ 2919147 w 6480720"/>
                <a:gd name="connsiteY3" fmla="*/ 321213 h 1284853"/>
                <a:gd name="connsiteX4" fmla="*/ 3240360 w 6480720"/>
                <a:gd name="connsiteY4" fmla="*/ 0 h 1284853"/>
                <a:gd name="connsiteX5" fmla="*/ 3561573 w 6480720"/>
                <a:gd name="connsiteY5" fmla="*/ 321213 h 1284853"/>
                <a:gd name="connsiteX6" fmla="*/ 3400967 w 6480720"/>
                <a:gd name="connsiteY6" fmla="*/ 321213 h 1284853"/>
                <a:gd name="connsiteX7" fmla="*/ 3400967 w 6480720"/>
                <a:gd name="connsiteY7" fmla="*/ 449994 h 1284853"/>
                <a:gd name="connsiteX8" fmla="*/ 6480720 w 6480720"/>
                <a:gd name="connsiteY8" fmla="*/ 449994 h 1284853"/>
                <a:gd name="connsiteX9" fmla="*/ 6480720 w 6480720"/>
                <a:gd name="connsiteY9" fmla="*/ 1284853 h 1284853"/>
                <a:gd name="connsiteX10" fmla="*/ 0 w 6480720"/>
                <a:gd name="connsiteY10" fmla="*/ 1284853 h 1284853"/>
                <a:gd name="connsiteX11" fmla="*/ 0 w 6480720"/>
                <a:gd name="connsiteY11" fmla="*/ 449994 h 128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284853">
                  <a:moveTo>
                    <a:pt x="6480720" y="834859"/>
                  </a:moveTo>
                  <a:lnTo>
                    <a:pt x="3400967" y="834859"/>
                  </a:lnTo>
                  <a:lnTo>
                    <a:pt x="3400967" y="963640"/>
                  </a:lnTo>
                  <a:lnTo>
                    <a:pt x="3561573" y="963640"/>
                  </a:lnTo>
                  <a:lnTo>
                    <a:pt x="3240360" y="1284852"/>
                  </a:lnTo>
                  <a:lnTo>
                    <a:pt x="2919147" y="963640"/>
                  </a:lnTo>
                  <a:lnTo>
                    <a:pt x="3079753" y="963640"/>
                  </a:lnTo>
                  <a:lnTo>
                    <a:pt x="3079753" y="834859"/>
                  </a:lnTo>
                  <a:lnTo>
                    <a:pt x="0" y="834859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83485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63787" numCol="1" spcCol="1270" anchor="ctr" anchorCtr="0">
              <a:noAutofit/>
            </a:bodyPr>
            <a:lstStyle/>
            <a:p>
              <a:pPr lvl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Ukupno rashodi i izdaci                                             </a:t>
              </a:r>
              <a:r>
                <a:rPr lang="hr-HR" sz="1600" dirty="0"/>
                <a:t>1.390.926.042,19</a:t>
              </a: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kn</a:t>
              </a:r>
            </a:p>
          </p:txBody>
        </p:sp>
        <p:sp>
          <p:nvSpPr>
            <p:cNvPr id="7" name="Prostoručno: oblik 6">
              <a:extLst>
                <a:ext uri="{FF2B5EF4-FFF2-40B4-BE49-F238E27FC236}">
                  <a16:creationId xmlns:a16="http://schemas.microsoft.com/office/drawing/2014/main" id="{91385FE3-1A96-4F75-A19A-DAA4041F226A}"/>
                </a:ext>
              </a:extLst>
            </p:cNvPr>
            <p:cNvSpPr/>
            <p:nvPr/>
          </p:nvSpPr>
          <p:spPr>
            <a:xfrm rot="21600000">
              <a:off x="1187624" y="2348882"/>
              <a:ext cx="6480720" cy="1284855"/>
            </a:xfrm>
            <a:custGeom>
              <a:avLst/>
              <a:gdLst>
                <a:gd name="connsiteX0" fmla="*/ 0 w 6480720"/>
                <a:gd name="connsiteY0" fmla="*/ 449994 h 1284853"/>
                <a:gd name="connsiteX1" fmla="*/ 3079753 w 6480720"/>
                <a:gd name="connsiteY1" fmla="*/ 449994 h 1284853"/>
                <a:gd name="connsiteX2" fmla="*/ 3079753 w 6480720"/>
                <a:gd name="connsiteY2" fmla="*/ 321213 h 1284853"/>
                <a:gd name="connsiteX3" fmla="*/ 2919147 w 6480720"/>
                <a:gd name="connsiteY3" fmla="*/ 321213 h 1284853"/>
                <a:gd name="connsiteX4" fmla="*/ 3240360 w 6480720"/>
                <a:gd name="connsiteY4" fmla="*/ 0 h 1284853"/>
                <a:gd name="connsiteX5" fmla="*/ 3561573 w 6480720"/>
                <a:gd name="connsiteY5" fmla="*/ 321213 h 1284853"/>
                <a:gd name="connsiteX6" fmla="*/ 3400967 w 6480720"/>
                <a:gd name="connsiteY6" fmla="*/ 321213 h 1284853"/>
                <a:gd name="connsiteX7" fmla="*/ 3400967 w 6480720"/>
                <a:gd name="connsiteY7" fmla="*/ 449994 h 1284853"/>
                <a:gd name="connsiteX8" fmla="*/ 6480720 w 6480720"/>
                <a:gd name="connsiteY8" fmla="*/ 449994 h 1284853"/>
                <a:gd name="connsiteX9" fmla="*/ 6480720 w 6480720"/>
                <a:gd name="connsiteY9" fmla="*/ 1284853 h 1284853"/>
                <a:gd name="connsiteX10" fmla="*/ 0 w 6480720"/>
                <a:gd name="connsiteY10" fmla="*/ 1284853 h 1284853"/>
                <a:gd name="connsiteX11" fmla="*/ 0 w 6480720"/>
                <a:gd name="connsiteY11" fmla="*/ 449994 h 1284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284853">
                  <a:moveTo>
                    <a:pt x="6480720" y="834859"/>
                  </a:moveTo>
                  <a:lnTo>
                    <a:pt x="3400967" y="834859"/>
                  </a:lnTo>
                  <a:lnTo>
                    <a:pt x="3400967" y="963640"/>
                  </a:lnTo>
                  <a:lnTo>
                    <a:pt x="3561573" y="963640"/>
                  </a:lnTo>
                  <a:lnTo>
                    <a:pt x="3240360" y="1284852"/>
                  </a:lnTo>
                  <a:lnTo>
                    <a:pt x="2919147" y="963640"/>
                  </a:lnTo>
                  <a:lnTo>
                    <a:pt x="3079753" y="963640"/>
                  </a:lnTo>
                  <a:lnTo>
                    <a:pt x="3079753" y="834859"/>
                  </a:lnTo>
                  <a:lnTo>
                    <a:pt x="0" y="834859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83485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63787" numCol="1" spcCol="1270" anchor="ctr" anchorCtr="0">
              <a:noAutofit/>
            </a:bodyPr>
            <a:lstStyle/>
            <a:p>
              <a:pPr lvl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Ukupno prihodi i primici                                       </a:t>
              </a:r>
              <a:r>
                <a:rPr lang="hr-HR" sz="1600" dirty="0"/>
                <a:t>1.372.795.935,15</a:t>
              </a: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kn</a:t>
              </a:r>
            </a:p>
            <a:p>
              <a:pPr lvl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kern="1200" dirty="0">
                  <a:solidFill>
                    <a:schemeClr val="accent2">
                      <a:lumMod val="75000"/>
                    </a:schemeClr>
                  </a:solidFill>
                </a:rPr>
                <a:t>Višak/manjak prethodnih razdoblja               -27.729.018,13</a:t>
              </a:r>
              <a:r>
                <a:rPr lang="hr-HR" sz="1600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hr-HR" sz="1600" b="1" kern="1200" dirty="0">
                  <a:solidFill>
                    <a:schemeClr val="accent2">
                      <a:lumMod val="75000"/>
                    </a:schemeClr>
                  </a:solidFill>
                </a:rPr>
                <a:t>kn</a:t>
              </a:r>
            </a:p>
          </p:txBody>
        </p:sp>
      </p:grpSp>
      <p:cxnSp>
        <p:nvCxnSpPr>
          <p:cNvPr id="16" name="Ravni poveznik 15"/>
          <p:cNvCxnSpPr/>
          <p:nvPr/>
        </p:nvCxnSpPr>
        <p:spPr>
          <a:xfrm>
            <a:off x="4355976" y="342900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58112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72514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>
                <a:solidFill>
                  <a:prstClr val="white"/>
                </a:solidFill>
              </a:rPr>
              <a:t> Zadarske županije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3637273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31D042-7508-43B0-A7AB-F1182DB2D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Socijalna komponenta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4B5B37-97E0-4AD7-8337-1F4B24A7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r-HR" sz="1600" dirty="0"/>
              <a:t>4,5 </a:t>
            </a:r>
            <a:r>
              <a:rPr lang="hr-HR" sz="1600" dirty="0" err="1"/>
              <a:t>mil</a:t>
            </a:r>
            <a:r>
              <a:rPr lang="hr-HR" sz="1600" dirty="0"/>
              <a:t>. kuna donacija udrugama i neprofitnim organizacijama</a:t>
            </a:r>
          </a:p>
          <a:p>
            <a:r>
              <a:rPr lang="hr-HR" sz="1600" dirty="0"/>
              <a:t>3,2 </a:t>
            </a:r>
            <a:r>
              <a:rPr lang="hr-HR" sz="1600" dirty="0" err="1"/>
              <a:t>mil</a:t>
            </a:r>
            <a:r>
              <a:rPr lang="hr-HR" sz="1600" dirty="0"/>
              <a:t>. kuna za pomoć starijim osobama (od kojih 2,8 </a:t>
            </a:r>
            <a:r>
              <a:rPr lang="hr-HR" sz="1600" dirty="0" err="1"/>
              <a:t>mil</a:t>
            </a:r>
            <a:r>
              <a:rPr lang="hr-HR" sz="1600" dirty="0"/>
              <a:t>. kuna za sufinanciranje smještaja u privatnim domovima),</a:t>
            </a:r>
          </a:p>
          <a:p>
            <a:r>
              <a:rPr lang="hr-HR" sz="1600" dirty="0"/>
              <a:t>3,0 </a:t>
            </a:r>
            <a:r>
              <a:rPr lang="hr-HR" sz="1600" dirty="0" err="1"/>
              <a:t>mil</a:t>
            </a:r>
            <a:r>
              <a:rPr lang="hr-HR" sz="1600" dirty="0"/>
              <a:t>. kuna naknada za novorođenčad</a:t>
            </a:r>
          </a:p>
          <a:p>
            <a:r>
              <a:rPr lang="hr-HR" sz="1600" dirty="0"/>
              <a:t>2,5 </a:t>
            </a:r>
            <a:r>
              <a:rPr lang="hr-HR" sz="1600" dirty="0" err="1"/>
              <a:t>mil</a:t>
            </a:r>
            <a:r>
              <a:rPr lang="hr-HR" sz="1600" dirty="0"/>
              <a:t>. kuna za Projekt Inkluzija u OŠ i SŠ i projekt pomoćnici u nastavi</a:t>
            </a:r>
          </a:p>
          <a:p>
            <a:r>
              <a:rPr lang="hr-HR" sz="1600" dirty="0"/>
              <a:t>2,2 </a:t>
            </a:r>
            <a:r>
              <a:rPr lang="hr-HR" sz="1600" dirty="0" err="1"/>
              <a:t>mil</a:t>
            </a:r>
            <a:r>
              <a:rPr lang="hr-HR" sz="1600" dirty="0"/>
              <a:t>. kuna sufinanciranja cijene prijevoza učenika srednjih škola,</a:t>
            </a:r>
          </a:p>
          <a:p>
            <a:r>
              <a:rPr lang="hr-HR" sz="1600" dirty="0"/>
              <a:t>0,6 </a:t>
            </a:r>
            <a:r>
              <a:rPr lang="hr-HR" sz="1600" dirty="0" err="1"/>
              <a:t>mil</a:t>
            </a:r>
            <a:r>
              <a:rPr lang="hr-HR" sz="1600" dirty="0"/>
              <a:t>. kuna sufinanciranja smještaja i udžbenika učenika koji pohađaju srednje škole deficitarnih zanimanja</a:t>
            </a:r>
          </a:p>
          <a:p>
            <a:pPr lvl="0"/>
            <a:r>
              <a:rPr lang="hr-HR" sz="1600" dirty="0"/>
              <a:t>0,5 </a:t>
            </a:r>
            <a:r>
              <a:rPr lang="hr-HR" sz="1600" dirty="0" err="1"/>
              <a:t>mil</a:t>
            </a:r>
            <a:r>
              <a:rPr lang="hr-HR" sz="1600" dirty="0"/>
              <a:t>. kuna za Crveni križ,</a:t>
            </a:r>
          </a:p>
          <a:p>
            <a:pPr lvl="0"/>
            <a:r>
              <a:rPr lang="hr-HR" sz="1600" dirty="0"/>
              <a:t>0,5 </a:t>
            </a:r>
            <a:r>
              <a:rPr lang="hr-HR" sz="1600" dirty="0" err="1"/>
              <a:t>mil</a:t>
            </a:r>
            <a:r>
              <a:rPr lang="hr-HR" sz="1600" dirty="0"/>
              <a:t>. kuna za aktivnosti Caritasa Zadarske nadbiskupije</a:t>
            </a:r>
          </a:p>
          <a:p>
            <a:r>
              <a:rPr lang="hr-HR" sz="1600" dirty="0"/>
              <a:t>0,5 </a:t>
            </a:r>
            <a:r>
              <a:rPr lang="hr-HR" sz="1600" dirty="0" err="1"/>
              <a:t>mil</a:t>
            </a:r>
            <a:r>
              <a:rPr lang="hr-HR" sz="1600" dirty="0"/>
              <a:t>. kuna za djelatnost </a:t>
            </a:r>
            <a:r>
              <a:rPr lang="hr-HR" sz="1600" dirty="0" err="1"/>
              <a:t>mrtvozorenja</a:t>
            </a:r>
            <a:endParaRPr lang="hr-HR" sz="1600" dirty="0"/>
          </a:p>
          <a:p>
            <a:r>
              <a:rPr lang="hr-HR" sz="1600" dirty="0"/>
              <a:t>0,5 </a:t>
            </a:r>
            <a:r>
              <a:rPr lang="hr-HR" sz="1600" dirty="0" err="1"/>
              <a:t>mil</a:t>
            </a:r>
            <a:r>
              <a:rPr lang="hr-HR" sz="1600" dirty="0"/>
              <a:t>. kuna Domu za starije i nemoćne Zadar za uređenje odjela za dementne osobe</a:t>
            </a:r>
          </a:p>
          <a:p>
            <a:pPr lvl="0"/>
            <a:r>
              <a:rPr lang="hr-HR" sz="1600" dirty="0"/>
              <a:t>0,2 </a:t>
            </a:r>
            <a:r>
              <a:rPr lang="hr-HR" sz="1600" dirty="0" err="1"/>
              <a:t>mil</a:t>
            </a:r>
            <a:r>
              <a:rPr lang="hr-HR" sz="1600" dirty="0"/>
              <a:t>. kuna pomoći iz Proračunske zalihe prijateljskoj </a:t>
            </a:r>
            <a:r>
              <a:rPr lang="hr-HR" sz="1600" dirty="0" err="1"/>
              <a:t>Južnomoravskoj</a:t>
            </a:r>
            <a:r>
              <a:rPr lang="hr-HR" sz="1600" dirty="0"/>
              <a:t> Regiji Republike Češke za stradale u snažnom tornadu,</a:t>
            </a:r>
          </a:p>
          <a:p>
            <a:pPr lvl="0"/>
            <a:r>
              <a:rPr lang="hr-HR" sz="1600" dirty="0"/>
              <a:t>0,2 </a:t>
            </a:r>
            <a:r>
              <a:rPr lang="hr-HR" sz="1600" dirty="0" err="1"/>
              <a:t>mil</a:t>
            </a:r>
            <a:r>
              <a:rPr lang="hr-HR" sz="1600" dirty="0"/>
              <a:t>. kuna iz Proračunske zalihe za sufinanciranje nabave broda za medicinski prijevoz na otoke Ugljan i Pašman (ukupno 1,5 </a:t>
            </a:r>
            <a:r>
              <a:rPr lang="hr-HR" sz="1600" dirty="0" err="1"/>
              <a:t>mil</a:t>
            </a:r>
            <a:r>
              <a:rPr lang="hr-HR" sz="1600" dirty="0"/>
              <a:t>. kuna zajedno sa učešćem Ministarstva zdravstva</a:t>
            </a:r>
          </a:p>
          <a:p>
            <a:pPr marL="0" lvl="0" indent="0">
              <a:buNone/>
            </a:pPr>
            <a:endParaRPr lang="hr-HR" sz="16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851D7ED-99DE-4582-9C11-762FCA65CF52}"/>
              </a:ext>
            </a:extLst>
          </p:cNvPr>
          <p:cNvSpPr txBox="1"/>
          <p:nvPr/>
        </p:nvSpPr>
        <p:spPr>
          <a:xfrm>
            <a:off x="539552" y="138179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 i</a:t>
            </a:r>
            <a:r>
              <a:rPr lang="hr-HR" dirty="0"/>
              <a:t>z izvornih prihoda 18,4 </a:t>
            </a:r>
            <a:r>
              <a:rPr lang="hr-HR" dirty="0" err="1"/>
              <a:t>mil</a:t>
            </a:r>
            <a:r>
              <a:rPr lang="hr-HR" dirty="0"/>
              <a:t>. kuna</a:t>
            </a:r>
          </a:p>
        </p:txBody>
      </p:sp>
    </p:spTree>
    <p:extLst>
      <p:ext uri="{BB962C8B-B14F-4D97-AF65-F5344CB8AC3E}">
        <p14:creationId xmlns:p14="http://schemas.microsoft.com/office/powerpoint/2010/main" val="4185326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A52CA0-56E3-41AD-B03A-16AFFBC37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Gospodarska komponenta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0ECE68-5950-410D-AD04-B35F2395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04" y="2420888"/>
            <a:ext cx="8229600" cy="4525963"/>
          </a:xfrm>
        </p:spPr>
        <p:txBody>
          <a:bodyPr>
            <a:normAutofit/>
          </a:bodyPr>
          <a:lstStyle/>
          <a:p>
            <a:r>
              <a:rPr lang="hr-HR" sz="1600" dirty="0">
                <a:solidFill>
                  <a:prstClr val="black"/>
                </a:solidFill>
              </a:rPr>
              <a:t>5 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općinama i gradovima na području Zadarske županije za ostvarenje kapitalnih projekata uređenja plaža i prometnica, vodoopskrbe, gradnje škola i vrtića</a:t>
            </a:r>
          </a:p>
          <a:p>
            <a:r>
              <a:rPr lang="hr-HR" sz="1600" dirty="0"/>
              <a:t>1,7 </a:t>
            </a:r>
            <a:r>
              <a:rPr lang="hr-HR" sz="1600" dirty="0" err="1"/>
              <a:t>mil</a:t>
            </a:r>
            <a:r>
              <a:rPr lang="hr-HR" sz="1600" dirty="0"/>
              <a:t>. kuna subvencija obrtnicima i poduzetnicima</a:t>
            </a:r>
          </a:p>
          <a:p>
            <a:r>
              <a:rPr lang="hr-HR" sz="1600" dirty="0"/>
              <a:t>1,3 </a:t>
            </a:r>
            <a:r>
              <a:rPr lang="hr-HR" sz="1600" dirty="0" err="1"/>
              <a:t>mil</a:t>
            </a:r>
            <a:r>
              <a:rPr lang="hr-HR" sz="1600" dirty="0"/>
              <a:t>. kuna Vatrogasnoj zajednici Zadarske županije</a:t>
            </a:r>
          </a:p>
          <a:p>
            <a:r>
              <a:rPr lang="hr-HR" sz="1600" dirty="0"/>
              <a:t>1,1 </a:t>
            </a:r>
            <a:r>
              <a:rPr lang="hr-HR" sz="1600" dirty="0" err="1"/>
              <a:t>mil</a:t>
            </a:r>
            <a:r>
              <a:rPr lang="hr-HR" sz="1600" dirty="0"/>
              <a:t>. kuna subvencija poljoprivrednicima</a:t>
            </a:r>
          </a:p>
          <a:p>
            <a:r>
              <a:rPr lang="hr-HR" sz="1600" dirty="0"/>
              <a:t>0,8 </a:t>
            </a:r>
            <a:r>
              <a:rPr lang="hr-HR" sz="1600" dirty="0" err="1"/>
              <a:t>mil</a:t>
            </a:r>
            <a:r>
              <a:rPr lang="hr-HR" sz="1600" dirty="0"/>
              <a:t>. kuna za aktivnosti civilne zaštite (uključujući 0,3 </a:t>
            </a:r>
            <a:r>
              <a:rPr lang="hr-HR" sz="1600" dirty="0" err="1"/>
              <a:t>mil</a:t>
            </a:r>
            <a:r>
              <a:rPr lang="hr-HR" sz="1600" dirty="0"/>
              <a:t>. kuna za materijal za higijenske potrebe te za dezinfekciju prostora uslijed borbe s </a:t>
            </a:r>
            <a:r>
              <a:rPr lang="hr-HR" sz="1600" dirty="0" err="1"/>
              <a:t>pandemijom</a:t>
            </a:r>
            <a:r>
              <a:rPr lang="hr-HR" sz="1600" dirty="0"/>
              <a:t> COVID 19)</a:t>
            </a:r>
          </a:p>
          <a:p>
            <a:r>
              <a:rPr lang="hr-HR" sz="1600" dirty="0"/>
              <a:t>0,6 </a:t>
            </a:r>
            <a:r>
              <a:rPr lang="hr-HR" sz="1600" dirty="0" err="1"/>
              <a:t>mil</a:t>
            </a:r>
            <a:r>
              <a:rPr lang="hr-HR" sz="1600" dirty="0"/>
              <a:t>. kuna za promidžbu i udruženo oglašavanje u turizmu </a:t>
            </a:r>
            <a:endParaRPr lang="en-US" sz="1600" dirty="0"/>
          </a:p>
          <a:p>
            <a:endParaRPr lang="hr-HR" sz="1600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58CA917-41F1-4348-A6D7-72134FC73D7C}"/>
              </a:ext>
            </a:extLst>
          </p:cNvPr>
          <p:cNvSpPr txBox="1"/>
          <p:nvPr/>
        </p:nvSpPr>
        <p:spPr>
          <a:xfrm>
            <a:off x="611560" y="173459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 i</a:t>
            </a:r>
            <a:r>
              <a:rPr lang="hr-HR" dirty="0"/>
              <a:t>z izvornih prihoda 11,5 </a:t>
            </a:r>
            <a:r>
              <a:rPr lang="hr-HR" dirty="0" err="1"/>
              <a:t>mil</a:t>
            </a:r>
            <a:r>
              <a:rPr lang="hr-HR" dirty="0"/>
              <a:t>. kuna</a:t>
            </a:r>
          </a:p>
        </p:txBody>
      </p:sp>
    </p:spTree>
    <p:extLst>
      <p:ext uri="{BB962C8B-B14F-4D97-AF65-F5344CB8AC3E}">
        <p14:creationId xmlns:p14="http://schemas.microsoft.com/office/powerpoint/2010/main" val="2982311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151A74-EC19-49E5-81C6-9E04827A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prstClr val="black"/>
                </a:solidFill>
              </a:rPr>
              <a:t>Kultura i šport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CC97D3-A1C5-4904-9284-825CAAD46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72299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hr-HR" sz="1600" dirty="0">
                <a:solidFill>
                  <a:prstClr val="black"/>
                </a:solidFill>
              </a:rPr>
              <a:t>Za programe u </a:t>
            </a:r>
            <a:r>
              <a:rPr lang="hr-HR" sz="1600" b="1" dirty="0">
                <a:solidFill>
                  <a:prstClr val="black"/>
                </a:solidFill>
              </a:rPr>
              <a:t>kulturi</a:t>
            </a:r>
            <a:r>
              <a:rPr lang="hr-HR" sz="1600" dirty="0">
                <a:solidFill>
                  <a:prstClr val="black"/>
                </a:solidFill>
              </a:rPr>
              <a:t> izdvaja se 10,2</a:t>
            </a:r>
            <a:r>
              <a:rPr lang="hr-HR" sz="1600" b="1" dirty="0">
                <a:solidFill>
                  <a:prstClr val="black"/>
                </a:solidFill>
              </a:rPr>
              <a:t> </a:t>
            </a:r>
            <a:r>
              <a:rPr lang="hr-HR" sz="1600" b="1" dirty="0" err="1">
                <a:solidFill>
                  <a:prstClr val="black"/>
                </a:solidFill>
              </a:rPr>
              <a:t>mil</a:t>
            </a:r>
            <a:r>
              <a:rPr lang="hr-HR" sz="1600" b="1" dirty="0">
                <a:solidFill>
                  <a:prstClr val="black"/>
                </a:solidFill>
              </a:rPr>
              <a:t>. kuna </a:t>
            </a:r>
            <a:r>
              <a:rPr lang="hr-HR" sz="1600" dirty="0"/>
              <a:t>iz izvornih prihoda, a odnose se na</a:t>
            </a:r>
            <a:r>
              <a:rPr lang="hr-HR" sz="1600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r-HR" sz="1600" dirty="0">
                <a:solidFill>
                  <a:prstClr val="black"/>
                </a:solidFill>
              </a:rPr>
              <a:t> </a:t>
            </a:r>
            <a:endParaRPr lang="en-US" sz="16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hr-HR" sz="1600" dirty="0">
                <a:solidFill>
                  <a:prstClr val="black"/>
                </a:solidFill>
              </a:rPr>
              <a:t> 4,2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za djelatnost i aktivnosti Narodnog muzeja,</a:t>
            </a:r>
            <a:endParaRPr lang="en-US" sz="16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hr-HR" sz="1600" dirty="0">
                <a:solidFill>
                  <a:prstClr val="black"/>
                </a:solidFill>
              </a:rPr>
              <a:t> 4,7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za djelatnost i aktivnosti Kazališta lutaka Zadar,</a:t>
            </a:r>
            <a:endParaRPr lang="en-US" sz="16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hr-HR" sz="1600" dirty="0">
                <a:solidFill>
                  <a:prstClr val="black"/>
                </a:solidFill>
              </a:rPr>
              <a:t> 0,9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za programe u kulturi (0,6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za javne potrebe udruga u kulturi),</a:t>
            </a:r>
          </a:p>
          <a:p>
            <a:pPr lvl="0">
              <a:spcBef>
                <a:spcPts val="0"/>
              </a:spcBef>
            </a:pPr>
            <a:r>
              <a:rPr lang="hr-HR" sz="1600" dirty="0">
                <a:solidFill>
                  <a:prstClr val="black"/>
                </a:solidFill>
              </a:rPr>
              <a:t> 0,4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za djelatnost tehničke kulture</a:t>
            </a:r>
          </a:p>
          <a:p>
            <a:pPr marL="0" lvl="0" indent="0">
              <a:spcBef>
                <a:spcPts val="0"/>
              </a:spcBef>
              <a:buNone/>
            </a:pPr>
            <a:endParaRPr lang="hr-HR" sz="16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hr-HR" sz="16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r-HR" sz="1600" dirty="0">
                <a:solidFill>
                  <a:prstClr val="black"/>
                </a:solidFill>
              </a:rPr>
              <a:t>Za </a:t>
            </a:r>
            <a:r>
              <a:rPr lang="hr-HR" sz="1600" b="1" dirty="0">
                <a:solidFill>
                  <a:prstClr val="black"/>
                </a:solidFill>
              </a:rPr>
              <a:t>razvoj športa</a:t>
            </a:r>
            <a:r>
              <a:rPr lang="hr-HR" sz="1600" dirty="0">
                <a:solidFill>
                  <a:prstClr val="black"/>
                </a:solidFill>
              </a:rPr>
              <a:t> na području Zadarske županije izdvaja  se 2,1</a:t>
            </a:r>
            <a:r>
              <a:rPr lang="hr-HR" sz="1600" b="1" dirty="0">
                <a:solidFill>
                  <a:prstClr val="black"/>
                </a:solidFill>
              </a:rPr>
              <a:t> </a:t>
            </a:r>
            <a:r>
              <a:rPr lang="hr-HR" sz="1600" b="1" dirty="0" err="1">
                <a:solidFill>
                  <a:prstClr val="black"/>
                </a:solidFill>
              </a:rPr>
              <a:t>mil</a:t>
            </a:r>
            <a:r>
              <a:rPr lang="hr-HR" sz="1600" b="1" dirty="0">
                <a:solidFill>
                  <a:prstClr val="black"/>
                </a:solidFill>
              </a:rPr>
              <a:t>. kuna </a:t>
            </a:r>
            <a:r>
              <a:rPr lang="hr-HR" sz="1600" dirty="0">
                <a:solidFill>
                  <a:prstClr val="black"/>
                </a:solidFill>
              </a:rPr>
              <a:t>iz izvornih prihoda, a odnose se na: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hr-HR" sz="1600" dirty="0">
                <a:solidFill>
                  <a:prstClr val="black"/>
                </a:solidFill>
              </a:rPr>
              <a:t> 1,2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za djelatnost Športske zajednice Zadarske županije,</a:t>
            </a:r>
            <a:endParaRPr lang="en-US" sz="16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hr-HR" sz="1600" dirty="0">
                <a:solidFill>
                  <a:prstClr val="black"/>
                </a:solidFill>
              </a:rPr>
              <a:t> 0,9 </a:t>
            </a:r>
            <a:r>
              <a:rPr lang="hr-HR" sz="1600" dirty="0" err="1">
                <a:solidFill>
                  <a:prstClr val="black"/>
                </a:solidFill>
              </a:rPr>
              <a:t>mil</a:t>
            </a:r>
            <a:r>
              <a:rPr lang="hr-HR" sz="1600" dirty="0">
                <a:solidFill>
                  <a:prstClr val="black"/>
                </a:solidFill>
              </a:rPr>
              <a:t>. kuna za javne potrebe u športu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5D11325-2E4C-4053-9392-0C650072C77F}"/>
              </a:ext>
            </a:extLst>
          </p:cNvPr>
          <p:cNvSpPr txBox="1"/>
          <p:nvPr/>
        </p:nvSpPr>
        <p:spPr>
          <a:xfrm>
            <a:off x="445178" y="167032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/>
              <a:t>Iz izvornih prihoda 12,3 </a:t>
            </a:r>
            <a:r>
              <a:rPr lang="hr-HR" dirty="0" err="1"/>
              <a:t>mil.kuna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9686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>
                <a:solidFill>
                  <a:srgbClr val="0070C0"/>
                </a:solidFill>
              </a:rPr>
              <a:t>https://www.zadarska-zupanija.hr/component/content/article?id=479</a:t>
            </a: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4276" y="274638"/>
            <a:ext cx="6635080" cy="994123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Izvršenje proračuna – ZADARSKA ŽUPANIJA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0FE64ED6-8B12-4E5E-BC49-95524F318D06}"/>
              </a:ext>
            </a:extLst>
          </p:cNvPr>
          <p:cNvGrpSpPr/>
          <p:nvPr/>
        </p:nvGrpSpPr>
        <p:grpSpPr>
          <a:xfrm>
            <a:off x="1187624" y="2349607"/>
            <a:ext cx="6480720" cy="3476491"/>
            <a:chOff x="1187624" y="2349607"/>
            <a:chExt cx="6480720" cy="3476491"/>
          </a:xfrm>
        </p:grpSpPr>
        <p:sp>
          <p:nvSpPr>
            <p:cNvPr id="5" name="Prostoručno: oblik 4">
              <a:extLst>
                <a:ext uri="{FF2B5EF4-FFF2-40B4-BE49-F238E27FC236}">
                  <a16:creationId xmlns:a16="http://schemas.microsoft.com/office/drawing/2014/main" id="{D9C8387C-E457-4036-ADB0-36C1CB4558ED}"/>
                </a:ext>
              </a:extLst>
            </p:cNvPr>
            <p:cNvSpPr/>
            <p:nvPr/>
          </p:nvSpPr>
          <p:spPr>
            <a:xfrm>
              <a:off x="1187624" y="4623149"/>
              <a:ext cx="6480720" cy="1202949"/>
            </a:xfrm>
            <a:custGeom>
              <a:avLst/>
              <a:gdLst>
                <a:gd name="connsiteX0" fmla="*/ 0 w 6480720"/>
                <a:gd name="connsiteY0" fmla="*/ 0 h 1202949"/>
                <a:gd name="connsiteX1" fmla="*/ 6480720 w 6480720"/>
                <a:gd name="connsiteY1" fmla="*/ 0 h 1202949"/>
                <a:gd name="connsiteX2" fmla="*/ 6480720 w 6480720"/>
                <a:gd name="connsiteY2" fmla="*/ 1202949 h 1202949"/>
                <a:gd name="connsiteX3" fmla="*/ 0 w 6480720"/>
                <a:gd name="connsiteY3" fmla="*/ 1202949 h 1202949"/>
                <a:gd name="connsiteX4" fmla="*/ 0 w 6480720"/>
                <a:gd name="connsiteY4" fmla="*/ 0 h 120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0720" h="1202949">
                  <a:moveTo>
                    <a:pt x="0" y="0"/>
                  </a:moveTo>
                  <a:lnTo>
                    <a:pt x="6480720" y="0"/>
                  </a:lnTo>
                  <a:lnTo>
                    <a:pt x="6480720" y="1202949"/>
                  </a:lnTo>
                  <a:lnTo>
                    <a:pt x="0" y="12029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000" b="1" i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                Raspoloživi višak                           14.468.744,74 kn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hr-HR" sz="1400" b="1" kern="1200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6" name="Prostoručno: oblik 5">
              <a:extLst>
                <a:ext uri="{FF2B5EF4-FFF2-40B4-BE49-F238E27FC236}">
                  <a16:creationId xmlns:a16="http://schemas.microsoft.com/office/drawing/2014/main" id="{CF91341A-7B5E-4098-90B7-CB82757055E5}"/>
                </a:ext>
              </a:extLst>
            </p:cNvPr>
            <p:cNvSpPr/>
            <p:nvPr/>
          </p:nvSpPr>
          <p:spPr>
            <a:xfrm rot="21600000">
              <a:off x="1187624" y="3489960"/>
              <a:ext cx="6480720" cy="1151586"/>
            </a:xfrm>
            <a:custGeom>
              <a:avLst/>
              <a:gdLst>
                <a:gd name="connsiteX0" fmla="*/ 0 w 6480720"/>
                <a:gd name="connsiteY0" fmla="*/ 403319 h 1151584"/>
                <a:gd name="connsiteX1" fmla="*/ 3096412 w 6480720"/>
                <a:gd name="connsiteY1" fmla="*/ 403319 h 1151584"/>
                <a:gd name="connsiteX2" fmla="*/ 3096412 w 6480720"/>
                <a:gd name="connsiteY2" fmla="*/ 287896 h 1151584"/>
                <a:gd name="connsiteX3" fmla="*/ 2952464 w 6480720"/>
                <a:gd name="connsiteY3" fmla="*/ 287896 h 1151584"/>
                <a:gd name="connsiteX4" fmla="*/ 3240360 w 6480720"/>
                <a:gd name="connsiteY4" fmla="*/ 0 h 1151584"/>
                <a:gd name="connsiteX5" fmla="*/ 3528256 w 6480720"/>
                <a:gd name="connsiteY5" fmla="*/ 287896 h 1151584"/>
                <a:gd name="connsiteX6" fmla="*/ 3384308 w 6480720"/>
                <a:gd name="connsiteY6" fmla="*/ 287896 h 1151584"/>
                <a:gd name="connsiteX7" fmla="*/ 3384308 w 6480720"/>
                <a:gd name="connsiteY7" fmla="*/ 403319 h 1151584"/>
                <a:gd name="connsiteX8" fmla="*/ 6480720 w 6480720"/>
                <a:gd name="connsiteY8" fmla="*/ 403319 h 1151584"/>
                <a:gd name="connsiteX9" fmla="*/ 6480720 w 6480720"/>
                <a:gd name="connsiteY9" fmla="*/ 1151584 h 1151584"/>
                <a:gd name="connsiteX10" fmla="*/ 0 w 6480720"/>
                <a:gd name="connsiteY10" fmla="*/ 1151584 h 1151584"/>
                <a:gd name="connsiteX11" fmla="*/ 0 w 6480720"/>
                <a:gd name="connsiteY11" fmla="*/ 403319 h 115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151584">
                  <a:moveTo>
                    <a:pt x="6480720" y="748265"/>
                  </a:moveTo>
                  <a:lnTo>
                    <a:pt x="3384308" y="748265"/>
                  </a:lnTo>
                  <a:lnTo>
                    <a:pt x="3384308" y="863688"/>
                  </a:lnTo>
                  <a:lnTo>
                    <a:pt x="3528256" y="863688"/>
                  </a:lnTo>
                  <a:lnTo>
                    <a:pt x="3240360" y="1151583"/>
                  </a:lnTo>
                  <a:lnTo>
                    <a:pt x="2952464" y="863688"/>
                  </a:lnTo>
                  <a:lnTo>
                    <a:pt x="3096412" y="863688"/>
                  </a:lnTo>
                  <a:lnTo>
                    <a:pt x="3096412" y="748265"/>
                  </a:lnTo>
                  <a:lnTo>
                    <a:pt x="0" y="748265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74826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17112" numCol="1" spcCol="1270" anchor="ctr" anchorCtr="0">
              <a:noAutofit/>
            </a:bodyPr>
            <a:lstStyle/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Ukupno rashodi i izdaci                                   246.285.912,70 kn</a:t>
              </a:r>
            </a:p>
          </p:txBody>
        </p:sp>
        <p:sp>
          <p:nvSpPr>
            <p:cNvPr id="7" name="Prostoručno: oblik 6">
              <a:extLst>
                <a:ext uri="{FF2B5EF4-FFF2-40B4-BE49-F238E27FC236}">
                  <a16:creationId xmlns:a16="http://schemas.microsoft.com/office/drawing/2014/main" id="{9C4E0F4D-DE7E-4362-A355-76F34E9DFB20}"/>
                </a:ext>
              </a:extLst>
            </p:cNvPr>
            <p:cNvSpPr/>
            <p:nvPr/>
          </p:nvSpPr>
          <p:spPr>
            <a:xfrm rot="21600000">
              <a:off x="1187624" y="2349607"/>
              <a:ext cx="6480720" cy="1151586"/>
            </a:xfrm>
            <a:custGeom>
              <a:avLst/>
              <a:gdLst>
                <a:gd name="connsiteX0" fmla="*/ 0 w 6480720"/>
                <a:gd name="connsiteY0" fmla="*/ 403319 h 1151584"/>
                <a:gd name="connsiteX1" fmla="*/ 3096412 w 6480720"/>
                <a:gd name="connsiteY1" fmla="*/ 403319 h 1151584"/>
                <a:gd name="connsiteX2" fmla="*/ 3096412 w 6480720"/>
                <a:gd name="connsiteY2" fmla="*/ 287896 h 1151584"/>
                <a:gd name="connsiteX3" fmla="*/ 2952464 w 6480720"/>
                <a:gd name="connsiteY3" fmla="*/ 287896 h 1151584"/>
                <a:gd name="connsiteX4" fmla="*/ 3240360 w 6480720"/>
                <a:gd name="connsiteY4" fmla="*/ 0 h 1151584"/>
                <a:gd name="connsiteX5" fmla="*/ 3528256 w 6480720"/>
                <a:gd name="connsiteY5" fmla="*/ 287896 h 1151584"/>
                <a:gd name="connsiteX6" fmla="*/ 3384308 w 6480720"/>
                <a:gd name="connsiteY6" fmla="*/ 287896 h 1151584"/>
                <a:gd name="connsiteX7" fmla="*/ 3384308 w 6480720"/>
                <a:gd name="connsiteY7" fmla="*/ 403319 h 1151584"/>
                <a:gd name="connsiteX8" fmla="*/ 6480720 w 6480720"/>
                <a:gd name="connsiteY8" fmla="*/ 403319 h 1151584"/>
                <a:gd name="connsiteX9" fmla="*/ 6480720 w 6480720"/>
                <a:gd name="connsiteY9" fmla="*/ 1151584 h 1151584"/>
                <a:gd name="connsiteX10" fmla="*/ 0 w 6480720"/>
                <a:gd name="connsiteY10" fmla="*/ 1151584 h 1151584"/>
                <a:gd name="connsiteX11" fmla="*/ 0 w 6480720"/>
                <a:gd name="connsiteY11" fmla="*/ 403319 h 115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80720" h="1151584">
                  <a:moveTo>
                    <a:pt x="6480720" y="748265"/>
                  </a:moveTo>
                  <a:lnTo>
                    <a:pt x="3384308" y="748265"/>
                  </a:lnTo>
                  <a:lnTo>
                    <a:pt x="3384308" y="863688"/>
                  </a:lnTo>
                  <a:lnTo>
                    <a:pt x="3528256" y="863688"/>
                  </a:lnTo>
                  <a:lnTo>
                    <a:pt x="3240360" y="1151583"/>
                  </a:lnTo>
                  <a:lnTo>
                    <a:pt x="2952464" y="863688"/>
                  </a:lnTo>
                  <a:lnTo>
                    <a:pt x="3096412" y="863688"/>
                  </a:lnTo>
                  <a:lnTo>
                    <a:pt x="3096412" y="748265"/>
                  </a:lnTo>
                  <a:lnTo>
                    <a:pt x="0" y="748265"/>
                  </a:lnTo>
                  <a:lnTo>
                    <a:pt x="0" y="1"/>
                  </a:lnTo>
                  <a:lnTo>
                    <a:pt x="6480720" y="1"/>
                  </a:lnTo>
                  <a:lnTo>
                    <a:pt x="6480720" y="7482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3791" tIns="113793" rIns="113792" bIns="517112" numCol="1" spcCol="1270" anchor="ctr" anchorCtr="0">
              <a:noAutofit/>
            </a:bodyPr>
            <a:lstStyle/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        Ukupno prihodi i primici                                 </a:t>
              </a:r>
              <a:r>
                <a:rPr lang="hr-HR" sz="1600" b="1" kern="1200" dirty="0"/>
                <a:t>235.980.815,06</a:t>
              </a: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kn</a:t>
              </a:r>
            </a:p>
            <a:p>
              <a:pPr marL="0" lvl="0" indent="0" algn="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 Preneseni višak iz 2020.                                    </a:t>
              </a:r>
              <a:r>
                <a:rPr lang="hr-HR" sz="1600" kern="1200" dirty="0"/>
                <a:t>24.773.842,38</a:t>
              </a:r>
              <a:r>
                <a:rPr lang="hr-HR" sz="1600" b="1" kern="1200" dirty="0">
                  <a:solidFill>
                    <a:schemeClr val="accent1">
                      <a:lumMod val="50000"/>
                    </a:schemeClr>
                  </a:solidFill>
                </a:rPr>
                <a:t> kn  </a:t>
              </a:r>
            </a:p>
          </p:txBody>
        </p:sp>
      </p:grpSp>
      <p:cxnSp>
        <p:nvCxnSpPr>
          <p:cNvPr id="16" name="Ravni poveznik 15"/>
          <p:cNvCxnSpPr/>
          <p:nvPr/>
        </p:nvCxnSpPr>
        <p:spPr>
          <a:xfrm>
            <a:off x="4355976" y="328498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355976" y="4365104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55976" y="4509120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02" y="101379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8013358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187624" y="1556792"/>
            <a:ext cx="64807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Godišnji izvještaj o izvršenju proračuna                  </a:t>
            </a:r>
          </a:p>
          <a:p>
            <a:pPr algn="ctr"/>
            <a:r>
              <a:rPr lang="hr-HR" b="1" dirty="0">
                <a:solidFill>
                  <a:prstClr val="white"/>
                </a:solidFill>
              </a:rPr>
              <a:t> Zadarske županije </a:t>
            </a:r>
            <a:r>
              <a:rPr lang="hr-HR" b="1" i="1" u="sng" dirty="0">
                <a:solidFill>
                  <a:prstClr val="white"/>
                </a:solidFill>
              </a:rPr>
              <a:t>bez proračunskih korisnika</a:t>
            </a:r>
            <a:r>
              <a:rPr lang="hr-HR" b="1" dirty="0">
                <a:solidFill>
                  <a:prstClr val="white"/>
                </a:solidFill>
              </a:rPr>
              <a:t>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241533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r>
              <a:rPr lang="hr-HR" sz="3100" b="1" dirty="0"/>
              <a:t>Odnos planiranih i ostvarenih prihoda  i primitaka u 2021. godini</a:t>
            </a:r>
            <a:br>
              <a:rPr lang="hr-HR" sz="31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98151" y="180650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 grupa prihoda i primitaka u ukupnim prihodima i primicima Proračuna Zadarske županije u 2021.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20608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cs typeface="Arial" pitchFamily="34" charset="0"/>
            </a:endParaRPr>
          </a:p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Prihodi i primici Proračuna Zadarske županije u 2021. god.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53" name="Rezervirano mjesto sadržaja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97138253"/>
                  </p:ext>
                </p:extLst>
              </p:nvPr>
            </p:nvGraphicFramePr>
            <p:xfrm>
              <a:off x="4642202" y="2610610"/>
              <a:ext cx="4222321" cy="42473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53" name="Rezervirano mjesto sadržaja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2202" y="2610610"/>
                <a:ext cx="4222321" cy="424739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Pravokutnik 14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Zadarske županije </a:t>
            </a:r>
            <a:r>
              <a:rPr lang="hr-HR" sz="1400" dirty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primitaka od financijske imovine i zaduživanja.</a:t>
            </a: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789270"/>
              </p:ext>
            </p:extLst>
          </p:nvPr>
        </p:nvGraphicFramePr>
        <p:xfrm>
          <a:off x="323528" y="2491735"/>
          <a:ext cx="3960441" cy="4008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20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Naziv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Plan 2021.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Izvršenje 2021. 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effectLst/>
                        </a:rPr>
                        <a:t>Indeks</a:t>
                      </a:r>
                      <a:endParaRPr lang="hr-HR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>
                          <a:effectLst/>
                        </a:rPr>
                        <a:t> PRIHODI POSLOVANJA 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1.445.263.822,50</a:t>
                      </a:r>
                      <a:endParaRPr kumimoji="0" lang="hr-H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0" lang="hr-HR" sz="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1.387.773.036,24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u="none" strike="noStrike" dirty="0">
                          <a:effectLst/>
                        </a:rPr>
                        <a:t>96,02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OD POREZA </a:t>
                      </a:r>
                      <a:endParaRPr lang="hr-H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effectLst/>
                        </a:rPr>
                        <a:t>89.130.000,00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effectLst/>
                        </a:rPr>
                        <a:t>91.844.896,84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103,05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>
                          <a:effectLst/>
                        </a:rPr>
                        <a:t> POMOĆI IZ INOZ. I OSTALIH SUBJEKATA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576.617.623,87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572.296.815,63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99,20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OD IMOVINE</a:t>
                      </a:r>
                      <a:endParaRPr lang="hr-H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11.024.739,00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11.338.497,09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102,85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44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>
                          <a:effectLst/>
                        </a:rPr>
                        <a:t> PRIHODI OD ADMINISTRATIVNIH PRISTOJBI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73.877.439,93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68.461.181,82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92,67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0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>
                          <a:effectLst/>
                        </a:rPr>
                        <a:t> PRIHODI OD PRODAJE PROIZVODA I ROBE, USLUGA, DONACIJA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85.263.281,41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73.515.189,71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86,22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13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IZ NADLEŽ. PRORAČ. I OD HZZO TEMELJEM UGOVOR. OBVEZA</a:t>
                      </a:r>
                      <a:endParaRPr lang="hr-H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603.092.171,78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564.858.599,42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93,66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>
                          <a:effectLst/>
                        </a:rPr>
                        <a:t> KAZNE, UPR. MJERE I OSTALI PRIHODI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6.258.566,51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5.457.855,73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effectLst/>
                        </a:rPr>
                        <a:t>87,21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>
                          <a:effectLst/>
                        </a:rPr>
                        <a:t> PRIHODI OD PRODAJE NEFIN. IMOVINE</a:t>
                      </a:r>
                      <a:endParaRPr lang="pl-P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158.572,26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129.828,64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81,87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u="none" strike="noStrike">
                          <a:effectLst/>
                        </a:rPr>
                        <a:t> PRIMICI OD FIN. IMOVINE I ZADUŽIVANJA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23.501.200,00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12.622.088,40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53,71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>
                          <a:effectLst/>
                        </a:rPr>
                        <a:t> PRIHODI I PRIMICI</a:t>
                      </a:r>
                      <a:endParaRPr lang="hr-H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1.468.923.594,76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1.400.524.953,28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95,34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4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>
                          <a:effectLst/>
                        </a:rPr>
                        <a:t> REZULTAT POSLOVANJA IZ PRETHODNE GODINE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-27.723.594,76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-27.729.018,13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u="none" strike="noStrike" dirty="0">
                          <a:effectLst/>
                        </a:rPr>
                        <a:t>-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25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effectLst/>
                        </a:rPr>
                        <a:t> UKUPNO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u="none" strike="noStrike" dirty="0">
                          <a:effectLst/>
                        </a:rPr>
                        <a:t>1.441.200.000,00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u="none" strike="noStrike" dirty="0">
                          <a:effectLst/>
                        </a:rPr>
                        <a:t>1.372.795.935,15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u="none" strike="noStrike" dirty="0">
                          <a:effectLst/>
                        </a:rPr>
                        <a:t>95,25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kstniOkvir 2">
            <a:extLst>
              <a:ext uri="{FF2B5EF4-FFF2-40B4-BE49-F238E27FC236}">
                <a16:creationId xmlns:a16="http://schemas.microsoft.com/office/drawing/2014/main" id="{F84863F4-2BB0-4841-8F4F-EC42B0A9EAD4}"/>
              </a:ext>
            </a:extLst>
          </p:cNvPr>
          <p:cNvSpPr txBox="1"/>
          <p:nvPr/>
        </p:nvSpPr>
        <p:spPr>
          <a:xfrm>
            <a:off x="7403911" y="3512758"/>
            <a:ext cx="709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40,8 %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CFC4029B-4131-4E0E-A8FB-F9E9F84F9623}"/>
              </a:ext>
            </a:extLst>
          </p:cNvPr>
          <p:cNvSpPr txBox="1"/>
          <p:nvPr/>
        </p:nvSpPr>
        <p:spPr>
          <a:xfrm>
            <a:off x="5924908" y="3101352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6,5 %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BD49D5A2-21FF-428D-8C25-A6469E142119}"/>
              </a:ext>
            </a:extLst>
          </p:cNvPr>
          <p:cNvSpPr txBox="1"/>
          <p:nvPr/>
        </p:nvSpPr>
        <p:spPr>
          <a:xfrm>
            <a:off x="6033283" y="4061625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40,3 %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CA8DF135-E13C-419A-956A-CE5578A333CF}"/>
              </a:ext>
            </a:extLst>
          </p:cNvPr>
          <p:cNvSpPr txBox="1"/>
          <p:nvPr/>
        </p:nvSpPr>
        <p:spPr>
          <a:xfrm>
            <a:off x="6177299" y="2855131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5,2 %</a:t>
            </a:r>
          </a:p>
        </p:txBody>
      </p:sp>
      <p:sp>
        <p:nvSpPr>
          <p:cNvPr id="8195" name="TekstniOkvir 8194">
            <a:extLst>
              <a:ext uri="{FF2B5EF4-FFF2-40B4-BE49-F238E27FC236}">
                <a16:creationId xmlns:a16="http://schemas.microsoft.com/office/drawing/2014/main" id="{12CFB26A-801C-42F4-AF6F-FDAE789111DE}"/>
              </a:ext>
            </a:extLst>
          </p:cNvPr>
          <p:cNvSpPr txBox="1"/>
          <p:nvPr/>
        </p:nvSpPr>
        <p:spPr>
          <a:xfrm>
            <a:off x="6393323" y="2705124"/>
            <a:ext cx="524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4,8 %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AD65E9F-C59F-45EE-9051-D168AC4D039E}"/>
              </a:ext>
            </a:extLst>
          </p:cNvPr>
          <p:cNvSpPr txBox="1"/>
          <p:nvPr/>
        </p:nvSpPr>
        <p:spPr>
          <a:xfrm>
            <a:off x="6854177" y="2440982"/>
            <a:ext cx="524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0,3 %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F6A9A06D-8607-40C0-B1C9-8EC54E655943}"/>
              </a:ext>
            </a:extLst>
          </p:cNvPr>
          <p:cNvSpPr txBox="1"/>
          <p:nvPr/>
        </p:nvSpPr>
        <p:spPr>
          <a:xfrm>
            <a:off x="6655769" y="2291749"/>
            <a:ext cx="573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0,8%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58D0A9B1-5126-42A6-A4D8-6372FDAFB2DE}"/>
              </a:ext>
            </a:extLst>
          </p:cNvPr>
          <p:cNvSpPr txBox="1"/>
          <p:nvPr/>
        </p:nvSpPr>
        <p:spPr>
          <a:xfrm>
            <a:off x="6457351" y="2444933"/>
            <a:ext cx="573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0,9 %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r>
              <a:rPr lang="hr-HR" sz="3100" b="1" dirty="0"/>
              <a:t>Odnos planiranih i izvršenih rashoda  i  izdataka u 2021. godini </a:t>
            </a: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u 2021.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70992" y="2263260"/>
            <a:ext cx="4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Rashodi i izdaci Proračuna Zadarske županije u 2021.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9" name="Rezervirano mjesto sadržaja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54679301"/>
                  </p:ext>
                </p:extLst>
              </p:nvPr>
            </p:nvGraphicFramePr>
            <p:xfrm>
              <a:off x="4571999" y="2669671"/>
              <a:ext cx="4572001" cy="399577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9" name="Rezervirano mjesto sadržaja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71999" y="2669671"/>
                <a:ext cx="4572001" cy="3995773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308657"/>
              </p:ext>
            </p:extLst>
          </p:nvPr>
        </p:nvGraphicFramePr>
        <p:xfrm>
          <a:off x="209544" y="2564904"/>
          <a:ext cx="4146432" cy="3807303"/>
        </p:xfrm>
        <a:graphic>
          <a:graphicData uri="http://schemas.openxmlformats.org/drawingml/2006/table">
            <a:tbl>
              <a:tblPr/>
              <a:tblGrid>
                <a:gridCol w="1562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Plan 2021.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Izvršenje 2021.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Indeks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POSLOVANJA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1.274.861.754,76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1.266.811.918,05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0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ZA ZAPOSLENE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780.810.938,13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788.947.787,81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MATERIJALNI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403.484.379,30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405.517.447,91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FINANCIJSKI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5.330.835,84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3.107.670,01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SUBVENCIJE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5.575.560,49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4.524.046,75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60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POMOĆI DANE U INOZEMSTVO I UNUTAR OPĆEG PRORAČUNA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35.745.668,62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29.273.162,81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60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NAKNADE GRAĐA. I KUĆAN. OD                    OSIGURA. I DR. NAKNADE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19.979.840,65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18.574.879,54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OSTALI RASHODI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23.934.531,73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16.866.923,22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90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RASHODI ZA NABAVU NEFIN. IMOVINE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154.318.110,71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112.929.932,09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60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IZDACI ZA FINANCIJSKU IMOVINU I OTPLATE ZAJMOVA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12.020.134,53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11.184.192,05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77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UKUPNO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1.441.200.000,00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1.390.926.042,19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kstniOkvir 5">
            <a:extLst>
              <a:ext uri="{FF2B5EF4-FFF2-40B4-BE49-F238E27FC236}">
                <a16:creationId xmlns:a16="http://schemas.microsoft.com/office/drawing/2014/main" id="{3EE59514-CF35-4012-974B-06E6C66EE3B7}"/>
              </a:ext>
            </a:extLst>
          </p:cNvPr>
          <p:cNvSpPr txBox="1"/>
          <p:nvPr/>
        </p:nvSpPr>
        <p:spPr>
          <a:xfrm>
            <a:off x="6875919" y="2566426"/>
            <a:ext cx="791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0,2 %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C4D6918C-A726-4E18-BFAB-7FD2CD178DEB}"/>
              </a:ext>
            </a:extLst>
          </p:cNvPr>
          <p:cNvSpPr txBox="1"/>
          <p:nvPr/>
        </p:nvSpPr>
        <p:spPr>
          <a:xfrm>
            <a:off x="6171880" y="2464319"/>
            <a:ext cx="730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2,1 %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2A1C29D-8B58-4568-937E-5B10F2AB921A}"/>
              </a:ext>
            </a:extLst>
          </p:cNvPr>
          <p:cNvSpPr txBox="1"/>
          <p:nvPr/>
        </p:nvSpPr>
        <p:spPr>
          <a:xfrm>
            <a:off x="6426041" y="2563743"/>
            <a:ext cx="5399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1,3 %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939208DD-36D9-46CA-99CD-EFE662C35E6E}"/>
              </a:ext>
            </a:extLst>
          </p:cNvPr>
          <p:cNvSpPr txBox="1"/>
          <p:nvPr/>
        </p:nvSpPr>
        <p:spPr>
          <a:xfrm>
            <a:off x="6564210" y="2307117"/>
            <a:ext cx="730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1,2 %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00024504-AE2C-4650-B20E-F65A742E5682}"/>
              </a:ext>
            </a:extLst>
          </p:cNvPr>
          <p:cNvSpPr txBox="1"/>
          <p:nvPr/>
        </p:nvSpPr>
        <p:spPr>
          <a:xfrm>
            <a:off x="6766313" y="2420767"/>
            <a:ext cx="623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0,3 %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D9D7EF-153E-4ACC-92E3-669DFF93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40" y="31175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b="1" dirty="0"/>
              <a:t>Proračunski korisnici Zadarske županije</a:t>
            </a:r>
            <a:endParaRPr lang="hr-HR" sz="36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8869AF87-4924-43E3-8B50-810C6482E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495169"/>
              </p:ext>
            </p:extLst>
          </p:nvPr>
        </p:nvGraphicFramePr>
        <p:xfrm>
          <a:off x="323528" y="205739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19C06A73-3A5C-474A-9856-B9E76C9EC941}"/>
              </a:ext>
            </a:extLst>
          </p:cNvPr>
          <p:cNvSpPr/>
          <p:nvPr/>
        </p:nvSpPr>
        <p:spPr>
          <a:xfrm>
            <a:off x="0" y="1537463"/>
            <a:ext cx="590465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sym typeface="Wingdings" panose="05000000000000000000" pitchFamily="2" charset="2"/>
              </a:rPr>
              <a:t> </a:t>
            </a:r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Zadarska županija ima 64 proračunska korisnika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FE642C2-971F-4339-B0AB-4895F9E3E9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4B2008DE-8A50-4F7C-9F35-CBC890764F70}"/>
              </a:ext>
            </a:extLst>
          </p:cNvPr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3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Prihodi i primici Zadarske županije i proračunskih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24589"/>
              </p:ext>
            </p:extLst>
          </p:nvPr>
        </p:nvGraphicFramePr>
        <p:xfrm>
          <a:off x="154360" y="1636814"/>
          <a:ext cx="4905559" cy="469932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5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06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91.844.896,84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91.844.896,84</a:t>
                      </a:r>
                      <a:endParaRPr kumimoji="0" lang="hr-H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122.918.536,67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449.378.278,96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572.296.815,63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11.324.791,12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13.705,97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11.338.497,09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6.975.698,35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61.485.483,47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68.461.181,82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378.977,86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73.136.211,85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73.515.189,71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564.858.599,42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564.858.599,42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65.346,61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5.392.509,12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5.457.855,73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129.828,64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129.828,64 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PRIMLJ. POVRATI GLAVNICA DANIH ZAJM. I DEPOZ.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1.200,00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1.200,00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291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PRIMICI OD PR. DION. I UDJELA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291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PRIMICI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2.472.567,61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10.148.320,79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12.620.888,40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289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235.980.815,06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1.164.544.138,22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1.400.524.953,28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24.773.842,38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-52.502.860,51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-27.729.018,13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260.754.657,44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1.112.041.277,71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1.372.795.935,15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97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969129"/>
              </p:ext>
            </p:extLst>
          </p:nvPr>
        </p:nvGraphicFramePr>
        <p:xfrm>
          <a:off x="5102537" y="2200890"/>
          <a:ext cx="4221990" cy="45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</a:t>
            </a:r>
            <a:r>
              <a:rPr lang="hr-HR" sz="1100" b="1" dirty="0">
                <a:latin typeface="+mj-lt"/>
                <a:ea typeface="+mj-ea"/>
                <a:cs typeface="+mj-cs"/>
              </a:rPr>
              <a:t>u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2021. godini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18823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3. Odnos prihoda i primitaka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Rashodi i izdaci Zadarske županije i proračunskih korisnika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601998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noProof="0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>
                <a:latin typeface="+mj-lt"/>
                <a:ea typeface="+mj-ea"/>
                <a:cs typeface="+mj-cs"/>
              </a:rPr>
              <a:t>Zadarske županije u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2021. godini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4. Odnos rashoda i izdataka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036343"/>
              </p:ext>
            </p:extLst>
          </p:nvPr>
        </p:nvGraphicFramePr>
        <p:xfrm>
          <a:off x="107503" y="1916832"/>
          <a:ext cx="5040561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53.468.240,14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735.479.547,67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788.947.787,81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80.282.933,58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325.234.514,33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405.517.447,91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270.022,44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2.837.647,57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3.107.670,01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3.545.339,75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978.707,00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4.524.046,75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14.187.473,29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15.085.689,52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29.273.162,81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17.382.148,66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1.192.730.88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18.574.879,54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15.667.987,60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1.198.935.62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16.866.923,22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296.153,50</a:t>
                      </a:r>
                      <a:endParaRPr lang="hr-H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7.208.634,71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7.504.788,21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37.509.578,54</a:t>
                      </a:r>
                      <a:endParaRPr lang="hr-H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36.767.116,81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74.276.695,35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13.961.962,15</a:t>
                      </a:r>
                      <a:endParaRPr lang="hr-H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17.186.486,38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31.148.448,53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9.714.073,05</a:t>
                      </a:r>
                      <a:endParaRPr lang="hr-H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1.470.119,00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11.184.192,05</a:t>
                      </a:r>
                      <a:endParaRPr lang="hr-H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246.285.912,70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1.144.640.129,49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1.390.926.042,19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07262"/>
              </p:ext>
            </p:extLst>
          </p:nvPr>
        </p:nvGraphicFramePr>
        <p:xfrm>
          <a:off x="247056" y="1907619"/>
          <a:ext cx="4320480" cy="348315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0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Izvršenje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6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2.493.061,65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1.722.976,13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69,11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9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54.004.624,35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51.050.504,60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94,53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443.112.646,94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408.388.258,81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824.233.361,92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841.092.444,36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47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21.163.064,66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12.769.561,89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60,34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7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800" b="1" u="none" strike="noStrike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44.343.414,53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37.524.142,87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84,62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01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800" b="1" u="none" strike="noStrike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8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800" b="1" u="none" strike="noStrike" baseline="0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8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800" b="1" u="none" strike="noStrike" baseline="0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8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800" b="1" u="none" strike="noStrike" baseline="0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8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30.341.099,46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21.448.864,72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70,69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87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8.550.000,00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7.264.472,66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73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noProof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Pravni</a:t>
                      </a:r>
                      <a:r>
                        <a:rPr lang="hr-HR" sz="800" b="1" i="0" u="none" strike="noStrike" baseline="0" noProof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 zajednički poslovi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8.059.295,50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6.449.632,27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5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</a:t>
                      </a:r>
                      <a:r>
                        <a:rPr lang="pl-PL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nabava i upravljanje      imovinom</a:t>
                      </a:r>
                      <a:r>
                        <a:rPr lang="pl-PL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4.899.430,99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3.215.183,88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65,62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8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1.441.200,000,00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1.390.926.042,19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96,51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1534838188"/>
              </p:ext>
            </p:extLst>
          </p:nvPr>
        </p:nvGraphicFramePr>
        <p:xfrm>
          <a:off x="4751513" y="1979627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07504" y="1293511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latin typeface="+mj-lt"/>
                <a:cs typeface="Arial" panose="020B0604020202020204" pitchFamily="34" charset="0"/>
              </a:rPr>
              <a:t>Tablica 5: Struktura rashoda po upravnim odjelima Zadarske županije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693839" y="1269921"/>
            <a:ext cx="4392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/>
              <a:t>Grafikon 5: Prikaz Strukture rashoda po upravnim odjelima Zadarske županije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17608</TotalTime>
  <Words>3095</Words>
  <Application>Microsoft Office PowerPoint</Application>
  <PresentationFormat>Prikaz na zaslonu (4:3)</PresentationFormat>
  <Paragraphs>1159</Paragraphs>
  <Slides>23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9" baseType="lpstr">
      <vt:lpstr>Arial</vt:lpstr>
      <vt:lpstr>Calibri</vt:lpstr>
      <vt:lpstr>Gabriola</vt:lpstr>
      <vt:lpstr>Times New Roman</vt:lpstr>
      <vt:lpstr>Wingdings</vt:lpstr>
      <vt:lpstr>Office tema</vt:lpstr>
      <vt:lpstr> REPUBLIKA HRVATSKA ZADARSKA ŽUPANIJA  GODIŠNJI IZVJEŠTAJ O IZVRŠENJU PRORAČUNA ZADARSKE ŽUPANIJE ZA 2021. GODINU - vodič za građane - </vt:lpstr>
      <vt:lpstr>Izvršenje proračuna - KONSOLIDIRANI</vt:lpstr>
      <vt:lpstr>Izvršenje proračuna – ZADARSKA ŽUPANIJA</vt:lpstr>
      <vt:lpstr>  Odnos planiranih i ostvarenih prihoda  i primitaka u 2021. godini  </vt:lpstr>
      <vt:lpstr> Odnos planiranih i izvršenih rashoda  i  izdataka u 2021. godini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Ostvarenje prihoda po projektima Zadarske županije u 2021. godini</vt:lpstr>
      <vt:lpstr>Ostvarenje prihoda po projektima Zadarske županije u 2021. godini</vt:lpstr>
      <vt:lpstr>Ostvarenje prihoda po projektima Zadarske županije u 2021. godini</vt:lpstr>
      <vt:lpstr>Ostvarenje prihoda po projektima Zadarske županije u 2021. godini</vt:lpstr>
      <vt:lpstr>Ostvarenje prihoda po projektima Zadarske županije u 2021. godini</vt:lpstr>
      <vt:lpstr>Ostvarenje prihoda po projektima Zadarske županije u 2021. godini</vt:lpstr>
      <vt:lpstr>Ostvarenje prihoda po projektima Zadarske županije u 2021. godini</vt:lpstr>
      <vt:lpstr>Bitne komponente proračuna (ukupno 64,2 mil. kn iz izvornih prihoda) </vt:lpstr>
      <vt:lpstr>Razvojna komponenta</vt:lpstr>
      <vt:lpstr>Socijalna komponenta</vt:lpstr>
      <vt:lpstr>Gospodarska komponenta</vt:lpstr>
      <vt:lpstr>Kultura i šport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Iva Vanjak</cp:lastModifiedBy>
  <cp:revision>1719</cp:revision>
  <cp:lastPrinted>2022-04-07T07:38:30Z</cp:lastPrinted>
  <dcterms:created xsi:type="dcterms:W3CDTF">2014-10-06T07:52:48Z</dcterms:created>
  <dcterms:modified xsi:type="dcterms:W3CDTF">2022-04-25T06:45:52Z</dcterms:modified>
</cp:coreProperties>
</file>