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4" r:id="rId2"/>
    <p:sldId id="355" r:id="rId3"/>
    <p:sldId id="356" r:id="rId4"/>
    <p:sldId id="357" r:id="rId5"/>
    <p:sldId id="358" r:id="rId6"/>
    <p:sldId id="353" r:id="rId7"/>
    <p:sldId id="359" r:id="rId8"/>
    <p:sldId id="328" r:id="rId9"/>
    <p:sldId id="335" r:id="rId10"/>
    <p:sldId id="337" r:id="rId11"/>
    <p:sldId id="352" r:id="rId12"/>
    <p:sldId id="327" r:id="rId13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6056" autoAdjust="0"/>
  </p:normalViewPr>
  <p:slideViewPr>
    <p:cSldViewPr>
      <p:cViewPr>
        <p:scale>
          <a:sx n="100" d="100"/>
          <a:sy n="100" d="100"/>
        </p:scale>
        <p:origin x="-2136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2552735870069"/>
          <c:y val="7.2195374015748118E-2"/>
          <c:w val="0.83744289506188063"/>
          <c:h val="0.7666946358267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2018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74175650</c:v>
                </c:pt>
                <c:pt idx="1">
                  <c:v>199698796.13999999</c:v>
                </c:pt>
                <c:pt idx="2">
                  <c:v>12032960.779999999</c:v>
                </c:pt>
                <c:pt idx="3">
                  <c:v>72737514.120000005</c:v>
                </c:pt>
                <c:pt idx="4">
                  <c:v>57714160.450000003</c:v>
                </c:pt>
                <c:pt idx="5">
                  <c:v>461612327.12</c:v>
                </c:pt>
                <c:pt idx="6">
                  <c:v>1032924</c:v>
                </c:pt>
                <c:pt idx="7">
                  <c:v>869559.32</c:v>
                </c:pt>
                <c:pt idx="8">
                  <c:v>18400000</c:v>
                </c:pt>
                <c:pt idx="9">
                  <c:v>2826108.07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Izmjene i dopune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82375000</c:v>
                </c:pt>
                <c:pt idx="1">
                  <c:v>151369345.38</c:v>
                </c:pt>
                <c:pt idx="2">
                  <c:v>13466845.140000001</c:v>
                </c:pt>
                <c:pt idx="3">
                  <c:v>73779481.840000004</c:v>
                </c:pt>
                <c:pt idx="4">
                  <c:v>59593685.950000003</c:v>
                </c:pt>
                <c:pt idx="5">
                  <c:v>485954509.27999997</c:v>
                </c:pt>
                <c:pt idx="6">
                  <c:v>2064040</c:v>
                </c:pt>
                <c:pt idx="7">
                  <c:v>898975.07</c:v>
                </c:pt>
                <c:pt idx="8">
                  <c:v>6930000</c:v>
                </c:pt>
                <c:pt idx="9">
                  <c:v>33668117.340000004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985856"/>
        <c:axId val="34987392"/>
      </c:barChart>
      <c:catAx>
        <c:axId val="3498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4987392"/>
        <c:crosses val="autoZero"/>
        <c:auto val="1"/>
        <c:lblAlgn val="ctr"/>
        <c:lblOffset val="100"/>
        <c:noMultiLvlLbl val="0"/>
      </c:catAx>
      <c:valAx>
        <c:axId val="349873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1"/>
                </a:pPr>
                <a:r>
                  <a:rPr lang="hr-HR" sz="1000" b="1" baseline="0" dirty="0" smtClean="0"/>
                  <a:t>(mil. kn)</a:t>
                </a:r>
                <a:endParaRPr lang="hr-HR" sz="1000" b="1" dirty="0"/>
              </a:p>
            </c:rich>
          </c:tx>
          <c:layout>
            <c:manualLayout>
              <c:xMode val="edge"/>
              <c:yMode val="edge"/>
              <c:x val="1.9472937269433106E-3"/>
              <c:y val="5.3469488188976526E-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4985856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2018.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363055455.35000002</c:v>
                </c:pt>
                <c:pt idx="1">
                  <c:v>327453839.92000002</c:v>
                </c:pt>
                <c:pt idx="2">
                  <c:v>1255632.1200000001</c:v>
                </c:pt>
                <c:pt idx="3">
                  <c:v>3406000</c:v>
                </c:pt>
                <c:pt idx="4">
                  <c:v>22396127.039999999</c:v>
                </c:pt>
                <c:pt idx="5">
                  <c:v>19912880.23</c:v>
                </c:pt>
                <c:pt idx="6">
                  <c:v>14771248</c:v>
                </c:pt>
                <c:pt idx="7">
                  <c:v>147404506.34</c:v>
                </c:pt>
                <c:pt idx="8">
                  <c:v>1444300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Izmjene i dopune</c:v>
                </c:pt>
              </c:strCache>
            </c:strRef>
          </c:tx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372695534.58999997</c:v>
                </c:pt>
                <c:pt idx="1">
                  <c:v>346256318.80000001</c:v>
                </c:pt>
                <c:pt idx="2">
                  <c:v>822306.88</c:v>
                </c:pt>
                <c:pt idx="3">
                  <c:v>4094618.67</c:v>
                </c:pt>
                <c:pt idx="4">
                  <c:v>33315082.989999998</c:v>
                </c:pt>
                <c:pt idx="5">
                  <c:v>17779112.149999999</c:v>
                </c:pt>
                <c:pt idx="6">
                  <c:v>17753401.969999999</c:v>
                </c:pt>
                <c:pt idx="7">
                  <c:v>115939323.95</c:v>
                </c:pt>
                <c:pt idx="8">
                  <c:v>1444300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209728"/>
        <c:axId val="117211520"/>
      </c:barChart>
      <c:catAx>
        <c:axId val="11720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117211520"/>
        <c:crosses val="autoZero"/>
        <c:auto val="1"/>
        <c:lblAlgn val="ctr"/>
        <c:lblOffset val="100"/>
        <c:noMultiLvlLbl val="0"/>
      </c:catAx>
      <c:valAx>
        <c:axId val="11721152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117209728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2992626887611"/>
          <c:y val="4.7994443269744232E-2"/>
          <c:w val="0.59536734470691166"/>
          <c:h val="0.9354104024284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5613030176134292E-2"/>
                  <c:y val="-2.84466600485261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963333133925527E-2"/>
                  <c:y val="-1.0430321525828344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6130301761342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30888875595020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578818165502983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613030176134292E-2"/>
                  <c:y val="-5.21516076291419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31379630628251809"/>
                  <c:y val="2.8446660048525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017515147889551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7484040234845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9004747335766116E-2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Javna nabava i upr. imovinom (3,4)</c:v>
                </c:pt>
                <c:pt idx="1">
                  <c:v>Pravni i zajednički poslovi (5,9)</c:v>
                </c:pt>
                <c:pt idx="2">
                  <c:v>Pomorsko dobro, more i promet (5,7)</c:v>
                </c:pt>
                <c:pt idx="3">
                  <c:v>Poljop., ribarstvo, vodno gosp. ruralni i otočni razvoj (16,5)</c:v>
                </c:pt>
                <c:pt idx="4">
                  <c:v>Gospod., turizam, infrastr. i EU fondovi (37,8)</c:v>
                </c:pt>
                <c:pt idx="5">
                  <c:v>Prost. uređenje, zaš. okoliša i komun. poslovi (20,0)</c:v>
                </c:pt>
                <c:pt idx="6">
                  <c:v>Zdravstvo, soc. skrb, udruge i mladi (656,4)</c:v>
                </c:pt>
                <c:pt idx="7">
                  <c:v>Obrazovanje, kult. i šport (139,6)</c:v>
                </c:pt>
                <c:pt idx="8">
                  <c:v>Financije i proračun (21,9)</c:v>
                </c:pt>
                <c:pt idx="9">
                  <c:v>Ured župana (2,8)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3.8E-3</c:v>
                </c:pt>
                <c:pt idx="1">
                  <c:v>6.4000000000000003E-3</c:v>
                </c:pt>
                <c:pt idx="2">
                  <c:v>6.3E-3</c:v>
                </c:pt>
                <c:pt idx="3">
                  <c:v>1.8100000000000002E-2</c:v>
                </c:pt>
                <c:pt idx="4">
                  <c:v>4.1599999999999998E-2</c:v>
                </c:pt>
                <c:pt idx="5">
                  <c:v>2.1999999999999999E-2</c:v>
                </c:pt>
                <c:pt idx="6">
                  <c:v>0.72119999999999995</c:v>
                </c:pt>
                <c:pt idx="7">
                  <c:v>0.15340000000000001</c:v>
                </c:pt>
                <c:pt idx="8">
                  <c:v>2.41E-2</c:v>
                </c:pt>
                <c:pt idx="9">
                  <c:v>3.0999999999999999E-3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780288"/>
        <c:axId val="34791424"/>
      </c:barChart>
      <c:catAx>
        <c:axId val="34780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34791424"/>
        <c:crosses val="autoZero"/>
        <c:auto val="1"/>
        <c:lblAlgn val="ctr"/>
        <c:lblOffset val="100"/>
        <c:noMultiLvlLbl val="0"/>
      </c:catAx>
      <c:valAx>
        <c:axId val="34791424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34780288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895742892534265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09764543295812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065711286492575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9834431688275687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7911156288968934E-2"/>
                  <c:y val="6.00853211560415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 (6,1)</c:v>
                </c:pt>
                <c:pt idx="1">
                  <c:v>Ekonomski poslovi (23,5)</c:v>
                </c:pt>
                <c:pt idx="2">
                  <c:v>Rekreacija, kultura i religija (20,0)</c:v>
                </c:pt>
                <c:pt idx="3">
                  <c:v>Socijalna zaštita (29,1)</c:v>
                </c:pt>
                <c:pt idx="4">
                  <c:v>Opće i javne usluge (44,0)</c:v>
                </c:pt>
                <c:pt idx="5">
                  <c:v>Usluge unapređ. stan. i zajednice (51,8)</c:v>
                </c:pt>
                <c:pt idx="6">
                  <c:v>Obrazovanje (112,1)</c:v>
                </c:pt>
                <c:pt idx="7">
                  <c:v>Zdravstvo (622,9)</c:v>
                </c:pt>
                <c:pt idx="8">
                  <c:v>Javni red i sigurnost (0,6)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6.7000000000000002E-3</c:v>
                </c:pt>
                <c:pt idx="1">
                  <c:v>2.58E-2</c:v>
                </c:pt>
                <c:pt idx="2">
                  <c:v>2.1999999999999999E-2</c:v>
                </c:pt>
                <c:pt idx="3">
                  <c:v>3.2000000000000001E-2</c:v>
                </c:pt>
                <c:pt idx="4">
                  <c:v>4.8399999999999999E-2</c:v>
                </c:pt>
                <c:pt idx="5">
                  <c:v>5.6899999999999999E-2</c:v>
                </c:pt>
                <c:pt idx="6">
                  <c:v>0.1231</c:v>
                </c:pt>
                <c:pt idx="7">
                  <c:v>0.6845</c:v>
                </c:pt>
                <c:pt idx="8">
                  <c:v>5.9999999999999995E-4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683520"/>
        <c:axId val="117597696"/>
      </c:barChart>
      <c:catAx>
        <c:axId val="346835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117597696"/>
        <c:crosses val="autoZero"/>
        <c:auto val="1"/>
        <c:lblAlgn val="ctr"/>
        <c:lblOffset val="100"/>
        <c:noMultiLvlLbl val="0"/>
      </c:catAx>
      <c:valAx>
        <c:axId val="117597696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468352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 smtClean="0"/>
            <a:t>Prihodi poslovanja</a:t>
          </a:r>
        </a:p>
        <a:p>
          <a:r>
            <a:rPr lang="hr-HR" sz="1400" u="none" dirty="0" smtClean="0"/>
            <a:t>868.602.907,59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 smtClean="0"/>
            <a:t>Primici od fin. imovine i zaduživanja</a:t>
          </a:r>
        </a:p>
        <a:p>
          <a:r>
            <a:rPr lang="hr-HR" sz="1400" b="1" dirty="0" smtClean="0"/>
            <a:t> </a:t>
          </a:r>
          <a:r>
            <a:rPr lang="hr-HR" sz="1400" b="0" dirty="0" smtClean="0"/>
            <a:t>6.930.000,00 kn</a:t>
          </a:r>
          <a:endParaRPr lang="hr-HR" sz="1400" b="0" dirty="0"/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 smtClean="0"/>
            <a:t>Prihodi od prodaje nefin. imovine</a:t>
          </a:r>
        </a:p>
        <a:p>
          <a:r>
            <a:rPr lang="hr-HR" sz="1400" dirty="0" smtClean="0"/>
            <a:t>898.975,07 kn</a:t>
          </a:r>
          <a:endParaRPr lang="hr-HR" sz="1400" dirty="0"/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 smtClean="0"/>
            <a:t>Vlastiti izvori</a:t>
          </a:r>
          <a:endParaRPr lang="hr-HR" sz="1400" b="1" dirty="0" smtClean="0"/>
        </a:p>
        <a:p>
          <a:r>
            <a:rPr lang="hr-HR" sz="1400" dirty="0" smtClean="0"/>
            <a:t>33.668.117,34 kn</a:t>
          </a:r>
          <a:endParaRPr lang="hr-HR" sz="1400" dirty="0"/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17926B38-A9DE-4302-BEB4-1523A53776F3}" type="pres">
      <dgm:prSet presAssocID="{0DBF0460-17AD-49D7-AE13-B162857ACAF4}" presName="parentText" presStyleLbl="node1" presStyleIdx="1" presStyleCnt="4" custScaleX="130718" custLinFactNeighborX="-13992" custLinFactNeighborY="-352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CC4C80F-444E-461E-9B35-6C31E8D22168}" type="pres">
      <dgm:prSet presAssocID="{0740B641-6C4D-4D43-987E-8A98E4A7C33C}" presName="parentText" presStyleLbl="node1" presStyleIdx="2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7274B9B2-CE39-4799-86A3-731EBE767CB6}" type="presOf" srcId="{5A3839C2-9DFA-4C18-AD73-301A617808C5}" destId="{9E0B426E-E98E-4A9D-9F0A-7EB891172428}" srcOrd="0" destOrd="0" presId="urn:microsoft.com/office/officeart/2005/8/layout/list1"/>
    <dgm:cxn modelId="{9910D582-DC62-433A-9BC2-0DF913CD4D0C}" type="presOf" srcId="{0740B641-6C4D-4D43-987E-8A98E4A7C33C}" destId="{0CC4C80F-444E-461E-9B35-6C31E8D22168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8E386EF2-6919-47CB-8127-78CF94550D11}" type="presOf" srcId="{0DBF0460-17AD-49D7-AE13-B162857ACAF4}" destId="{17926B38-A9DE-4302-BEB4-1523A53776F3}" srcOrd="1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B87FDD01-A09C-4852-8F8A-DDF2C9C048EC}" type="presOf" srcId="{5A3839C2-9DFA-4C18-AD73-301A617808C5}" destId="{1F3EBFC1-B5F2-4BB9-9E1E-707FF342E013}" srcOrd="1" destOrd="0" presId="urn:microsoft.com/office/officeart/2005/8/layout/list1"/>
    <dgm:cxn modelId="{1C354A5C-30D1-4318-BACD-23A87DBF71BD}" type="presOf" srcId="{4FD69540-C5EE-4A3E-8BB1-417CF83C52A3}" destId="{8BFA097F-0B1B-4DBA-8D4F-8D31392DC1C0}" srcOrd="0" destOrd="0" presId="urn:microsoft.com/office/officeart/2005/8/layout/list1"/>
    <dgm:cxn modelId="{C36AECA7-5103-4A8D-BE1B-75FC3318FF54}" type="presOf" srcId="{0DBF0460-17AD-49D7-AE13-B162857ACAF4}" destId="{28B81BE0-34A7-4E5E-81A1-4B67483BD293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C0D7D79D-88A4-42C4-ADDF-68303DAACFBF}" type="presOf" srcId="{D858A00B-872B-4D14-8BCB-FD5DA9704EC1}" destId="{F16C6BB2-9B3A-44EE-8525-9F7A73BDD387}" srcOrd="0" destOrd="0" presId="urn:microsoft.com/office/officeart/2005/8/layout/list1"/>
    <dgm:cxn modelId="{4672D434-A2F3-48CC-8634-07FF2F14A16C}" type="presOf" srcId="{D858A00B-872B-4D14-8BCB-FD5DA9704EC1}" destId="{435CD82E-5616-4708-AB59-B2A5A12DD9C4}" srcOrd="1" destOrd="0" presId="urn:microsoft.com/office/officeart/2005/8/layout/list1"/>
    <dgm:cxn modelId="{E0BB77A2-C16C-4EDB-9430-6263228DBA00}" type="presOf" srcId="{0740B641-6C4D-4D43-987E-8A98E4A7C33C}" destId="{84D69325-482C-41F6-89B2-8A87C575FF74}" srcOrd="0" destOrd="0" presId="urn:microsoft.com/office/officeart/2005/8/layout/list1"/>
    <dgm:cxn modelId="{C2EFD269-161F-46D9-9A36-8191E497E490}" type="presParOf" srcId="{8BFA097F-0B1B-4DBA-8D4F-8D31392DC1C0}" destId="{B27094A2-6FAF-4666-83B8-0E86EDEA8ED8}" srcOrd="0" destOrd="0" presId="urn:microsoft.com/office/officeart/2005/8/layout/list1"/>
    <dgm:cxn modelId="{28FD2937-2485-4C07-AA7C-B43D9585D8DF}" type="presParOf" srcId="{B27094A2-6FAF-4666-83B8-0E86EDEA8ED8}" destId="{F16C6BB2-9B3A-44EE-8525-9F7A73BDD387}" srcOrd="0" destOrd="0" presId="urn:microsoft.com/office/officeart/2005/8/layout/list1"/>
    <dgm:cxn modelId="{A9C0BB6A-0DAD-4205-959C-9E931660E139}" type="presParOf" srcId="{B27094A2-6FAF-4666-83B8-0E86EDEA8ED8}" destId="{435CD82E-5616-4708-AB59-B2A5A12DD9C4}" srcOrd="1" destOrd="0" presId="urn:microsoft.com/office/officeart/2005/8/layout/list1"/>
    <dgm:cxn modelId="{CF36889F-6523-48F8-BBC7-5C4DA6C49E1A}" type="presParOf" srcId="{8BFA097F-0B1B-4DBA-8D4F-8D31392DC1C0}" destId="{3A692143-F61D-4C2B-8AC0-E7124CFEE2CF}" srcOrd="1" destOrd="0" presId="urn:microsoft.com/office/officeart/2005/8/layout/list1"/>
    <dgm:cxn modelId="{56031650-4705-48F4-8A6E-B1229EFA5931}" type="presParOf" srcId="{8BFA097F-0B1B-4DBA-8D4F-8D31392DC1C0}" destId="{E89A41A0-B893-4009-B8C6-61ABC06F8E28}" srcOrd="2" destOrd="0" presId="urn:microsoft.com/office/officeart/2005/8/layout/list1"/>
    <dgm:cxn modelId="{6B62F063-C0F2-45F4-B28B-A2503CCA2276}" type="presParOf" srcId="{8BFA097F-0B1B-4DBA-8D4F-8D31392DC1C0}" destId="{AA1AEB42-377C-4723-9006-CFAB7C3A52A2}" srcOrd="3" destOrd="0" presId="urn:microsoft.com/office/officeart/2005/8/layout/list1"/>
    <dgm:cxn modelId="{DB38E13B-135C-48AF-B8B5-1768014195E5}" type="presParOf" srcId="{8BFA097F-0B1B-4DBA-8D4F-8D31392DC1C0}" destId="{5CCA20C3-95C8-4B81-820E-6D0275A710BD}" srcOrd="4" destOrd="0" presId="urn:microsoft.com/office/officeart/2005/8/layout/list1"/>
    <dgm:cxn modelId="{E5D85F9B-7FBA-442A-954E-C639362CDF38}" type="presParOf" srcId="{5CCA20C3-95C8-4B81-820E-6D0275A710BD}" destId="{28B81BE0-34A7-4E5E-81A1-4B67483BD293}" srcOrd="0" destOrd="0" presId="urn:microsoft.com/office/officeart/2005/8/layout/list1"/>
    <dgm:cxn modelId="{10B635E8-059B-49F2-99D9-35A2F117E4BE}" type="presParOf" srcId="{5CCA20C3-95C8-4B81-820E-6D0275A710BD}" destId="{17926B38-A9DE-4302-BEB4-1523A53776F3}" srcOrd="1" destOrd="0" presId="urn:microsoft.com/office/officeart/2005/8/layout/list1"/>
    <dgm:cxn modelId="{08FAB50D-B708-4CFD-BA2B-7F2B842B15C1}" type="presParOf" srcId="{8BFA097F-0B1B-4DBA-8D4F-8D31392DC1C0}" destId="{7EFB36B5-A4D1-46BB-92E8-A2CBC70EF1BD}" srcOrd="5" destOrd="0" presId="urn:microsoft.com/office/officeart/2005/8/layout/list1"/>
    <dgm:cxn modelId="{818795F0-0B63-4365-9AB5-DAE13DD15E9A}" type="presParOf" srcId="{8BFA097F-0B1B-4DBA-8D4F-8D31392DC1C0}" destId="{4F53389B-63E0-4B2B-A0FA-C30D184AC424}" srcOrd="6" destOrd="0" presId="urn:microsoft.com/office/officeart/2005/8/layout/list1"/>
    <dgm:cxn modelId="{ED19D34B-394F-4D3D-9D28-E96984507142}" type="presParOf" srcId="{8BFA097F-0B1B-4DBA-8D4F-8D31392DC1C0}" destId="{518425D6-ED6A-4CCA-B164-DB791A847377}" srcOrd="7" destOrd="0" presId="urn:microsoft.com/office/officeart/2005/8/layout/list1"/>
    <dgm:cxn modelId="{BE377109-247F-48B1-8C57-F8B7AF275519}" type="presParOf" srcId="{8BFA097F-0B1B-4DBA-8D4F-8D31392DC1C0}" destId="{98E7DDC4-7787-4356-9AE7-8B3EEA1F02C4}" srcOrd="8" destOrd="0" presId="urn:microsoft.com/office/officeart/2005/8/layout/list1"/>
    <dgm:cxn modelId="{A1668A7E-9711-467A-AE0B-A54734268609}" type="presParOf" srcId="{98E7DDC4-7787-4356-9AE7-8B3EEA1F02C4}" destId="{84D69325-482C-41F6-89B2-8A87C575FF74}" srcOrd="0" destOrd="0" presId="urn:microsoft.com/office/officeart/2005/8/layout/list1"/>
    <dgm:cxn modelId="{02F5B893-90FA-4AC1-B7D3-2FB7138A1712}" type="presParOf" srcId="{98E7DDC4-7787-4356-9AE7-8B3EEA1F02C4}" destId="{0CC4C80F-444E-461E-9B35-6C31E8D22168}" srcOrd="1" destOrd="0" presId="urn:microsoft.com/office/officeart/2005/8/layout/list1"/>
    <dgm:cxn modelId="{9EE259FE-3915-4B5D-B556-B9A5AC55791D}" type="presParOf" srcId="{8BFA097F-0B1B-4DBA-8D4F-8D31392DC1C0}" destId="{4640031A-49CC-4B14-8110-75499F663224}" srcOrd="9" destOrd="0" presId="urn:microsoft.com/office/officeart/2005/8/layout/list1"/>
    <dgm:cxn modelId="{896951A8-3F83-4DDA-A5E0-80F915A91216}" type="presParOf" srcId="{8BFA097F-0B1B-4DBA-8D4F-8D31392DC1C0}" destId="{0B6DFDE6-CC62-4855-A696-8D31543F3801}" srcOrd="10" destOrd="0" presId="urn:microsoft.com/office/officeart/2005/8/layout/list1"/>
    <dgm:cxn modelId="{A512833A-41C2-4CB4-BA1A-D5F524C23A1A}" type="presParOf" srcId="{8BFA097F-0B1B-4DBA-8D4F-8D31392DC1C0}" destId="{4E9BBE6E-7011-4A2D-974B-2109475D8B20}" srcOrd="11" destOrd="0" presId="urn:microsoft.com/office/officeart/2005/8/layout/list1"/>
    <dgm:cxn modelId="{37745AFC-7E9A-4192-BA41-3AA26DB2110D}" type="presParOf" srcId="{8BFA097F-0B1B-4DBA-8D4F-8D31392DC1C0}" destId="{7B801DAB-8F86-4BED-B074-C81E6F677E19}" srcOrd="12" destOrd="0" presId="urn:microsoft.com/office/officeart/2005/8/layout/list1"/>
    <dgm:cxn modelId="{C2F5C596-BC57-4DC0-8024-4D088CBACC34}" type="presParOf" srcId="{7B801DAB-8F86-4BED-B074-C81E6F677E19}" destId="{9E0B426E-E98E-4A9D-9F0A-7EB891172428}" srcOrd="0" destOrd="0" presId="urn:microsoft.com/office/officeart/2005/8/layout/list1"/>
    <dgm:cxn modelId="{6C4143BB-E6B5-4BC0-89C1-583D07B12DCE}" type="presParOf" srcId="{7B801DAB-8F86-4BED-B074-C81E6F677E19}" destId="{1F3EBFC1-B5F2-4BB9-9E1E-707FF342E013}" srcOrd="1" destOrd="0" presId="urn:microsoft.com/office/officeart/2005/8/layout/list1"/>
    <dgm:cxn modelId="{4A264957-FD29-41A4-9974-DE1A9E21D9F7}" type="presParOf" srcId="{8BFA097F-0B1B-4DBA-8D4F-8D31392DC1C0}" destId="{9D99F35C-9FB9-439B-9731-A423A941C685}" srcOrd="13" destOrd="0" presId="urn:microsoft.com/office/officeart/2005/8/layout/list1"/>
    <dgm:cxn modelId="{430E2BAB-6464-4E83-B6FA-6D8079FB5B50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 smtClean="0"/>
            <a:t>Plan za 2018.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 smtClean="0">
              <a:solidFill>
                <a:schemeClr val="bg1"/>
              </a:solidFill>
            </a:rPr>
            <a:t>Izmjene i dopune za 2018.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 smtClean="0"/>
            <a:t>910.100.000,00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 smtClean="0"/>
            <a:t>901.100.000,00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  <dgm:t>
        <a:bodyPr/>
        <a:lstStyle/>
        <a:p>
          <a:endParaRPr lang="hr-HR"/>
        </a:p>
      </dgm:t>
    </dgm:pt>
    <dgm:pt modelId="{6AF623C0-3814-43EE-9A05-13F8A7A95A8B}" type="pres">
      <dgm:prSet presAssocID="{8752EB39-EF3F-4E60-88D6-7C6C9C0EA8D5}" presName="entireBox" presStyleLbl="node1" presStyleIdx="0" presStyleCnt="2"/>
      <dgm:spPr/>
      <dgm:t>
        <a:bodyPr/>
        <a:lstStyle/>
        <a:p>
          <a:endParaRPr lang="hr-HR"/>
        </a:p>
      </dgm:t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  <dgm:t>
        <a:bodyPr/>
        <a:lstStyle/>
        <a:p>
          <a:endParaRPr lang="hr-HR"/>
        </a:p>
      </dgm:t>
    </dgm:pt>
    <dgm:pt modelId="{9D572A36-63FB-4DFF-80AC-FF5C3A4E0733}" type="pres">
      <dgm:prSet presAssocID="{0E8F3666-0CDF-487A-A0EB-0B445E6DC281}" presName="arrow" presStyleLbl="node1" presStyleIdx="1" presStyleCnt="2"/>
      <dgm:spPr/>
      <dgm:t>
        <a:bodyPr/>
        <a:lstStyle/>
        <a:p>
          <a:endParaRPr lang="hr-HR"/>
        </a:p>
      </dgm:t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79" cy="4536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u="none" kern="1200" dirty="0" smtClean="0"/>
            <a:t>Prihodi poslovanja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u="none" kern="1200" dirty="0" smtClean="0"/>
            <a:t>868.602.907,59 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79"/>
          <a:ext cx="33488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4015" y="83356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Primici od fin. imovine i zaduživanja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 </a:t>
          </a:r>
          <a:r>
            <a:rPr lang="hr-HR" sz="1400" b="0" kern="1200" dirty="0" smtClean="0"/>
            <a:t>6.930.000,00 kn</a:t>
          </a:r>
          <a:endParaRPr lang="hr-HR" sz="1400" b="0" kern="1200" dirty="0"/>
        </a:p>
      </dsp:txBody>
      <dsp:txXfrm>
        <a:off x="169954" y="859508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1934459"/>
          <a:ext cx="33488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66878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od prodaje nefin. imovine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898.975,07 kn</a:t>
          </a:r>
          <a:endParaRPr lang="hr-HR" sz="1400" kern="1200" dirty="0"/>
        </a:p>
      </dsp:txBody>
      <dsp:txXfrm>
        <a:off x="193383" y="1694719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750940"/>
          <a:ext cx="33488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59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Vlastiti izvori</a:t>
          </a:r>
          <a:endParaRPr lang="hr-HR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33.668.117,34 kn</a:t>
          </a:r>
          <a:endParaRPr lang="hr-HR" sz="1400" kern="1200" dirty="0"/>
        </a:p>
      </dsp:txBody>
      <dsp:txXfrm>
        <a:off x="193383" y="2511198"/>
        <a:ext cx="302966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>
              <a:solidFill>
                <a:schemeClr val="bg1"/>
              </a:solidFill>
            </a:rPr>
            <a:t>Izmjene i dopune za 2018. godinu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910.100.000,00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/>
            <a:t>Plan za 2018.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901.100.000,00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31.10.18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Izmjene i dopune </a:t>
            </a:r>
            <a:r>
              <a:rPr lang="hr-HR" sz="3100" b="1" dirty="0">
                <a:solidFill>
                  <a:srgbClr val="121284"/>
                </a:solidFill>
              </a:rPr>
              <a:t>p</a:t>
            </a:r>
            <a:r>
              <a:rPr lang="hr-HR" sz="3100" b="1" dirty="0" smtClean="0">
                <a:solidFill>
                  <a:srgbClr val="121284"/>
                </a:solidFill>
              </a:rPr>
              <a:t>roračuna Zadarske županije za 2018.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3200" b="1" dirty="0" smtClean="0">
                <a:solidFill>
                  <a:srgbClr val="002060"/>
                </a:solidFill>
              </a:rPr>
              <a:t> </a:t>
            </a:r>
            <a:r>
              <a:rPr lang="hr-HR" sz="2900" b="1" dirty="0" smtClean="0">
                <a:solidFill>
                  <a:srgbClr val="002060"/>
                </a:solidFill>
              </a:rPr>
              <a:t>proračun za građane </a:t>
            </a:r>
            <a:r>
              <a:rPr lang="hr-HR" sz="2900" b="1" dirty="0" smtClean="0">
                <a:solidFill>
                  <a:srgbClr val="006600"/>
                </a:solidFill>
              </a:rPr>
              <a:t/>
            </a:r>
            <a:br>
              <a:rPr lang="hr-HR" sz="2900" b="1" dirty="0" smtClean="0">
                <a:solidFill>
                  <a:srgbClr val="006600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4653136"/>
            <a:ext cx="6840760" cy="151216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P</a:t>
            </a:r>
            <a:r>
              <a:rPr lang="hr-HR" sz="1400" b="1" dirty="0" smtClean="0">
                <a:solidFill>
                  <a:srgbClr val="002060"/>
                </a:solidFill>
              </a:rPr>
              <a:t>rijedlog </a:t>
            </a:r>
            <a:r>
              <a:rPr lang="hr-HR" sz="1400" b="1" dirty="0" smtClean="0">
                <a:solidFill>
                  <a:srgbClr val="002060"/>
                </a:solidFill>
              </a:rPr>
              <a:t>Izmjena i dopuna Proračuna Zadarske županije za 2018. godinu usvojen je na  11. sjednici Kolegija župana </a:t>
            </a:r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</a:rPr>
              <a:t>31. listopada 2018. godine </a:t>
            </a:r>
            <a:r>
              <a:rPr lang="hr-HR" sz="1400" b="1" dirty="0" smtClean="0">
                <a:solidFill>
                  <a:srgbClr val="002060"/>
                </a:solidFill>
              </a:rPr>
              <a:t>i poslan Županijskoj skupštini na donošenje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 smtClean="0">
                <a:solidFill>
                  <a:srgbClr val="121284"/>
                </a:solidFill>
              </a:rPr>
              <a:t>Zadar, listopad 2018.</a:t>
            </a:r>
            <a:endParaRPr lang="hr-HR" sz="29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0"/>
            <a:ext cx="8435280" cy="850106"/>
          </a:xfrm>
        </p:spPr>
        <p:txBody>
          <a:bodyPr>
            <a:normAutofit fontScale="90000"/>
          </a:bodyPr>
          <a:lstStyle/>
          <a:p>
            <a:pPr algn="l"/>
            <a:r>
              <a:rPr lang="hr-HR" sz="2000" b="1" dirty="0" smtClean="0"/>
              <a:t>Projekti financirani od inozemnih vlada, međunarodnih organizacija, institucija </a:t>
            </a:r>
            <a:br>
              <a:rPr lang="hr-HR" sz="2000" b="1" dirty="0" smtClean="0"/>
            </a:br>
            <a:r>
              <a:rPr lang="hr-HR" sz="2000" b="1" dirty="0" smtClean="0"/>
              <a:t>i tijela EU i iz državnog proračuna temeljem prijenosa EU sredstava</a:t>
            </a:r>
            <a:endParaRPr lang="hr-HR" sz="20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7" name="Tablic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33711"/>
              </p:ext>
            </p:extLst>
          </p:nvPr>
        </p:nvGraphicFramePr>
        <p:xfrm>
          <a:off x="899592" y="822960"/>
          <a:ext cx="5832649" cy="5558387"/>
        </p:xfrm>
        <a:graphic>
          <a:graphicData uri="http://schemas.openxmlformats.org/drawingml/2006/table">
            <a:tbl>
              <a:tblPr firstRow="1" firstCol="1" bandRow="1"/>
              <a:tblGrid>
                <a:gridCol w="781472"/>
                <a:gridCol w="2422834"/>
                <a:gridCol w="876115"/>
                <a:gridCol w="854481"/>
                <a:gridCol w="897747"/>
              </a:tblGrid>
              <a:tr h="2526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Nositelj projekta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Naziv projekta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Plan 2018. 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Izmjene i dopune 2018. 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Povećanje / smanjenje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AGRRA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Count me in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AGRRA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Rural youth mobility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AGRRA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Skills+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118.355,11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191.491,16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73.136,05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AGRRA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Perma Horti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249.657,49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249.657,49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AGRRA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Blue Smart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INOVACIJA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RI2 Intergate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203.897,56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203.897,56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INOVACIJA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Networld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258.742,76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158.414,60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-100.328,16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INOVACIJA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Rosie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116.610,00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42.192,51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-74.417,49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INOVACIJA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Stronger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36.150,00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133.800,90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97.650,90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INOVACIJA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Centar za edukaciju i razvoj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193.280,00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291.594,51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98.314,51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INOVACIJA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Specijalizirani poduzetnički inkubator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2.399.657,70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-2.399.657,70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INOVACIJA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Centar komp. za preradu ribe i voća PZC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6.637.360,30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-6.637.360,30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NATURA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Bird watching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231.200,00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-231.200,00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Mobilitas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328.487,36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328.257,35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Ruins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206.152,29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206.152,29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Smart Commuting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112.000,00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112.000,00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Adriatic Canyoning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98.987,79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98.987,79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Chestnut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75.008,78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75.008,78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Urban green belts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59.500,00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59.500,00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Blue Skills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327.153,62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283.999,39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-43.154,23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Hives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370.174,48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59.744,86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-310.429,62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Projekti ZADRA NOVA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612.000,00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-612.000,00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SOS – Surađuj i ostvaruj sebe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34.900,00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34.900,00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Pescar 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233.349,25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884.202,00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650.852,75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Irene 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1.214.918,00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1.074.723,90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-140.194,10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 ZADRA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Učinkovito upravljanje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245.588,28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-4.411,72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 ZADRA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Cowork net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76.705,83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76.705,83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Foster children rights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135.975,06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135.975,06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Gaging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550.406,48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550.406,48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 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SOS – Surađuj i ostvaruj sebe – Zadra Nova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166.200,00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166.200,00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 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Cowork MED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9.112,05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9.112,05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Holistic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1.266.440,61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1.266.440,61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 ZADRA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Code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183.464,12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158.464,12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 ZADRA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Bastini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24.885,04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24.885,04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ZADRA 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InZadar2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27.486,02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27.486,02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OŠ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Erasmus+ 201 OŠ Nin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OŠ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 KA2+ OŠ Nin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OŠ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KA219 OŠ Nin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OŠ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 KA1+ OŠ Nin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OŠ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 201 OŠ Nin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45.000,00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-45.000,00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OŠ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 KA101+ OŠ Nin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48.000,00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108.500,00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60.500,00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OŠ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Sretna škola plave ekonomije – OŠ Škabrnja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125.348,80</a:t>
                      </a:r>
                      <a:endParaRPr lang="hr-HR" sz="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125.348,80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31" marR="370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0"/>
            <a:ext cx="8435280" cy="850106"/>
          </a:xfrm>
        </p:spPr>
        <p:txBody>
          <a:bodyPr>
            <a:normAutofit fontScale="90000"/>
          </a:bodyPr>
          <a:lstStyle/>
          <a:p>
            <a:pPr algn="l"/>
            <a:r>
              <a:rPr lang="hr-HR" sz="2000" b="1" dirty="0" smtClean="0"/>
              <a:t>Projekti financirani od inozemnih vlada, međunarodnih organizacija, institucija </a:t>
            </a:r>
            <a:br>
              <a:rPr lang="hr-HR" sz="2000" b="1" dirty="0" smtClean="0"/>
            </a:br>
            <a:r>
              <a:rPr lang="hr-HR" sz="2000" b="1" dirty="0" smtClean="0"/>
              <a:t>i tijela EU i iz državnog proračuna temeljem prijenosa EU sredstava</a:t>
            </a:r>
            <a:endParaRPr lang="hr-HR" sz="20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531845"/>
              </p:ext>
            </p:extLst>
          </p:nvPr>
        </p:nvGraphicFramePr>
        <p:xfrm>
          <a:off x="899592" y="836712"/>
          <a:ext cx="5914450" cy="5494630"/>
        </p:xfrm>
        <a:graphic>
          <a:graphicData uri="http://schemas.openxmlformats.org/drawingml/2006/table">
            <a:tbl>
              <a:tblPr firstRow="1" firstCol="1" bandRow="1"/>
              <a:tblGrid>
                <a:gridCol w="792432"/>
                <a:gridCol w="2456815"/>
                <a:gridCol w="888401"/>
                <a:gridCol w="866466"/>
                <a:gridCol w="910336"/>
              </a:tblGrid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OŠ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Microsoft Showcase Schools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-5.000,00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OŠ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Inkluzija 2017/18 - OŠ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1.995.766,68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1.620.774,08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-374.992,60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OŠ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Školska shema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167.785,20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171.908,68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4.123,48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OŠ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Prehrana u riziku od siromaštva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723.681,00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216.914,76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-506.766,24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OŠ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Energetska obnova - OŠ Pag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792.576,91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759.189,88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-33.387,03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KA219 - SŠ Gračac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179.634,40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149.078,43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-30.555,97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Gimnazija Jurja Barakovića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5.000,00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1.759,51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-3.240,49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KA219 - GJB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28.133,04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28.133,04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KA219 - GVN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141.469,00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141.469,00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KA1 - HTU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300.000,00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208.555,67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-91.444,33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KA219 - HTU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193.687,50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193.687,50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Medicinska škola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102.907,54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22.092,46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S. Ožanića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130.857,00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-130.857,00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+ KA102 </a:t>
                      </a:r>
                      <a:r>
                        <a:rPr lang="hr-HR" sz="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V.Vlatković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96.670,41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96.670,41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Inkluzija 2017/18 - 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538.403,14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379.225,92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-159.177,22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Kako smo </a:t>
                      </a:r>
                      <a:r>
                        <a:rPr lang="hr-HR" sz="8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ispr.Pisin</a:t>
                      </a:r>
                      <a:r>
                        <a:rPr lang="hr-HR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toranj - SŠ Benkovac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1.025.000,00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1.025.000,00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Mali korak za bolje sutra - SŠ Benkovac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747.500,00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747.500,00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SŠ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Tesla je znao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98.840,81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98.840,81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My Europe - SŠ Biograd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30.277,00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30.277,00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Listen stories - GJB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23.942,22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-1.057,78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Healthy future - HTU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150.000,00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150.000,00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Cooking Tour@Zadar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796.701,64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796.701,64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SŠ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Energetska obnova - V.Nazor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2.372.898,65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857.116,36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-1.515.782,29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SŠ 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Postanimo finan. i digit. pismeni - V.Vlatković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300.000,00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885.573,85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585.573,85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ZZJZ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MELAdetect – Zavod za javno zdravstvo 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2.772.527,00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4.791.385,68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2.018.858,68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OB ZADAR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Izgradnja i opremanje dnevnih bolnica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20.200.000,00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17.530.650,00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-2.669.350,00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For Bio Energy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138.523,00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138.523,00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Hera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4.975.969,39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4.975.969,39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Hazadr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312.849,72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-312.849,72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Eco Sea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365.893,45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516.043,37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150.149,92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Coolturizacija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667.135,50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667.135,50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CGO Biljane Donje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303.266,64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303.266,64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Europa Direct Zadar 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159.400,00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203.353,00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43.953,00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Razminiranje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67.973,57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67.973,57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Sparc 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481.200,00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299.120,52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-182.079,48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Kulturna baština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2.602.500,00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-2.602.500,00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Hercultour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4.260.000,00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748.000,00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-3.512.000,00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Pokret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1.594.383,73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1.594.383,73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Poboljšanje pristupa PZZ na otocima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594.752,35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492.268,29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-102.484,06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CENT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8.000.000,00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109.110,52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-7.890.889,48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ZŽ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Sustavi navodnjavanja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32.320.000,00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7.837.500,00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-24.482.500,00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UKUPNO 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95.501.969,71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56.845.639,36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-38.656.330,35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84" marR="44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469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500" y="54868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</a:t>
            </a:r>
            <a:r>
              <a:rPr lang="hr-HR" sz="2800" b="1" dirty="0" smtClean="0"/>
              <a:t>zmjene i dopune proračuna Zadarske županije</a:t>
            </a:r>
            <a:br>
              <a:rPr lang="hr-HR" sz="2800" b="1" dirty="0" smtClean="0"/>
            </a:br>
            <a:r>
              <a:rPr lang="hr-HR" sz="2800" b="1" dirty="0" smtClean="0"/>
              <a:t>za 2018. godinu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248796682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3088535055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1" y="1055325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266"/>
            <a:r>
              <a:rPr sz="2800" b="1" spc="-9" dirty="0"/>
              <a:t>Fiskalni </a:t>
            </a:r>
            <a:r>
              <a:rPr sz="2800" b="1" spc="-4" dirty="0"/>
              <a:t>učinak na</a:t>
            </a:r>
            <a:r>
              <a:rPr sz="2800" b="1" spc="18" dirty="0"/>
              <a:t> </a:t>
            </a:r>
            <a:r>
              <a:rPr sz="2800" b="1" spc="-13" dirty="0"/>
              <a:t>proračun</a:t>
            </a:r>
          </a:p>
        </p:txBody>
      </p:sp>
      <p:sp>
        <p:nvSpPr>
          <p:cNvPr id="3" name="object 3"/>
          <p:cNvSpPr/>
          <p:nvPr/>
        </p:nvSpPr>
        <p:spPr>
          <a:xfrm>
            <a:off x="1121939" y="1532503"/>
            <a:ext cx="6837909" cy="4442716"/>
          </a:xfrm>
          <a:custGeom>
            <a:avLst/>
            <a:gdLst/>
            <a:ahLst/>
            <a:cxnLst/>
            <a:rect l="l" t="t" r="r" b="b"/>
            <a:pathLst>
              <a:path w="7996555" h="4895215">
                <a:moveTo>
                  <a:pt x="3047" y="4895088"/>
                </a:moveTo>
                <a:lnTo>
                  <a:pt x="3047" y="0"/>
                </a:lnTo>
                <a:lnTo>
                  <a:pt x="1523" y="0"/>
                </a:lnTo>
                <a:lnTo>
                  <a:pt x="0" y="1523"/>
                </a:lnTo>
                <a:lnTo>
                  <a:pt x="3047" y="3389"/>
                </a:lnTo>
                <a:lnTo>
                  <a:pt x="3047" y="4895088"/>
                </a:lnTo>
                <a:close/>
              </a:path>
              <a:path w="7996555" h="4895215">
                <a:moveTo>
                  <a:pt x="7996424" y="1524"/>
                </a:moveTo>
                <a:lnTo>
                  <a:pt x="7996424" y="0"/>
                </a:lnTo>
                <a:lnTo>
                  <a:pt x="7994900" y="0"/>
                </a:lnTo>
                <a:lnTo>
                  <a:pt x="7994900" y="1524"/>
                </a:lnTo>
                <a:lnTo>
                  <a:pt x="7996424" y="1524"/>
                </a:lnTo>
                <a:close/>
              </a:path>
              <a:path w="7996555" h="4895215">
                <a:moveTo>
                  <a:pt x="7996424" y="4895088"/>
                </a:moveTo>
                <a:lnTo>
                  <a:pt x="7996424" y="1524"/>
                </a:lnTo>
                <a:lnTo>
                  <a:pt x="7994900" y="1524"/>
                </a:lnTo>
                <a:lnTo>
                  <a:pt x="7994900" y="4894155"/>
                </a:lnTo>
                <a:lnTo>
                  <a:pt x="7996424" y="4895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4546" y="1533888"/>
            <a:ext cx="6834107" cy="3199782"/>
          </a:xfrm>
          <a:custGeom>
            <a:avLst/>
            <a:gdLst/>
            <a:ahLst/>
            <a:cxnLst/>
            <a:rect l="l" t="t" r="r" b="b"/>
            <a:pathLst>
              <a:path w="7992109" h="4893945">
                <a:moveTo>
                  <a:pt x="0" y="0"/>
                </a:moveTo>
                <a:lnTo>
                  <a:pt x="0" y="4893563"/>
                </a:lnTo>
                <a:lnTo>
                  <a:pt x="7991855" y="4893563"/>
                </a:lnTo>
                <a:lnTo>
                  <a:pt x="7991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785" y="1559437"/>
            <a:ext cx="8263661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 smtClean="0">
              <a:solidFill>
                <a:srgbClr val="002060"/>
              </a:solidFill>
              <a:cs typeface="Calibri"/>
            </a:endParaRPr>
          </a:p>
          <a:p>
            <a:pPr marL="11135" marR="4454" algn="just"/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zmjenama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dopunama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Proračun 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Zadarske županije 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za 2018. godinu povećava 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se za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9.000.000,00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kuna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sz="1600" b="1" spc="-13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što</a:t>
            </a:r>
            <a:r>
              <a:rPr sz="1600" b="1" spc="-13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je </a:t>
            </a:r>
            <a:r>
              <a:rPr sz="1600" b="1" spc="-13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za</a:t>
            </a:r>
            <a:r>
              <a:rPr sz="1600" b="1" spc="-13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%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više 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u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odnosu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na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plan 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te iznosi 910.100.000,00 kuna.</a:t>
            </a:r>
            <a:endParaRPr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Planira se povećanje: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općih prihoda i primitaka – 7,2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vlastitih izvora (sredstva iz prethodnih godina) – 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30,8 mil.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v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lastitih prihoda – 2,7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rihoda za posebne namjene – 25,3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omoći iz proračuna JLS – 5,0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u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z istodobno smanjenje prihoda po osnovi: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refundacija/sufinanciranje po projektima – 10,2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omoći iz inozemstva – 41,0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rimitaka od financijske imovine – 11,5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kuna.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</a:endParaRP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</a:endParaRPr>
          </a:p>
          <a:p>
            <a:endParaRPr lang="hr-HR" sz="1400" b="1" dirty="0">
              <a:solidFill>
                <a:srgbClr val="002060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85456" y="769019"/>
            <a:ext cx="430050" cy="5726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107481"/>
              </p:ext>
            </p:extLst>
          </p:nvPr>
        </p:nvGraphicFramePr>
        <p:xfrm>
          <a:off x="179512" y="2132856"/>
          <a:ext cx="4392488" cy="401778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28192"/>
                <a:gridCol w="1008112"/>
                <a:gridCol w="1008112"/>
                <a:gridCol w="648072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2018.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Izmjene i dopune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879.004.332,61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868.602.907,59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98,82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</a:t>
                      </a:r>
                      <a:r>
                        <a:rPr lang="hr-HR" sz="800" baseline="0" dirty="0" smtClean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74.175.650,00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82.375.000,00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111,05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</a:t>
                      </a:r>
                      <a:r>
                        <a:rPr lang="hr-HR" sz="800" baseline="0" dirty="0" smtClean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199.698.796,14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151.369.345,38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75,80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12.032.960,78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13.466.845,14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111,92</a:t>
                      </a:r>
                    </a:p>
                  </a:txBody>
                  <a:tcPr anchor="ctr"/>
                </a:tc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</a:t>
                      </a:r>
                    </a:p>
                    <a:p>
                      <a:r>
                        <a:rPr lang="hr-HR" sz="800" baseline="0" dirty="0" smtClean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72.737.514,12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73.779.481,84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101,43</a:t>
                      </a:r>
                    </a:p>
                  </a:txBody>
                  <a:tcPr anchor="ctr"/>
                </a:tc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 PROIZV.</a:t>
                      </a:r>
                      <a:r>
                        <a:rPr lang="hr-HR" sz="800" baseline="0" dirty="0" smtClean="0"/>
                        <a:t> </a:t>
                      </a:r>
                    </a:p>
                    <a:p>
                      <a:r>
                        <a:rPr lang="hr-HR" sz="800" baseline="0" dirty="0" smtClean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57.714.160,45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59.593.685,95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103,26</a:t>
                      </a:r>
                      <a:endParaRPr lang="hr-HR" sz="800" dirty="0"/>
                    </a:p>
                  </a:txBody>
                  <a:tcPr anchor="ctr"/>
                </a:tc>
              </a:tr>
              <a:tr h="2769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</a:t>
                      </a:r>
                      <a:r>
                        <a:rPr lang="hr-HR" sz="800" baseline="0" dirty="0" smtClean="0"/>
                        <a:t> PRIHODI IZ NADL. PRORAČUNA </a:t>
                      </a:r>
                    </a:p>
                    <a:p>
                      <a:r>
                        <a:rPr lang="hr-HR" sz="800" dirty="0" smtClean="0"/>
                        <a:t>      I OD HZZO    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461.612.327,12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485.954.509,28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105,27</a:t>
                      </a:r>
                      <a:endParaRPr lang="hr-HR" sz="800" dirty="0"/>
                    </a:p>
                  </a:txBody>
                  <a:tcPr anchor="ctr"/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KAZNE, UPRAVNE</a:t>
                      </a:r>
                      <a:r>
                        <a:rPr lang="hr-HR" sz="800" baseline="0" dirty="0" smtClean="0"/>
                        <a:t> MJERE I OST.</a:t>
                      </a:r>
                    </a:p>
                    <a:p>
                      <a:r>
                        <a:rPr lang="hr-HR" sz="800" baseline="0" dirty="0" smtClean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1.032.924,00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2.064.040,00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199,82</a:t>
                      </a:r>
                      <a:endParaRPr lang="hr-HR" sz="800" dirty="0"/>
                    </a:p>
                  </a:txBody>
                  <a:tcPr anchor="ctr"/>
                </a:tc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PRIHODI OD</a:t>
                      </a:r>
                      <a:r>
                        <a:rPr lang="hr-HR" sz="800" b="1" baseline="0" dirty="0" smtClean="0"/>
                        <a:t> PRODAJE NEFIN. </a:t>
                      </a:r>
                    </a:p>
                    <a:p>
                      <a:r>
                        <a:rPr lang="hr-HR" sz="800" b="1" baseline="0" dirty="0" smtClean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869.559,32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898.975,07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103,38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PRIMICI</a:t>
                      </a:r>
                      <a:r>
                        <a:rPr lang="hr-HR" sz="800" b="1" baseline="0" dirty="0" smtClean="0"/>
                        <a:t> OD FIN IMOVINE I </a:t>
                      </a:r>
                    </a:p>
                    <a:p>
                      <a:r>
                        <a:rPr lang="hr-HR" sz="800" b="1" baseline="0" dirty="0" smtClean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18.400.000,00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6.930.000,00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37,66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9 VLASTITI</a:t>
                      </a:r>
                      <a:r>
                        <a:rPr lang="hr-HR" sz="800" b="1" baseline="0" dirty="0" smtClean="0"/>
                        <a:t> IZVORI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2.826.108,07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33.668.117,34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1.192,32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/>
                        <a:t>UKUPNO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901.100.000,00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910.100.000,00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101,00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385500861"/>
              </p:ext>
            </p:extLst>
          </p:nvPr>
        </p:nvGraphicFramePr>
        <p:xfrm>
          <a:off x="4932040" y="2276872"/>
          <a:ext cx="4128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Usporedni prikaz Plana za 2018. te Izmjena i dopuna proračuna za 2018. godinu</a:t>
            </a:r>
          </a:p>
          <a:p>
            <a:endParaRPr lang="hr-HR" sz="1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860032" y="1340768"/>
            <a:ext cx="46805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Grafikon 1. Usporedni prikaz odnosa prihoda poslovanja Plana za 2018. godinu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te Izmjena i dopuna proračuna za 2018. godinu</a:t>
            </a:r>
            <a:endParaRPr lang="vi-VN" sz="11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44" y="532620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Rashodi i izdaci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436026"/>
              </p:ext>
            </p:extLst>
          </p:nvPr>
        </p:nvGraphicFramePr>
        <p:xfrm>
          <a:off x="179512" y="2204864"/>
          <a:ext cx="4464495" cy="34986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60206"/>
                <a:gridCol w="1020114"/>
                <a:gridCol w="1008112"/>
                <a:gridCol w="576063"/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2018.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I.</a:t>
                      </a:r>
                      <a:r>
                        <a:rPr lang="hr-HR" sz="1000" baseline="0" dirty="0" smtClean="0"/>
                        <a:t> i</a:t>
                      </a:r>
                      <a:r>
                        <a:rPr lang="hr-HR" sz="1000" dirty="0" smtClean="0"/>
                        <a:t>zmjene i dopune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3</a:t>
                      </a:r>
                      <a:r>
                        <a:rPr lang="hr-HR" sz="800" b="1" baseline="0" dirty="0" smtClean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752.251.193,66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792.716.376,05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105,38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31 RASHODI ZA</a:t>
                      </a:r>
                      <a:r>
                        <a:rPr lang="hr-HR" sz="800" baseline="0" dirty="0" smtClean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363.055.466,35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372.695.534,59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102,66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32 MATERIJALNI</a:t>
                      </a:r>
                      <a:r>
                        <a:rPr lang="hr-HR" sz="800" baseline="0" dirty="0" smtClean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327.453.839,92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346.256.318,80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105,74</a:t>
                      </a:r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34 FINANCIJSKI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1.255.632,12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822.306,88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65,49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35 SUBVENCIJE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3.406.000,00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4.094.618,67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120,22</a:t>
                      </a:r>
                      <a:endParaRPr lang="hr-HR" sz="800" dirty="0"/>
                    </a:p>
                  </a:txBody>
                  <a:tcPr anchor="ctr"/>
                </a:tc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36 POMOĆI DANE</a:t>
                      </a:r>
                      <a:r>
                        <a:rPr lang="hr-HR" sz="800" baseline="0" dirty="0" smtClean="0"/>
                        <a:t> U INOZ. I UNUTAR </a:t>
                      </a:r>
                    </a:p>
                    <a:p>
                      <a:r>
                        <a:rPr lang="hr-HR" sz="800" baseline="0" dirty="0" smtClean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22.396.127,04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33.315.082,99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148,75</a:t>
                      </a:r>
                      <a:endParaRPr lang="hr-HR" sz="800" dirty="0"/>
                    </a:p>
                  </a:txBody>
                  <a:tcPr anchor="ctr"/>
                </a:tc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37 NAKNADE</a:t>
                      </a:r>
                      <a:r>
                        <a:rPr lang="hr-HR" sz="800" baseline="0" dirty="0" smtClean="0"/>
                        <a:t> GRAĐANA I KUĆANSTAVA</a:t>
                      </a:r>
                    </a:p>
                    <a:p>
                      <a:r>
                        <a:rPr lang="hr-HR" sz="800" baseline="0" dirty="0" smtClean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19.912.880,23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17.779.112,15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89,28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14.771.248,00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17.753.401,97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120,19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RASHODI ZA NAB. NEFIN.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147.404.506,34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115.939.323,95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78,65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5 IZDACI ZA</a:t>
                      </a:r>
                      <a:r>
                        <a:rPr lang="hr-HR" sz="800" b="1" baseline="0" dirty="0" smtClean="0"/>
                        <a:t> FIN. IMOVINU I OTPLATU </a:t>
                      </a:r>
                    </a:p>
                    <a:p>
                      <a:r>
                        <a:rPr lang="hr-HR" sz="800" b="1" baseline="0" dirty="0" smtClean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1.444.300,00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1.444.300,00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 smtClean="0"/>
                        <a:t>UKUPNO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901.100.000,00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910.100.000,00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101,00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885140231"/>
              </p:ext>
            </p:extLst>
          </p:nvPr>
        </p:nvGraphicFramePr>
        <p:xfrm>
          <a:off x="5004048" y="2276872"/>
          <a:ext cx="40324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Tablica 2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2018.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te Izmjena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i dopuna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Proračuna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za 2018. 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788024" y="1412776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odnosa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rashoda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poslovanja Plana za 2018. godinu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te Izmjena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i dopuna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Proračuna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za 2018. godinu</a:t>
            </a:r>
            <a:endParaRPr lang="hr-HR" sz="11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4860032" y="206084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</a:rPr>
              <a:t>(</a:t>
            </a:r>
            <a:r>
              <a:rPr lang="hr-HR" sz="1000" b="1" dirty="0" smtClean="0">
                <a:solidFill>
                  <a:prstClr val="black"/>
                </a:solidFill>
              </a:rPr>
              <a:t>mil. kn</a:t>
            </a:r>
            <a:r>
              <a:rPr lang="hr-HR" sz="1100" b="1" dirty="0" smtClean="0">
                <a:solidFill>
                  <a:prstClr val="black"/>
                </a:solidFill>
              </a:rPr>
              <a:t>)</a:t>
            </a:r>
            <a:endParaRPr lang="hr-HR" sz="11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19256" cy="2136958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ustanove u zdravstvu i Dom za stare i nemoćne - 7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Zavod za prostorno uređenje, JU Natura </a:t>
            </a:r>
            <a:r>
              <a:rPr lang="hr-HR" sz="1600" b="1" dirty="0" err="1" smtClean="0">
                <a:solidFill>
                  <a:schemeClr val="bg1"/>
                </a:solidFill>
              </a:rPr>
              <a:t>jadera</a:t>
            </a:r>
            <a:r>
              <a:rPr lang="hr-HR" sz="1600" b="1" dirty="0" smtClean="0">
                <a:solidFill>
                  <a:schemeClr val="bg1"/>
                </a:solidFill>
              </a:rPr>
              <a:t>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 smtClean="0"/>
          </a:p>
          <a:p>
            <a:pPr>
              <a:buNone/>
            </a:pPr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78235" y="3861048"/>
            <a:ext cx="819822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ukupno planiranih prihoda i primitaka (bez vlastitih izvora/viška), 666,4 mil. kuna ili 76% odnosi se na proračunske korisnike Zadarske županije: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ustanove u zdravstvu – 613,9 mil. kuna (7 korisnika),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srednje škole – 33,1 mil. kuna (20 korisnika),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osnovne škole – 7,5 mil. kuna (27 korisnika),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ustanove u kulturi – 5,9 mil. kuna (Narodni muzej, Kazalište lutaka),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ostali korisnici Sustava riznice – 6,0 mil. kuna (AGRRA, Inovacija, Natura </a:t>
            </a:r>
            <a:r>
              <a:rPr lang="hr-HR" sz="14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Jadera</a:t>
            </a: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, Zavod za prostorno uređenje, Zadra Nova).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7292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Zadarske </a:t>
            </a:r>
            <a:r>
              <a:rPr lang="hr-HR" sz="2800" b="1" dirty="0" smtClean="0"/>
              <a:t>županije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539552" y="1916832"/>
            <a:ext cx="81982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Izmjenama i dopunama, 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Zadarske županije kao JLP(R)S (izvorni) iznose 110,8 mil. kuna, a odnose se na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hr-HR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od poreza na dohodak (17%) – 60,0 mil. 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udio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poreza na dohodak (5%) za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finan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dec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funkcija – 13,6 mil. kuna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ostali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porezni prihodi – 8,7 mil. </a:t>
            </a:r>
            <a:r>
              <a:rPr lang="hr-HR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kunam</a:t>
            </a:r>
            <a:endParaRPr lang="hr-HR" b="1" dirty="0" smtClean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pomoći (kompenzacijska mjera) – 0,5 mil. 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refundacije/sufinanciranje po projektima – 7,4 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imovine – 12,8 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administrativnih pristojbi – 7,6 mil. kuna,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ostali prihodi – 0,2 mil. kuna.</a:t>
            </a:r>
            <a:endParaRPr lang="hr-HR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412776"/>
            <a:ext cx="8748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 Grafikon 4. Rashodi Izmjena i dopuna Proračuna Zadarske županije po </a:t>
            </a:r>
            <a:r>
              <a:rPr lang="hr-HR" sz="1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400" b="1" dirty="0" smtClean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6" y="495092"/>
            <a:ext cx="504056" cy="633001"/>
          </a:xfrm>
          <a:prstGeom prst="rect">
            <a:avLst/>
          </a:prstGeom>
        </p:spPr>
      </p:pic>
      <p:graphicFrame>
        <p:nvGraphicFramePr>
          <p:cNvPr id="17" name="Grafikon 16"/>
          <p:cNvGraphicFramePr/>
          <p:nvPr>
            <p:extLst>
              <p:ext uri="{D42A27DB-BD31-4B8C-83A1-F6EECF244321}">
                <p14:modId xmlns:p14="http://schemas.microsoft.com/office/powerpoint/2010/main" val="2856078624"/>
              </p:ext>
            </p:extLst>
          </p:nvPr>
        </p:nvGraphicFramePr>
        <p:xfrm>
          <a:off x="0" y="1844824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Grafikon 5. Rashodi </a:t>
            </a:r>
            <a:r>
              <a:rPr lang="hr-HR" sz="1400" b="1" dirty="0">
                <a:cs typeface="Arial" pitchFamily="34" charset="0"/>
              </a:rPr>
              <a:t>I</a:t>
            </a:r>
            <a:r>
              <a:rPr lang="hr-HR" sz="1400" b="1" dirty="0" smtClean="0">
                <a:cs typeface="Arial" pitchFamily="34" charset="0"/>
              </a:rPr>
              <a:t>zmjena i dopuna proračuna Zadarske županije po </a:t>
            </a:r>
            <a:r>
              <a:rPr lang="hr-HR" sz="1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r>
              <a:rPr lang="hr-HR" sz="1400" b="1" dirty="0" smtClean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74" y="529637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85848685"/>
              </p:ext>
            </p:extLst>
          </p:nvPr>
        </p:nvGraphicFramePr>
        <p:xfrm>
          <a:off x="611560" y="1988840"/>
          <a:ext cx="7704856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9026</TotalTime>
  <Words>1662</Words>
  <Application>Microsoft Office PowerPoint</Application>
  <PresentationFormat>Prikaz na zaslonu (4:3)</PresentationFormat>
  <Paragraphs>658</Paragraphs>
  <Slides>12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tema</vt:lpstr>
      <vt:lpstr>  REPUBLIKA HRVATSKA ZADARSKA ŽUPANIJA  Izmjene i dopune proračuna Zadarske županije za 2018. godinu  proračun za građane   </vt:lpstr>
      <vt:lpstr>Izmjene i dopune proračuna Zadarske županije za 2018. godinu</vt:lpstr>
      <vt:lpstr>Fiskalni učinak na proračun</vt:lpstr>
      <vt:lpstr>Prihodi i primici Proračuna Zadarske županije</vt:lpstr>
      <vt:lpstr>Rashodi i izdaci Proračuna Zadarske županije</vt:lpstr>
      <vt:lpstr>Proračunski korisnici Zadarske županije</vt:lpstr>
      <vt:lpstr>Prihodi Zadarske županije</vt:lpstr>
      <vt:lpstr>  </vt:lpstr>
      <vt:lpstr>  </vt:lpstr>
      <vt:lpstr>Projekti financirani od inozemnih vlada, međunarodnih organizacija, institucija  i tijela EU i iz državnog proračuna temeljem prijenosa EU sredstava</vt:lpstr>
      <vt:lpstr>Projekti financirani od inozemnih vlada, međunarodnih organizacija, institucija  i tijela EU i iz državnog proračuna temeljem prijenosa EU sredstava</vt:lpstr>
      <vt:lpstr>PowerPointova prezentacija</vt:lpstr>
    </vt:vector>
  </TitlesOfParts>
  <Company>ZADARSKA ŽUPANIJA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korisnik</cp:lastModifiedBy>
  <cp:revision>1130</cp:revision>
  <cp:lastPrinted>2018-10-31T09:36:27Z</cp:lastPrinted>
  <dcterms:created xsi:type="dcterms:W3CDTF">2014-10-06T07:52:48Z</dcterms:created>
  <dcterms:modified xsi:type="dcterms:W3CDTF">2018-10-31T10:51:03Z</dcterms:modified>
</cp:coreProperties>
</file>