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54" r:id="rId2"/>
    <p:sldId id="355" r:id="rId3"/>
    <p:sldId id="363" r:id="rId4"/>
    <p:sldId id="359" r:id="rId5"/>
    <p:sldId id="356" r:id="rId6"/>
    <p:sldId id="357" r:id="rId7"/>
    <p:sldId id="358" r:id="rId8"/>
    <p:sldId id="353" r:id="rId9"/>
    <p:sldId id="328" r:id="rId10"/>
    <p:sldId id="335" r:id="rId11"/>
    <p:sldId id="337" r:id="rId12"/>
    <p:sldId id="352" r:id="rId13"/>
    <p:sldId id="360" r:id="rId14"/>
    <p:sldId id="362" r:id="rId15"/>
    <p:sldId id="361" r:id="rId16"/>
    <p:sldId id="327" r:id="rId17"/>
  </p:sldIdLst>
  <p:sldSz cx="9144000" cy="6858000" type="screen4x3"/>
  <p:notesSz cx="6735763" cy="9866313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dana sekcija" id="{9D4C1907-164C-4776-ADEE-7BB347BEB484}">
          <p14:sldIdLst>
            <p14:sldId id="354"/>
            <p14:sldId id="355"/>
            <p14:sldId id="363"/>
            <p14:sldId id="359"/>
            <p14:sldId id="356"/>
            <p14:sldId id="357"/>
            <p14:sldId id="358"/>
          </p14:sldIdLst>
        </p14:section>
        <p14:section name="Sekcija bez naslova" id="{6F440071-0825-4550-BD7E-66E014C1ED6A}">
          <p14:sldIdLst>
            <p14:sldId id="353"/>
            <p14:sldId id="328"/>
            <p14:sldId id="335"/>
            <p14:sldId id="337"/>
            <p14:sldId id="352"/>
            <p14:sldId id="360"/>
            <p14:sldId id="362"/>
            <p14:sldId id="361"/>
            <p14:sldId id="32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3DBD"/>
    <a:srgbClr val="CFDDED"/>
    <a:srgbClr val="BCCFE6"/>
    <a:srgbClr val="7896B2"/>
    <a:srgbClr val="0066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rednji stil 2 - Isticanj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Svijetli stil 2 - Isticanj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Svijetli stil 2 - Isticanj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ijetli stil 2 - Isticanj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Svijetli stil 1 - Isticanj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ijetli stil 1 - Isticanj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Svijetli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8D230F3-CF80-4859-8CE7-A43EE81993B5}" styleName="Svijetli stil 1 - Isticanj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2DE63D5-997A-4646-A377-4702673A728D}" styleName="Svijetli stil 2 - Isticanj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ijetli stil 2 - Isticanj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45" autoAdjust="0"/>
    <p:restoredTop sz="96056" autoAdjust="0"/>
  </p:normalViewPr>
  <p:slideViewPr>
    <p:cSldViewPr>
      <p:cViewPr varScale="1">
        <p:scale>
          <a:sx n="114" d="100"/>
          <a:sy n="114" d="100"/>
        </p:scale>
        <p:origin x="183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52552735870069"/>
          <c:y val="7.2195374015748118E-2"/>
          <c:w val="0.83744289506188063"/>
          <c:h val="0.766694635826775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Plan 2021.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invertIfNegative val="0"/>
          <c:dLbls>
            <c:delete val="1"/>
          </c:dLbls>
          <c:cat>
            <c:numRef>
              <c:f>List1!$A$2:$A$11</c:f>
              <c:numCache>
                <c:formatCode>General</c:formatCode>
                <c:ptCount val="10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67</c:v>
                </c:pt>
                <c:pt idx="6">
                  <c:v>68</c:v>
                </c:pt>
                <c:pt idx="7">
                  <c:v>7</c:v>
                </c:pt>
                <c:pt idx="8">
                  <c:v>8</c:v>
                </c:pt>
              </c:numCache>
            </c:numRef>
          </c:cat>
          <c:val>
            <c:numRef>
              <c:f>List1!$B$2:$B$11</c:f>
              <c:numCache>
                <c:formatCode>#,##0.00</c:formatCode>
                <c:ptCount val="10"/>
                <c:pt idx="0">
                  <c:v>82400000</c:v>
                </c:pt>
                <c:pt idx="1">
                  <c:v>586179922.10000002</c:v>
                </c:pt>
                <c:pt idx="2">
                  <c:v>12119736</c:v>
                </c:pt>
                <c:pt idx="3">
                  <c:v>75462472</c:v>
                </c:pt>
                <c:pt idx="4">
                  <c:v>57118952.850000001</c:v>
                </c:pt>
                <c:pt idx="5">
                  <c:v>602052447.07000005</c:v>
                </c:pt>
                <c:pt idx="6">
                  <c:v>2575653.15</c:v>
                </c:pt>
                <c:pt idx="7">
                  <c:v>4514085.8</c:v>
                </c:pt>
                <c:pt idx="8">
                  <c:v>26400000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12-4748-8CDF-DE11C0CA1DD1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Prve Izmjene i dopune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elete val="1"/>
          </c:dLbls>
          <c:cat>
            <c:numRef>
              <c:f>List1!$A$2:$A$11</c:f>
              <c:numCache>
                <c:formatCode>General</c:formatCode>
                <c:ptCount val="10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67</c:v>
                </c:pt>
                <c:pt idx="6">
                  <c:v>68</c:v>
                </c:pt>
                <c:pt idx="7">
                  <c:v>7</c:v>
                </c:pt>
                <c:pt idx="8">
                  <c:v>8</c:v>
                </c:pt>
              </c:numCache>
            </c:numRef>
          </c:cat>
          <c:val>
            <c:numRef>
              <c:f>List1!$C$2:$C$11</c:f>
              <c:numCache>
                <c:formatCode>#,##0.00</c:formatCode>
                <c:ptCount val="10"/>
                <c:pt idx="0">
                  <c:v>89130000</c:v>
                </c:pt>
                <c:pt idx="1">
                  <c:v>576617623.87</c:v>
                </c:pt>
                <c:pt idx="2">
                  <c:v>11024739</c:v>
                </c:pt>
                <c:pt idx="3">
                  <c:v>73877439.930000007</c:v>
                </c:pt>
                <c:pt idx="4">
                  <c:v>85263281.409999996</c:v>
                </c:pt>
                <c:pt idx="5">
                  <c:v>603092171.77999997</c:v>
                </c:pt>
                <c:pt idx="6">
                  <c:v>6258566.5099999998</c:v>
                </c:pt>
                <c:pt idx="7">
                  <c:v>158572.26</c:v>
                </c:pt>
                <c:pt idx="8">
                  <c:v>23501200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12-4748-8CDF-DE11C0CA1DD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4474624"/>
        <c:axId val="34476256"/>
      </c:barChart>
      <c:catAx>
        <c:axId val="34474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000" b="1"/>
            </a:pPr>
            <a:endParaRPr lang="sr-Latn-RS"/>
          </a:p>
        </c:txPr>
        <c:crossAx val="34476256"/>
        <c:crosses val="autoZero"/>
        <c:auto val="1"/>
        <c:lblAlgn val="ctr"/>
        <c:lblOffset val="100"/>
        <c:noMultiLvlLbl val="0"/>
      </c:catAx>
      <c:valAx>
        <c:axId val="34476256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000" b="1"/>
                </a:pPr>
                <a:r>
                  <a:rPr lang="hr-HR" sz="1000" b="1" baseline="0" dirty="0"/>
                  <a:t>(mil. kn)</a:t>
                </a:r>
                <a:endParaRPr lang="hr-HR" sz="1000" b="1" dirty="0"/>
              </a:p>
            </c:rich>
          </c:tx>
          <c:layout>
            <c:manualLayout>
              <c:xMode val="edge"/>
              <c:yMode val="edge"/>
              <c:x val="1.9472937269433106E-3"/>
              <c:y val="5.3469488188976526E-4"/>
            </c:manualLayout>
          </c:layout>
          <c:overlay val="0"/>
        </c:title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000" b="1"/>
            </a:pPr>
            <a:endParaRPr lang="sr-Latn-RS"/>
          </a:p>
        </c:txPr>
        <c:crossAx val="34474624"/>
        <c:crosses val="autoZero"/>
        <c:crossBetween val="between"/>
        <c:dispUnits>
          <c:builtInUnit val="millions"/>
        </c:dispUnits>
      </c:valAx>
    </c:plotArea>
    <c:legend>
      <c:legendPos val="b"/>
      <c:overlay val="0"/>
      <c:txPr>
        <a:bodyPr/>
        <a:lstStyle/>
        <a:p>
          <a:pPr>
            <a:defRPr sz="1100" b="1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77612588500268"/>
          <c:y val="6.1256325054791887E-2"/>
          <c:w val="0.86536344446576641"/>
          <c:h val="0.802947904778256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Plan za 2021.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cat>
            <c:numRef>
              <c:f>List1!$A$2:$A$10</c:f>
              <c:numCache>
                <c:formatCode>General</c:formatCode>
                <c:ptCount val="9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</c:v>
                </c:pt>
                <c:pt idx="8">
                  <c:v>5</c:v>
                </c:pt>
              </c:numCache>
            </c:numRef>
          </c:cat>
          <c:val>
            <c:numRef>
              <c:f>List1!$B$2:$B$10</c:f>
              <c:numCache>
                <c:formatCode>#,##0.00</c:formatCode>
                <c:ptCount val="9"/>
                <c:pt idx="0">
                  <c:v>750604934.14999998</c:v>
                </c:pt>
                <c:pt idx="1">
                  <c:v>394626661.5</c:v>
                </c:pt>
                <c:pt idx="2">
                  <c:v>2063688.9</c:v>
                </c:pt>
                <c:pt idx="3">
                  <c:v>4185000</c:v>
                </c:pt>
                <c:pt idx="4">
                  <c:v>67573171.530000001</c:v>
                </c:pt>
                <c:pt idx="5">
                  <c:v>21628028</c:v>
                </c:pt>
                <c:pt idx="6">
                  <c:v>24175264.329999998</c:v>
                </c:pt>
                <c:pt idx="7">
                  <c:v>176612914.59</c:v>
                </c:pt>
                <c:pt idx="8">
                  <c:v>9530337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87-4DCB-AA3E-8412A5693391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Prve Izmjene i dopune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cat>
            <c:numRef>
              <c:f>List1!$A$2:$A$10</c:f>
              <c:numCache>
                <c:formatCode>General</c:formatCode>
                <c:ptCount val="9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</c:v>
                </c:pt>
                <c:pt idx="8">
                  <c:v>5</c:v>
                </c:pt>
              </c:numCache>
            </c:numRef>
          </c:cat>
          <c:val>
            <c:numRef>
              <c:f>List1!$C$2:$C$10</c:f>
              <c:numCache>
                <c:formatCode>#,##0.00</c:formatCode>
                <c:ptCount val="9"/>
                <c:pt idx="0">
                  <c:v>780810938.13</c:v>
                </c:pt>
                <c:pt idx="1">
                  <c:v>403484379.30000001</c:v>
                </c:pt>
                <c:pt idx="2">
                  <c:v>5330835.84</c:v>
                </c:pt>
                <c:pt idx="3">
                  <c:v>5575560.4900000002</c:v>
                </c:pt>
                <c:pt idx="4">
                  <c:v>35745668.619999997</c:v>
                </c:pt>
                <c:pt idx="5">
                  <c:v>19979840.649999999</c:v>
                </c:pt>
                <c:pt idx="6">
                  <c:v>23934531.73</c:v>
                </c:pt>
                <c:pt idx="7">
                  <c:v>154318110.71000001</c:v>
                </c:pt>
                <c:pt idx="8">
                  <c:v>12020134.529999999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87-4DCB-AA3E-8412A56933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465920"/>
        <c:axId val="34476800"/>
      </c:barChart>
      <c:catAx>
        <c:axId val="34465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r-Latn-RS"/>
          </a:p>
        </c:txPr>
        <c:crossAx val="34476800"/>
        <c:crosses val="autoZero"/>
        <c:auto val="1"/>
        <c:lblAlgn val="ctr"/>
        <c:lblOffset val="100"/>
        <c:noMultiLvlLbl val="0"/>
      </c:catAx>
      <c:valAx>
        <c:axId val="34476800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r-Latn-RS"/>
          </a:p>
        </c:txPr>
        <c:crossAx val="34465920"/>
        <c:crosses val="autoZero"/>
        <c:crossBetween val="between"/>
        <c:dispUnits>
          <c:builtInUnit val="millions"/>
        </c:dispUnits>
      </c:valAx>
    </c:plotArea>
    <c:legend>
      <c:legendPos val="b"/>
      <c:overlay val="0"/>
      <c:txPr>
        <a:bodyPr/>
        <a:lstStyle/>
        <a:p>
          <a:pPr>
            <a:defRPr sz="1100" b="1"/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0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462992626887611"/>
          <c:y val="4.7994443269744232E-2"/>
          <c:w val="0.62314512248468945"/>
          <c:h val="0.935410402428405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3.4224190726159176E-2"/>
                  <c:y val="-2.844666004852403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FAD-4258-B2E9-24D336CB39C2}"/>
                </c:ext>
              </c:extLst>
            </c:dLbl>
            <c:dLbl>
              <c:idx val="1"/>
              <c:layout>
                <c:manualLayout>
                  <c:x val="2.8185586176727857E-2"/>
                  <c:y val="2.844666004852403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AD-4258-B2E9-24D336CB39C2}"/>
                </c:ext>
              </c:extLst>
            </c:dLbl>
            <c:dLbl>
              <c:idx val="2"/>
              <c:layout>
                <c:manualLayout>
                  <c:x val="3.561303017613429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FAD-4258-B2E9-24D336CB39C2}"/>
                </c:ext>
              </c:extLst>
            </c:dLbl>
            <c:dLbl>
              <c:idx val="3"/>
              <c:layout>
                <c:manualLayout>
                  <c:x val="4.0086614173228396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FAD-4258-B2E9-24D336CB39C2}"/>
                </c:ext>
              </c:extLst>
            </c:dLbl>
            <c:dLbl>
              <c:idx val="4"/>
              <c:layout>
                <c:manualLayout>
                  <c:x val="5.828816710411204E-2"/>
                  <c:y val="-2.844666004852507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FAD-4258-B2E9-24D336CB39C2}"/>
                </c:ext>
              </c:extLst>
            </c:dLbl>
            <c:dLbl>
              <c:idx val="5"/>
              <c:layout>
                <c:manualLayout>
                  <c:x val="3.5613030176134292E-2"/>
                  <c:y val="-5.2151607629141979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FAD-4258-B2E9-24D336CB39C2}"/>
                </c:ext>
              </c:extLst>
            </c:dLbl>
            <c:dLbl>
              <c:idx val="6"/>
              <c:layout>
                <c:manualLayout>
                  <c:x val="0.32907403762029724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FAD-4258-B2E9-24D336CB39C2}"/>
                </c:ext>
              </c:extLst>
            </c:dLbl>
            <c:dLbl>
              <c:idx val="7"/>
              <c:layout>
                <c:manualLayout>
                  <c:x val="0.18786264216972878"/>
                  <c:y val="-5.689332009705066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FAD-4258-B2E9-24D336CB39C2}"/>
                </c:ext>
              </c:extLst>
            </c:dLbl>
            <c:dLbl>
              <c:idx val="8"/>
              <c:layout>
                <c:manualLayout>
                  <c:x val="4.748404023484587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FAD-4258-B2E9-24D336CB39C2}"/>
                </c:ext>
              </c:extLst>
            </c:dLbl>
            <c:dLbl>
              <c:idx val="9"/>
              <c:layout>
                <c:manualLayout>
                  <c:x val="3.9004747335766116E-2"/>
                  <c:y val="2.84466600485250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FAD-4258-B2E9-24D336CB39C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List1!$A$2:$A$11</c:f>
              <c:strCache>
                <c:ptCount val="10"/>
                <c:pt idx="0">
                  <c:v>Javna nabava i upr. imovinom (4,8)</c:v>
                </c:pt>
                <c:pt idx="1">
                  <c:v>Pravni i zajednički poslovi (8,0)</c:v>
                </c:pt>
                <c:pt idx="2">
                  <c:v>Pomorsko dobro, more i promet (8,5)</c:v>
                </c:pt>
                <c:pt idx="3">
                  <c:v>Poljop., ribarstvo, vodno gosp. ruralni i otočni razvoj (30,3)</c:v>
                </c:pt>
                <c:pt idx="4">
                  <c:v>Gospod., turizam, infrastr. i EU fondovi (44,3)</c:v>
                </c:pt>
                <c:pt idx="5">
                  <c:v>Prost. uređenje, zaš. okoliša i komun. poslovi (21,1)</c:v>
                </c:pt>
                <c:pt idx="6">
                  <c:v>Zdravstvo, soc. skrb, udruge i mladi (824,2)</c:v>
                </c:pt>
                <c:pt idx="7">
                  <c:v>Obrazovanje, kult. i šport (443,1)</c:v>
                </c:pt>
                <c:pt idx="8">
                  <c:v>Financije i proračun (54,0</c:v>
                </c:pt>
                <c:pt idx="9">
                  <c:v>Ured župana (2,4)</c:v>
                </c:pt>
              </c:strCache>
            </c:strRef>
          </c:cat>
          <c:val>
            <c:numRef>
              <c:f>List1!$B$2:$B$11</c:f>
              <c:numCache>
                <c:formatCode>0.00%</c:formatCode>
                <c:ptCount val="10"/>
                <c:pt idx="0">
                  <c:v>3.0000000000000001E-3</c:v>
                </c:pt>
                <c:pt idx="1">
                  <c:v>5.0000000000000001E-3</c:v>
                </c:pt>
                <c:pt idx="2">
                  <c:v>5.0000000000000001E-3</c:v>
                </c:pt>
                <c:pt idx="3">
                  <c:v>2.1000000000000001E-2</c:v>
                </c:pt>
                <c:pt idx="4">
                  <c:v>0.03</c:v>
                </c:pt>
                <c:pt idx="5">
                  <c:v>1.4E-2</c:v>
                </c:pt>
                <c:pt idx="6">
                  <c:v>0.57099999999999995</c:v>
                </c:pt>
                <c:pt idx="7">
                  <c:v>0.307</c:v>
                </c:pt>
                <c:pt idx="8">
                  <c:v>3.6999999999999998E-2</c:v>
                </c:pt>
                <c:pt idx="9">
                  <c:v>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FAD-4258-B2E9-24D336CB39C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4466464"/>
        <c:axId val="34479520"/>
      </c:barChart>
      <c:catAx>
        <c:axId val="3446646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alibri" pitchFamily="34" charset="0"/>
              </a:defRPr>
            </a:pPr>
            <a:endParaRPr lang="sr-Latn-RS"/>
          </a:p>
        </c:txPr>
        <c:crossAx val="34479520"/>
        <c:crosses val="autoZero"/>
        <c:auto val="1"/>
        <c:lblAlgn val="ctr"/>
        <c:lblOffset val="100"/>
        <c:noMultiLvlLbl val="0"/>
      </c:catAx>
      <c:valAx>
        <c:axId val="34479520"/>
        <c:scaling>
          <c:orientation val="minMax"/>
        </c:scaling>
        <c:delete val="1"/>
        <c:axPos val="b"/>
        <c:numFmt formatCode="0%" sourceLinked="0"/>
        <c:majorTickMark val="out"/>
        <c:minorTickMark val="none"/>
        <c:tickLblPos val="none"/>
        <c:crossAx val="34466464"/>
        <c:crosses val="autoZero"/>
        <c:crossBetween val="between"/>
      </c:valAx>
      <c:spPr>
        <a:solidFill>
          <a:schemeClr val="accent5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427299874261276"/>
          <c:y val="5.4265748031496072E-2"/>
          <c:w val="0.57871109559255329"/>
          <c:h val="0.9210415846456693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3.7911156288968982E-2"/>
                  <c:y val="-6.008768671986686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0C-490E-8733-138E177AC781}"/>
                </c:ext>
              </c:extLst>
            </c:dLbl>
            <c:dLbl>
              <c:idx val="1"/>
              <c:layout>
                <c:manualLayout>
                  <c:x val="5.274595657595677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0C-490E-8733-138E177AC781}"/>
                </c:ext>
              </c:extLst>
            </c:dLbl>
            <c:dLbl>
              <c:idx val="2"/>
              <c:layout>
                <c:manualLayout>
                  <c:x val="3.4614534002971632E-2"/>
                  <c:y val="3.004266057802078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30C-490E-8733-138E177AC781}"/>
                </c:ext>
              </c:extLst>
            </c:dLbl>
            <c:dLbl>
              <c:idx val="3"/>
              <c:layout>
                <c:manualLayout>
                  <c:x val="4.9449334289959478E-2"/>
                  <c:y val="-6.008532115604193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0C-490E-8733-138E177AC781}"/>
                </c:ext>
              </c:extLst>
            </c:dLbl>
            <c:dLbl>
              <c:idx val="4"/>
              <c:layout>
                <c:manualLayout>
                  <c:x val="5.9339201147951708E-2"/>
                  <c:y val="-6.008768671986686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30C-490E-8733-138E177AC781}"/>
                </c:ext>
              </c:extLst>
            </c:dLbl>
            <c:dLbl>
              <c:idx val="5"/>
              <c:layout>
                <c:manualLayout>
                  <c:x val="7.582218278965888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30C-490E-8733-138E177AC781}"/>
                </c:ext>
              </c:extLst>
            </c:dLbl>
            <c:dLbl>
              <c:idx val="6"/>
              <c:layout>
                <c:manualLayout>
                  <c:x val="0.16977604772886087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30C-490E-8733-138E177AC781}"/>
                </c:ext>
              </c:extLst>
            </c:dLbl>
            <c:dLbl>
              <c:idx val="7"/>
              <c:layout>
                <c:manualLayout>
                  <c:x val="0.30042720121044741"/>
                  <c:y val="-3.004266057802106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30C-490E-8733-138E177AC781}"/>
                </c:ext>
              </c:extLst>
            </c:dLbl>
            <c:dLbl>
              <c:idx val="8"/>
              <c:layout>
                <c:manualLayout>
                  <c:x val="3.7911156288968934E-2"/>
                  <c:y val="6.008532115604157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30C-490E-8733-138E177AC7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sr-Latn-R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List1!$A$2:$A$10</c:f>
              <c:strCache>
                <c:ptCount val="9"/>
                <c:pt idx="0">
                  <c:v>Zaštita okoliša (16,1)</c:v>
                </c:pt>
                <c:pt idx="1">
                  <c:v>Ekonomski poslovi (31,8)</c:v>
                </c:pt>
                <c:pt idx="2">
                  <c:v>Rekreacija, kultura i religija (16,6)</c:v>
                </c:pt>
                <c:pt idx="3">
                  <c:v>Socijalna zaštita (35,4)</c:v>
                </c:pt>
                <c:pt idx="4">
                  <c:v>Opće i javne usluge (70,09)</c:v>
                </c:pt>
                <c:pt idx="5">
                  <c:v>Usluge unapređ. stan. i zajednice (53,6)</c:v>
                </c:pt>
                <c:pt idx="6">
                  <c:v>Obrazovanje (425,5)</c:v>
                </c:pt>
                <c:pt idx="7">
                  <c:v>Zdravstvo (788,9)</c:v>
                </c:pt>
                <c:pt idx="8">
                  <c:v>Javni red i sigurnost (2,9)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1.0999999999999999E-2</c:v>
                </c:pt>
                <c:pt idx="1">
                  <c:v>2.1999999999999999E-2</c:v>
                </c:pt>
                <c:pt idx="2">
                  <c:v>1.0999999999999999E-2</c:v>
                </c:pt>
                <c:pt idx="3">
                  <c:v>2.4E-2</c:v>
                </c:pt>
                <c:pt idx="4">
                  <c:v>4.8000000000000001E-2</c:v>
                </c:pt>
                <c:pt idx="5">
                  <c:v>3.6999999999999998E-2</c:v>
                </c:pt>
                <c:pt idx="6">
                  <c:v>0.29499999999999998</c:v>
                </c:pt>
                <c:pt idx="7">
                  <c:v>0.54700000000000004</c:v>
                </c:pt>
                <c:pt idx="8">
                  <c:v>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30C-490E-8733-138E177AC78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4477344"/>
        <c:axId val="34477888"/>
      </c:barChart>
      <c:catAx>
        <c:axId val="344773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Calibri" pitchFamily="34" charset="0"/>
              </a:defRPr>
            </a:pPr>
            <a:endParaRPr lang="sr-Latn-RS"/>
          </a:p>
        </c:txPr>
        <c:crossAx val="34477888"/>
        <c:crosses val="autoZero"/>
        <c:auto val="1"/>
        <c:lblAlgn val="ctr"/>
        <c:lblOffset val="100"/>
        <c:noMultiLvlLbl val="0"/>
      </c:catAx>
      <c:valAx>
        <c:axId val="34477888"/>
        <c:scaling>
          <c:orientation val="minMax"/>
        </c:scaling>
        <c:delete val="1"/>
        <c:axPos val="b"/>
        <c:numFmt formatCode="0.00%" sourceLinked="1"/>
        <c:majorTickMark val="out"/>
        <c:minorTickMark val="none"/>
        <c:tickLblPos val="none"/>
        <c:crossAx val="34477344"/>
        <c:crosses val="autoZero"/>
        <c:crossBetween val="between"/>
      </c:valAx>
      <c:spPr>
        <a:solidFill>
          <a:schemeClr val="accent3">
            <a:lumMod val="20000"/>
            <a:lumOff val="80000"/>
          </a:schemeClr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D69540-C5EE-4A3E-8BB1-417CF83C52A3}" type="doc">
      <dgm:prSet loTypeId="urn:microsoft.com/office/officeart/2005/8/layout/list1" loCatId="list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hr-HR"/>
        </a:p>
      </dgm:t>
    </dgm:pt>
    <dgm:pt modelId="{D858A00B-872B-4D14-8BCB-FD5DA9704EC1}">
      <dgm:prSet phldrT="[Tekst]" custT="1"/>
      <dgm:spPr/>
      <dgm:t>
        <a:bodyPr/>
        <a:lstStyle/>
        <a:p>
          <a:r>
            <a:rPr lang="hr-HR" sz="1400" b="1" u="none" dirty="0"/>
            <a:t>Prihodi poslovanja</a:t>
          </a:r>
        </a:p>
        <a:p>
          <a:r>
            <a:rPr lang="hr-HR" sz="1400" u="none" dirty="0"/>
            <a:t>1.445.263.822,50kn</a:t>
          </a:r>
          <a:endParaRPr lang="hr-HR" sz="1400" dirty="0"/>
        </a:p>
      </dgm:t>
    </dgm:pt>
    <dgm:pt modelId="{ADA2C2F6-6DF7-4E7B-9FF9-EA53AC415BEC}" type="parTrans" cxnId="{B2094FB8-45BC-4332-890B-2C2B9EDF0BBC}">
      <dgm:prSet/>
      <dgm:spPr/>
      <dgm:t>
        <a:bodyPr/>
        <a:lstStyle/>
        <a:p>
          <a:endParaRPr lang="hr-HR"/>
        </a:p>
      </dgm:t>
    </dgm:pt>
    <dgm:pt modelId="{DD4E373D-ABF8-4174-8D61-CBAFEA9D7616}" type="sibTrans" cxnId="{B2094FB8-45BC-4332-890B-2C2B9EDF0BBC}">
      <dgm:prSet/>
      <dgm:spPr/>
      <dgm:t>
        <a:bodyPr/>
        <a:lstStyle/>
        <a:p>
          <a:endParaRPr lang="hr-HR"/>
        </a:p>
      </dgm:t>
    </dgm:pt>
    <dgm:pt modelId="{0DBF0460-17AD-49D7-AE13-B162857ACAF4}">
      <dgm:prSet phldrT="[Tekst]" custT="1"/>
      <dgm:spPr/>
      <dgm:t>
        <a:bodyPr/>
        <a:lstStyle/>
        <a:p>
          <a:r>
            <a:rPr lang="hr-HR" sz="1400" b="1" dirty="0"/>
            <a:t>Primici od fin. imovine i zaduživanja</a:t>
          </a:r>
        </a:p>
        <a:p>
          <a:r>
            <a:rPr lang="hr-HR" sz="1400" b="1" dirty="0"/>
            <a:t> </a:t>
          </a:r>
          <a:r>
            <a:rPr lang="hr-HR" sz="1400" b="0" dirty="0"/>
            <a:t>23.501.200,00 kn</a:t>
          </a:r>
        </a:p>
      </dgm:t>
    </dgm:pt>
    <dgm:pt modelId="{F5426032-C706-420B-B3B9-18CC79477F4B}" type="parTrans" cxnId="{DBA659F4-D78C-4C11-97E8-E0D9558334B8}">
      <dgm:prSet/>
      <dgm:spPr/>
      <dgm:t>
        <a:bodyPr/>
        <a:lstStyle/>
        <a:p>
          <a:endParaRPr lang="hr-HR"/>
        </a:p>
      </dgm:t>
    </dgm:pt>
    <dgm:pt modelId="{1465BADE-E651-4D1D-A7FC-51BEEF22B585}" type="sibTrans" cxnId="{DBA659F4-D78C-4C11-97E8-E0D9558334B8}">
      <dgm:prSet/>
      <dgm:spPr/>
      <dgm:t>
        <a:bodyPr/>
        <a:lstStyle/>
        <a:p>
          <a:endParaRPr lang="hr-HR"/>
        </a:p>
      </dgm:t>
    </dgm:pt>
    <dgm:pt modelId="{0740B641-6C4D-4D43-987E-8A98E4A7C33C}">
      <dgm:prSet phldrT="[Tekst]" custT="1"/>
      <dgm:spPr/>
      <dgm:t>
        <a:bodyPr/>
        <a:lstStyle/>
        <a:p>
          <a:r>
            <a:rPr lang="hr-HR" sz="1400" b="1" dirty="0"/>
            <a:t>Prihodi od prodaje nefin. imovine</a:t>
          </a:r>
        </a:p>
        <a:p>
          <a:r>
            <a:rPr lang="hr-HR" sz="1400" dirty="0"/>
            <a:t>158.572,26 kn</a:t>
          </a:r>
        </a:p>
      </dgm:t>
    </dgm:pt>
    <dgm:pt modelId="{64E28D37-A572-4C8F-844D-BB488ADECF84}" type="parTrans" cxnId="{2AA2ECF6-4D47-4EC5-83B3-4A3253BB1082}">
      <dgm:prSet/>
      <dgm:spPr/>
      <dgm:t>
        <a:bodyPr/>
        <a:lstStyle/>
        <a:p>
          <a:endParaRPr lang="hr-HR"/>
        </a:p>
      </dgm:t>
    </dgm:pt>
    <dgm:pt modelId="{0670A606-DF99-4924-A716-690CA6DE5B71}" type="sibTrans" cxnId="{2AA2ECF6-4D47-4EC5-83B3-4A3253BB1082}">
      <dgm:prSet/>
      <dgm:spPr/>
      <dgm:t>
        <a:bodyPr/>
        <a:lstStyle/>
        <a:p>
          <a:endParaRPr lang="hr-HR"/>
        </a:p>
      </dgm:t>
    </dgm:pt>
    <dgm:pt modelId="{5A3839C2-9DFA-4C18-AD73-301A617808C5}">
      <dgm:prSet phldrT="[Tekst]" custT="1"/>
      <dgm:spPr/>
      <dgm:t>
        <a:bodyPr/>
        <a:lstStyle/>
        <a:p>
          <a:r>
            <a:rPr lang="hr-HR" sz="1400" b="1" dirty="0"/>
            <a:t>Preneseni manjak iz 2020. godine</a:t>
          </a:r>
        </a:p>
        <a:p>
          <a:r>
            <a:rPr lang="hr-HR" sz="1400" dirty="0"/>
            <a:t>- 27.723.594,76 kn</a:t>
          </a:r>
        </a:p>
      </dgm:t>
    </dgm:pt>
    <dgm:pt modelId="{D89187ED-6184-4939-A810-56BC50D08CC6}" type="parTrans" cxnId="{F3CC750E-61B8-4390-87F5-CD725051E875}">
      <dgm:prSet/>
      <dgm:spPr/>
      <dgm:t>
        <a:bodyPr/>
        <a:lstStyle/>
        <a:p>
          <a:endParaRPr lang="hr-HR"/>
        </a:p>
      </dgm:t>
    </dgm:pt>
    <dgm:pt modelId="{EE3B92C2-1B46-482D-9B11-EE7DA1670A85}" type="sibTrans" cxnId="{F3CC750E-61B8-4390-87F5-CD725051E875}">
      <dgm:prSet/>
      <dgm:spPr/>
      <dgm:t>
        <a:bodyPr/>
        <a:lstStyle/>
        <a:p>
          <a:endParaRPr lang="hr-HR"/>
        </a:p>
      </dgm:t>
    </dgm:pt>
    <dgm:pt modelId="{8BFA097F-0B1B-4DBA-8D4F-8D31392DC1C0}" type="pres">
      <dgm:prSet presAssocID="{4FD69540-C5EE-4A3E-8BB1-417CF83C52A3}" presName="linear" presStyleCnt="0">
        <dgm:presLayoutVars>
          <dgm:dir/>
          <dgm:animLvl val="lvl"/>
          <dgm:resizeHandles val="exact"/>
        </dgm:presLayoutVars>
      </dgm:prSet>
      <dgm:spPr/>
    </dgm:pt>
    <dgm:pt modelId="{B27094A2-6FAF-4666-83B8-0E86EDEA8ED8}" type="pres">
      <dgm:prSet presAssocID="{D858A00B-872B-4D14-8BCB-FD5DA9704EC1}" presName="parentLin" presStyleCnt="0"/>
      <dgm:spPr/>
    </dgm:pt>
    <dgm:pt modelId="{F16C6BB2-9B3A-44EE-8525-9F7A73BDD387}" type="pres">
      <dgm:prSet presAssocID="{D858A00B-872B-4D14-8BCB-FD5DA9704EC1}" presName="parentLeftMargin" presStyleLbl="node1" presStyleIdx="0" presStyleCnt="4"/>
      <dgm:spPr/>
    </dgm:pt>
    <dgm:pt modelId="{435CD82E-5616-4708-AB59-B2A5A12DD9C4}" type="pres">
      <dgm:prSet presAssocID="{D858A00B-872B-4D14-8BCB-FD5DA9704EC1}" presName="parentText" presStyleLbl="node1" presStyleIdx="0" presStyleCnt="4" custScaleX="130718">
        <dgm:presLayoutVars>
          <dgm:chMax val="0"/>
          <dgm:bulletEnabled val="1"/>
        </dgm:presLayoutVars>
      </dgm:prSet>
      <dgm:spPr/>
    </dgm:pt>
    <dgm:pt modelId="{3A692143-F61D-4C2B-8AC0-E7124CFEE2CF}" type="pres">
      <dgm:prSet presAssocID="{D858A00B-872B-4D14-8BCB-FD5DA9704EC1}" presName="negativeSpace" presStyleCnt="0"/>
      <dgm:spPr/>
    </dgm:pt>
    <dgm:pt modelId="{E89A41A0-B893-4009-B8C6-61ABC06F8E28}" type="pres">
      <dgm:prSet presAssocID="{D858A00B-872B-4D14-8BCB-FD5DA9704EC1}" presName="childText" presStyleLbl="conFgAcc1" presStyleIdx="0" presStyleCnt="4">
        <dgm:presLayoutVars>
          <dgm:bulletEnabled val="1"/>
        </dgm:presLayoutVars>
      </dgm:prSet>
      <dgm:spPr/>
    </dgm:pt>
    <dgm:pt modelId="{AA1AEB42-377C-4723-9006-CFAB7C3A52A2}" type="pres">
      <dgm:prSet presAssocID="{DD4E373D-ABF8-4174-8D61-CBAFEA9D7616}" presName="spaceBetweenRectangles" presStyleCnt="0"/>
      <dgm:spPr/>
    </dgm:pt>
    <dgm:pt modelId="{5CCA20C3-95C8-4B81-820E-6D0275A710BD}" type="pres">
      <dgm:prSet presAssocID="{0DBF0460-17AD-49D7-AE13-B162857ACAF4}" presName="parentLin" presStyleCnt="0"/>
      <dgm:spPr/>
    </dgm:pt>
    <dgm:pt modelId="{28B81BE0-34A7-4E5E-81A1-4B67483BD293}" type="pres">
      <dgm:prSet presAssocID="{0DBF0460-17AD-49D7-AE13-B162857ACAF4}" presName="parentLeftMargin" presStyleLbl="node1" presStyleIdx="0" presStyleCnt="4"/>
      <dgm:spPr/>
    </dgm:pt>
    <dgm:pt modelId="{17926B38-A9DE-4302-BEB4-1523A53776F3}" type="pres">
      <dgm:prSet presAssocID="{0DBF0460-17AD-49D7-AE13-B162857ACAF4}" presName="parentText" presStyleLbl="node1" presStyleIdx="1" presStyleCnt="4" custScaleX="130718" custLinFactY="60037" custLinFactNeighborX="-193" custLinFactNeighborY="100000">
        <dgm:presLayoutVars>
          <dgm:chMax val="0"/>
          <dgm:bulletEnabled val="1"/>
        </dgm:presLayoutVars>
      </dgm:prSet>
      <dgm:spPr/>
    </dgm:pt>
    <dgm:pt modelId="{7EFB36B5-A4D1-46BB-92E8-A2CBC70EF1BD}" type="pres">
      <dgm:prSet presAssocID="{0DBF0460-17AD-49D7-AE13-B162857ACAF4}" presName="negativeSpace" presStyleCnt="0"/>
      <dgm:spPr/>
    </dgm:pt>
    <dgm:pt modelId="{4F53389B-63E0-4B2B-A0FA-C30D184AC424}" type="pres">
      <dgm:prSet presAssocID="{0DBF0460-17AD-49D7-AE13-B162857ACAF4}" presName="childText" presStyleLbl="conFgAcc1" presStyleIdx="1" presStyleCnt="4">
        <dgm:presLayoutVars>
          <dgm:bulletEnabled val="1"/>
        </dgm:presLayoutVars>
      </dgm:prSet>
      <dgm:spPr/>
    </dgm:pt>
    <dgm:pt modelId="{518425D6-ED6A-4CCA-B164-DB791A847377}" type="pres">
      <dgm:prSet presAssocID="{1465BADE-E651-4D1D-A7FC-51BEEF22B585}" presName="spaceBetweenRectangles" presStyleCnt="0"/>
      <dgm:spPr/>
    </dgm:pt>
    <dgm:pt modelId="{98E7DDC4-7787-4356-9AE7-8B3EEA1F02C4}" type="pres">
      <dgm:prSet presAssocID="{0740B641-6C4D-4D43-987E-8A98E4A7C33C}" presName="parentLin" presStyleCnt="0"/>
      <dgm:spPr/>
    </dgm:pt>
    <dgm:pt modelId="{84D69325-482C-41F6-89B2-8A87C575FF74}" type="pres">
      <dgm:prSet presAssocID="{0740B641-6C4D-4D43-987E-8A98E4A7C33C}" presName="parentLeftMargin" presStyleLbl="node1" presStyleIdx="1" presStyleCnt="4"/>
      <dgm:spPr/>
    </dgm:pt>
    <dgm:pt modelId="{0CC4C80F-444E-461E-9B35-6C31E8D22168}" type="pres">
      <dgm:prSet presAssocID="{0740B641-6C4D-4D43-987E-8A98E4A7C33C}" presName="parentText" presStyleLbl="node1" presStyleIdx="2" presStyleCnt="4" custScaleX="131453" custLinFactY="-44663" custLinFactNeighborX="-14298" custLinFactNeighborY="-100000">
        <dgm:presLayoutVars>
          <dgm:chMax val="0"/>
          <dgm:bulletEnabled val="1"/>
        </dgm:presLayoutVars>
      </dgm:prSet>
      <dgm:spPr/>
    </dgm:pt>
    <dgm:pt modelId="{4640031A-49CC-4B14-8110-75499F663224}" type="pres">
      <dgm:prSet presAssocID="{0740B641-6C4D-4D43-987E-8A98E4A7C33C}" presName="negativeSpace" presStyleCnt="0"/>
      <dgm:spPr/>
    </dgm:pt>
    <dgm:pt modelId="{0B6DFDE6-CC62-4855-A696-8D31543F3801}" type="pres">
      <dgm:prSet presAssocID="{0740B641-6C4D-4D43-987E-8A98E4A7C33C}" presName="childText" presStyleLbl="conFgAcc1" presStyleIdx="2" presStyleCnt="4" custLinFactY="91698" custLinFactNeighborX="-94609" custLinFactNeighborY="100000">
        <dgm:presLayoutVars>
          <dgm:bulletEnabled val="1"/>
        </dgm:presLayoutVars>
      </dgm:prSet>
      <dgm:spPr/>
    </dgm:pt>
    <dgm:pt modelId="{4E9BBE6E-7011-4A2D-974B-2109475D8B20}" type="pres">
      <dgm:prSet presAssocID="{0670A606-DF99-4924-A716-690CA6DE5B71}" presName="spaceBetweenRectangles" presStyleCnt="0"/>
      <dgm:spPr/>
    </dgm:pt>
    <dgm:pt modelId="{7B801DAB-8F86-4BED-B074-C81E6F677E19}" type="pres">
      <dgm:prSet presAssocID="{5A3839C2-9DFA-4C18-AD73-301A617808C5}" presName="parentLin" presStyleCnt="0"/>
      <dgm:spPr/>
    </dgm:pt>
    <dgm:pt modelId="{9E0B426E-E98E-4A9D-9F0A-7EB891172428}" type="pres">
      <dgm:prSet presAssocID="{5A3839C2-9DFA-4C18-AD73-301A617808C5}" presName="parentLeftMargin" presStyleLbl="node1" presStyleIdx="2" presStyleCnt="4"/>
      <dgm:spPr/>
    </dgm:pt>
    <dgm:pt modelId="{1F3EBFC1-B5F2-4BB9-9E1E-707FF342E013}" type="pres">
      <dgm:prSet presAssocID="{5A3839C2-9DFA-4C18-AD73-301A617808C5}" presName="parentText" presStyleLbl="node1" presStyleIdx="3" presStyleCnt="4" custScaleX="131453">
        <dgm:presLayoutVars>
          <dgm:chMax val="0"/>
          <dgm:bulletEnabled val="1"/>
        </dgm:presLayoutVars>
      </dgm:prSet>
      <dgm:spPr/>
    </dgm:pt>
    <dgm:pt modelId="{9D99F35C-9FB9-439B-9731-A423A941C685}" type="pres">
      <dgm:prSet presAssocID="{5A3839C2-9DFA-4C18-AD73-301A617808C5}" presName="negativeSpace" presStyleCnt="0"/>
      <dgm:spPr/>
    </dgm:pt>
    <dgm:pt modelId="{D63E227D-F084-44B0-86F0-571F9FAED194}" type="pres">
      <dgm:prSet presAssocID="{5A3839C2-9DFA-4C18-AD73-301A617808C5}" presName="childText" presStyleLbl="conFgAcc1" presStyleIdx="3" presStyleCnt="4" custLinFactX="-11811" custLinFactNeighborX="-100000" custLinFactNeighborY="-98864">
        <dgm:presLayoutVars>
          <dgm:bulletEnabled val="1"/>
        </dgm:presLayoutVars>
      </dgm:prSet>
      <dgm:spPr/>
    </dgm:pt>
  </dgm:ptLst>
  <dgm:cxnLst>
    <dgm:cxn modelId="{B87FDD01-A09C-4852-8F8A-DDF2C9C048EC}" type="presOf" srcId="{5A3839C2-9DFA-4C18-AD73-301A617808C5}" destId="{1F3EBFC1-B5F2-4BB9-9E1E-707FF342E013}" srcOrd="1" destOrd="0" presId="urn:microsoft.com/office/officeart/2005/8/layout/list1"/>
    <dgm:cxn modelId="{F3CC750E-61B8-4390-87F5-CD725051E875}" srcId="{4FD69540-C5EE-4A3E-8BB1-417CF83C52A3}" destId="{5A3839C2-9DFA-4C18-AD73-301A617808C5}" srcOrd="3" destOrd="0" parTransId="{D89187ED-6184-4939-A810-56BC50D08CC6}" sibTransId="{EE3B92C2-1B46-482D-9B11-EE7DA1670A85}"/>
    <dgm:cxn modelId="{4672D434-A2F3-48CC-8634-07FF2F14A16C}" type="presOf" srcId="{D858A00B-872B-4D14-8BCB-FD5DA9704EC1}" destId="{435CD82E-5616-4708-AB59-B2A5A12DD9C4}" srcOrd="1" destOrd="0" presId="urn:microsoft.com/office/officeart/2005/8/layout/list1"/>
    <dgm:cxn modelId="{1C354A5C-30D1-4318-BACD-23A87DBF71BD}" type="presOf" srcId="{4FD69540-C5EE-4A3E-8BB1-417CF83C52A3}" destId="{8BFA097F-0B1B-4DBA-8D4F-8D31392DC1C0}" srcOrd="0" destOrd="0" presId="urn:microsoft.com/office/officeart/2005/8/layout/list1"/>
    <dgm:cxn modelId="{9910D582-DC62-433A-9BC2-0DF913CD4D0C}" type="presOf" srcId="{0740B641-6C4D-4D43-987E-8A98E4A7C33C}" destId="{0CC4C80F-444E-461E-9B35-6C31E8D22168}" srcOrd="1" destOrd="0" presId="urn:microsoft.com/office/officeart/2005/8/layout/list1"/>
    <dgm:cxn modelId="{C0D7D79D-88A4-42C4-ADDF-68303DAACFBF}" type="presOf" srcId="{D858A00B-872B-4D14-8BCB-FD5DA9704EC1}" destId="{F16C6BB2-9B3A-44EE-8525-9F7A73BDD387}" srcOrd="0" destOrd="0" presId="urn:microsoft.com/office/officeart/2005/8/layout/list1"/>
    <dgm:cxn modelId="{E0BB77A2-C16C-4EDB-9430-6263228DBA00}" type="presOf" srcId="{0740B641-6C4D-4D43-987E-8A98E4A7C33C}" destId="{84D69325-482C-41F6-89B2-8A87C575FF74}" srcOrd="0" destOrd="0" presId="urn:microsoft.com/office/officeart/2005/8/layout/list1"/>
    <dgm:cxn modelId="{C36AECA7-5103-4A8D-BE1B-75FC3318FF54}" type="presOf" srcId="{0DBF0460-17AD-49D7-AE13-B162857ACAF4}" destId="{28B81BE0-34A7-4E5E-81A1-4B67483BD293}" srcOrd="0" destOrd="0" presId="urn:microsoft.com/office/officeart/2005/8/layout/list1"/>
    <dgm:cxn modelId="{7274B9B2-CE39-4799-86A3-731EBE767CB6}" type="presOf" srcId="{5A3839C2-9DFA-4C18-AD73-301A617808C5}" destId="{9E0B426E-E98E-4A9D-9F0A-7EB891172428}" srcOrd="0" destOrd="0" presId="urn:microsoft.com/office/officeart/2005/8/layout/list1"/>
    <dgm:cxn modelId="{B2094FB8-45BC-4332-890B-2C2B9EDF0BBC}" srcId="{4FD69540-C5EE-4A3E-8BB1-417CF83C52A3}" destId="{D858A00B-872B-4D14-8BCB-FD5DA9704EC1}" srcOrd="0" destOrd="0" parTransId="{ADA2C2F6-6DF7-4E7B-9FF9-EA53AC415BEC}" sibTransId="{DD4E373D-ABF8-4174-8D61-CBAFEA9D7616}"/>
    <dgm:cxn modelId="{8E386EF2-6919-47CB-8127-78CF94550D11}" type="presOf" srcId="{0DBF0460-17AD-49D7-AE13-B162857ACAF4}" destId="{17926B38-A9DE-4302-BEB4-1523A53776F3}" srcOrd="1" destOrd="0" presId="urn:microsoft.com/office/officeart/2005/8/layout/list1"/>
    <dgm:cxn modelId="{DBA659F4-D78C-4C11-97E8-E0D9558334B8}" srcId="{4FD69540-C5EE-4A3E-8BB1-417CF83C52A3}" destId="{0DBF0460-17AD-49D7-AE13-B162857ACAF4}" srcOrd="1" destOrd="0" parTransId="{F5426032-C706-420B-B3B9-18CC79477F4B}" sibTransId="{1465BADE-E651-4D1D-A7FC-51BEEF22B585}"/>
    <dgm:cxn modelId="{2AA2ECF6-4D47-4EC5-83B3-4A3253BB1082}" srcId="{4FD69540-C5EE-4A3E-8BB1-417CF83C52A3}" destId="{0740B641-6C4D-4D43-987E-8A98E4A7C33C}" srcOrd="2" destOrd="0" parTransId="{64E28D37-A572-4C8F-844D-BB488ADECF84}" sibTransId="{0670A606-DF99-4924-A716-690CA6DE5B71}"/>
    <dgm:cxn modelId="{C2EFD269-161F-46D9-9A36-8191E497E490}" type="presParOf" srcId="{8BFA097F-0B1B-4DBA-8D4F-8D31392DC1C0}" destId="{B27094A2-6FAF-4666-83B8-0E86EDEA8ED8}" srcOrd="0" destOrd="0" presId="urn:microsoft.com/office/officeart/2005/8/layout/list1"/>
    <dgm:cxn modelId="{28FD2937-2485-4C07-AA7C-B43D9585D8DF}" type="presParOf" srcId="{B27094A2-6FAF-4666-83B8-0E86EDEA8ED8}" destId="{F16C6BB2-9B3A-44EE-8525-9F7A73BDD387}" srcOrd="0" destOrd="0" presId="urn:microsoft.com/office/officeart/2005/8/layout/list1"/>
    <dgm:cxn modelId="{A9C0BB6A-0DAD-4205-959C-9E931660E139}" type="presParOf" srcId="{B27094A2-6FAF-4666-83B8-0E86EDEA8ED8}" destId="{435CD82E-5616-4708-AB59-B2A5A12DD9C4}" srcOrd="1" destOrd="0" presId="urn:microsoft.com/office/officeart/2005/8/layout/list1"/>
    <dgm:cxn modelId="{CF36889F-6523-48F8-BBC7-5C4DA6C49E1A}" type="presParOf" srcId="{8BFA097F-0B1B-4DBA-8D4F-8D31392DC1C0}" destId="{3A692143-F61D-4C2B-8AC0-E7124CFEE2CF}" srcOrd="1" destOrd="0" presId="urn:microsoft.com/office/officeart/2005/8/layout/list1"/>
    <dgm:cxn modelId="{56031650-4705-48F4-8A6E-B1229EFA5931}" type="presParOf" srcId="{8BFA097F-0B1B-4DBA-8D4F-8D31392DC1C0}" destId="{E89A41A0-B893-4009-B8C6-61ABC06F8E28}" srcOrd="2" destOrd="0" presId="urn:microsoft.com/office/officeart/2005/8/layout/list1"/>
    <dgm:cxn modelId="{6B62F063-C0F2-45F4-B28B-A2503CCA2276}" type="presParOf" srcId="{8BFA097F-0B1B-4DBA-8D4F-8D31392DC1C0}" destId="{AA1AEB42-377C-4723-9006-CFAB7C3A52A2}" srcOrd="3" destOrd="0" presId="urn:microsoft.com/office/officeart/2005/8/layout/list1"/>
    <dgm:cxn modelId="{DB38E13B-135C-48AF-B8B5-1768014195E5}" type="presParOf" srcId="{8BFA097F-0B1B-4DBA-8D4F-8D31392DC1C0}" destId="{5CCA20C3-95C8-4B81-820E-6D0275A710BD}" srcOrd="4" destOrd="0" presId="urn:microsoft.com/office/officeart/2005/8/layout/list1"/>
    <dgm:cxn modelId="{E5D85F9B-7FBA-442A-954E-C639362CDF38}" type="presParOf" srcId="{5CCA20C3-95C8-4B81-820E-6D0275A710BD}" destId="{28B81BE0-34A7-4E5E-81A1-4B67483BD293}" srcOrd="0" destOrd="0" presId="urn:microsoft.com/office/officeart/2005/8/layout/list1"/>
    <dgm:cxn modelId="{10B635E8-059B-49F2-99D9-35A2F117E4BE}" type="presParOf" srcId="{5CCA20C3-95C8-4B81-820E-6D0275A710BD}" destId="{17926B38-A9DE-4302-BEB4-1523A53776F3}" srcOrd="1" destOrd="0" presId="urn:microsoft.com/office/officeart/2005/8/layout/list1"/>
    <dgm:cxn modelId="{08FAB50D-B708-4CFD-BA2B-7F2B842B15C1}" type="presParOf" srcId="{8BFA097F-0B1B-4DBA-8D4F-8D31392DC1C0}" destId="{7EFB36B5-A4D1-46BB-92E8-A2CBC70EF1BD}" srcOrd="5" destOrd="0" presId="urn:microsoft.com/office/officeart/2005/8/layout/list1"/>
    <dgm:cxn modelId="{818795F0-0B63-4365-9AB5-DAE13DD15E9A}" type="presParOf" srcId="{8BFA097F-0B1B-4DBA-8D4F-8D31392DC1C0}" destId="{4F53389B-63E0-4B2B-A0FA-C30D184AC424}" srcOrd="6" destOrd="0" presId="urn:microsoft.com/office/officeart/2005/8/layout/list1"/>
    <dgm:cxn modelId="{ED19D34B-394F-4D3D-9D28-E96984507142}" type="presParOf" srcId="{8BFA097F-0B1B-4DBA-8D4F-8D31392DC1C0}" destId="{518425D6-ED6A-4CCA-B164-DB791A847377}" srcOrd="7" destOrd="0" presId="urn:microsoft.com/office/officeart/2005/8/layout/list1"/>
    <dgm:cxn modelId="{BE377109-247F-48B1-8C57-F8B7AF275519}" type="presParOf" srcId="{8BFA097F-0B1B-4DBA-8D4F-8D31392DC1C0}" destId="{98E7DDC4-7787-4356-9AE7-8B3EEA1F02C4}" srcOrd="8" destOrd="0" presId="urn:microsoft.com/office/officeart/2005/8/layout/list1"/>
    <dgm:cxn modelId="{A1668A7E-9711-467A-AE0B-A54734268609}" type="presParOf" srcId="{98E7DDC4-7787-4356-9AE7-8B3EEA1F02C4}" destId="{84D69325-482C-41F6-89B2-8A87C575FF74}" srcOrd="0" destOrd="0" presId="urn:microsoft.com/office/officeart/2005/8/layout/list1"/>
    <dgm:cxn modelId="{02F5B893-90FA-4AC1-B7D3-2FB7138A1712}" type="presParOf" srcId="{98E7DDC4-7787-4356-9AE7-8B3EEA1F02C4}" destId="{0CC4C80F-444E-461E-9B35-6C31E8D22168}" srcOrd="1" destOrd="0" presId="urn:microsoft.com/office/officeart/2005/8/layout/list1"/>
    <dgm:cxn modelId="{9EE259FE-3915-4B5D-B556-B9A5AC55791D}" type="presParOf" srcId="{8BFA097F-0B1B-4DBA-8D4F-8D31392DC1C0}" destId="{4640031A-49CC-4B14-8110-75499F663224}" srcOrd="9" destOrd="0" presId="urn:microsoft.com/office/officeart/2005/8/layout/list1"/>
    <dgm:cxn modelId="{896951A8-3F83-4DDA-A5E0-80F915A91216}" type="presParOf" srcId="{8BFA097F-0B1B-4DBA-8D4F-8D31392DC1C0}" destId="{0B6DFDE6-CC62-4855-A696-8D31543F3801}" srcOrd="10" destOrd="0" presId="urn:microsoft.com/office/officeart/2005/8/layout/list1"/>
    <dgm:cxn modelId="{A512833A-41C2-4CB4-BA1A-D5F524C23A1A}" type="presParOf" srcId="{8BFA097F-0B1B-4DBA-8D4F-8D31392DC1C0}" destId="{4E9BBE6E-7011-4A2D-974B-2109475D8B20}" srcOrd="11" destOrd="0" presId="urn:microsoft.com/office/officeart/2005/8/layout/list1"/>
    <dgm:cxn modelId="{37745AFC-7E9A-4192-BA41-3AA26DB2110D}" type="presParOf" srcId="{8BFA097F-0B1B-4DBA-8D4F-8D31392DC1C0}" destId="{7B801DAB-8F86-4BED-B074-C81E6F677E19}" srcOrd="12" destOrd="0" presId="urn:microsoft.com/office/officeart/2005/8/layout/list1"/>
    <dgm:cxn modelId="{C2F5C596-BC57-4DC0-8024-4D088CBACC34}" type="presParOf" srcId="{7B801DAB-8F86-4BED-B074-C81E6F677E19}" destId="{9E0B426E-E98E-4A9D-9F0A-7EB891172428}" srcOrd="0" destOrd="0" presId="urn:microsoft.com/office/officeart/2005/8/layout/list1"/>
    <dgm:cxn modelId="{6C4143BB-E6B5-4BC0-89C1-583D07B12DCE}" type="presParOf" srcId="{7B801DAB-8F86-4BED-B074-C81E6F677E19}" destId="{1F3EBFC1-B5F2-4BB9-9E1E-707FF342E013}" srcOrd="1" destOrd="0" presId="urn:microsoft.com/office/officeart/2005/8/layout/list1"/>
    <dgm:cxn modelId="{4A264957-FD29-41A4-9974-DE1A9E21D9F7}" type="presParOf" srcId="{8BFA097F-0B1B-4DBA-8D4F-8D31392DC1C0}" destId="{9D99F35C-9FB9-439B-9731-A423A941C685}" srcOrd="13" destOrd="0" presId="urn:microsoft.com/office/officeart/2005/8/layout/list1"/>
    <dgm:cxn modelId="{430E2BAB-6464-4E83-B6FA-6D8079FB5B50}" type="presParOf" srcId="{8BFA097F-0B1B-4DBA-8D4F-8D31392DC1C0}" destId="{D63E227D-F084-44B0-86F0-571F9FAED194}" srcOrd="14" destOrd="0" presId="urn:microsoft.com/office/officeart/2005/8/layout/list1"/>
  </dgm:cxnLst>
  <dgm:bg/>
  <dgm:whole>
    <a:ln w="12700" cmpd="sng"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26BE36-E252-491F-AAD2-983F57453A0D}" type="doc">
      <dgm:prSet loTypeId="urn:microsoft.com/office/officeart/2005/8/layout/process4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hr-HR"/>
        </a:p>
      </dgm:t>
    </dgm:pt>
    <dgm:pt modelId="{0E8F3666-0CDF-487A-A0EB-0B445E6DC281}">
      <dgm:prSet phldrT="[Tekst]"/>
      <dgm:spPr/>
      <dgm:t>
        <a:bodyPr/>
        <a:lstStyle/>
        <a:p>
          <a:r>
            <a:rPr lang="hr-HR" b="1" u="none" dirty="0"/>
            <a:t>Plan za 2021. godinu</a:t>
          </a:r>
          <a:endParaRPr lang="hr-HR" dirty="0"/>
        </a:p>
      </dgm:t>
    </dgm:pt>
    <dgm:pt modelId="{B7C032C1-7D47-4B0A-BAA1-EC841E5EF506}" type="parTrans" cxnId="{6D710EFC-58B7-4AAD-86A5-E95EEFF28CBC}">
      <dgm:prSet/>
      <dgm:spPr/>
      <dgm:t>
        <a:bodyPr/>
        <a:lstStyle/>
        <a:p>
          <a:endParaRPr lang="hr-HR"/>
        </a:p>
      </dgm:t>
    </dgm:pt>
    <dgm:pt modelId="{49399E65-3FC3-4E53-BD1E-830966E1C3B3}" type="sibTrans" cxnId="{6D710EFC-58B7-4AAD-86A5-E95EEFF28CBC}">
      <dgm:prSet/>
      <dgm:spPr/>
      <dgm:t>
        <a:bodyPr/>
        <a:lstStyle/>
        <a:p>
          <a:endParaRPr lang="hr-HR"/>
        </a:p>
      </dgm:t>
    </dgm:pt>
    <dgm:pt modelId="{8752EB39-EF3F-4E60-88D6-7C6C9C0EA8D5}">
      <dgm:prSet phldrT="[Tekst]"/>
      <dgm:spPr/>
      <dgm:t>
        <a:bodyPr/>
        <a:lstStyle/>
        <a:p>
          <a:r>
            <a:rPr lang="hr-HR" b="1" u="none" dirty="0"/>
            <a:t>Izmjene i dopune za 2021. godinu</a:t>
          </a:r>
          <a:endParaRPr lang="hr-HR" dirty="0"/>
        </a:p>
      </dgm:t>
    </dgm:pt>
    <dgm:pt modelId="{60796E6D-CE70-45BE-91F5-9A3CCB782BB1}" type="parTrans" cxnId="{E47C9CF3-AB4E-48BB-82A6-BDCD45F9C424}">
      <dgm:prSet/>
      <dgm:spPr/>
      <dgm:t>
        <a:bodyPr/>
        <a:lstStyle/>
        <a:p>
          <a:endParaRPr lang="hr-HR"/>
        </a:p>
      </dgm:t>
    </dgm:pt>
    <dgm:pt modelId="{94FCF778-1509-445F-95EF-3A5224AA36F7}" type="sibTrans" cxnId="{E47C9CF3-AB4E-48BB-82A6-BDCD45F9C424}">
      <dgm:prSet/>
      <dgm:spPr/>
      <dgm:t>
        <a:bodyPr/>
        <a:lstStyle/>
        <a:p>
          <a:endParaRPr lang="hr-HR"/>
        </a:p>
      </dgm:t>
    </dgm:pt>
    <dgm:pt modelId="{10A0D5B4-1844-4732-B408-8F489F201046}">
      <dgm:prSet phldrT="[Tekst]" custT="1"/>
      <dgm:spPr/>
      <dgm:t>
        <a:bodyPr/>
        <a:lstStyle/>
        <a:p>
          <a:r>
            <a:rPr lang="hr-HR" sz="1800" b="1" u="sng" dirty="0"/>
            <a:t>1.441.200.000 kn</a:t>
          </a:r>
          <a:endParaRPr lang="hr-HR" sz="1800" dirty="0"/>
        </a:p>
      </dgm:t>
    </dgm:pt>
    <dgm:pt modelId="{75015A60-AC00-4D79-AD59-9CA1C6173538}" type="parTrans" cxnId="{0FDE90DF-36C0-4F29-99AF-90E5F3DED5D7}">
      <dgm:prSet/>
      <dgm:spPr/>
      <dgm:t>
        <a:bodyPr/>
        <a:lstStyle/>
        <a:p>
          <a:endParaRPr lang="hr-HR"/>
        </a:p>
      </dgm:t>
    </dgm:pt>
    <dgm:pt modelId="{2A6DCE8B-6EE6-464B-9C43-32423D953190}" type="sibTrans" cxnId="{0FDE90DF-36C0-4F29-99AF-90E5F3DED5D7}">
      <dgm:prSet/>
      <dgm:spPr/>
      <dgm:t>
        <a:bodyPr/>
        <a:lstStyle/>
        <a:p>
          <a:endParaRPr lang="hr-HR"/>
        </a:p>
      </dgm:t>
    </dgm:pt>
    <dgm:pt modelId="{9B622B78-48DD-4E28-A0C3-A5A78DA4306F}">
      <dgm:prSet phldrT="[Tekst]" custT="1"/>
      <dgm:spPr/>
      <dgm:t>
        <a:bodyPr/>
        <a:lstStyle/>
        <a:p>
          <a:r>
            <a:rPr lang="hr-HR" sz="1800" b="1" u="sng" dirty="0"/>
            <a:t>1.451.000.000 kn</a:t>
          </a:r>
          <a:endParaRPr lang="hr-HR" sz="1800" dirty="0"/>
        </a:p>
      </dgm:t>
    </dgm:pt>
    <dgm:pt modelId="{09E5B4A6-1EA5-4A31-BB7E-B507FEA4A4EA}" type="sibTrans" cxnId="{39166907-9414-4293-A069-2C8F2508214A}">
      <dgm:prSet/>
      <dgm:spPr/>
      <dgm:t>
        <a:bodyPr/>
        <a:lstStyle/>
        <a:p>
          <a:endParaRPr lang="hr-HR"/>
        </a:p>
      </dgm:t>
    </dgm:pt>
    <dgm:pt modelId="{D86EB72A-E986-49C2-9919-621F5F39CF13}" type="parTrans" cxnId="{39166907-9414-4293-A069-2C8F2508214A}">
      <dgm:prSet/>
      <dgm:spPr/>
      <dgm:t>
        <a:bodyPr/>
        <a:lstStyle/>
        <a:p>
          <a:endParaRPr lang="hr-HR"/>
        </a:p>
      </dgm:t>
    </dgm:pt>
    <dgm:pt modelId="{3691E4EA-0FC3-40A0-902F-375A40C848C6}" type="pres">
      <dgm:prSet presAssocID="{8F26BE36-E252-491F-AAD2-983F57453A0D}" presName="Name0" presStyleCnt="0">
        <dgm:presLayoutVars>
          <dgm:dir/>
          <dgm:animLvl val="lvl"/>
          <dgm:resizeHandles val="exact"/>
        </dgm:presLayoutVars>
      </dgm:prSet>
      <dgm:spPr/>
    </dgm:pt>
    <dgm:pt modelId="{BF7E4E31-F027-413D-B094-9DEBF58F0A16}" type="pres">
      <dgm:prSet presAssocID="{8752EB39-EF3F-4E60-88D6-7C6C9C0EA8D5}" presName="boxAndChildren" presStyleCnt="0"/>
      <dgm:spPr/>
    </dgm:pt>
    <dgm:pt modelId="{1896A4B6-9FD5-46EC-878E-635C9E9E1691}" type="pres">
      <dgm:prSet presAssocID="{8752EB39-EF3F-4E60-88D6-7C6C9C0EA8D5}" presName="parentTextBox" presStyleLbl="node1" presStyleIdx="0" presStyleCnt="2"/>
      <dgm:spPr/>
    </dgm:pt>
    <dgm:pt modelId="{6AF623C0-3814-43EE-9A05-13F8A7A95A8B}" type="pres">
      <dgm:prSet presAssocID="{8752EB39-EF3F-4E60-88D6-7C6C9C0EA8D5}" presName="entireBox" presStyleLbl="node1" presStyleIdx="0" presStyleCnt="2"/>
      <dgm:spPr/>
    </dgm:pt>
    <dgm:pt modelId="{D1CC19AE-229D-4BFA-B1A4-57ADF158AF28}" type="pres">
      <dgm:prSet presAssocID="{8752EB39-EF3F-4E60-88D6-7C6C9C0EA8D5}" presName="descendantBox" presStyleCnt="0"/>
      <dgm:spPr/>
    </dgm:pt>
    <dgm:pt modelId="{F86DDC54-07A8-4C8C-931B-31A05F11A916}" type="pres">
      <dgm:prSet presAssocID="{10A0D5B4-1844-4732-B408-8F489F201046}" presName="childTextBox" presStyleLbl="fgAccFollowNode1" presStyleIdx="0" presStyleCnt="2">
        <dgm:presLayoutVars>
          <dgm:bulletEnabled val="1"/>
        </dgm:presLayoutVars>
      </dgm:prSet>
      <dgm:spPr/>
    </dgm:pt>
    <dgm:pt modelId="{6575BFFB-8E0B-4AE8-8AC8-A4975C58FE87}" type="pres">
      <dgm:prSet presAssocID="{49399E65-3FC3-4E53-BD1E-830966E1C3B3}" presName="sp" presStyleCnt="0"/>
      <dgm:spPr/>
    </dgm:pt>
    <dgm:pt modelId="{4990A0AF-9919-4A09-BFC5-2FE46AB0BE0F}" type="pres">
      <dgm:prSet presAssocID="{0E8F3666-0CDF-487A-A0EB-0B445E6DC281}" presName="arrowAndChildren" presStyleCnt="0"/>
      <dgm:spPr/>
    </dgm:pt>
    <dgm:pt modelId="{039EE1EC-57F6-478E-A90D-C1ED366C99D7}" type="pres">
      <dgm:prSet presAssocID="{0E8F3666-0CDF-487A-A0EB-0B445E6DC281}" presName="parentTextArrow" presStyleLbl="node1" presStyleIdx="0" presStyleCnt="2"/>
      <dgm:spPr/>
    </dgm:pt>
    <dgm:pt modelId="{9D572A36-63FB-4DFF-80AC-FF5C3A4E0733}" type="pres">
      <dgm:prSet presAssocID="{0E8F3666-0CDF-487A-A0EB-0B445E6DC281}" presName="arrow" presStyleLbl="node1" presStyleIdx="1" presStyleCnt="2" custLinFactNeighborX="-2370" custLinFactNeighborY="-83"/>
      <dgm:spPr/>
    </dgm:pt>
    <dgm:pt modelId="{CC2BA3B8-27FF-4181-900D-E8945C5C7F16}" type="pres">
      <dgm:prSet presAssocID="{0E8F3666-0CDF-487A-A0EB-0B445E6DC281}" presName="descendantArrow" presStyleCnt="0"/>
      <dgm:spPr/>
    </dgm:pt>
    <dgm:pt modelId="{A874D18E-C23D-4AAD-BFB3-DCD43FDAC840}" type="pres">
      <dgm:prSet presAssocID="{9B622B78-48DD-4E28-A0C3-A5A78DA4306F}" presName="childTextArrow" presStyleLbl="fgAccFollowNode1" presStyleIdx="1" presStyleCnt="2">
        <dgm:presLayoutVars>
          <dgm:bulletEnabled val="1"/>
        </dgm:presLayoutVars>
      </dgm:prSet>
      <dgm:spPr/>
    </dgm:pt>
  </dgm:ptLst>
  <dgm:cxnLst>
    <dgm:cxn modelId="{39166907-9414-4293-A069-2C8F2508214A}" srcId="{0E8F3666-0CDF-487A-A0EB-0B445E6DC281}" destId="{9B622B78-48DD-4E28-A0C3-A5A78DA4306F}" srcOrd="0" destOrd="0" parTransId="{D86EB72A-E986-49C2-9919-621F5F39CF13}" sibTransId="{09E5B4A6-1EA5-4A31-BB7E-B507FEA4A4EA}"/>
    <dgm:cxn modelId="{A288612F-9EDD-44D8-A694-86F4D271E0C6}" type="presOf" srcId="{0E8F3666-0CDF-487A-A0EB-0B445E6DC281}" destId="{9D572A36-63FB-4DFF-80AC-FF5C3A4E0733}" srcOrd="1" destOrd="0" presId="urn:microsoft.com/office/officeart/2005/8/layout/process4"/>
    <dgm:cxn modelId="{3F310638-F033-482A-A7D3-BCCD279D5DD9}" type="presOf" srcId="{8F26BE36-E252-491F-AAD2-983F57453A0D}" destId="{3691E4EA-0FC3-40A0-902F-375A40C848C6}" srcOrd="0" destOrd="0" presId="urn:microsoft.com/office/officeart/2005/8/layout/process4"/>
    <dgm:cxn modelId="{67D4943E-B2B6-40D3-AE17-B2BFDEFE6654}" type="presOf" srcId="{9B622B78-48DD-4E28-A0C3-A5A78DA4306F}" destId="{A874D18E-C23D-4AAD-BFB3-DCD43FDAC840}" srcOrd="0" destOrd="0" presId="urn:microsoft.com/office/officeart/2005/8/layout/process4"/>
    <dgm:cxn modelId="{DFF1BD40-7B68-4D89-8465-810DD197383B}" type="presOf" srcId="{8752EB39-EF3F-4E60-88D6-7C6C9C0EA8D5}" destId="{1896A4B6-9FD5-46EC-878E-635C9E9E1691}" srcOrd="0" destOrd="0" presId="urn:microsoft.com/office/officeart/2005/8/layout/process4"/>
    <dgm:cxn modelId="{7AD45E8A-A868-41BF-A7F7-9AF89E0D2BDF}" type="presOf" srcId="{10A0D5B4-1844-4732-B408-8F489F201046}" destId="{F86DDC54-07A8-4C8C-931B-31A05F11A916}" srcOrd="0" destOrd="0" presId="urn:microsoft.com/office/officeart/2005/8/layout/process4"/>
    <dgm:cxn modelId="{0FDE90DF-36C0-4F29-99AF-90E5F3DED5D7}" srcId="{8752EB39-EF3F-4E60-88D6-7C6C9C0EA8D5}" destId="{10A0D5B4-1844-4732-B408-8F489F201046}" srcOrd="0" destOrd="0" parTransId="{75015A60-AC00-4D79-AD59-9CA1C6173538}" sibTransId="{2A6DCE8B-6EE6-464B-9C43-32423D953190}"/>
    <dgm:cxn modelId="{E47C9CF3-AB4E-48BB-82A6-BDCD45F9C424}" srcId="{8F26BE36-E252-491F-AAD2-983F57453A0D}" destId="{8752EB39-EF3F-4E60-88D6-7C6C9C0EA8D5}" srcOrd="1" destOrd="0" parTransId="{60796E6D-CE70-45BE-91F5-9A3CCB782BB1}" sibTransId="{94FCF778-1509-445F-95EF-3A5224AA36F7}"/>
    <dgm:cxn modelId="{DA68F2F5-286B-4740-A1A1-4AC7BED1F4E1}" type="presOf" srcId="{8752EB39-EF3F-4E60-88D6-7C6C9C0EA8D5}" destId="{6AF623C0-3814-43EE-9A05-13F8A7A95A8B}" srcOrd="1" destOrd="0" presId="urn:microsoft.com/office/officeart/2005/8/layout/process4"/>
    <dgm:cxn modelId="{88F8DFF7-780D-493F-B3D3-918002FC4330}" type="presOf" srcId="{0E8F3666-0CDF-487A-A0EB-0B445E6DC281}" destId="{039EE1EC-57F6-478E-A90D-C1ED366C99D7}" srcOrd="0" destOrd="0" presId="urn:microsoft.com/office/officeart/2005/8/layout/process4"/>
    <dgm:cxn modelId="{6D710EFC-58B7-4AAD-86A5-E95EEFF28CBC}" srcId="{8F26BE36-E252-491F-AAD2-983F57453A0D}" destId="{0E8F3666-0CDF-487A-A0EB-0B445E6DC281}" srcOrd="0" destOrd="0" parTransId="{B7C032C1-7D47-4B0A-BAA1-EC841E5EF506}" sibTransId="{49399E65-3FC3-4E53-BD1E-830966E1C3B3}"/>
    <dgm:cxn modelId="{0DFA450F-8051-490E-9531-21FC90E4D70B}" type="presParOf" srcId="{3691E4EA-0FC3-40A0-902F-375A40C848C6}" destId="{BF7E4E31-F027-413D-B094-9DEBF58F0A16}" srcOrd="0" destOrd="0" presId="urn:microsoft.com/office/officeart/2005/8/layout/process4"/>
    <dgm:cxn modelId="{8B10DF43-E43D-41D8-AC1A-AD235F71B11B}" type="presParOf" srcId="{BF7E4E31-F027-413D-B094-9DEBF58F0A16}" destId="{1896A4B6-9FD5-46EC-878E-635C9E9E1691}" srcOrd="0" destOrd="0" presId="urn:microsoft.com/office/officeart/2005/8/layout/process4"/>
    <dgm:cxn modelId="{DFC191BC-1515-4FE8-B9C6-BEF8AD7402FB}" type="presParOf" srcId="{BF7E4E31-F027-413D-B094-9DEBF58F0A16}" destId="{6AF623C0-3814-43EE-9A05-13F8A7A95A8B}" srcOrd="1" destOrd="0" presId="urn:microsoft.com/office/officeart/2005/8/layout/process4"/>
    <dgm:cxn modelId="{05847BA0-B5EB-4212-ABB5-128E5B0AC18A}" type="presParOf" srcId="{BF7E4E31-F027-413D-B094-9DEBF58F0A16}" destId="{D1CC19AE-229D-4BFA-B1A4-57ADF158AF28}" srcOrd="2" destOrd="0" presId="urn:microsoft.com/office/officeart/2005/8/layout/process4"/>
    <dgm:cxn modelId="{399FE88D-9189-455F-9316-90C386E827D3}" type="presParOf" srcId="{D1CC19AE-229D-4BFA-B1A4-57ADF158AF28}" destId="{F86DDC54-07A8-4C8C-931B-31A05F11A916}" srcOrd="0" destOrd="0" presId="urn:microsoft.com/office/officeart/2005/8/layout/process4"/>
    <dgm:cxn modelId="{F3E44FB6-11B0-4B70-8F59-D2EF44061CF5}" type="presParOf" srcId="{3691E4EA-0FC3-40A0-902F-375A40C848C6}" destId="{6575BFFB-8E0B-4AE8-8AC8-A4975C58FE87}" srcOrd="1" destOrd="0" presId="urn:microsoft.com/office/officeart/2005/8/layout/process4"/>
    <dgm:cxn modelId="{CDF149E7-0EB2-4F27-AC28-E667B91BF36C}" type="presParOf" srcId="{3691E4EA-0FC3-40A0-902F-375A40C848C6}" destId="{4990A0AF-9919-4A09-BFC5-2FE46AB0BE0F}" srcOrd="2" destOrd="0" presId="urn:microsoft.com/office/officeart/2005/8/layout/process4"/>
    <dgm:cxn modelId="{AA5AC73C-AD0C-49CF-9DB6-C7EDD325D95E}" type="presParOf" srcId="{4990A0AF-9919-4A09-BFC5-2FE46AB0BE0F}" destId="{039EE1EC-57F6-478E-A90D-C1ED366C99D7}" srcOrd="0" destOrd="0" presId="urn:microsoft.com/office/officeart/2005/8/layout/process4"/>
    <dgm:cxn modelId="{22D9DC48-03A3-4CD7-96CA-22E979BDBEF2}" type="presParOf" srcId="{4990A0AF-9919-4A09-BFC5-2FE46AB0BE0F}" destId="{9D572A36-63FB-4DFF-80AC-FF5C3A4E0733}" srcOrd="1" destOrd="0" presId="urn:microsoft.com/office/officeart/2005/8/layout/process4"/>
    <dgm:cxn modelId="{CB3ADDC2-B752-4AF4-864C-36C1A20F18BB}" type="presParOf" srcId="{4990A0AF-9919-4A09-BFC5-2FE46AB0BE0F}" destId="{CC2BA3B8-27FF-4181-900D-E8945C5C7F16}" srcOrd="2" destOrd="0" presId="urn:microsoft.com/office/officeart/2005/8/layout/process4"/>
    <dgm:cxn modelId="{3D70676A-433B-42D1-BC84-C065700F7E25}" type="presParOf" srcId="{CC2BA3B8-27FF-4181-900D-E8945C5C7F16}" destId="{A874D18E-C23D-4AAD-BFB3-DCD43FDAC84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D69540-C5EE-4A3E-8BB1-417CF83C52A3}" type="doc">
      <dgm:prSet loTypeId="urn:microsoft.com/office/officeart/2005/8/layout/list1" loCatId="list" qsTypeId="urn:microsoft.com/office/officeart/2005/8/quickstyle/simple3" qsCatId="simple" csTypeId="urn:microsoft.com/office/officeart/2005/8/colors/accent4_2" csCatId="accent4" phldr="1"/>
      <dgm:spPr/>
      <dgm:t>
        <a:bodyPr/>
        <a:lstStyle/>
        <a:p>
          <a:endParaRPr lang="hr-HR"/>
        </a:p>
      </dgm:t>
    </dgm:pt>
    <dgm:pt modelId="{D858A00B-872B-4D14-8BCB-FD5DA9704EC1}">
      <dgm:prSet phldrT="[Tekst]" custT="1"/>
      <dgm:spPr/>
      <dgm:t>
        <a:bodyPr/>
        <a:lstStyle/>
        <a:p>
          <a:r>
            <a:rPr lang="hr-HR" sz="1400" b="1" u="none" dirty="0"/>
            <a:t>Prihodi poslovanja</a:t>
          </a:r>
        </a:p>
        <a:p>
          <a:r>
            <a:rPr lang="hr-HR" sz="1400" dirty="0"/>
            <a:t>244.791.755,57 kn</a:t>
          </a:r>
        </a:p>
      </dgm:t>
    </dgm:pt>
    <dgm:pt modelId="{ADA2C2F6-6DF7-4E7B-9FF9-EA53AC415BEC}" type="parTrans" cxnId="{B2094FB8-45BC-4332-890B-2C2B9EDF0BBC}">
      <dgm:prSet/>
      <dgm:spPr/>
      <dgm:t>
        <a:bodyPr/>
        <a:lstStyle/>
        <a:p>
          <a:endParaRPr lang="hr-HR"/>
        </a:p>
      </dgm:t>
    </dgm:pt>
    <dgm:pt modelId="{DD4E373D-ABF8-4174-8D61-CBAFEA9D7616}" type="sibTrans" cxnId="{B2094FB8-45BC-4332-890B-2C2B9EDF0BBC}">
      <dgm:prSet/>
      <dgm:spPr/>
      <dgm:t>
        <a:bodyPr/>
        <a:lstStyle/>
        <a:p>
          <a:endParaRPr lang="hr-HR"/>
        </a:p>
      </dgm:t>
    </dgm:pt>
    <dgm:pt modelId="{0DBF0460-17AD-49D7-AE13-B162857ACAF4}">
      <dgm:prSet phldrT="[Tekst]" custT="1"/>
      <dgm:spPr/>
      <dgm:t>
        <a:bodyPr/>
        <a:lstStyle/>
        <a:p>
          <a:r>
            <a:rPr lang="hr-HR" sz="1400" b="1" dirty="0"/>
            <a:t>Primici od fin. imovine i zaduživanja</a:t>
          </a:r>
        </a:p>
        <a:p>
          <a:r>
            <a:rPr lang="hr-HR" sz="1400" b="0" dirty="0"/>
            <a:t>  11.656.057,00kn</a:t>
          </a:r>
        </a:p>
      </dgm:t>
    </dgm:pt>
    <dgm:pt modelId="{F5426032-C706-420B-B3B9-18CC79477F4B}" type="parTrans" cxnId="{DBA659F4-D78C-4C11-97E8-E0D9558334B8}">
      <dgm:prSet/>
      <dgm:spPr/>
      <dgm:t>
        <a:bodyPr/>
        <a:lstStyle/>
        <a:p>
          <a:endParaRPr lang="hr-HR"/>
        </a:p>
      </dgm:t>
    </dgm:pt>
    <dgm:pt modelId="{1465BADE-E651-4D1D-A7FC-51BEEF22B585}" type="sibTrans" cxnId="{DBA659F4-D78C-4C11-97E8-E0D9558334B8}">
      <dgm:prSet/>
      <dgm:spPr/>
      <dgm:t>
        <a:bodyPr/>
        <a:lstStyle/>
        <a:p>
          <a:endParaRPr lang="hr-HR"/>
        </a:p>
      </dgm:t>
    </dgm:pt>
    <dgm:pt modelId="{0740B641-6C4D-4D43-987E-8A98E4A7C33C}">
      <dgm:prSet phldrT="[Tekst]" custT="1"/>
      <dgm:spPr/>
      <dgm:t>
        <a:bodyPr/>
        <a:lstStyle/>
        <a:p>
          <a:r>
            <a:rPr lang="hr-HR" sz="1400" b="1" dirty="0"/>
            <a:t>Prihodi od prodaje nefin. imovine</a:t>
          </a:r>
        </a:p>
        <a:p>
          <a:r>
            <a:rPr lang="hr-HR" sz="1400" dirty="0"/>
            <a:t> 0 kn</a:t>
          </a:r>
        </a:p>
      </dgm:t>
    </dgm:pt>
    <dgm:pt modelId="{64E28D37-A572-4C8F-844D-BB488ADECF84}" type="parTrans" cxnId="{2AA2ECF6-4D47-4EC5-83B3-4A3253BB1082}">
      <dgm:prSet/>
      <dgm:spPr/>
      <dgm:t>
        <a:bodyPr/>
        <a:lstStyle/>
        <a:p>
          <a:endParaRPr lang="hr-HR"/>
        </a:p>
      </dgm:t>
    </dgm:pt>
    <dgm:pt modelId="{0670A606-DF99-4924-A716-690CA6DE5B71}" type="sibTrans" cxnId="{2AA2ECF6-4D47-4EC5-83B3-4A3253BB1082}">
      <dgm:prSet/>
      <dgm:spPr/>
      <dgm:t>
        <a:bodyPr/>
        <a:lstStyle/>
        <a:p>
          <a:endParaRPr lang="hr-HR"/>
        </a:p>
      </dgm:t>
    </dgm:pt>
    <dgm:pt modelId="{5A3839C2-9DFA-4C18-AD73-301A617808C5}">
      <dgm:prSet phldrT="[Tekst]" custT="1"/>
      <dgm:spPr/>
      <dgm:t>
        <a:bodyPr/>
        <a:lstStyle/>
        <a:p>
          <a:r>
            <a:rPr lang="hr-HR" sz="1400" b="1" dirty="0"/>
            <a:t>Preneseni višak iz 2020. godine</a:t>
          </a:r>
        </a:p>
        <a:p>
          <a:r>
            <a:rPr lang="hr-HR" sz="1400" dirty="0"/>
            <a:t> 24.773.842,38kn</a:t>
          </a:r>
        </a:p>
      </dgm:t>
    </dgm:pt>
    <dgm:pt modelId="{D89187ED-6184-4939-A810-56BC50D08CC6}" type="parTrans" cxnId="{F3CC750E-61B8-4390-87F5-CD725051E875}">
      <dgm:prSet/>
      <dgm:spPr/>
      <dgm:t>
        <a:bodyPr/>
        <a:lstStyle/>
        <a:p>
          <a:endParaRPr lang="hr-HR"/>
        </a:p>
      </dgm:t>
    </dgm:pt>
    <dgm:pt modelId="{EE3B92C2-1B46-482D-9B11-EE7DA1670A85}" type="sibTrans" cxnId="{F3CC750E-61B8-4390-87F5-CD725051E875}">
      <dgm:prSet/>
      <dgm:spPr/>
      <dgm:t>
        <a:bodyPr/>
        <a:lstStyle/>
        <a:p>
          <a:endParaRPr lang="hr-HR"/>
        </a:p>
      </dgm:t>
    </dgm:pt>
    <dgm:pt modelId="{8BFA097F-0B1B-4DBA-8D4F-8D31392DC1C0}" type="pres">
      <dgm:prSet presAssocID="{4FD69540-C5EE-4A3E-8BB1-417CF83C52A3}" presName="linear" presStyleCnt="0">
        <dgm:presLayoutVars>
          <dgm:dir/>
          <dgm:animLvl val="lvl"/>
          <dgm:resizeHandles val="exact"/>
        </dgm:presLayoutVars>
      </dgm:prSet>
      <dgm:spPr/>
    </dgm:pt>
    <dgm:pt modelId="{B27094A2-6FAF-4666-83B8-0E86EDEA8ED8}" type="pres">
      <dgm:prSet presAssocID="{D858A00B-872B-4D14-8BCB-FD5DA9704EC1}" presName="parentLin" presStyleCnt="0"/>
      <dgm:spPr/>
    </dgm:pt>
    <dgm:pt modelId="{F16C6BB2-9B3A-44EE-8525-9F7A73BDD387}" type="pres">
      <dgm:prSet presAssocID="{D858A00B-872B-4D14-8BCB-FD5DA9704EC1}" presName="parentLeftMargin" presStyleLbl="node1" presStyleIdx="0" presStyleCnt="4"/>
      <dgm:spPr/>
    </dgm:pt>
    <dgm:pt modelId="{435CD82E-5616-4708-AB59-B2A5A12DD9C4}" type="pres">
      <dgm:prSet presAssocID="{D858A00B-872B-4D14-8BCB-FD5DA9704EC1}" presName="parentText" presStyleLbl="node1" presStyleIdx="0" presStyleCnt="4" custScaleX="130718">
        <dgm:presLayoutVars>
          <dgm:chMax val="0"/>
          <dgm:bulletEnabled val="1"/>
        </dgm:presLayoutVars>
      </dgm:prSet>
      <dgm:spPr/>
    </dgm:pt>
    <dgm:pt modelId="{3A692143-F61D-4C2B-8AC0-E7124CFEE2CF}" type="pres">
      <dgm:prSet presAssocID="{D858A00B-872B-4D14-8BCB-FD5DA9704EC1}" presName="negativeSpace" presStyleCnt="0"/>
      <dgm:spPr/>
    </dgm:pt>
    <dgm:pt modelId="{E89A41A0-B893-4009-B8C6-61ABC06F8E28}" type="pres">
      <dgm:prSet presAssocID="{D858A00B-872B-4D14-8BCB-FD5DA9704EC1}" presName="childText" presStyleLbl="conFgAcc1" presStyleIdx="0" presStyleCnt="4">
        <dgm:presLayoutVars>
          <dgm:bulletEnabled val="1"/>
        </dgm:presLayoutVars>
      </dgm:prSet>
      <dgm:spPr/>
    </dgm:pt>
    <dgm:pt modelId="{AA1AEB42-377C-4723-9006-CFAB7C3A52A2}" type="pres">
      <dgm:prSet presAssocID="{DD4E373D-ABF8-4174-8D61-CBAFEA9D7616}" presName="spaceBetweenRectangles" presStyleCnt="0"/>
      <dgm:spPr/>
    </dgm:pt>
    <dgm:pt modelId="{5CCA20C3-95C8-4B81-820E-6D0275A710BD}" type="pres">
      <dgm:prSet presAssocID="{0DBF0460-17AD-49D7-AE13-B162857ACAF4}" presName="parentLin" presStyleCnt="0"/>
      <dgm:spPr/>
    </dgm:pt>
    <dgm:pt modelId="{28B81BE0-34A7-4E5E-81A1-4B67483BD293}" type="pres">
      <dgm:prSet presAssocID="{0DBF0460-17AD-49D7-AE13-B162857ACAF4}" presName="parentLeftMargin" presStyleLbl="node1" presStyleIdx="0" presStyleCnt="4"/>
      <dgm:spPr/>
    </dgm:pt>
    <dgm:pt modelId="{17926B38-A9DE-4302-BEB4-1523A53776F3}" type="pres">
      <dgm:prSet presAssocID="{0DBF0460-17AD-49D7-AE13-B162857ACAF4}" presName="parentText" presStyleLbl="node1" presStyleIdx="1" presStyleCnt="4" custScaleX="130718" custLinFactY="52210" custLinFactNeighborX="-14403" custLinFactNeighborY="100000">
        <dgm:presLayoutVars>
          <dgm:chMax val="0"/>
          <dgm:bulletEnabled val="1"/>
        </dgm:presLayoutVars>
      </dgm:prSet>
      <dgm:spPr/>
    </dgm:pt>
    <dgm:pt modelId="{7EFB36B5-A4D1-46BB-92E8-A2CBC70EF1BD}" type="pres">
      <dgm:prSet presAssocID="{0DBF0460-17AD-49D7-AE13-B162857ACAF4}" presName="negativeSpace" presStyleCnt="0"/>
      <dgm:spPr/>
    </dgm:pt>
    <dgm:pt modelId="{4F53389B-63E0-4B2B-A0FA-C30D184AC424}" type="pres">
      <dgm:prSet presAssocID="{0DBF0460-17AD-49D7-AE13-B162857ACAF4}" presName="childText" presStyleLbl="conFgAcc1" presStyleIdx="1" presStyleCnt="4">
        <dgm:presLayoutVars>
          <dgm:bulletEnabled val="1"/>
        </dgm:presLayoutVars>
      </dgm:prSet>
      <dgm:spPr/>
    </dgm:pt>
    <dgm:pt modelId="{518425D6-ED6A-4CCA-B164-DB791A847377}" type="pres">
      <dgm:prSet presAssocID="{1465BADE-E651-4D1D-A7FC-51BEEF22B585}" presName="spaceBetweenRectangles" presStyleCnt="0"/>
      <dgm:spPr/>
    </dgm:pt>
    <dgm:pt modelId="{98E7DDC4-7787-4356-9AE7-8B3EEA1F02C4}" type="pres">
      <dgm:prSet presAssocID="{0740B641-6C4D-4D43-987E-8A98E4A7C33C}" presName="parentLin" presStyleCnt="0"/>
      <dgm:spPr/>
    </dgm:pt>
    <dgm:pt modelId="{84D69325-482C-41F6-89B2-8A87C575FF74}" type="pres">
      <dgm:prSet presAssocID="{0740B641-6C4D-4D43-987E-8A98E4A7C33C}" presName="parentLeftMargin" presStyleLbl="node1" presStyleIdx="1" presStyleCnt="4"/>
      <dgm:spPr/>
    </dgm:pt>
    <dgm:pt modelId="{0CC4C80F-444E-461E-9B35-6C31E8D22168}" type="pres">
      <dgm:prSet presAssocID="{0740B641-6C4D-4D43-987E-8A98E4A7C33C}" presName="parentText" presStyleLbl="node1" presStyleIdx="2" presStyleCnt="4" custScaleX="131453" custLinFactY="-60784" custLinFactNeighborX="-14299" custLinFactNeighborY="-100000">
        <dgm:presLayoutVars>
          <dgm:chMax val="0"/>
          <dgm:bulletEnabled val="1"/>
        </dgm:presLayoutVars>
      </dgm:prSet>
      <dgm:spPr/>
    </dgm:pt>
    <dgm:pt modelId="{4640031A-49CC-4B14-8110-75499F663224}" type="pres">
      <dgm:prSet presAssocID="{0740B641-6C4D-4D43-987E-8A98E4A7C33C}" presName="negativeSpace" presStyleCnt="0"/>
      <dgm:spPr/>
    </dgm:pt>
    <dgm:pt modelId="{0B6DFDE6-CC62-4855-A696-8D31543F3801}" type="pres">
      <dgm:prSet presAssocID="{0740B641-6C4D-4D43-987E-8A98E4A7C33C}" presName="childText" presStyleLbl="conFgAcc1" presStyleIdx="2" presStyleCnt="4" custLinFactX="-5360" custLinFactY="131541" custLinFactNeighborX="-100000" custLinFactNeighborY="200000">
        <dgm:presLayoutVars>
          <dgm:bulletEnabled val="1"/>
        </dgm:presLayoutVars>
      </dgm:prSet>
      <dgm:spPr/>
    </dgm:pt>
    <dgm:pt modelId="{4E9BBE6E-7011-4A2D-974B-2109475D8B20}" type="pres">
      <dgm:prSet presAssocID="{0670A606-DF99-4924-A716-690CA6DE5B71}" presName="spaceBetweenRectangles" presStyleCnt="0"/>
      <dgm:spPr/>
    </dgm:pt>
    <dgm:pt modelId="{7B801DAB-8F86-4BED-B074-C81E6F677E19}" type="pres">
      <dgm:prSet presAssocID="{5A3839C2-9DFA-4C18-AD73-301A617808C5}" presName="parentLin" presStyleCnt="0"/>
      <dgm:spPr/>
    </dgm:pt>
    <dgm:pt modelId="{9E0B426E-E98E-4A9D-9F0A-7EB891172428}" type="pres">
      <dgm:prSet presAssocID="{5A3839C2-9DFA-4C18-AD73-301A617808C5}" presName="parentLeftMargin" presStyleLbl="node1" presStyleIdx="2" presStyleCnt="4"/>
      <dgm:spPr/>
    </dgm:pt>
    <dgm:pt modelId="{1F3EBFC1-B5F2-4BB9-9E1E-707FF342E013}" type="pres">
      <dgm:prSet presAssocID="{5A3839C2-9DFA-4C18-AD73-301A617808C5}" presName="parentText" presStyleLbl="node1" presStyleIdx="3" presStyleCnt="4" custScaleX="131453">
        <dgm:presLayoutVars>
          <dgm:chMax val="0"/>
          <dgm:bulletEnabled val="1"/>
        </dgm:presLayoutVars>
      </dgm:prSet>
      <dgm:spPr/>
    </dgm:pt>
    <dgm:pt modelId="{9D99F35C-9FB9-439B-9731-A423A941C685}" type="pres">
      <dgm:prSet presAssocID="{5A3839C2-9DFA-4C18-AD73-301A617808C5}" presName="negativeSpace" presStyleCnt="0"/>
      <dgm:spPr/>
    </dgm:pt>
    <dgm:pt modelId="{D63E227D-F084-44B0-86F0-571F9FAED194}" type="pres">
      <dgm:prSet presAssocID="{5A3839C2-9DFA-4C18-AD73-301A617808C5}" presName="childText" presStyleLbl="conFgAcc1" presStyleIdx="3" presStyleCnt="4" custLinFactY="-43282" custLinFactNeighborY="-100000">
        <dgm:presLayoutVars>
          <dgm:bulletEnabled val="1"/>
        </dgm:presLayoutVars>
      </dgm:prSet>
      <dgm:spPr/>
    </dgm:pt>
  </dgm:ptLst>
  <dgm:cxnLst>
    <dgm:cxn modelId="{63628300-D9FB-4C0D-8CEB-49951BB5FE72}" type="presOf" srcId="{0DBF0460-17AD-49D7-AE13-B162857ACAF4}" destId="{28B81BE0-34A7-4E5E-81A1-4B67483BD293}" srcOrd="0" destOrd="0" presId="urn:microsoft.com/office/officeart/2005/8/layout/list1"/>
    <dgm:cxn modelId="{F3CC750E-61B8-4390-87F5-CD725051E875}" srcId="{4FD69540-C5EE-4A3E-8BB1-417CF83C52A3}" destId="{5A3839C2-9DFA-4C18-AD73-301A617808C5}" srcOrd="3" destOrd="0" parTransId="{D89187ED-6184-4939-A810-56BC50D08CC6}" sibTransId="{EE3B92C2-1B46-482D-9B11-EE7DA1670A85}"/>
    <dgm:cxn modelId="{28754F15-74D5-4AB9-93F7-F5796F571014}" type="presOf" srcId="{5A3839C2-9DFA-4C18-AD73-301A617808C5}" destId="{9E0B426E-E98E-4A9D-9F0A-7EB891172428}" srcOrd="0" destOrd="0" presId="urn:microsoft.com/office/officeart/2005/8/layout/list1"/>
    <dgm:cxn modelId="{513D411D-5F0E-47B3-9377-510105EE89C4}" type="presOf" srcId="{0740B641-6C4D-4D43-987E-8A98E4A7C33C}" destId="{84D69325-482C-41F6-89B2-8A87C575FF74}" srcOrd="0" destOrd="0" presId="urn:microsoft.com/office/officeart/2005/8/layout/list1"/>
    <dgm:cxn modelId="{A1424B5C-0D00-4645-9E53-265978453907}" type="presOf" srcId="{D858A00B-872B-4D14-8BCB-FD5DA9704EC1}" destId="{435CD82E-5616-4708-AB59-B2A5A12DD9C4}" srcOrd="1" destOrd="0" presId="urn:microsoft.com/office/officeart/2005/8/layout/list1"/>
    <dgm:cxn modelId="{0C9F7872-6230-4401-9A44-F6019077A64E}" type="presOf" srcId="{D858A00B-872B-4D14-8BCB-FD5DA9704EC1}" destId="{F16C6BB2-9B3A-44EE-8525-9F7A73BDD387}" srcOrd="0" destOrd="0" presId="urn:microsoft.com/office/officeart/2005/8/layout/list1"/>
    <dgm:cxn modelId="{2AA3F055-8817-43D0-BF56-4AE46E9DFB7D}" type="presOf" srcId="{0DBF0460-17AD-49D7-AE13-B162857ACAF4}" destId="{17926B38-A9DE-4302-BEB4-1523A53776F3}" srcOrd="1" destOrd="0" presId="urn:microsoft.com/office/officeart/2005/8/layout/list1"/>
    <dgm:cxn modelId="{5E953B96-8547-49FA-8285-8A44C33801CC}" type="presOf" srcId="{0740B641-6C4D-4D43-987E-8A98E4A7C33C}" destId="{0CC4C80F-444E-461E-9B35-6C31E8D22168}" srcOrd="1" destOrd="0" presId="urn:microsoft.com/office/officeart/2005/8/layout/list1"/>
    <dgm:cxn modelId="{7C84DAA2-001A-43C6-9DB2-19C9757BE8A3}" type="presOf" srcId="{4FD69540-C5EE-4A3E-8BB1-417CF83C52A3}" destId="{8BFA097F-0B1B-4DBA-8D4F-8D31392DC1C0}" srcOrd="0" destOrd="0" presId="urn:microsoft.com/office/officeart/2005/8/layout/list1"/>
    <dgm:cxn modelId="{32F93CAC-1F97-490D-BD91-AE01A0B753A5}" type="presOf" srcId="{5A3839C2-9DFA-4C18-AD73-301A617808C5}" destId="{1F3EBFC1-B5F2-4BB9-9E1E-707FF342E013}" srcOrd="1" destOrd="0" presId="urn:microsoft.com/office/officeart/2005/8/layout/list1"/>
    <dgm:cxn modelId="{B2094FB8-45BC-4332-890B-2C2B9EDF0BBC}" srcId="{4FD69540-C5EE-4A3E-8BB1-417CF83C52A3}" destId="{D858A00B-872B-4D14-8BCB-FD5DA9704EC1}" srcOrd="0" destOrd="0" parTransId="{ADA2C2F6-6DF7-4E7B-9FF9-EA53AC415BEC}" sibTransId="{DD4E373D-ABF8-4174-8D61-CBAFEA9D7616}"/>
    <dgm:cxn modelId="{DBA659F4-D78C-4C11-97E8-E0D9558334B8}" srcId="{4FD69540-C5EE-4A3E-8BB1-417CF83C52A3}" destId="{0DBF0460-17AD-49D7-AE13-B162857ACAF4}" srcOrd="1" destOrd="0" parTransId="{F5426032-C706-420B-B3B9-18CC79477F4B}" sibTransId="{1465BADE-E651-4D1D-A7FC-51BEEF22B585}"/>
    <dgm:cxn modelId="{2AA2ECF6-4D47-4EC5-83B3-4A3253BB1082}" srcId="{4FD69540-C5EE-4A3E-8BB1-417CF83C52A3}" destId="{0740B641-6C4D-4D43-987E-8A98E4A7C33C}" srcOrd="2" destOrd="0" parTransId="{64E28D37-A572-4C8F-844D-BB488ADECF84}" sibTransId="{0670A606-DF99-4924-A716-690CA6DE5B71}"/>
    <dgm:cxn modelId="{62F3256F-C289-4585-ABA7-30FE56081A4D}" type="presParOf" srcId="{8BFA097F-0B1B-4DBA-8D4F-8D31392DC1C0}" destId="{B27094A2-6FAF-4666-83B8-0E86EDEA8ED8}" srcOrd="0" destOrd="0" presId="urn:microsoft.com/office/officeart/2005/8/layout/list1"/>
    <dgm:cxn modelId="{1321017A-8FE3-44AE-B76C-F7B154BC4DC9}" type="presParOf" srcId="{B27094A2-6FAF-4666-83B8-0E86EDEA8ED8}" destId="{F16C6BB2-9B3A-44EE-8525-9F7A73BDD387}" srcOrd="0" destOrd="0" presId="urn:microsoft.com/office/officeart/2005/8/layout/list1"/>
    <dgm:cxn modelId="{498968E8-280F-4028-8584-F1FBCDCB029C}" type="presParOf" srcId="{B27094A2-6FAF-4666-83B8-0E86EDEA8ED8}" destId="{435CD82E-5616-4708-AB59-B2A5A12DD9C4}" srcOrd="1" destOrd="0" presId="urn:microsoft.com/office/officeart/2005/8/layout/list1"/>
    <dgm:cxn modelId="{B88451D6-C651-426F-8E18-9746B2961F8C}" type="presParOf" srcId="{8BFA097F-0B1B-4DBA-8D4F-8D31392DC1C0}" destId="{3A692143-F61D-4C2B-8AC0-E7124CFEE2CF}" srcOrd="1" destOrd="0" presId="urn:microsoft.com/office/officeart/2005/8/layout/list1"/>
    <dgm:cxn modelId="{B11B2C67-A4C3-41CB-B8B1-BBD9D873ACEB}" type="presParOf" srcId="{8BFA097F-0B1B-4DBA-8D4F-8D31392DC1C0}" destId="{E89A41A0-B893-4009-B8C6-61ABC06F8E28}" srcOrd="2" destOrd="0" presId="urn:microsoft.com/office/officeart/2005/8/layout/list1"/>
    <dgm:cxn modelId="{DDD5A05C-58AC-4224-8F48-952C1D65E67B}" type="presParOf" srcId="{8BFA097F-0B1B-4DBA-8D4F-8D31392DC1C0}" destId="{AA1AEB42-377C-4723-9006-CFAB7C3A52A2}" srcOrd="3" destOrd="0" presId="urn:microsoft.com/office/officeart/2005/8/layout/list1"/>
    <dgm:cxn modelId="{BB74A1A4-41C0-485B-AB06-5513FCCC3D9E}" type="presParOf" srcId="{8BFA097F-0B1B-4DBA-8D4F-8D31392DC1C0}" destId="{5CCA20C3-95C8-4B81-820E-6D0275A710BD}" srcOrd="4" destOrd="0" presId="urn:microsoft.com/office/officeart/2005/8/layout/list1"/>
    <dgm:cxn modelId="{1B58BB8D-3B96-4A2F-AF10-C8F455567927}" type="presParOf" srcId="{5CCA20C3-95C8-4B81-820E-6D0275A710BD}" destId="{28B81BE0-34A7-4E5E-81A1-4B67483BD293}" srcOrd="0" destOrd="0" presId="urn:microsoft.com/office/officeart/2005/8/layout/list1"/>
    <dgm:cxn modelId="{5208A279-A61D-4293-936A-486F638A9E6B}" type="presParOf" srcId="{5CCA20C3-95C8-4B81-820E-6D0275A710BD}" destId="{17926B38-A9DE-4302-BEB4-1523A53776F3}" srcOrd="1" destOrd="0" presId="urn:microsoft.com/office/officeart/2005/8/layout/list1"/>
    <dgm:cxn modelId="{1D416890-F9C1-4C6F-9E5C-0A256FEC4A04}" type="presParOf" srcId="{8BFA097F-0B1B-4DBA-8D4F-8D31392DC1C0}" destId="{7EFB36B5-A4D1-46BB-92E8-A2CBC70EF1BD}" srcOrd="5" destOrd="0" presId="urn:microsoft.com/office/officeart/2005/8/layout/list1"/>
    <dgm:cxn modelId="{6331C661-D6DC-48BB-BF4A-96FF6B72EB0F}" type="presParOf" srcId="{8BFA097F-0B1B-4DBA-8D4F-8D31392DC1C0}" destId="{4F53389B-63E0-4B2B-A0FA-C30D184AC424}" srcOrd="6" destOrd="0" presId="urn:microsoft.com/office/officeart/2005/8/layout/list1"/>
    <dgm:cxn modelId="{2604CE33-508D-4383-A11D-69B02FD22AFC}" type="presParOf" srcId="{8BFA097F-0B1B-4DBA-8D4F-8D31392DC1C0}" destId="{518425D6-ED6A-4CCA-B164-DB791A847377}" srcOrd="7" destOrd="0" presId="urn:microsoft.com/office/officeart/2005/8/layout/list1"/>
    <dgm:cxn modelId="{ADFB2BA1-BBE2-42FD-89B9-4D6D6AB2292A}" type="presParOf" srcId="{8BFA097F-0B1B-4DBA-8D4F-8D31392DC1C0}" destId="{98E7DDC4-7787-4356-9AE7-8B3EEA1F02C4}" srcOrd="8" destOrd="0" presId="urn:microsoft.com/office/officeart/2005/8/layout/list1"/>
    <dgm:cxn modelId="{D75740D9-0B14-420D-BE58-D7C80213E1E4}" type="presParOf" srcId="{98E7DDC4-7787-4356-9AE7-8B3EEA1F02C4}" destId="{84D69325-482C-41F6-89B2-8A87C575FF74}" srcOrd="0" destOrd="0" presId="urn:microsoft.com/office/officeart/2005/8/layout/list1"/>
    <dgm:cxn modelId="{91D82B55-8ED0-49E7-9AD3-E98C2F2C54C8}" type="presParOf" srcId="{98E7DDC4-7787-4356-9AE7-8B3EEA1F02C4}" destId="{0CC4C80F-444E-461E-9B35-6C31E8D22168}" srcOrd="1" destOrd="0" presId="urn:microsoft.com/office/officeart/2005/8/layout/list1"/>
    <dgm:cxn modelId="{1E9C7B8C-5CD7-43E6-97B0-4B34F8012902}" type="presParOf" srcId="{8BFA097F-0B1B-4DBA-8D4F-8D31392DC1C0}" destId="{4640031A-49CC-4B14-8110-75499F663224}" srcOrd="9" destOrd="0" presId="urn:microsoft.com/office/officeart/2005/8/layout/list1"/>
    <dgm:cxn modelId="{5B099E13-9C07-4633-9D97-94B63366E586}" type="presParOf" srcId="{8BFA097F-0B1B-4DBA-8D4F-8D31392DC1C0}" destId="{0B6DFDE6-CC62-4855-A696-8D31543F3801}" srcOrd="10" destOrd="0" presId="urn:microsoft.com/office/officeart/2005/8/layout/list1"/>
    <dgm:cxn modelId="{126DCFB6-3A6F-435B-902A-637CEDEF0E84}" type="presParOf" srcId="{8BFA097F-0B1B-4DBA-8D4F-8D31392DC1C0}" destId="{4E9BBE6E-7011-4A2D-974B-2109475D8B20}" srcOrd="11" destOrd="0" presId="urn:microsoft.com/office/officeart/2005/8/layout/list1"/>
    <dgm:cxn modelId="{3A150651-F4C0-4E8F-87B3-8883A1834A3B}" type="presParOf" srcId="{8BFA097F-0B1B-4DBA-8D4F-8D31392DC1C0}" destId="{7B801DAB-8F86-4BED-B074-C81E6F677E19}" srcOrd="12" destOrd="0" presId="urn:microsoft.com/office/officeart/2005/8/layout/list1"/>
    <dgm:cxn modelId="{C223C194-8E89-4D22-90FD-028AF7C7A2CC}" type="presParOf" srcId="{7B801DAB-8F86-4BED-B074-C81E6F677E19}" destId="{9E0B426E-E98E-4A9D-9F0A-7EB891172428}" srcOrd="0" destOrd="0" presId="urn:microsoft.com/office/officeart/2005/8/layout/list1"/>
    <dgm:cxn modelId="{10200D18-A7DE-4CF3-97BD-AE42CDEE7F96}" type="presParOf" srcId="{7B801DAB-8F86-4BED-B074-C81E6F677E19}" destId="{1F3EBFC1-B5F2-4BB9-9E1E-707FF342E013}" srcOrd="1" destOrd="0" presId="urn:microsoft.com/office/officeart/2005/8/layout/list1"/>
    <dgm:cxn modelId="{BAFD9A82-6DD8-4CD1-9C44-87562F559BA5}" type="presParOf" srcId="{8BFA097F-0B1B-4DBA-8D4F-8D31392DC1C0}" destId="{9D99F35C-9FB9-439B-9731-A423A941C685}" srcOrd="13" destOrd="0" presId="urn:microsoft.com/office/officeart/2005/8/layout/list1"/>
    <dgm:cxn modelId="{7CC15863-E977-4FFC-900C-3B6DF851A902}" type="presParOf" srcId="{8BFA097F-0B1B-4DBA-8D4F-8D31392DC1C0}" destId="{D63E227D-F084-44B0-86F0-571F9FAED194}" srcOrd="14" destOrd="0" presId="urn:microsoft.com/office/officeart/2005/8/layout/list1"/>
  </dgm:cxnLst>
  <dgm:bg/>
  <dgm:whole>
    <a:ln w="12700" cmpd="sng"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26BE36-E252-491F-AAD2-983F57453A0D}" type="doc">
      <dgm:prSet loTypeId="urn:microsoft.com/office/officeart/2005/8/layout/process4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hr-HR"/>
        </a:p>
      </dgm:t>
    </dgm:pt>
    <dgm:pt modelId="{8752EB39-EF3F-4E60-88D6-7C6C9C0EA8D5}">
      <dgm:prSet phldrT="[Tekst]"/>
      <dgm:spPr/>
      <dgm:t>
        <a:bodyPr/>
        <a:lstStyle/>
        <a:p>
          <a:r>
            <a:rPr lang="hr-HR" b="1" u="none" dirty="0"/>
            <a:t>Izmjene i dopune za 2021.godinu</a:t>
          </a:r>
          <a:endParaRPr lang="hr-HR" dirty="0"/>
        </a:p>
      </dgm:t>
    </dgm:pt>
    <dgm:pt modelId="{60796E6D-CE70-45BE-91F5-9A3CCB782BB1}" type="parTrans" cxnId="{E47C9CF3-AB4E-48BB-82A6-BDCD45F9C424}">
      <dgm:prSet/>
      <dgm:spPr/>
      <dgm:t>
        <a:bodyPr/>
        <a:lstStyle/>
        <a:p>
          <a:endParaRPr lang="hr-HR"/>
        </a:p>
      </dgm:t>
    </dgm:pt>
    <dgm:pt modelId="{94FCF778-1509-445F-95EF-3A5224AA36F7}" type="sibTrans" cxnId="{E47C9CF3-AB4E-48BB-82A6-BDCD45F9C424}">
      <dgm:prSet/>
      <dgm:spPr/>
      <dgm:t>
        <a:bodyPr/>
        <a:lstStyle/>
        <a:p>
          <a:endParaRPr lang="hr-HR"/>
        </a:p>
      </dgm:t>
    </dgm:pt>
    <dgm:pt modelId="{10A0D5B4-1844-4732-B408-8F489F201046}">
      <dgm:prSet phldrT="[Tekst]" custT="1"/>
      <dgm:spPr/>
      <dgm:t>
        <a:bodyPr/>
        <a:lstStyle/>
        <a:p>
          <a:r>
            <a:rPr lang="hr-HR" sz="1800" b="1" u="sng" dirty="0"/>
            <a:t>281.221.654,95 kn</a:t>
          </a:r>
          <a:endParaRPr lang="hr-HR" sz="1800" dirty="0"/>
        </a:p>
      </dgm:t>
    </dgm:pt>
    <dgm:pt modelId="{75015A60-AC00-4D79-AD59-9CA1C6173538}" type="parTrans" cxnId="{0FDE90DF-36C0-4F29-99AF-90E5F3DED5D7}">
      <dgm:prSet/>
      <dgm:spPr/>
      <dgm:t>
        <a:bodyPr/>
        <a:lstStyle/>
        <a:p>
          <a:endParaRPr lang="hr-HR"/>
        </a:p>
      </dgm:t>
    </dgm:pt>
    <dgm:pt modelId="{2A6DCE8B-6EE6-464B-9C43-32423D953190}" type="sibTrans" cxnId="{0FDE90DF-36C0-4F29-99AF-90E5F3DED5D7}">
      <dgm:prSet/>
      <dgm:spPr/>
      <dgm:t>
        <a:bodyPr/>
        <a:lstStyle/>
        <a:p>
          <a:endParaRPr lang="hr-HR"/>
        </a:p>
      </dgm:t>
    </dgm:pt>
    <dgm:pt modelId="{9B622B78-48DD-4E28-A0C3-A5A78DA4306F}">
      <dgm:prSet phldrT="[Tekst]" custT="1"/>
      <dgm:spPr/>
      <dgm:t>
        <a:bodyPr/>
        <a:lstStyle/>
        <a:p>
          <a:r>
            <a:rPr lang="hr-HR" sz="1800" b="1" u="sng" dirty="0"/>
            <a:t>281.213.708,84 kn</a:t>
          </a:r>
          <a:endParaRPr lang="hr-HR" sz="1800" dirty="0"/>
        </a:p>
      </dgm:t>
    </dgm:pt>
    <dgm:pt modelId="{09E5B4A6-1EA5-4A31-BB7E-B507FEA4A4EA}" type="sibTrans" cxnId="{39166907-9414-4293-A069-2C8F2508214A}">
      <dgm:prSet/>
      <dgm:spPr/>
      <dgm:t>
        <a:bodyPr/>
        <a:lstStyle/>
        <a:p>
          <a:endParaRPr lang="hr-HR"/>
        </a:p>
      </dgm:t>
    </dgm:pt>
    <dgm:pt modelId="{D86EB72A-E986-49C2-9919-621F5F39CF13}" type="parTrans" cxnId="{39166907-9414-4293-A069-2C8F2508214A}">
      <dgm:prSet/>
      <dgm:spPr/>
      <dgm:t>
        <a:bodyPr/>
        <a:lstStyle/>
        <a:p>
          <a:endParaRPr lang="hr-HR"/>
        </a:p>
      </dgm:t>
    </dgm:pt>
    <dgm:pt modelId="{0E8F3666-0CDF-487A-A0EB-0B445E6DC281}">
      <dgm:prSet phldrT="[Tekst]"/>
      <dgm:spPr/>
      <dgm:t>
        <a:bodyPr/>
        <a:lstStyle/>
        <a:p>
          <a:r>
            <a:rPr lang="hr-HR" b="1" u="none" dirty="0"/>
            <a:t>Plan za 2021. godinu</a:t>
          </a:r>
          <a:endParaRPr lang="hr-HR" dirty="0"/>
        </a:p>
      </dgm:t>
    </dgm:pt>
    <dgm:pt modelId="{49399E65-3FC3-4E53-BD1E-830966E1C3B3}" type="sibTrans" cxnId="{6D710EFC-58B7-4AAD-86A5-E95EEFF28CBC}">
      <dgm:prSet/>
      <dgm:spPr/>
      <dgm:t>
        <a:bodyPr/>
        <a:lstStyle/>
        <a:p>
          <a:endParaRPr lang="hr-HR"/>
        </a:p>
      </dgm:t>
    </dgm:pt>
    <dgm:pt modelId="{B7C032C1-7D47-4B0A-BAA1-EC841E5EF506}" type="parTrans" cxnId="{6D710EFC-58B7-4AAD-86A5-E95EEFF28CBC}">
      <dgm:prSet/>
      <dgm:spPr/>
      <dgm:t>
        <a:bodyPr/>
        <a:lstStyle/>
        <a:p>
          <a:endParaRPr lang="hr-HR"/>
        </a:p>
      </dgm:t>
    </dgm:pt>
    <dgm:pt modelId="{3691E4EA-0FC3-40A0-902F-375A40C848C6}" type="pres">
      <dgm:prSet presAssocID="{8F26BE36-E252-491F-AAD2-983F57453A0D}" presName="Name0" presStyleCnt="0">
        <dgm:presLayoutVars>
          <dgm:dir/>
          <dgm:animLvl val="lvl"/>
          <dgm:resizeHandles val="exact"/>
        </dgm:presLayoutVars>
      </dgm:prSet>
      <dgm:spPr/>
    </dgm:pt>
    <dgm:pt modelId="{BF7E4E31-F027-413D-B094-9DEBF58F0A16}" type="pres">
      <dgm:prSet presAssocID="{8752EB39-EF3F-4E60-88D6-7C6C9C0EA8D5}" presName="boxAndChildren" presStyleCnt="0"/>
      <dgm:spPr/>
    </dgm:pt>
    <dgm:pt modelId="{1896A4B6-9FD5-46EC-878E-635C9E9E1691}" type="pres">
      <dgm:prSet presAssocID="{8752EB39-EF3F-4E60-88D6-7C6C9C0EA8D5}" presName="parentTextBox" presStyleLbl="node1" presStyleIdx="0" presStyleCnt="2"/>
      <dgm:spPr/>
    </dgm:pt>
    <dgm:pt modelId="{6AF623C0-3814-43EE-9A05-13F8A7A95A8B}" type="pres">
      <dgm:prSet presAssocID="{8752EB39-EF3F-4E60-88D6-7C6C9C0EA8D5}" presName="entireBox" presStyleLbl="node1" presStyleIdx="0" presStyleCnt="2"/>
      <dgm:spPr/>
    </dgm:pt>
    <dgm:pt modelId="{D1CC19AE-229D-4BFA-B1A4-57ADF158AF28}" type="pres">
      <dgm:prSet presAssocID="{8752EB39-EF3F-4E60-88D6-7C6C9C0EA8D5}" presName="descendantBox" presStyleCnt="0"/>
      <dgm:spPr/>
    </dgm:pt>
    <dgm:pt modelId="{F86DDC54-07A8-4C8C-931B-31A05F11A916}" type="pres">
      <dgm:prSet presAssocID="{10A0D5B4-1844-4732-B408-8F489F201046}" presName="childTextBox" presStyleLbl="fgAccFollowNode1" presStyleIdx="0" presStyleCnt="2">
        <dgm:presLayoutVars>
          <dgm:bulletEnabled val="1"/>
        </dgm:presLayoutVars>
      </dgm:prSet>
      <dgm:spPr/>
    </dgm:pt>
    <dgm:pt modelId="{6575BFFB-8E0B-4AE8-8AC8-A4975C58FE87}" type="pres">
      <dgm:prSet presAssocID="{49399E65-3FC3-4E53-BD1E-830966E1C3B3}" presName="sp" presStyleCnt="0"/>
      <dgm:spPr/>
    </dgm:pt>
    <dgm:pt modelId="{4990A0AF-9919-4A09-BFC5-2FE46AB0BE0F}" type="pres">
      <dgm:prSet presAssocID="{0E8F3666-0CDF-487A-A0EB-0B445E6DC281}" presName="arrowAndChildren" presStyleCnt="0"/>
      <dgm:spPr/>
    </dgm:pt>
    <dgm:pt modelId="{039EE1EC-57F6-478E-A90D-C1ED366C99D7}" type="pres">
      <dgm:prSet presAssocID="{0E8F3666-0CDF-487A-A0EB-0B445E6DC281}" presName="parentTextArrow" presStyleLbl="node1" presStyleIdx="0" presStyleCnt="2"/>
      <dgm:spPr/>
    </dgm:pt>
    <dgm:pt modelId="{9D572A36-63FB-4DFF-80AC-FF5C3A4E0733}" type="pres">
      <dgm:prSet presAssocID="{0E8F3666-0CDF-487A-A0EB-0B445E6DC281}" presName="arrow" presStyleLbl="node1" presStyleIdx="1" presStyleCnt="2" custLinFactNeighborX="-992" custLinFactNeighborY="-83"/>
      <dgm:spPr/>
    </dgm:pt>
    <dgm:pt modelId="{CC2BA3B8-27FF-4181-900D-E8945C5C7F16}" type="pres">
      <dgm:prSet presAssocID="{0E8F3666-0CDF-487A-A0EB-0B445E6DC281}" presName="descendantArrow" presStyleCnt="0"/>
      <dgm:spPr/>
    </dgm:pt>
    <dgm:pt modelId="{A874D18E-C23D-4AAD-BFB3-DCD43FDAC840}" type="pres">
      <dgm:prSet presAssocID="{9B622B78-48DD-4E28-A0C3-A5A78DA4306F}" presName="childTextArrow" presStyleLbl="fgAccFollowNode1" presStyleIdx="1" presStyleCnt="2">
        <dgm:presLayoutVars>
          <dgm:bulletEnabled val="1"/>
        </dgm:presLayoutVars>
      </dgm:prSet>
      <dgm:spPr/>
    </dgm:pt>
  </dgm:ptLst>
  <dgm:cxnLst>
    <dgm:cxn modelId="{39166907-9414-4293-A069-2C8F2508214A}" srcId="{0E8F3666-0CDF-487A-A0EB-0B445E6DC281}" destId="{9B622B78-48DD-4E28-A0C3-A5A78DA4306F}" srcOrd="0" destOrd="0" parTransId="{D86EB72A-E986-49C2-9919-621F5F39CF13}" sibTransId="{09E5B4A6-1EA5-4A31-BB7E-B507FEA4A4EA}"/>
    <dgm:cxn modelId="{BE738A20-74C6-4697-A638-6CFB1EC15E10}" type="presOf" srcId="{0E8F3666-0CDF-487A-A0EB-0B445E6DC281}" destId="{039EE1EC-57F6-478E-A90D-C1ED366C99D7}" srcOrd="0" destOrd="0" presId="urn:microsoft.com/office/officeart/2005/8/layout/process4"/>
    <dgm:cxn modelId="{72C6BD68-A1F0-4902-A31F-98E85D63B9BB}" type="presOf" srcId="{8752EB39-EF3F-4E60-88D6-7C6C9C0EA8D5}" destId="{1896A4B6-9FD5-46EC-878E-635C9E9E1691}" srcOrd="0" destOrd="0" presId="urn:microsoft.com/office/officeart/2005/8/layout/process4"/>
    <dgm:cxn modelId="{033EBFAA-1835-48CA-A2D1-090093600076}" type="presOf" srcId="{8752EB39-EF3F-4E60-88D6-7C6C9C0EA8D5}" destId="{6AF623C0-3814-43EE-9A05-13F8A7A95A8B}" srcOrd="1" destOrd="0" presId="urn:microsoft.com/office/officeart/2005/8/layout/process4"/>
    <dgm:cxn modelId="{690537B2-9127-4EF4-A865-F9C42511BB52}" type="presOf" srcId="{8F26BE36-E252-491F-AAD2-983F57453A0D}" destId="{3691E4EA-0FC3-40A0-902F-375A40C848C6}" srcOrd="0" destOrd="0" presId="urn:microsoft.com/office/officeart/2005/8/layout/process4"/>
    <dgm:cxn modelId="{D46CEBB8-2824-4B13-A087-FE7DF3C43784}" type="presOf" srcId="{0E8F3666-0CDF-487A-A0EB-0B445E6DC281}" destId="{9D572A36-63FB-4DFF-80AC-FF5C3A4E0733}" srcOrd="1" destOrd="0" presId="urn:microsoft.com/office/officeart/2005/8/layout/process4"/>
    <dgm:cxn modelId="{2F60A4BD-471E-4BB1-842E-A9527BBDDD84}" type="presOf" srcId="{9B622B78-48DD-4E28-A0C3-A5A78DA4306F}" destId="{A874D18E-C23D-4AAD-BFB3-DCD43FDAC840}" srcOrd="0" destOrd="0" presId="urn:microsoft.com/office/officeart/2005/8/layout/process4"/>
    <dgm:cxn modelId="{0FDE90DF-36C0-4F29-99AF-90E5F3DED5D7}" srcId="{8752EB39-EF3F-4E60-88D6-7C6C9C0EA8D5}" destId="{10A0D5B4-1844-4732-B408-8F489F201046}" srcOrd="0" destOrd="0" parTransId="{75015A60-AC00-4D79-AD59-9CA1C6173538}" sibTransId="{2A6DCE8B-6EE6-464B-9C43-32423D953190}"/>
    <dgm:cxn modelId="{C4D719F1-E5F5-4351-BEBC-F2C672064C8C}" type="presOf" srcId="{10A0D5B4-1844-4732-B408-8F489F201046}" destId="{F86DDC54-07A8-4C8C-931B-31A05F11A916}" srcOrd="0" destOrd="0" presId="urn:microsoft.com/office/officeart/2005/8/layout/process4"/>
    <dgm:cxn modelId="{E47C9CF3-AB4E-48BB-82A6-BDCD45F9C424}" srcId="{8F26BE36-E252-491F-AAD2-983F57453A0D}" destId="{8752EB39-EF3F-4E60-88D6-7C6C9C0EA8D5}" srcOrd="1" destOrd="0" parTransId="{60796E6D-CE70-45BE-91F5-9A3CCB782BB1}" sibTransId="{94FCF778-1509-445F-95EF-3A5224AA36F7}"/>
    <dgm:cxn modelId="{6D710EFC-58B7-4AAD-86A5-E95EEFF28CBC}" srcId="{8F26BE36-E252-491F-AAD2-983F57453A0D}" destId="{0E8F3666-0CDF-487A-A0EB-0B445E6DC281}" srcOrd="0" destOrd="0" parTransId="{B7C032C1-7D47-4B0A-BAA1-EC841E5EF506}" sibTransId="{49399E65-3FC3-4E53-BD1E-830966E1C3B3}"/>
    <dgm:cxn modelId="{B3FA7FAC-1DE1-439A-A46E-39730F253DA6}" type="presParOf" srcId="{3691E4EA-0FC3-40A0-902F-375A40C848C6}" destId="{BF7E4E31-F027-413D-B094-9DEBF58F0A16}" srcOrd="0" destOrd="0" presId="urn:microsoft.com/office/officeart/2005/8/layout/process4"/>
    <dgm:cxn modelId="{AB8CB9E7-F520-48F6-BFD7-B8CE8E02BF3E}" type="presParOf" srcId="{BF7E4E31-F027-413D-B094-9DEBF58F0A16}" destId="{1896A4B6-9FD5-46EC-878E-635C9E9E1691}" srcOrd="0" destOrd="0" presId="urn:microsoft.com/office/officeart/2005/8/layout/process4"/>
    <dgm:cxn modelId="{9D56C507-2DCB-4B6E-A2A8-442327078CB8}" type="presParOf" srcId="{BF7E4E31-F027-413D-B094-9DEBF58F0A16}" destId="{6AF623C0-3814-43EE-9A05-13F8A7A95A8B}" srcOrd="1" destOrd="0" presId="urn:microsoft.com/office/officeart/2005/8/layout/process4"/>
    <dgm:cxn modelId="{AF66345C-FDD7-43B4-8EC8-81D332E99813}" type="presParOf" srcId="{BF7E4E31-F027-413D-B094-9DEBF58F0A16}" destId="{D1CC19AE-229D-4BFA-B1A4-57ADF158AF28}" srcOrd="2" destOrd="0" presId="urn:microsoft.com/office/officeart/2005/8/layout/process4"/>
    <dgm:cxn modelId="{906EF418-E207-4818-980D-3421AB3FC050}" type="presParOf" srcId="{D1CC19AE-229D-4BFA-B1A4-57ADF158AF28}" destId="{F86DDC54-07A8-4C8C-931B-31A05F11A916}" srcOrd="0" destOrd="0" presId="urn:microsoft.com/office/officeart/2005/8/layout/process4"/>
    <dgm:cxn modelId="{FD7557CE-5C56-420D-865C-56FD2658360E}" type="presParOf" srcId="{3691E4EA-0FC3-40A0-902F-375A40C848C6}" destId="{6575BFFB-8E0B-4AE8-8AC8-A4975C58FE87}" srcOrd="1" destOrd="0" presId="urn:microsoft.com/office/officeart/2005/8/layout/process4"/>
    <dgm:cxn modelId="{CBADF5BF-995C-473A-8626-3455E443F10C}" type="presParOf" srcId="{3691E4EA-0FC3-40A0-902F-375A40C848C6}" destId="{4990A0AF-9919-4A09-BFC5-2FE46AB0BE0F}" srcOrd="2" destOrd="0" presId="urn:microsoft.com/office/officeart/2005/8/layout/process4"/>
    <dgm:cxn modelId="{801CC251-6E07-49F4-9CD4-8B9DA396606B}" type="presParOf" srcId="{4990A0AF-9919-4A09-BFC5-2FE46AB0BE0F}" destId="{039EE1EC-57F6-478E-A90D-C1ED366C99D7}" srcOrd="0" destOrd="0" presId="urn:microsoft.com/office/officeart/2005/8/layout/process4"/>
    <dgm:cxn modelId="{38AC6873-2FBC-41EC-AB6B-BAB4E705C598}" type="presParOf" srcId="{4990A0AF-9919-4A09-BFC5-2FE46AB0BE0F}" destId="{9D572A36-63FB-4DFF-80AC-FF5C3A4E0733}" srcOrd="1" destOrd="0" presId="urn:microsoft.com/office/officeart/2005/8/layout/process4"/>
    <dgm:cxn modelId="{D4786A59-0DCA-41D4-AE1E-F93190C44202}" type="presParOf" srcId="{4990A0AF-9919-4A09-BFC5-2FE46AB0BE0F}" destId="{CC2BA3B8-27FF-4181-900D-E8945C5C7F16}" srcOrd="2" destOrd="0" presId="urn:microsoft.com/office/officeart/2005/8/layout/process4"/>
    <dgm:cxn modelId="{B1CD417B-458D-469B-93E2-C512BD7D7312}" type="presParOf" srcId="{CC2BA3B8-27FF-4181-900D-E8945C5C7F16}" destId="{A874D18E-C23D-4AAD-BFB3-DCD43FDAC840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A41A0-B893-4009-B8C6-61ABC06F8E28}">
      <dsp:nvSpPr>
        <dsp:cNvPr id="0" name=""/>
        <dsp:cNvSpPr/>
      </dsp:nvSpPr>
      <dsp:spPr>
        <a:xfrm>
          <a:off x="0" y="301499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5CD82E-5616-4708-AB59-B2A5A12DD9C4}">
      <dsp:nvSpPr>
        <dsp:cNvPr id="0" name=""/>
        <dsp:cNvSpPr/>
      </dsp:nvSpPr>
      <dsp:spPr>
        <a:xfrm>
          <a:off x="167444" y="35819"/>
          <a:ext cx="3064312" cy="5313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u="none" kern="1200" dirty="0"/>
            <a:t>Prihodi poslovanja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u="none" kern="1200" dirty="0"/>
            <a:t>1.445.263.822,50kn</a:t>
          </a:r>
          <a:endParaRPr lang="hr-HR" sz="1400" kern="1200" dirty="0"/>
        </a:p>
      </dsp:txBody>
      <dsp:txXfrm>
        <a:off x="193383" y="61758"/>
        <a:ext cx="3012434" cy="479482"/>
      </dsp:txXfrm>
    </dsp:sp>
    <dsp:sp modelId="{4F53389B-63E0-4B2B-A0FA-C30D184AC424}">
      <dsp:nvSpPr>
        <dsp:cNvPr id="0" name=""/>
        <dsp:cNvSpPr/>
      </dsp:nvSpPr>
      <dsp:spPr>
        <a:xfrm>
          <a:off x="0" y="1117980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926B38-A9DE-4302-BEB4-1523A53776F3}">
      <dsp:nvSpPr>
        <dsp:cNvPr id="0" name=""/>
        <dsp:cNvSpPr/>
      </dsp:nvSpPr>
      <dsp:spPr>
        <a:xfrm>
          <a:off x="167120" y="1702672"/>
          <a:ext cx="3064312" cy="5313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Primici od fin. imovine i zaduživanja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 </a:t>
          </a:r>
          <a:r>
            <a:rPr lang="hr-HR" sz="1400" b="0" kern="1200" dirty="0"/>
            <a:t>23.501.200,00 kn</a:t>
          </a:r>
        </a:p>
      </dsp:txBody>
      <dsp:txXfrm>
        <a:off x="193059" y="1728611"/>
        <a:ext cx="3012434" cy="479482"/>
      </dsp:txXfrm>
    </dsp:sp>
    <dsp:sp modelId="{0B6DFDE6-CC62-4855-A696-8D31543F3801}">
      <dsp:nvSpPr>
        <dsp:cNvPr id="0" name=""/>
        <dsp:cNvSpPr/>
      </dsp:nvSpPr>
      <dsp:spPr>
        <a:xfrm>
          <a:off x="0" y="2447602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C4C80F-444E-461E-9B35-6C31E8D22168}">
      <dsp:nvSpPr>
        <dsp:cNvPr id="0" name=""/>
        <dsp:cNvSpPr/>
      </dsp:nvSpPr>
      <dsp:spPr>
        <a:xfrm>
          <a:off x="143502" y="900098"/>
          <a:ext cx="3081542" cy="5313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Prihodi od prodaje nefin. imovine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 dirty="0"/>
            <a:t>158.572,26 kn</a:t>
          </a:r>
        </a:p>
      </dsp:txBody>
      <dsp:txXfrm>
        <a:off x="169441" y="926037"/>
        <a:ext cx="3029664" cy="479482"/>
      </dsp:txXfrm>
    </dsp:sp>
    <dsp:sp modelId="{D63E227D-F084-44B0-86F0-571F9FAED194}">
      <dsp:nvSpPr>
        <dsp:cNvPr id="0" name=""/>
        <dsp:cNvSpPr/>
      </dsp:nvSpPr>
      <dsp:spPr>
        <a:xfrm>
          <a:off x="0" y="2488278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3EBFC1-B5F2-4BB9-9E1E-707FF342E013}">
      <dsp:nvSpPr>
        <dsp:cNvPr id="0" name=""/>
        <dsp:cNvSpPr/>
      </dsp:nvSpPr>
      <dsp:spPr>
        <a:xfrm>
          <a:off x="167444" y="2485260"/>
          <a:ext cx="3081542" cy="5313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Preneseni manjak iz 2020. godine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 dirty="0"/>
            <a:t>- 27.723.594,76 kn</a:t>
          </a:r>
        </a:p>
      </dsp:txBody>
      <dsp:txXfrm>
        <a:off x="193383" y="2511199"/>
        <a:ext cx="3029664" cy="47948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F623C0-3814-43EE-9A05-13F8A7A95A8B}">
      <dsp:nvSpPr>
        <dsp:cNvPr id="0" name=""/>
        <dsp:cNvSpPr/>
      </dsp:nvSpPr>
      <dsp:spPr>
        <a:xfrm>
          <a:off x="0" y="1747947"/>
          <a:ext cx="4632176" cy="114684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b="1" u="none" kern="1200" dirty="0"/>
            <a:t>Izmjene i dopune za 2021. godinu</a:t>
          </a:r>
          <a:endParaRPr lang="hr-HR" sz="2100" kern="1200" dirty="0"/>
        </a:p>
      </dsp:txBody>
      <dsp:txXfrm>
        <a:off x="0" y="1747947"/>
        <a:ext cx="4632176" cy="619295"/>
      </dsp:txXfrm>
    </dsp:sp>
    <dsp:sp modelId="{F86DDC54-07A8-4C8C-931B-31A05F11A916}">
      <dsp:nvSpPr>
        <dsp:cNvPr id="0" name=""/>
        <dsp:cNvSpPr/>
      </dsp:nvSpPr>
      <dsp:spPr>
        <a:xfrm>
          <a:off x="0" y="2344305"/>
          <a:ext cx="4632176" cy="527547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b="1" u="sng" kern="1200" dirty="0"/>
            <a:t>1.441.200.000 kn</a:t>
          </a:r>
          <a:endParaRPr lang="hr-HR" sz="1800" kern="1200" dirty="0"/>
        </a:p>
      </dsp:txBody>
      <dsp:txXfrm>
        <a:off x="0" y="2344305"/>
        <a:ext cx="4632176" cy="527547"/>
      </dsp:txXfrm>
    </dsp:sp>
    <dsp:sp modelId="{9D572A36-63FB-4DFF-80AC-FF5C3A4E0733}">
      <dsp:nvSpPr>
        <dsp:cNvPr id="0" name=""/>
        <dsp:cNvSpPr/>
      </dsp:nvSpPr>
      <dsp:spPr>
        <a:xfrm rot="10800000">
          <a:off x="0" y="0"/>
          <a:ext cx="4632176" cy="1763844"/>
        </a:xfrm>
        <a:prstGeom prst="upArrowCallou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b="1" u="none" kern="1200" dirty="0"/>
            <a:t>Plan za 2021. godinu</a:t>
          </a:r>
          <a:endParaRPr lang="hr-HR" sz="2100" kern="1200" dirty="0"/>
        </a:p>
      </dsp:txBody>
      <dsp:txXfrm rot="-10800000">
        <a:off x="0" y="0"/>
        <a:ext cx="4632176" cy="619109"/>
      </dsp:txXfrm>
    </dsp:sp>
    <dsp:sp modelId="{A874D18E-C23D-4AAD-BFB3-DCD43FDAC840}">
      <dsp:nvSpPr>
        <dsp:cNvPr id="0" name=""/>
        <dsp:cNvSpPr/>
      </dsp:nvSpPr>
      <dsp:spPr>
        <a:xfrm>
          <a:off x="0" y="620415"/>
          <a:ext cx="4632176" cy="527389"/>
        </a:xfrm>
        <a:prstGeom prst="rect">
          <a:avLst/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b="1" u="sng" kern="1200" dirty="0"/>
            <a:t>1.451.000.000 kn</a:t>
          </a:r>
          <a:endParaRPr lang="hr-HR" sz="1800" kern="1200" dirty="0"/>
        </a:p>
      </dsp:txBody>
      <dsp:txXfrm>
        <a:off x="0" y="620415"/>
        <a:ext cx="4632176" cy="5273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9A41A0-B893-4009-B8C6-61ABC06F8E28}">
      <dsp:nvSpPr>
        <dsp:cNvPr id="0" name=""/>
        <dsp:cNvSpPr/>
      </dsp:nvSpPr>
      <dsp:spPr>
        <a:xfrm>
          <a:off x="0" y="301499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5CD82E-5616-4708-AB59-B2A5A12DD9C4}">
      <dsp:nvSpPr>
        <dsp:cNvPr id="0" name=""/>
        <dsp:cNvSpPr/>
      </dsp:nvSpPr>
      <dsp:spPr>
        <a:xfrm>
          <a:off x="167444" y="35819"/>
          <a:ext cx="3064312" cy="5313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u="none" kern="1200" dirty="0"/>
            <a:t>Prihodi poslovanja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 dirty="0"/>
            <a:t>244.791.755,57 kn</a:t>
          </a:r>
        </a:p>
      </dsp:txBody>
      <dsp:txXfrm>
        <a:off x="193383" y="61758"/>
        <a:ext cx="3012434" cy="479482"/>
      </dsp:txXfrm>
    </dsp:sp>
    <dsp:sp modelId="{4F53389B-63E0-4B2B-A0FA-C30D184AC424}">
      <dsp:nvSpPr>
        <dsp:cNvPr id="0" name=""/>
        <dsp:cNvSpPr/>
      </dsp:nvSpPr>
      <dsp:spPr>
        <a:xfrm>
          <a:off x="0" y="1117980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926B38-A9DE-4302-BEB4-1523A53776F3}">
      <dsp:nvSpPr>
        <dsp:cNvPr id="0" name=""/>
        <dsp:cNvSpPr/>
      </dsp:nvSpPr>
      <dsp:spPr>
        <a:xfrm>
          <a:off x="143327" y="1661083"/>
          <a:ext cx="3064312" cy="5313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Primici od fin. imovine i zaduživanja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0" kern="1200" dirty="0"/>
            <a:t>  11.656.057,00kn</a:t>
          </a:r>
        </a:p>
      </dsp:txBody>
      <dsp:txXfrm>
        <a:off x="169266" y="1687022"/>
        <a:ext cx="3012434" cy="479482"/>
      </dsp:txXfrm>
    </dsp:sp>
    <dsp:sp modelId="{0B6DFDE6-CC62-4855-A696-8D31543F3801}">
      <dsp:nvSpPr>
        <dsp:cNvPr id="0" name=""/>
        <dsp:cNvSpPr/>
      </dsp:nvSpPr>
      <dsp:spPr>
        <a:xfrm>
          <a:off x="0" y="2725529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C4C80F-444E-461E-9B35-6C31E8D22168}">
      <dsp:nvSpPr>
        <dsp:cNvPr id="0" name=""/>
        <dsp:cNvSpPr/>
      </dsp:nvSpPr>
      <dsp:spPr>
        <a:xfrm>
          <a:off x="143501" y="814438"/>
          <a:ext cx="3081542" cy="5313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Prihodi od prodaje nefin. imovine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 dirty="0"/>
            <a:t> 0 kn</a:t>
          </a:r>
        </a:p>
      </dsp:txBody>
      <dsp:txXfrm>
        <a:off x="169440" y="840377"/>
        <a:ext cx="3029664" cy="479482"/>
      </dsp:txXfrm>
    </dsp:sp>
    <dsp:sp modelId="{D63E227D-F084-44B0-86F0-571F9FAED194}">
      <dsp:nvSpPr>
        <dsp:cNvPr id="0" name=""/>
        <dsp:cNvSpPr/>
      </dsp:nvSpPr>
      <dsp:spPr>
        <a:xfrm>
          <a:off x="0" y="2288932"/>
          <a:ext cx="334888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3EBFC1-B5F2-4BB9-9E1E-707FF342E013}">
      <dsp:nvSpPr>
        <dsp:cNvPr id="0" name=""/>
        <dsp:cNvSpPr/>
      </dsp:nvSpPr>
      <dsp:spPr>
        <a:xfrm>
          <a:off x="167444" y="2485260"/>
          <a:ext cx="3081542" cy="53136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606" tIns="0" rIns="88606" bIns="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Preneseni višak iz 2020. godine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kern="1200" dirty="0"/>
            <a:t> 24.773.842,38kn</a:t>
          </a:r>
        </a:p>
      </dsp:txBody>
      <dsp:txXfrm>
        <a:off x="193383" y="2511199"/>
        <a:ext cx="3029664" cy="4794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F623C0-3814-43EE-9A05-13F8A7A95A8B}">
      <dsp:nvSpPr>
        <dsp:cNvPr id="0" name=""/>
        <dsp:cNvSpPr/>
      </dsp:nvSpPr>
      <dsp:spPr>
        <a:xfrm>
          <a:off x="0" y="1747947"/>
          <a:ext cx="4632176" cy="114684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b="1" u="none" kern="1200" dirty="0"/>
            <a:t>Izmjene i dopune za 2021.godinu</a:t>
          </a:r>
          <a:endParaRPr lang="hr-HR" sz="2100" kern="1200" dirty="0"/>
        </a:p>
      </dsp:txBody>
      <dsp:txXfrm>
        <a:off x="0" y="1747947"/>
        <a:ext cx="4632176" cy="619295"/>
      </dsp:txXfrm>
    </dsp:sp>
    <dsp:sp modelId="{F86DDC54-07A8-4C8C-931B-31A05F11A916}">
      <dsp:nvSpPr>
        <dsp:cNvPr id="0" name=""/>
        <dsp:cNvSpPr/>
      </dsp:nvSpPr>
      <dsp:spPr>
        <a:xfrm>
          <a:off x="0" y="2344305"/>
          <a:ext cx="4632176" cy="527547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b="1" u="sng" kern="1200" dirty="0"/>
            <a:t>281.221.654,95 kn</a:t>
          </a:r>
          <a:endParaRPr lang="hr-HR" sz="1800" kern="1200" dirty="0"/>
        </a:p>
      </dsp:txBody>
      <dsp:txXfrm>
        <a:off x="0" y="2344305"/>
        <a:ext cx="4632176" cy="527547"/>
      </dsp:txXfrm>
    </dsp:sp>
    <dsp:sp modelId="{9D572A36-63FB-4DFF-80AC-FF5C3A4E0733}">
      <dsp:nvSpPr>
        <dsp:cNvPr id="0" name=""/>
        <dsp:cNvSpPr/>
      </dsp:nvSpPr>
      <dsp:spPr>
        <a:xfrm rot="10800000">
          <a:off x="0" y="0"/>
          <a:ext cx="4632176" cy="1763844"/>
        </a:xfrm>
        <a:prstGeom prst="upArrowCallou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b="1" u="none" kern="1200" dirty="0"/>
            <a:t>Plan za 2021. godinu</a:t>
          </a:r>
          <a:endParaRPr lang="hr-HR" sz="2100" kern="1200" dirty="0"/>
        </a:p>
      </dsp:txBody>
      <dsp:txXfrm rot="-10800000">
        <a:off x="0" y="0"/>
        <a:ext cx="4632176" cy="619109"/>
      </dsp:txXfrm>
    </dsp:sp>
    <dsp:sp modelId="{A874D18E-C23D-4AAD-BFB3-DCD43FDAC840}">
      <dsp:nvSpPr>
        <dsp:cNvPr id="0" name=""/>
        <dsp:cNvSpPr/>
      </dsp:nvSpPr>
      <dsp:spPr>
        <a:xfrm>
          <a:off x="0" y="620415"/>
          <a:ext cx="4632176" cy="527389"/>
        </a:xfrm>
        <a:prstGeom prst="rect">
          <a:avLst/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800" b="1" u="sng" kern="1200" dirty="0"/>
            <a:t>281.213.708,84 kn</a:t>
          </a:r>
          <a:endParaRPr lang="hr-HR" sz="1800" kern="1200" dirty="0"/>
        </a:p>
      </dsp:txBody>
      <dsp:txXfrm>
        <a:off x="0" y="620415"/>
        <a:ext cx="4632176" cy="5273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15375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r">
              <a:defRPr sz="1200"/>
            </a:lvl1pPr>
          </a:lstStyle>
          <a:p>
            <a:fld id="{DC408B5C-0BA1-4F8E-AC71-7934E10859FF}" type="datetimeFigureOut">
              <a:rPr lang="hr-HR" smtClean="0"/>
              <a:pPr/>
              <a:t>08.10.21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1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15375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r">
              <a:defRPr sz="1200"/>
            </a:lvl1pPr>
          </a:lstStyle>
          <a:p>
            <a:fld id="{79358AF2-9D9B-4EB1-B441-A1D6F4E3908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433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/>
          <a:lstStyle>
            <a:lvl1pPr algn="r">
              <a:defRPr sz="1200"/>
            </a:lvl1pPr>
          </a:lstStyle>
          <a:p>
            <a:fld id="{62B5AC49-C11E-4448-ACFD-E273141DD7BA}" type="datetimeFigureOut">
              <a:rPr lang="hr-HR" smtClean="0"/>
              <a:pPr/>
              <a:t>08.10.21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7" tIns="45700" rIns="91397" bIns="45700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3577" y="4686504"/>
            <a:ext cx="5388610" cy="4439840"/>
          </a:xfrm>
          <a:prstGeom prst="rect">
            <a:avLst/>
          </a:prstGeom>
        </p:spPr>
        <p:txBody>
          <a:bodyPr vert="horz" lIns="91397" tIns="45700" rIns="91397" bIns="4570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1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15375" y="9371288"/>
            <a:ext cx="2918831" cy="493315"/>
          </a:xfrm>
          <a:prstGeom prst="rect">
            <a:avLst/>
          </a:prstGeom>
        </p:spPr>
        <p:txBody>
          <a:bodyPr vert="horz" lIns="91397" tIns="45700" rIns="91397" bIns="45700" rtlCol="0" anchor="b"/>
          <a:lstStyle>
            <a:lvl1pPr algn="r">
              <a:defRPr sz="1200"/>
            </a:lvl1pPr>
          </a:lstStyle>
          <a:p>
            <a:fld id="{DD077998-8650-42FB-8289-5B211F63B0B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245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063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0468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10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4515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91130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91130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2C51-3C87-47B8-889C-FBF5E5DAE5A6}" type="datetime1">
              <a:rPr lang="hr-HR" smtClean="0"/>
              <a:pPr/>
              <a:t>08.10.21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6263-5EE2-4A9F-A3B6-A0E34ED53C5D}" type="datetime1">
              <a:rPr lang="hr-HR" smtClean="0"/>
              <a:pPr/>
              <a:t>08.10.21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F1F1-7610-428A-9839-DDA2401171E3}" type="datetime1">
              <a:rPr lang="hr-HR" smtClean="0"/>
              <a:pPr/>
              <a:t>08.10.21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8122-B690-4B19-B3BD-99F78443DDC6}" type="datetime1">
              <a:rPr lang="hr-HR" smtClean="0"/>
              <a:pPr/>
              <a:t>08.10.21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98B2-F21E-4DE8-913C-7C0DE7A031BC}" type="datetime1">
              <a:rPr lang="hr-HR" smtClean="0"/>
              <a:pPr/>
              <a:t>08.10.21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0E03-0981-47FD-B93C-0272402EE4D9}" type="datetime1">
              <a:rPr lang="hr-HR" smtClean="0"/>
              <a:pPr/>
              <a:t>08.10.21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06AA-5A95-43DE-B3CF-DA499704FBC6}" type="datetime1">
              <a:rPr lang="hr-HR" smtClean="0"/>
              <a:pPr/>
              <a:t>08.10.21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DCB6-FB64-4229-A63D-DC4D65726AF8}" type="datetime1">
              <a:rPr lang="hr-HR" smtClean="0"/>
              <a:pPr/>
              <a:t>08.10.21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B8D3-0087-412E-A4C0-0637E15835D0}" type="datetime1">
              <a:rPr lang="hr-HR" smtClean="0"/>
              <a:pPr/>
              <a:t>08.10.21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8C35-5015-4C28-AC4C-BF2C13DAD7B6}" type="datetime1">
              <a:rPr lang="hr-HR" smtClean="0"/>
              <a:pPr/>
              <a:t>08.10.21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7FD-5DFD-45C5-8FA5-562730141A36}" type="datetime1">
              <a:rPr lang="hr-HR" smtClean="0"/>
              <a:pPr/>
              <a:t>08.10.21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slow"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DDF-051E-4B66-9995-596200EBC02A}" type="datetime1">
              <a:rPr lang="hr-HR" smtClean="0"/>
              <a:pPr/>
              <a:t>08.10.21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0"/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darska-zupanija.hr/component/content/article?id=479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917848"/>
            <a:ext cx="8229600" cy="1431032"/>
          </a:xfrm>
        </p:spPr>
        <p:txBody>
          <a:bodyPr>
            <a:normAutofit fontScale="90000"/>
          </a:bodyPr>
          <a:lstStyle/>
          <a:p>
            <a:br>
              <a:rPr lang="hr-HR" sz="1400" b="1" dirty="0">
                <a:solidFill>
                  <a:srgbClr val="121284"/>
                </a:solidFill>
              </a:rPr>
            </a:br>
            <a:br>
              <a:rPr lang="hr-HR" sz="1400" b="1" dirty="0">
                <a:solidFill>
                  <a:srgbClr val="121284"/>
                </a:solidFill>
              </a:rPr>
            </a:br>
            <a:r>
              <a:rPr lang="hr-HR" sz="1400" b="1" dirty="0">
                <a:solidFill>
                  <a:srgbClr val="121284"/>
                </a:solidFill>
              </a:rPr>
              <a:t>REPUBLIKA HRVATSKA</a:t>
            </a:r>
            <a:br>
              <a:rPr lang="hr-HR" sz="1400" b="1" dirty="0">
                <a:solidFill>
                  <a:srgbClr val="121284"/>
                </a:solidFill>
              </a:rPr>
            </a:br>
            <a:r>
              <a:rPr lang="hr-HR" sz="1400" b="1" dirty="0">
                <a:solidFill>
                  <a:srgbClr val="121284"/>
                </a:solidFill>
              </a:rPr>
              <a:t>ZADARSKA ŽUPANIJA</a:t>
            </a:r>
            <a:br>
              <a:rPr lang="hr-HR" b="1" dirty="0">
                <a:solidFill>
                  <a:srgbClr val="121284"/>
                </a:solidFill>
              </a:rPr>
            </a:br>
            <a:br>
              <a:rPr lang="hr-HR" b="1" dirty="0">
                <a:solidFill>
                  <a:srgbClr val="121284"/>
                </a:solidFill>
              </a:rPr>
            </a:br>
            <a:r>
              <a:rPr lang="hr-HR" sz="3100" b="1" dirty="0">
                <a:solidFill>
                  <a:srgbClr val="121284"/>
                </a:solidFill>
              </a:rPr>
              <a:t>Izmjene i dopune proračuna Zadarske županije za 2021. godinu</a:t>
            </a:r>
            <a:br>
              <a:rPr lang="hr-HR" sz="3100" b="1" dirty="0">
                <a:solidFill>
                  <a:srgbClr val="121284"/>
                </a:solidFill>
              </a:rPr>
            </a:br>
            <a:r>
              <a:rPr lang="hr-HR" sz="3200" b="1" dirty="0">
                <a:solidFill>
                  <a:srgbClr val="002060"/>
                </a:solidFill>
              </a:rPr>
              <a:t> - </a:t>
            </a:r>
            <a:r>
              <a:rPr lang="hr-HR" sz="2900" b="1" dirty="0">
                <a:solidFill>
                  <a:srgbClr val="002060"/>
                </a:solidFill>
              </a:rPr>
              <a:t>vodič za građane -</a:t>
            </a:r>
            <a:br>
              <a:rPr lang="hr-HR" sz="2900" b="1" dirty="0">
                <a:solidFill>
                  <a:srgbClr val="006600"/>
                </a:solidFill>
              </a:rPr>
            </a:br>
            <a:br>
              <a:rPr lang="hr-HR" b="1" dirty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1206223" y="4530607"/>
            <a:ext cx="6840760" cy="1512167"/>
          </a:xfrm>
        </p:spPr>
        <p:txBody>
          <a:bodyPr>
            <a:normAutofit/>
          </a:bodyPr>
          <a:lstStyle/>
          <a:p>
            <a:endParaRPr lang="hr-HR" sz="800" dirty="0">
              <a:solidFill>
                <a:srgbClr val="121284"/>
              </a:solidFill>
            </a:endParaRPr>
          </a:p>
          <a:p>
            <a:pPr>
              <a:buNone/>
            </a:pPr>
            <a:r>
              <a:rPr lang="hr-HR" sz="2400" b="1" dirty="0">
                <a:solidFill>
                  <a:srgbClr val="121284"/>
                </a:solidFill>
              </a:rPr>
              <a:t>                                                                                 </a:t>
            </a:r>
          </a:p>
          <a:p>
            <a:pPr algn="ctr">
              <a:buNone/>
            </a:pPr>
            <a:r>
              <a:rPr lang="hr-HR" sz="2900" b="1" dirty="0">
                <a:solidFill>
                  <a:srgbClr val="121284"/>
                </a:solidFill>
              </a:rPr>
              <a:t>Zadar, listopad 2021.</a:t>
            </a:r>
          </a:p>
        </p:txBody>
      </p:sp>
      <p:pic>
        <p:nvPicPr>
          <p:cNvPr id="9223" name="Picture 7" descr="http://upload.wikimedia.org/wikipedia/hr/6/62/Zastava_zadarske_zupanij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492896"/>
            <a:ext cx="3754760" cy="1877381"/>
          </a:xfrm>
          <a:prstGeom prst="rect">
            <a:avLst/>
          </a:prstGeom>
          <a:noFill/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FC64FD83-BBA3-4270-AB69-DCCA336BF3F1}"/>
              </a:ext>
            </a:extLst>
          </p:cNvPr>
          <p:cNvSpPr txBox="1"/>
          <p:nvPr/>
        </p:nvSpPr>
        <p:spPr>
          <a:xfrm>
            <a:off x="1170219" y="6042774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hr-HR" sz="1400" b="1" dirty="0">
                <a:solidFill>
                  <a:srgbClr val="002060"/>
                </a:solidFill>
              </a:rPr>
              <a:t>Prijedlog Izmjena i dopuna proračuna Zadarske županije za 2021. godinu </a:t>
            </a:r>
            <a:r>
              <a:rPr lang="hr-HR" sz="1400" b="1" dirty="0"/>
              <a:t>poslan je Županijskoj skupštini na donošenje u zakonski predviđenom roku</a:t>
            </a:r>
          </a:p>
        </p:txBody>
      </p:sp>
    </p:spTree>
    <p:extLst>
      <p:ext uri="{BB962C8B-B14F-4D97-AF65-F5344CB8AC3E}">
        <p14:creationId xmlns:p14="http://schemas.microsoft.com/office/powerpoint/2010/main" val="430075019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hr-HR" dirty="0"/>
            </a:br>
            <a:br>
              <a:rPr lang="hr-HR" dirty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179512" y="260648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9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Rashodi Izmjena i dopuna proračuna Zadarske županije po</a:t>
            </a:r>
            <a:r>
              <a:rPr kumimoji="0" lang="hr-HR" sz="96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funkcijskoj </a:t>
            </a:r>
            <a:r>
              <a:rPr lang="hr-HR" sz="9600" b="1" noProof="0" dirty="0">
                <a:latin typeface="+mj-lt"/>
                <a:ea typeface="+mj-ea"/>
                <a:cs typeface="+mj-cs"/>
              </a:rPr>
              <a:t>klasifikaciji</a:t>
            </a:r>
            <a:br>
              <a:rPr kumimoji="0" lang="hr-HR" sz="9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79512" y="1412776"/>
            <a:ext cx="85137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>
                <a:cs typeface="Arial" pitchFamily="34" charset="0"/>
              </a:rPr>
              <a:t>Grafikon 4. Rashodi Izmjena i dopuna Proračuna Zadarske županije po </a:t>
            </a:r>
            <a:r>
              <a:rPr lang="hr-HR" sz="1400" b="1" dirty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funkcijskoj klasifikaciji  </a:t>
            </a:r>
            <a:r>
              <a:rPr lang="hr-HR" sz="1400" b="1" dirty="0">
                <a:cs typeface="Arial" pitchFamily="34" charset="0"/>
              </a:rPr>
              <a:t>(mil. kuna)</a:t>
            </a: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174" y="529637"/>
            <a:ext cx="504056" cy="633001"/>
          </a:xfrm>
          <a:prstGeom prst="rect">
            <a:avLst/>
          </a:prstGeom>
        </p:spPr>
      </p:pic>
      <p:graphicFrame>
        <p:nvGraphicFramePr>
          <p:cNvPr id="10" name="Grafikon 9"/>
          <p:cNvGraphicFramePr/>
          <p:nvPr>
            <p:extLst>
              <p:ext uri="{D42A27DB-BD31-4B8C-83A1-F6EECF244321}">
                <p14:modId xmlns:p14="http://schemas.microsoft.com/office/powerpoint/2010/main" val="2910637561"/>
              </p:ext>
            </p:extLst>
          </p:nvPr>
        </p:nvGraphicFramePr>
        <p:xfrm>
          <a:off x="611560" y="1988840"/>
          <a:ext cx="7560840" cy="42273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884714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359966"/>
            <a:ext cx="8229600" cy="850106"/>
          </a:xfrm>
        </p:spPr>
        <p:txBody>
          <a:bodyPr>
            <a:noAutofit/>
          </a:bodyPr>
          <a:lstStyle/>
          <a:p>
            <a:pPr algn="l"/>
            <a:r>
              <a:rPr lang="hr-HR" sz="2400" b="1" i="1" dirty="0">
                <a:ea typeface="Times New Roman" panose="02020603050405020304" pitchFamily="18" charset="0"/>
              </a:rPr>
              <a:t>Prihodi po nositeljima projekata Zadarske županije i proračunskih korisnika u 2021. godini </a:t>
            </a:r>
            <a:endParaRPr lang="hr-HR" sz="2400" b="1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772" y="359966"/>
            <a:ext cx="504056" cy="633001"/>
          </a:xfrm>
          <a:prstGeom prst="rect">
            <a:avLst/>
          </a:prstGeom>
        </p:spPr>
      </p:pic>
      <p:sp>
        <p:nvSpPr>
          <p:cNvPr id="11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5" name="Tablica 4">
            <a:extLst>
              <a:ext uri="{FF2B5EF4-FFF2-40B4-BE49-F238E27FC236}">
                <a16:creationId xmlns:a16="http://schemas.microsoft.com/office/drawing/2014/main" id="{D1AF6965-5792-476F-A78E-8CF6F266D8D1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729581"/>
          <a:ext cx="8229600" cy="4267200"/>
        </p:xfrm>
        <a:graphic>
          <a:graphicData uri="http://schemas.openxmlformats.org/drawingml/2006/table">
            <a:tbl>
              <a:tblPr firstRow="1" firstCol="1" bandRow="1"/>
              <a:tblGrid>
                <a:gridCol w="2057400">
                  <a:extLst>
                    <a:ext uri="{9D8B030D-6E8A-4147-A177-3AD203B41FA5}">
                      <a16:colId xmlns:a16="http://schemas.microsoft.com/office/drawing/2014/main" val="25657023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93691447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883085838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5272618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PLAN 2021.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IZMJENE I DOPUNE 2021.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18694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Skills+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71.500,00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48.206,03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43305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Adrianetbook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769.950,00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766.579,27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85857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InvestInFish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488.800,00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576.709,27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33853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E-Citijens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485.780,00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709.729,15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97976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Geco 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391.450,00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394.974,54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694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CCI4Tourisam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480.570,00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652.857,16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35291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Apprenticeship HUBS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332.500,00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332.500,00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04310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Smartriver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533.580,00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226.752,43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7139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Ecowaves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914.400,00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1.253.416,76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93396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CUHaCHA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1.850.000,00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1.484.875,00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9958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Portal za pism. Digit@Literacy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60.793,75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02937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SPIN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43.603,82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01085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Female Entrepreneur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72.000,00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84859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AgriCoopValue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66.385,87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19616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Od kulture do poduzetništva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74.450,00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7436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6.318.530,00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6.763.833,05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37746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Centar kreativne industrije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7.509.295,00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6.547.723,28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58714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Innoxenia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560.500,00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532.458,29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10522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Pružanje usluga inf. i pov. MSP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439.000,00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285.515,53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72126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Rosie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212.453,61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72080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8.958.795,00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7.578.150,71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7804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Crew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793.760,00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129.259,07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8462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Dinalp Connect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304.250,00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207.483,18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2183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Posbemed 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328.000,00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143.764,68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03600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Centar izvrsnosti Cerovačke špilje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154.700,00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64.328,40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1257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Dubrava - Hanzina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470.365,00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262.600,00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7329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 JADERA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2.051.075,00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807.435,33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76042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463659"/>
            <a:ext cx="8229600" cy="850106"/>
          </a:xfrm>
        </p:spPr>
        <p:txBody>
          <a:bodyPr>
            <a:noAutofit/>
          </a:bodyPr>
          <a:lstStyle/>
          <a:p>
            <a:pPr algn="l"/>
            <a:r>
              <a:rPr lang="hr-HR" sz="2400" b="1" i="1" dirty="0">
                <a:ea typeface="Times New Roman" panose="02020603050405020304" pitchFamily="18" charset="0"/>
              </a:rPr>
              <a:t>Prihodi po nositeljima projekata Zadarske županije i proračunskih korisnika u 2021. godini </a:t>
            </a:r>
            <a:endParaRPr lang="hr-HR" sz="2400" b="1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771" y="483499"/>
            <a:ext cx="504056" cy="633001"/>
          </a:xfrm>
          <a:prstGeom prst="rect">
            <a:avLst/>
          </a:prstGeom>
        </p:spPr>
      </p:pic>
      <p:sp>
        <p:nvSpPr>
          <p:cNvPr id="11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6" name="Tablica 5">
            <a:extLst>
              <a:ext uri="{FF2B5EF4-FFF2-40B4-BE49-F238E27FC236}">
                <a16:creationId xmlns:a16="http://schemas.microsoft.com/office/drawing/2014/main" id="{14EEFF10-F29C-438B-A11E-E1808ED7D446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600200"/>
          <a:ext cx="8229600" cy="152400"/>
        </p:xfrm>
        <a:graphic>
          <a:graphicData uri="http://schemas.openxmlformats.org/drawingml/2006/table">
            <a:tbl>
              <a:tblPr firstRow="1" firstCol="1" bandRow="1"/>
              <a:tblGrid>
                <a:gridCol w="2057400">
                  <a:extLst>
                    <a:ext uri="{9D8B030D-6E8A-4147-A177-3AD203B41FA5}">
                      <a16:colId xmlns:a16="http://schemas.microsoft.com/office/drawing/2014/main" val="2532722067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39350575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895004596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0711328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PLAN 2021.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IZMJENE I DOPUNE 2021.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271781"/>
                  </a:ext>
                </a:extLst>
              </a:tr>
            </a:tbl>
          </a:graphicData>
        </a:graphic>
      </p:graphicFrame>
      <p:graphicFrame>
        <p:nvGraphicFramePr>
          <p:cNvPr id="8" name="Tablica 7">
            <a:extLst>
              <a:ext uri="{FF2B5EF4-FFF2-40B4-BE49-F238E27FC236}">
                <a16:creationId xmlns:a16="http://schemas.microsoft.com/office/drawing/2014/main" id="{1601F004-792C-4811-AAEF-1BF3814638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794980"/>
              </p:ext>
            </p:extLst>
          </p:nvPr>
        </p:nvGraphicFramePr>
        <p:xfrm>
          <a:off x="457200" y="1767616"/>
          <a:ext cx="8229600" cy="4267200"/>
        </p:xfrm>
        <a:graphic>
          <a:graphicData uri="http://schemas.openxmlformats.org/drawingml/2006/table">
            <a:tbl>
              <a:tblPr firstRow="1" firstCol="1" bandRow="1"/>
              <a:tblGrid>
                <a:gridCol w="2057400">
                  <a:extLst>
                    <a:ext uri="{9D8B030D-6E8A-4147-A177-3AD203B41FA5}">
                      <a16:colId xmlns:a16="http://schemas.microsoft.com/office/drawing/2014/main" val="362845287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4973765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47838819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4949108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Smart Commuting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190.944,48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366.940,50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62632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Smile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257.700,00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226.532,89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3779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Mobilitas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12.376,93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9881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Ruins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288.575,65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9686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Adrion 5 Senses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565.432,36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1161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Adrireef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594.750,00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84.069,83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52498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Pepsea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8.054.949,40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3.704.066,64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6941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Made in Land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1.432.000,00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129.754,67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55355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 za vas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6.001.949,99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5.354.522,16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3263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Stream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26.762.599,66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11.150.710,00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096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ADRIA CLIM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1.401.000,00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215.026,55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545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EDIC 2021. - 2025.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130.401,00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146.955,61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3586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Adriatic Canyoning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194.365,64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301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Hives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37.684,49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3803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Irene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1.500.000,00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154.946,96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8930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Gaging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8.576,46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7950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225.000,00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111.475,07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8459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Code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272.298,20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54166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Urban green belts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11.357,12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65244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47.511.294,53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23.035.667,73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3860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 Škabrnja Sretna škola plave ekonomije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128.000,00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171.964,60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6835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Ersamus+ KA122 OŠ Benkovac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82.524,00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0746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Inkluzija 2020/21 - 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1.825.085,72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2.063.002,75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3768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Od mjere do karijere - Pripravništvo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354.000,00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174.738,20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7796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Prehrana u riziku od siromaštva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302.303,38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151.439,00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9423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Školska shema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69.630,96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119.113,61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008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OSNOVNE ŠKOLE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2.679.020,06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2.762.782,16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595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469411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539552" y="432061"/>
            <a:ext cx="8399276" cy="814543"/>
          </a:xfrm>
        </p:spPr>
        <p:txBody>
          <a:bodyPr>
            <a:noAutofit/>
          </a:bodyPr>
          <a:lstStyle/>
          <a:p>
            <a:pPr algn="l"/>
            <a:r>
              <a:rPr lang="hr-HR" sz="2400" b="1" i="1" dirty="0">
                <a:ea typeface="Times New Roman" panose="02020603050405020304" pitchFamily="18" charset="0"/>
              </a:rPr>
              <a:t>Prihodi po nositeljima projekata Zadarske županije i proračunskih korisnika u 2021. godini </a:t>
            </a:r>
            <a:endParaRPr lang="hr-HR" sz="2400" b="1" dirty="0"/>
          </a:p>
        </p:txBody>
      </p:sp>
      <p:sp>
        <p:nvSpPr>
          <p:cNvPr id="8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4772" y="633972"/>
            <a:ext cx="504056" cy="633001"/>
          </a:xfrm>
          <a:prstGeom prst="rect">
            <a:avLst/>
          </a:prstGeom>
        </p:spPr>
      </p:pic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2142AAA0-E22A-4C57-AC60-09DA96F462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5948985"/>
              </p:ext>
            </p:extLst>
          </p:nvPr>
        </p:nvGraphicFramePr>
        <p:xfrm>
          <a:off x="457200" y="1759149"/>
          <a:ext cx="8229600" cy="4114800"/>
        </p:xfrm>
        <a:graphic>
          <a:graphicData uri="http://schemas.openxmlformats.org/drawingml/2006/table">
            <a:tbl>
              <a:tblPr firstRow="1" firstCol="1" bandRow="1"/>
              <a:tblGrid>
                <a:gridCol w="2057400">
                  <a:extLst>
                    <a:ext uri="{9D8B030D-6E8A-4147-A177-3AD203B41FA5}">
                      <a16:colId xmlns:a16="http://schemas.microsoft.com/office/drawing/2014/main" val="65695594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0578533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39419236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4288770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KA102 GameINg Innovative Games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52.547,77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52.547,77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5748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KA116 - SŠ V.V.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3.888,79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22.275,00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60188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LUNA HTŠ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93.486,46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2912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Gim F. Petrića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18.337,56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22207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KA102 CoLab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122.765,29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122.765,29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8960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KA201 PICELS GVN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026790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My Europe, My life SŠ Biograd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1.584,38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26178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Inkluzija 2020/21 - 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460.494,43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623.869,58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28572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Bolji uvjeti za učenje kroz rad SŠ V.V.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10.606.500,66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1.867.185,23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46733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Mali korak za bolje sutra - SŠ Benkovac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207.706,07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5521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Cooking Tour@Zadar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41.621,45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52339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Budi spreman i kompetentan SŠ V.V.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8.147.657,23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3.928.445,86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04037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Regionalni cantar kompetentnosti (Medicinska)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16.401.873,00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1.357.941,98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10610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Medicinska+ SŠ Medicinska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10.823.787,57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3.719.610,85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07886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Dobar posao u Benkovcu SŠ Benkovac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810.000,00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810.000,00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3270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 vas trebamo - SŠ Benkovac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195.000,00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4797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En. obnova Đački Dom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2.001.578,81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2.001.578,81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46605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Školska shema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44.321,55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87.653,68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2267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Od mjere do karijere - Pripravništvo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1.533,51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94203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NMZ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Remember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196.500,00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803.471,70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51425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SREDNJE ŠKOLE I NARODNI MUZEJ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50.577.401,56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15.905.128,72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996590"/>
                  </a:ext>
                </a:extLst>
              </a:tr>
            </a:tbl>
          </a:graphicData>
        </a:graphic>
      </p:graphicFrame>
      <p:graphicFrame>
        <p:nvGraphicFramePr>
          <p:cNvPr id="10" name="Tablica 9">
            <a:extLst>
              <a:ext uri="{FF2B5EF4-FFF2-40B4-BE49-F238E27FC236}">
                <a16:creationId xmlns:a16="http://schemas.microsoft.com/office/drawing/2014/main" id="{1B1FE7F2-FE87-4F96-B3A5-C2DC528C38D7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600200"/>
          <a:ext cx="8229600" cy="152400"/>
        </p:xfrm>
        <a:graphic>
          <a:graphicData uri="http://schemas.openxmlformats.org/drawingml/2006/table">
            <a:tbl>
              <a:tblPr firstRow="1" firstCol="1" bandRow="1"/>
              <a:tblGrid>
                <a:gridCol w="2057400">
                  <a:extLst>
                    <a:ext uri="{9D8B030D-6E8A-4147-A177-3AD203B41FA5}">
                      <a16:colId xmlns:a16="http://schemas.microsoft.com/office/drawing/2014/main" val="2532722067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39350575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895004596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0711328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PLAN 2021.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IZMJENE I DOPUNE 2021.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271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953295"/>
      </p:ext>
    </p:extLst>
  </p:cSld>
  <p:clrMapOvr>
    <a:masterClrMapping/>
  </p:clrMapOvr>
  <p:transition spd="slow" advClick="0" advTm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306169" y="297589"/>
            <a:ext cx="8314296" cy="868958"/>
          </a:xfrm>
        </p:spPr>
        <p:txBody>
          <a:bodyPr>
            <a:noAutofit/>
          </a:bodyPr>
          <a:lstStyle/>
          <a:p>
            <a:pPr algn="l"/>
            <a:r>
              <a:rPr lang="hr-HR" sz="2400" b="1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Prihodi po nositeljima projekata Zadarske županije i proračunskih korisnika u 2021. godini </a:t>
            </a:r>
            <a:endParaRPr lang="hr-HR" sz="2400" b="1" dirty="0">
              <a:cs typeface="Times New Roman" panose="02020603050405020304" pitchFamily="18" charset="0"/>
            </a:endParaRPr>
          </a:p>
        </p:txBody>
      </p:sp>
      <p:sp>
        <p:nvSpPr>
          <p:cNvPr id="5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903" y="371243"/>
            <a:ext cx="504056" cy="633001"/>
          </a:xfrm>
          <a:prstGeom prst="rect">
            <a:avLst/>
          </a:prstGeom>
        </p:spPr>
      </p:pic>
      <p:graphicFrame>
        <p:nvGraphicFramePr>
          <p:cNvPr id="7" name="Rezervirano mjesto sadržaja 6">
            <a:extLst>
              <a:ext uri="{FF2B5EF4-FFF2-40B4-BE49-F238E27FC236}">
                <a16:creationId xmlns:a16="http://schemas.microsoft.com/office/drawing/2014/main" id="{FE71C78B-CE01-45A3-90A3-769073E37C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2967261"/>
              </p:ext>
            </p:extLst>
          </p:nvPr>
        </p:nvGraphicFramePr>
        <p:xfrm>
          <a:off x="457200" y="1762503"/>
          <a:ext cx="8229600" cy="2743200"/>
        </p:xfrm>
        <a:graphic>
          <a:graphicData uri="http://schemas.openxmlformats.org/drawingml/2006/table">
            <a:tbl>
              <a:tblPr firstRow="1" firstCol="1" bandRow="1"/>
              <a:tblGrid>
                <a:gridCol w="2057400">
                  <a:extLst>
                    <a:ext uri="{9D8B030D-6E8A-4147-A177-3AD203B41FA5}">
                      <a16:colId xmlns:a16="http://schemas.microsoft.com/office/drawing/2014/main" val="223220668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36897926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43433371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8968471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Izgradnja i opremanje dnevnih bolnica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25.595.000,00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13.115.000,00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71395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Vaša sigurnost je u našim rukama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574.500,00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189.000,00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22882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ON TIME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3.504.540,00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2.631.575,00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54130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LAB OP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3.757.000,00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2.270.250,00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78680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Pripravništvo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535.000,00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27473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ZJZ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AdSWIM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178.590,00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243.430,00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95328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DZ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Specijalističko usavršavanje doktora medicine DZ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1.408.000,00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1.655.000,00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9707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DZ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Moje zdravo dijete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833.410,00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892.000,00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22758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DZ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En. obnova zgrade RJ Benkovac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4.089.203,00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4.089.203,00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76482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ZHM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Specijalističko usavršavanje doktora medicine ZHM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209.000,00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09937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ZJZ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Pripravništvo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516.500,00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54509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PBU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En. obnova zgrada PB Ugljan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6.367.120,00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6.476.875,00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679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PBU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Edukacija - ljudski potencijali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120.050,00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8853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DSN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Moć osjetila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862.565,72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41346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USTANOVE U ZDRAVSTVU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47.157.363,00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33.805.448,72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675643"/>
                  </a:ext>
                </a:extLst>
              </a:tr>
            </a:tbl>
          </a:graphicData>
        </a:graphic>
      </p:graphicFrame>
      <p:graphicFrame>
        <p:nvGraphicFramePr>
          <p:cNvPr id="8" name="Tablica 7">
            <a:extLst>
              <a:ext uri="{FF2B5EF4-FFF2-40B4-BE49-F238E27FC236}">
                <a16:creationId xmlns:a16="http://schemas.microsoft.com/office/drawing/2014/main" id="{F1011EC7-4DB1-46D8-9CAE-AFB49D71B1FE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1600200"/>
          <a:ext cx="8229600" cy="152400"/>
        </p:xfrm>
        <a:graphic>
          <a:graphicData uri="http://schemas.openxmlformats.org/drawingml/2006/table">
            <a:tbl>
              <a:tblPr firstRow="1" firstCol="1" bandRow="1"/>
              <a:tblGrid>
                <a:gridCol w="2057400">
                  <a:extLst>
                    <a:ext uri="{9D8B030D-6E8A-4147-A177-3AD203B41FA5}">
                      <a16:colId xmlns:a16="http://schemas.microsoft.com/office/drawing/2014/main" val="367822542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20432210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00777662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24670293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PLAN 2021.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IZMJENE I DOPUNE 2021.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2509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347253"/>
      </p:ext>
    </p:extLst>
  </p:cSld>
  <p:clrMapOvr>
    <a:masterClrMapping/>
  </p:clrMapOvr>
  <p:transition spd="slow" advClick="0" advTm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611560" y="226084"/>
            <a:ext cx="8196074" cy="940966"/>
          </a:xfrm>
        </p:spPr>
        <p:txBody>
          <a:bodyPr>
            <a:noAutofit/>
          </a:bodyPr>
          <a:lstStyle/>
          <a:p>
            <a:pPr algn="l"/>
            <a:r>
              <a:rPr lang="hr-HR" sz="2400" b="1" i="1" dirty="0">
                <a:ea typeface="Times New Roman" panose="02020603050405020304" pitchFamily="18" charset="0"/>
              </a:rPr>
              <a:t>Prihodi po nositeljima projekata Zadarske županije i proračunskih korisnika u 2021. godini </a:t>
            </a:r>
            <a:endParaRPr lang="hr-HR" sz="2400" b="1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3108" y="213710"/>
            <a:ext cx="504056" cy="633001"/>
          </a:xfrm>
          <a:prstGeom prst="rect">
            <a:avLst/>
          </a:prstGeom>
        </p:spPr>
      </p:pic>
      <p:sp>
        <p:nvSpPr>
          <p:cNvPr id="7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32C4E1DB-3CE9-4535-9A32-5DA1529500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6259367"/>
              </p:ext>
            </p:extLst>
          </p:nvPr>
        </p:nvGraphicFramePr>
        <p:xfrm>
          <a:off x="421986" y="2060848"/>
          <a:ext cx="8229600" cy="3048000"/>
        </p:xfrm>
        <a:graphic>
          <a:graphicData uri="http://schemas.openxmlformats.org/drawingml/2006/table">
            <a:tbl>
              <a:tblPr firstRow="1" firstCol="1" bandRow="1"/>
              <a:tblGrid>
                <a:gridCol w="2057400">
                  <a:extLst>
                    <a:ext uri="{9D8B030D-6E8A-4147-A177-3AD203B41FA5}">
                      <a16:colId xmlns:a16="http://schemas.microsoft.com/office/drawing/2014/main" val="197836552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440592056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55021463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0254001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Europa Direct Zadar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133.300,00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146.038,45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71608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Centar izvrsnosti Cerovačke špilje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773.700,00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773.700,00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57593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Pokret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2.106.495,00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1.593.321,40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4186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Podrška razvoju rane intervencije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14.280,00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14.280,00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94267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Firespill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1.459.625,00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1.459.625,00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60816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Pescar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404.449,79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29092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Prizefish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691.754,97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94649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Smartfish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1.090.000,00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706.832,83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4707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Sustavi navodnjavanja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13.173.875,00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16.278.669,08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10156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Argos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95.000,00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273.028,38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49504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Centar za školjkarstvo ZŽ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56354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Hercultour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201.445,91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96590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02680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Readiness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56.841,74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85672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Kulturna ruta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224.719,90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88978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Poboljšanje PZZ na otocima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155.000,00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1888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En. obnova Perivoj V. Nazora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1.664.576,34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40325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UPRAVNI ODJELI ZADARSKE ŽUPANIJE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20.941.275,00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24.489.283,79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950587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SVEUKUPNO 94 PROJEKTA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186.194.754,15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115.147.730,21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2898392"/>
                  </a:ext>
                </a:extLst>
              </a:tr>
            </a:tbl>
          </a:graphicData>
        </a:graphic>
      </p:graphicFrame>
      <p:graphicFrame>
        <p:nvGraphicFramePr>
          <p:cNvPr id="8" name="Tablica 7">
            <a:extLst>
              <a:ext uri="{FF2B5EF4-FFF2-40B4-BE49-F238E27FC236}">
                <a16:creationId xmlns:a16="http://schemas.microsoft.com/office/drawing/2014/main" id="{2FF7F84D-AC00-4337-8588-2BA5B6CC45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39179"/>
              </p:ext>
            </p:extLst>
          </p:nvPr>
        </p:nvGraphicFramePr>
        <p:xfrm>
          <a:off x="421986" y="1908448"/>
          <a:ext cx="8229600" cy="152400"/>
        </p:xfrm>
        <a:graphic>
          <a:graphicData uri="http://schemas.openxmlformats.org/drawingml/2006/table">
            <a:tbl>
              <a:tblPr firstRow="1" firstCol="1" bandRow="1"/>
              <a:tblGrid>
                <a:gridCol w="2057400">
                  <a:extLst>
                    <a:ext uri="{9D8B030D-6E8A-4147-A177-3AD203B41FA5}">
                      <a16:colId xmlns:a16="http://schemas.microsoft.com/office/drawing/2014/main" val="1351854713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458776696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654041006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5525024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PLAN 2021.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IZMJENE I DOPUNE 2021.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90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1153786"/>
      </p:ext>
    </p:extLst>
  </p:cSld>
  <p:clrMapOvr>
    <a:masterClrMapping/>
  </p:clrMapOvr>
  <p:transition spd="slow" advClick="0" advTm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726886" y="2420888"/>
            <a:ext cx="7960961" cy="1296144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</a:p>
          <a:p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Dodatne i detaljnije informacije možete pronaći na službenoj mrežnoj stranici Zadarske županije</a:t>
            </a:r>
          </a:p>
        </p:txBody>
      </p:sp>
      <p:sp>
        <p:nvSpPr>
          <p:cNvPr id="8" name="Pravokutnik 7"/>
          <p:cNvSpPr/>
          <p:nvPr/>
        </p:nvSpPr>
        <p:spPr>
          <a:xfrm>
            <a:off x="697569" y="3789040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hlinkClick r:id="rId3"/>
              </a:rPr>
              <a:t>https://www.zadarska-zupanija.hr/component/content/article?id=479</a:t>
            </a:r>
            <a:endParaRPr lang="hr-HR" dirty="0"/>
          </a:p>
        </p:txBody>
      </p:sp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039123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485964"/>
            <a:ext cx="8301608" cy="1143000"/>
          </a:xfrm>
        </p:spPr>
        <p:txBody>
          <a:bodyPr>
            <a:noAutofit/>
          </a:bodyPr>
          <a:lstStyle/>
          <a:p>
            <a:pPr algn="l"/>
            <a:r>
              <a:rPr lang="hr-HR" sz="2400" b="1" dirty="0"/>
              <a:t>Izmjene i dopune proračuna</a:t>
            </a:r>
            <a:r>
              <a:rPr lang="hr-HR" sz="2400" b="1" dirty="0">
                <a:solidFill>
                  <a:srgbClr val="C00000"/>
                </a:solidFill>
              </a:rPr>
              <a:t> </a:t>
            </a:r>
            <a:r>
              <a:rPr lang="hr-HR" sz="2400" b="1" dirty="0"/>
              <a:t>Zadarske županije </a:t>
            </a:r>
            <a:r>
              <a:rPr lang="hr-HR" sz="2400" b="1" i="1" dirty="0">
                <a:solidFill>
                  <a:srgbClr val="C00000"/>
                </a:solidFill>
              </a:rPr>
              <a:t>(sa 64 proračunska korisnika) </a:t>
            </a:r>
            <a:r>
              <a:rPr lang="hr-HR" sz="2400" b="1" dirty="0"/>
              <a:t>za 2021. godinu</a:t>
            </a:r>
            <a:endParaRPr lang="hr-HR" sz="2400" b="1" i="1" dirty="0">
              <a:solidFill>
                <a:srgbClr val="C00000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112" y="485964"/>
            <a:ext cx="504056" cy="633001"/>
          </a:xfrm>
          <a:prstGeom prst="rect">
            <a:avLst/>
          </a:prstGeom>
        </p:spPr>
      </p:pic>
      <p:graphicFrame>
        <p:nvGraphicFramePr>
          <p:cNvPr id="8" name="Dijagram 7"/>
          <p:cNvGraphicFramePr/>
          <p:nvPr>
            <p:extLst>
              <p:ext uri="{D42A27DB-BD31-4B8C-83A1-F6EECF244321}">
                <p14:modId xmlns:p14="http://schemas.microsoft.com/office/powerpoint/2010/main" val="1525429145"/>
              </p:ext>
            </p:extLst>
          </p:nvPr>
        </p:nvGraphicFramePr>
        <p:xfrm>
          <a:off x="5436096" y="2744924"/>
          <a:ext cx="3348880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jagram 8"/>
          <p:cNvGraphicFramePr/>
          <p:nvPr>
            <p:extLst>
              <p:ext uri="{D42A27DB-BD31-4B8C-83A1-F6EECF244321}">
                <p14:modId xmlns:p14="http://schemas.microsoft.com/office/powerpoint/2010/main" val="2322716076"/>
              </p:ext>
            </p:extLst>
          </p:nvPr>
        </p:nvGraphicFramePr>
        <p:xfrm>
          <a:off x="251520" y="1988840"/>
          <a:ext cx="4632176" cy="2896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15" name="Ravni poveznik 14"/>
          <p:cNvCxnSpPr/>
          <p:nvPr/>
        </p:nvCxnSpPr>
        <p:spPr>
          <a:xfrm flipH="1">
            <a:off x="4860032" y="3212976"/>
            <a:ext cx="576064" cy="1152128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 flipH="1">
            <a:off x="4860032" y="4077072"/>
            <a:ext cx="576064" cy="288032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flipH="1" flipV="1">
            <a:off x="4860032" y="4365104"/>
            <a:ext cx="576064" cy="504056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flipH="1" flipV="1">
            <a:off x="4860032" y="4365104"/>
            <a:ext cx="576064" cy="1296144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43544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5876" y="48596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hr-HR" sz="2400" b="1" dirty="0"/>
              <a:t>Izmjene i dopune proračuna Zadarske županije </a:t>
            </a:r>
            <a:r>
              <a:rPr lang="hr-HR" sz="2400" b="1" i="1" dirty="0">
                <a:solidFill>
                  <a:srgbClr val="C00000"/>
                </a:solidFill>
              </a:rPr>
              <a:t>(bez proračunskih korisnika) </a:t>
            </a:r>
            <a:r>
              <a:rPr lang="hr-HR" sz="2400" b="1" dirty="0"/>
              <a:t>za 2021. godinu</a:t>
            </a:r>
            <a:endParaRPr lang="hr-HR" sz="2400" b="1" i="1" dirty="0">
              <a:solidFill>
                <a:srgbClr val="C00000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112" y="485964"/>
            <a:ext cx="504056" cy="633001"/>
          </a:xfrm>
          <a:prstGeom prst="rect">
            <a:avLst/>
          </a:prstGeom>
        </p:spPr>
      </p:pic>
      <p:graphicFrame>
        <p:nvGraphicFramePr>
          <p:cNvPr id="8" name="Dijagram 7"/>
          <p:cNvGraphicFramePr/>
          <p:nvPr>
            <p:extLst>
              <p:ext uri="{D42A27DB-BD31-4B8C-83A1-F6EECF244321}">
                <p14:modId xmlns:p14="http://schemas.microsoft.com/office/powerpoint/2010/main" val="1878775500"/>
              </p:ext>
            </p:extLst>
          </p:nvPr>
        </p:nvGraphicFramePr>
        <p:xfrm>
          <a:off x="5436096" y="2708920"/>
          <a:ext cx="3348880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Dijagram 8"/>
          <p:cNvGraphicFramePr/>
          <p:nvPr>
            <p:extLst>
              <p:ext uri="{D42A27DB-BD31-4B8C-83A1-F6EECF244321}">
                <p14:modId xmlns:p14="http://schemas.microsoft.com/office/powerpoint/2010/main" val="199518427"/>
              </p:ext>
            </p:extLst>
          </p:nvPr>
        </p:nvGraphicFramePr>
        <p:xfrm>
          <a:off x="251520" y="1988840"/>
          <a:ext cx="4632176" cy="2896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15" name="Ravni poveznik 14"/>
          <p:cNvCxnSpPr/>
          <p:nvPr/>
        </p:nvCxnSpPr>
        <p:spPr>
          <a:xfrm flipH="1">
            <a:off x="4860032" y="3212976"/>
            <a:ext cx="576064" cy="1152128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 flipH="1">
            <a:off x="4860032" y="4077072"/>
            <a:ext cx="576064" cy="288032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flipH="1" flipV="1">
            <a:off x="4860032" y="4365104"/>
            <a:ext cx="576064" cy="504056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flipH="1" flipV="1">
            <a:off x="4860032" y="4365104"/>
            <a:ext cx="576064" cy="1296144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926445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6856" y="549856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/>
              <a:t>„Izvorni” prihodi Zadarske županije</a:t>
            </a: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8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9" name="TekstniOkvir 8"/>
          <p:cNvSpPr txBox="1"/>
          <p:nvPr/>
        </p:nvSpPr>
        <p:spPr>
          <a:xfrm>
            <a:off x="539552" y="1916832"/>
            <a:ext cx="83529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Izmjenama i dopunama za 2021. godinu, ”izvorni” prihodi Zadarske županije kao JLP(R)S iznose 134 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što je 5,3 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više, a odnose se na :</a:t>
            </a:r>
          </a:p>
          <a:p>
            <a:pPr algn="just">
              <a:spcAft>
                <a:spcPts val="0"/>
              </a:spcAft>
            </a:pPr>
            <a:endParaRPr lang="hr-HR" b="1" dirty="0"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  <a:p>
            <a:pPr indent="-1440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63,0 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prihod od poreza na dohodak (4 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više),</a:t>
            </a:r>
          </a:p>
          <a:p>
            <a:pPr indent="-1440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23,4 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refundacije/sufinanciranje po projektima (0,2 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manje),</a:t>
            </a:r>
          </a:p>
          <a:p>
            <a:pPr lvl="0" indent="-1440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14,6 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udio poreza na dohodak za 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finan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dec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funkcija (1,1 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više),</a:t>
            </a:r>
          </a:p>
          <a:p>
            <a:pPr lvl="0" indent="-1440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11,4 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ostali porezni prihodi (1,5 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više),</a:t>
            </a:r>
          </a:p>
          <a:p>
            <a:pPr lvl="0" indent="-1440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  10,9 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prihodi od imovine (1,0 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manje),</a:t>
            </a:r>
          </a:p>
          <a:p>
            <a:pPr lvl="0" indent="-1440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  7,8 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prihodi od administrativnih pristojbi (0,3 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više), </a:t>
            </a:r>
          </a:p>
          <a:p>
            <a:pPr indent="-144000" algn="just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  2,5 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sredstva fiskalnog izravnavanja (0,3 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manje)</a:t>
            </a:r>
          </a:p>
          <a:p>
            <a:pPr lvl="0" indent="-14400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  0,2 </a:t>
            </a:r>
            <a:r>
              <a:rPr lang="hr-HR" b="1" dirty="0" err="1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mil</a:t>
            </a:r>
            <a:r>
              <a:rPr lang="hr-HR" b="1" dirty="0">
                <a:solidFill>
                  <a:srgbClr val="00000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. kuna ostali prihodi </a:t>
            </a:r>
          </a:p>
        </p:txBody>
      </p:sp>
    </p:spTree>
    <p:extLst>
      <p:ext uri="{BB962C8B-B14F-4D97-AF65-F5344CB8AC3E}">
        <p14:creationId xmlns:p14="http://schemas.microsoft.com/office/powerpoint/2010/main" val="226641610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468560" y="332656"/>
            <a:ext cx="8229600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6266"/>
            <a:r>
              <a:rPr sz="2800" b="1" spc="-9" dirty="0"/>
              <a:t>Fiskalni </a:t>
            </a:r>
            <a:r>
              <a:rPr sz="2800" b="1" spc="-4" dirty="0"/>
              <a:t>učinak na</a:t>
            </a:r>
            <a:r>
              <a:rPr sz="2800" b="1" spc="18" dirty="0"/>
              <a:t> </a:t>
            </a:r>
            <a:r>
              <a:rPr sz="2800" b="1" spc="-13" dirty="0"/>
              <a:t>proračun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14661" y="948690"/>
            <a:ext cx="8229600" cy="5909310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11135" marR="4454"/>
            <a:endParaRPr lang="hr-HR" sz="1600" b="1" spc="-13" dirty="0">
              <a:solidFill>
                <a:schemeClr val="tx2">
                  <a:lumMod val="50000"/>
                </a:schemeClr>
              </a:solidFill>
              <a:cs typeface="Calibri"/>
            </a:endParaRPr>
          </a:p>
          <a:p>
            <a:pPr marL="11135" marR="4454" algn="just"/>
            <a:r>
              <a:rPr lang="hr-HR" sz="1600" b="1" spc="-4" dirty="0">
                <a:solidFill>
                  <a:schemeClr val="tx2">
                    <a:lumMod val="50000"/>
                  </a:schemeClr>
                </a:solidFill>
                <a:highlight>
                  <a:srgbClr val="C0C0C0"/>
                </a:highlight>
                <a:cs typeface="Times New Roman" panose="02020603050405020304" pitchFamily="18" charset="0"/>
              </a:rPr>
              <a:t>I</a:t>
            </a:r>
            <a:r>
              <a:rPr sz="1600" b="1" spc="-4" dirty="0" err="1">
                <a:solidFill>
                  <a:schemeClr val="tx2">
                    <a:lumMod val="50000"/>
                  </a:schemeClr>
                </a:solidFill>
                <a:highlight>
                  <a:srgbClr val="C0C0C0"/>
                </a:highlight>
                <a:cs typeface="Times New Roman" panose="02020603050405020304" pitchFamily="18" charset="0"/>
              </a:rPr>
              <a:t>zmjenama</a:t>
            </a:r>
            <a:r>
              <a:rPr sz="1600" b="1" spc="-4" dirty="0">
                <a:solidFill>
                  <a:schemeClr val="tx2">
                    <a:lumMod val="50000"/>
                  </a:schemeClr>
                </a:solidFill>
                <a:highlight>
                  <a:srgbClr val="C0C0C0"/>
                </a:highlight>
                <a:cs typeface="Times New Roman" panose="02020603050405020304" pitchFamily="18" charset="0"/>
              </a:rPr>
              <a:t> </a:t>
            </a:r>
            <a:r>
              <a:rPr sz="1600" b="1" dirty="0" err="1">
                <a:solidFill>
                  <a:schemeClr val="tx2">
                    <a:lumMod val="50000"/>
                  </a:schemeClr>
                </a:solidFill>
                <a:highlight>
                  <a:srgbClr val="C0C0C0"/>
                </a:highlight>
                <a:cs typeface="Times New Roman" panose="02020603050405020304" pitchFamily="18" charset="0"/>
              </a:rPr>
              <a:t>i</a:t>
            </a:r>
            <a:r>
              <a:rPr sz="1600" b="1" dirty="0">
                <a:solidFill>
                  <a:schemeClr val="tx2">
                    <a:lumMod val="50000"/>
                  </a:schemeClr>
                </a:solidFill>
                <a:highlight>
                  <a:srgbClr val="C0C0C0"/>
                </a:highlight>
                <a:cs typeface="Times New Roman" panose="02020603050405020304" pitchFamily="18" charset="0"/>
              </a:rPr>
              <a:t> </a:t>
            </a:r>
            <a:r>
              <a:rPr sz="1600" b="1" spc="-4" dirty="0" err="1">
                <a:solidFill>
                  <a:schemeClr val="tx2">
                    <a:lumMod val="50000"/>
                  </a:schemeClr>
                </a:solidFill>
                <a:highlight>
                  <a:srgbClr val="C0C0C0"/>
                </a:highlight>
                <a:cs typeface="Times New Roman" panose="02020603050405020304" pitchFamily="18" charset="0"/>
              </a:rPr>
              <a:t>dopunama</a:t>
            </a:r>
            <a:r>
              <a:rPr lang="hr-HR" sz="1600" b="1" spc="-4" dirty="0">
                <a:solidFill>
                  <a:schemeClr val="tx2">
                    <a:lumMod val="50000"/>
                  </a:schemeClr>
                </a:solidFill>
                <a:highlight>
                  <a:srgbClr val="C0C0C0"/>
                </a:highlight>
                <a:cs typeface="Times New Roman" panose="02020603050405020304" pitchFamily="18" charset="0"/>
              </a:rPr>
              <a:t>, Proračun Zadarske županije za 2021. godinu smanjuje se za</a:t>
            </a:r>
            <a:r>
              <a:rPr sz="1600" b="1" dirty="0">
                <a:solidFill>
                  <a:schemeClr val="tx2">
                    <a:lumMod val="50000"/>
                  </a:schemeClr>
                </a:solidFill>
                <a:highlight>
                  <a:srgbClr val="C0C0C0"/>
                </a:highlight>
                <a:cs typeface="Times New Roman" panose="02020603050405020304" pitchFamily="18" charset="0"/>
              </a:rPr>
              <a:t> </a:t>
            </a:r>
            <a:r>
              <a:rPr lang="hr-HR" b="1" spc="-4" dirty="0">
                <a:solidFill>
                  <a:schemeClr val="tx2">
                    <a:lumMod val="50000"/>
                  </a:schemeClr>
                </a:solidFill>
                <a:highlight>
                  <a:srgbClr val="C0C0C0"/>
                </a:highlight>
                <a:cs typeface="Times New Roman" panose="02020603050405020304" pitchFamily="18" charset="0"/>
              </a:rPr>
              <a:t>9.800.000,00 </a:t>
            </a:r>
            <a:r>
              <a:rPr sz="1600" b="1" spc="-4" dirty="0" err="1">
                <a:solidFill>
                  <a:schemeClr val="tx2">
                    <a:lumMod val="50000"/>
                  </a:schemeClr>
                </a:solidFill>
                <a:highlight>
                  <a:srgbClr val="C0C0C0"/>
                </a:highlight>
                <a:cs typeface="Times New Roman" panose="02020603050405020304" pitchFamily="18" charset="0"/>
              </a:rPr>
              <a:t>kuna</a:t>
            </a:r>
            <a:r>
              <a:rPr lang="hr-HR" sz="1600" b="1" spc="-4" dirty="0">
                <a:solidFill>
                  <a:schemeClr val="tx2">
                    <a:lumMod val="50000"/>
                  </a:schemeClr>
                </a:solidFill>
                <a:highlight>
                  <a:srgbClr val="C0C0C0"/>
                </a:highlight>
                <a:cs typeface="Times New Roman" panose="02020603050405020304" pitchFamily="18" charset="0"/>
              </a:rPr>
              <a:t> u odnosu na Plan</a:t>
            </a:r>
            <a:endParaRPr sz="1600" b="1" dirty="0">
              <a:solidFill>
                <a:schemeClr val="tx2">
                  <a:lumMod val="50000"/>
                </a:schemeClr>
              </a:solidFill>
              <a:highlight>
                <a:srgbClr val="C0C0C0"/>
              </a:highlight>
              <a:cs typeface="Times New Roman" panose="02020603050405020304" pitchFamily="18" charset="0"/>
            </a:endParaRPr>
          </a:p>
          <a:p>
            <a:endParaRPr lang="hr-HR" sz="1600" b="1" dirty="0">
              <a:solidFill>
                <a:schemeClr val="tx2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r>
              <a:rPr lang="hr-HR" sz="1600" b="1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Planira se </a:t>
            </a:r>
            <a:r>
              <a:rPr lang="hr-HR" sz="1600" b="1" u="sng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smanjenje:</a:t>
            </a:r>
          </a:p>
          <a:p>
            <a:pPr marL="285750" indent="-180000">
              <a:buFont typeface="Arial" panose="020B0604020202020204" pitchFamily="34" charset="0"/>
              <a:buChar char="•"/>
            </a:pPr>
            <a:r>
              <a:rPr lang="hr-HR" sz="1600" b="1" dirty="0"/>
              <a:t>refundacije/ sufinanciranje po projektima za 0,3 </a:t>
            </a:r>
            <a:r>
              <a:rPr lang="hr-HR" sz="1600" b="1" dirty="0" err="1"/>
              <a:t>mil</a:t>
            </a:r>
            <a:r>
              <a:rPr lang="hr-HR" sz="1600" b="1" dirty="0"/>
              <a:t>. kuna</a:t>
            </a:r>
          </a:p>
          <a:p>
            <a:pPr marL="285750" indent="-180000">
              <a:buFont typeface="Arial" panose="020B0604020202020204" pitchFamily="34" charset="0"/>
              <a:buChar char="•"/>
            </a:pPr>
            <a:r>
              <a:rPr lang="en-US" sz="1600" b="1" dirty="0" err="1"/>
              <a:t>prihodi</a:t>
            </a:r>
            <a:r>
              <a:rPr lang="en-US" sz="1600" b="1" dirty="0"/>
              <a:t> od </a:t>
            </a:r>
            <a:r>
              <a:rPr lang="en-US" sz="1600" b="1" dirty="0" err="1"/>
              <a:t>prodaje</a:t>
            </a:r>
            <a:r>
              <a:rPr lang="en-US" sz="1600" b="1" dirty="0"/>
              <a:t> </a:t>
            </a:r>
            <a:r>
              <a:rPr lang="en-US" sz="1600" b="1" dirty="0" err="1"/>
              <a:t>nefinancijske</a:t>
            </a:r>
            <a:r>
              <a:rPr lang="en-US" sz="1600" b="1" dirty="0"/>
              <a:t> </a:t>
            </a:r>
            <a:r>
              <a:rPr lang="en-US" sz="1600" b="1" dirty="0" err="1"/>
              <a:t>imovine</a:t>
            </a:r>
            <a:r>
              <a:rPr lang="hr-HR" sz="1600" b="1" dirty="0"/>
              <a:t> </a:t>
            </a:r>
            <a:r>
              <a:rPr lang="en-US" sz="1600" b="1" dirty="0"/>
              <a:t>za 4,</a:t>
            </a:r>
            <a:r>
              <a:rPr lang="hr-HR" sz="1600" b="1" dirty="0"/>
              <a:t>4</a:t>
            </a:r>
            <a:r>
              <a:rPr lang="en-US" sz="1600" b="1" dirty="0"/>
              <a:t> mil. </a:t>
            </a:r>
            <a:r>
              <a:rPr lang="hr-HR" sz="1600" b="1" dirty="0"/>
              <a:t>k</a:t>
            </a:r>
            <a:r>
              <a:rPr lang="en-US" sz="1600" b="1" dirty="0"/>
              <a:t>una</a:t>
            </a:r>
            <a:endParaRPr lang="hr-HR" sz="1600" b="1" dirty="0"/>
          </a:p>
          <a:p>
            <a:pPr marL="285750" indent="-180000">
              <a:buFont typeface="Arial" panose="020B0604020202020204" pitchFamily="34" charset="0"/>
              <a:buChar char="•"/>
            </a:pPr>
            <a:r>
              <a:rPr lang="en-US" sz="1600" b="1" dirty="0" err="1"/>
              <a:t>primici</a:t>
            </a:r>
            <a:r>
              <a:rPr lang="en-US" sz="1600" b="1" dirty="0"/>
              <a:t> od </a:t>
            </a:r>
            <a:r>
              <a:rPr lang="en-US" sz="1600" b="1" dirty="0" err="1"/>
              <a:t>financijske</a:t>
            </a:r>
            <a:r>
              <a:rPr lang="en-US" sz="1600" b="1" dirty="0"/>
              <a:t> </a:t>
            </a:r>
            <a:r>
              <a:rPr lang="en-US" sz="1600" b="1" dirty="0" err="1"/>
              <a:t>imovine</a:t>
            </a:r>
            <a:r>
              <a:rPr lang="en-US" sz="1600" b="1" dirty="0"/>
              <a:t> </a:t>
            </a:r>
            <a:r>
              <a:rPr lang="en-US" sz="1600" b="1" dirty="0" err="1"/>
              <a:t>i</a:t>
            </a:r>
            <a:r>
              <a:rPr lang="en-US" sz="1600" b="1" dirty="0"/>
              <a:t> </a:t>
            </a:r>
            <a:r>
              <a:rPr lang="en-US" sz="1600" b="1" dirty="0" err="1"/>
              <a:t>zaduživanja</a:t>
            </a:r>
            <a:r>
              <a:rPr lang="hr-HR" sz="1600" b="1" dirty="0"/>
              <a:t> </a:t>
            </a:r>
            <a:r>
              <a:rPr lang="en-US" sz="1600" b="1" dirty="0"/>
              <a:t>za </a:t>
            </a:r>
            <a:r>
              <a:rPr lang="hr-HR" sz="1600" b="1" dirty="0"/>
              <a:t>11,0</a:t>
            </a:r>
            <a:r>
              <a:rPr lang="en-US" sz="1600" b="1" dirty="0"/>
              <a:t> mil. </a:t>
            </a:r>
            <a:r>
              <a:rPr lang="hr-HR" sz="1600" b="1" dirty="0"/>
              <a:t>k</a:t>
            </a:r>
            <a:r>
              <a:rPr lang="en-US" sz="1600" b="1" dirty="0"/>
              <a:t>una</a:t>
            </a:r>
            <a:endParaRPr lang="hr-HR" sz="1600" b="1" dirty="0"/>
          </a:p>
          <a:p>
            <a:pPr marL="285750" indent="-180000">
              <a:buFont typeface="Arial" panose="020B0604020202020204" pitchFamily="34" charset="0"/>
              <a:buChar char="•"/>
            </a:pPr>
            <a:r>
              <a:rPr lang="hr-HR" sz="1600" b="1" dirty="0"/>
              <a:t>pomoći iz inozemstva (70,2 </a:t>
            </a:r>
            <a:r>
              <a:rPr lang="hr-HR" sz="1600" b="1" dirty="0" err="1"/>
              <a:t>mil</a:t>
            </a:r>
            <a:r>
              <a:rPr lang="hr-HR" sz="1600" b="1" dirty="0"/>
              <a:t>. kuna) :</a:t>
            </a:r>
          </a:p>
          <a:p>
            <a:pPr marL="285750" indent="-180000">
              <a:buFont typeface="Wingdings" panose="05000000000000000000" pitchFamily="2" charset="2"/>
              <a:buChar char="Ø"/>
            </a:pPr>
            <a:r>
              <a:rPr lang="hr-HR" sz="1600" b="1" dirty="0"/>
              <a:t>      15,7 </a:t>
            </a:r>
            <a:r>
              <a:rPr lang="hr-HR" sz="1600" b="1" dirty="0" err="1"/>
              <a:t>mil</a:t>
            </a:r>
            <a:r>
              <a:rPr lang="hr-HR" sz="1600" b="1" dirty="0"/>
              <a:t>. kuna manje za projekt STREAM, </a:t>
            </a:r>
          </a:p>
          <a:p>
            <a:pPr marL="285750" indent="-180000">
              <a:buFont typeface="Wingdings" panose="05000000000000000000" pitchFamily="2" charset="2"/>
              <a:buChar char="Ø"/>
            </a:pPr>
            <a:r>
              <a:rPr lang="hr-HR" sz="1600" b="1" dirty="0"/>
              <a:t>      8,7 </a:t>
            </a:r>
            <a:r>
              <a:rPr lang="hr-HR" sz="1600" b="1" dirty="0" err="1"/>
              <a:t>mil</a:t>
            </a:r>
            <a:r>
              <a:rPr lang="hr-HR" sz="1600" b="1" dirty="0"/>
              <a:t>. kuna manje za projekt Bolji uvjeti za učenje kroz rad, SŠ Vice Vlatkovića,</a:t>
            </a:r>
          </a:p>
          <a:p>
            <a:pPr marL="285750" indent="-180000">
              <a:buFont typeface="Wingdings" panose="05000000000000000000" pitchFamily="2" charset="2"/>
              <a:buChar char="Ø"/>
            </a:pPr>
            <a:r>
              <a:rPr lang="hr-HR" sz="1600" b="1" dirty="0"/>
              <a:t>     4,2  </a:t>
            </a:r>
            <a:r>
              <a:rPr lang="hr-HR" sz="1600" b="1" dirty="0" err="1"/>
              <a:t>mil</a:t>
            </a:r>
            <a:r>
              <a:rPr lang="hr-HR" sz="1600" b="1" dirty="0"/>
              <a:t>. kuna manje za projekt Budi spreman i kompetentan , SŠ Vice Vlatkovića</a:t>
            </a:r>
            <a:endParaRPr lang="en-US" sz="1600" b="1" dirty="0"/>
          </a:p>
          <a:p>
            <a:endParaRPr lang="hr-HR" sz="1600" b="1" dirty="0">
              <a:solidFill>
                <a:schemeClr val="tx2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r>
              <a:rPr lang="hr-HR" sz="1600" b="1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Uz istodobno </a:t>
            </a:r>
            <a:r>
              <a:rPr lang="hr-HR" sz="1600" b="1" u="sng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povećanje</a:t>
            </a:r>
            <a:r>
              <a:rPr lang="hr-HR" sz="1600" b="1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 prihoda i primitaka po osnovi:</a:t>
            </a:r>
          </a:p>
          <a:p>
            <a:pPr marL="285750" indent="-180000">
              <a:buFont typeface="Arial" panose="020B0604020202020204" pitchFamily="34" charset="0"/>
              <a:buChar char="•"/>
            </a:pPr>
            <a:r>
              <a:rPr lang="hr-HR" sz="1600" b="1" dirty="0"/>
              <a:t>općih prihoda i primitaka za 4,6 </a:t>
            </a:r>
            <a:r>
              <a:rPr lang="hr-HR" sz="1600" b="1" dirty="0" err="1"/>
              <a:t>mil</a:t>
            </a:r>
            <a:r>
              <a:rPr lang="hr-HR" sz="1600" b="1" dirty="0"/>
              <a:t>. kuna, od čega najviše: </a:t>
            </a:r>
          </a:p>
          <a:p>
            <a:pPr marL="285750" indent="-180000">
              <a:buFont typeface="Wingdings" panose="05000000000000000000" pitchFamily="2" charset="2"/>
              <a:buChar char="Ø"/>
            </a:pPr>
            <a:r>
              <a:rPr lang="hr-HR" sz="1600" b="1" dirty="0"/>
              <a:t>        porez na dohodak  (4,0 </a:t>
            </a:r>
            <a:r>
              <a:rPr lang="hr-HR" sz="1600" b="1" dirty="0" err="1"/>
              <a:t>mil</a:t>
            </a:r>
            <a:r>
              <a:rPr lang="hr-HR" sz="1600" b="1" dirty="0"/>
              <a:t>. kuna),</a:t>
            </a:r>
          </a:p>
          <a:p>
            <a:pPr marL="285750" indent="-180000">
              <a:buFont typeface="Arial" panose="020B0604020202020204" pitchFamily="34" charset="0"/>
              <a:buChar char="•"/>
            </a:pPr>
            <a:r>
              <a:rPr lang="hr-HR" sz="1600" b="1" dirty="0"/>
              <a:t>prihodi za posebne namjene  za 0,7 </a:t>
            </a:r>
            <a:r>
              <a:rPr lang="hr-HR" sz="1600" b="1" dirty="0" err="1"/>
              <a:t>mil</a:t>
            </a:r>
            <a:r>
              <a:rPr lang="hr-HR" sz="1600" b="1" dirty="0"/>
              <a:t>. kuna</a:t>
            </a:r>
          </a:p>
          <a:p>
            <a:pPr marL="285750" indent="-180000">
              <a:buFont typeface="Arial" panose="020B0604020202020204" pitchFamily="34" charset="0"/>
              <a:buChar char="•"/>
            </a:pPr>
            <a:r>
              <a:rPr lang="hr-HR" sz="1600" b="1" dirty="0"/>
              <a:t>vlastiti prihodi - korisnici za 31,4 </a:t>
            </a:r>
            <a:r>
              <a:rPr lang="hr-HR" sz="1600" b="1" dirty="0" err="1"/>
              <a:t>mil</a:t>
            </a:r>
            <a:r>
              <a:rPr lang="hr-HR" sz="1600" b="1" dirty="0"/>
              <a:t>. kuna od čega najviše u ustanovama u srednjem školstvu   i ustanovama u zdravstvu</a:t>
            </a:r>
          </a:p>
          <a:p>
            <a:pPr marL="285750" indent="-180000">
              <a:buFont typeface="Arial" panose="020B0604020202020204" pitchFamily="34" charset="0"/>
              <a:buChar char="•"/>
            </a:pPr>
            <a:r>
              <a:rPr lang="hr-HR" sz="1600" b="1" dirty="0"/>
              <a:t>pomoći iz državnog proračuna za 58,7 </a:t>
            </a:r>
            <a:r>
              <a:rPr lang="hr-HR" sz="1600" b="1" dirty="0" err="1"/>
              <a:t>mil</a:t>
            </a:r>
            <a:r>
              <a:rPr lang="hr-HR" sz="1600" b="1" dirty="0"/>
              <a:t>. kuna, a najviše zbog prijenosa Ministarstva zdravstva ustanovama u zdravstvu za podmirenje obveza</a:t>
            </a:r>
            <a:endParaRPr lang="en-US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1600" b="1" dirty="0">
              <a:solidFill>
                <a:schemeClr val="tx2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endParaRPr lang="hr-HR" sz="1400" b="1" dirty="0">
              <a:solidFill>
                <a:srgbClr val="002060"/>
              </a:solidFill>
            </a:endParaRPr>
          </a:p>
        </p:txBody>
      </p:sp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025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31640" y="67812"/>
            <a:ext cx="7056784" cy="1048626"/>
          </a:xfrm>
        </p:spPr>
        <p:txBody>
          <a:bodyPr>
            <a:normAutofit/>
          </a:bodyPr>
          <a:lstStyle/>
          <a:p>
            <a:pPr algn="l"/>
            <a:r>
              <a:rPr lang="hr-HR" sz="2500" b="1" dirty="0"/>
              <a:t>Prihodi i primici Proračuna Zadarske županije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607691"/>
              </p:ext>
            </p:extLst>
          </p:nvPr>
        </p:nvGraphicFramePr>
        <p:xfrm>
          <a:off x="221426" y="2101053"/>
          <a:ext cx="4507825" cy="3981581"/>
        </p:xfrm>
        <a:graphic>
          <a:graphicData uri="http://schemas.openxmlformats.org/drawingml/2006/table">
            <a:tbl>
              <a:tblPr firstRow="1" lastCol="1">
                <a:tableStyleId>{5A111915-BE36-4E01-A7E5-04B1672EAD32}</a:tableStyleId>
              </a:tblPr>
              <a:tblGrid>
                <a:gridCol w="1627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r>
                        <a:rPr lang="hr-HR" sz="1000" dirty="0"/>
                        <a:t>(u kn)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Plan za 2021.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 Izmjene i dopune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Indeks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b="1" dirty="0"/>
                        <a:t>6 PRIHODI POSLOVANJA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1.417.909.183,17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1.445.263.822,50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101,93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dirty="0"/>
                        <a:t>61 PRIHODI</a:t>
                      </a:r>
                      <a:r>
                        <a:rPr lang="hr-HR" sz="800" baseline="0" dirty="0"/>
                        <a:t> OD POREZA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82.400.000,00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89.130.000,00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108,17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dirty="0"/>
                        <a:t>63 POMOĆI</a:t>
                      </a:r>
                      <a:r>
                        <a:rPr lang="hr-HR" sz="800" baseline="0" dirty="0"/>
                        <a:t> IZ INOZEMSTVA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586.179.922,10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576.617.623,87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98,37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0006">
                <a:tc>
                  <a:txBody>
                    <a:bodyPr/>
                    <a:lstStyle/>
                    <a:p>
                      <a:r>
                        <a:rPr lang="hr-HR" sz="800" dirty="0"/>
                        <a:t>64 PRIHODI OD IMOVINE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12.119.736,00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11.024.739,00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90,97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976">
                <a:tc>
                  <a:txBody>
                    <a:bodyPr/>
                    <a:lstStyle/>
                    <a:p>
                      <a:r>
                        <a:rPr lang="hr-HR" sz="800" dirty="0"/>
                        <a:t>65 PRIHODI OD UPRAVNIH</a:t>
                      </a:r>
                      <a:r>
                        <a:rPr lang="hr-HR" sz="800" baseline="0" dirty="0"/>
                        <a:t> I</a:t>
                      </a:r>
                    </a:p>
                    <a:p>
                      <a:r>
                        <a:rPr lang="hr-HR" sz="800" baseline="0" dirty="0"/>
                        <a:t>      ADMIN. PRISTOJBI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75.462.472,00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73.877.439,93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97,90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8784">
                <a:tc>
                  <a:txBody>
                    <a:bodyPr/>
                    <a:lstStyle/>
                    <a:p>
                      <a:r>
                        <a:rPr lang="hr-HR" sz="800" dirty="0"/>
                        <a:t>66 PRIHODI OD PRODAJE  PROIZV.</a:t>
                      </a:r>
                      <a:r>
                        <a:rPr lang="hr-HR" sz="800" baseline="0" dirty="0"/>
                        <a:t> </a:t>
                      </a:r>
                    </a:p>
                    <a:p>
                      <a:r>
                        <a:rPr lang="hr-HR" sz="800" baseline="0" dirty="0"/>
                        <a:t>      I ROBE, USLUGA I DONACIJA</a:t>
                      </a:r>
                      <a:endParaRPr lang="hr-HR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57.118.952,85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85.263.281,41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149,27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984">
                <a:tc>
                  <a:txBody>
                    <a:bodyPr/>
                    <a:lstStyle/>
                    <a:p>
                      <a:r>
                        <a:rPr lang="hr-HR" sz="800" dirty="0"/>
                        <a:t>67</a:t>
                      </a:r>
                      <a:r>
                        <a:rPr lang="hr-HR" sz="800" baseline="0" dirty="0"/>
                        <a:t> PRIHODI IZ NADL. PRORAČUNA </a:t>
                      </a:r>
                    </a:p>
                    <a:p>
                      <a:r>
                        <a:rPr lang="hr-HR" sz="800" dirty="0"/>
                        <a:t>      I OD HZZO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602.052.447,07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603.092.171,78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100,17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2792">
                <a:tc>
                  <a:txBody>
                    <a:bodyPr/>
                    <a:lstStyle/>
                    <a:p>
                      <a:r>
                        <a:rPr lang="hr-HR" sz="800" dirty="0"/>
                        <a:t>68 KAZNE, UPRAVNE</a:t>
                      </a:r>
                      <a:r>
                        <a:rPr lang="hr-HR" sz="800" baseline="0" dirty="0"/>
                        <a:t> MJERE I OST.</a:t>
                      </a:r>
                    </a:p>
                    <a:p>
                      <a:r>
                        <a:rPr lang="hr-HR" sz="800" baseline="0" dirty="0"/>
                        <a:t>      PRIHODI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2.575.653,15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6.258.566,51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242,99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192">
                <a:tc>
                  <a:txBody>
                    <a:bodyPr/>
                    <a:lstStyle/>
                    <a:p>
                      <a:r>
                        <a:rPr lang="hr-HR" sz="800" b="1" dirty="0"/>
                        <a:t>7 PRIHODI OD</a:t>
                      </a:r>
                      <a:r>
                        <a:rPr lang="hr-HR" sz="800" b="1" baseline="0" dirty="0"/>
                        <a:t> PRODAJE NEFIN. </a:t>
                      </a:r>
                    </a:p>
                    <a:p>
                      <a:r>
                        <a:rPr lang="hr-HR" sz="800" b="1" baseline="0" dirty="0"/>
                        <a:t>      IMOVINE</a:t>
                      </a:r>
                      <a:endParaRPr lang="hr-HR" sz="8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4.514.085,80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158.572,26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3,51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9256">
                <a:tc>
                  <a:txBody>
                    <a:bodyPr/>
                    <a:lstStyle/>
                    <a:p>
                      <a:r>
                        <a:rPr lang="hr-HR" sz="800" b="1" dirty="0"/>
                        <a:t>8 PRIMICI</a:t>
                      </a:r>
                      <a:r>
                        <a:rPr lang="hr-HR" sz="800" b="1" baseline="0" dirty="0"/>
                        <a:t> OD FIN IMOVINE I </a:t>
                      </a:r>
                    </a:p>
                    <a:p>
                      <a:r>
                        <a:rPr lang="hr-HR" sz="800" b="1" baseline="0" dirty="0"/>
                        <a:t>   ZADUŽIVANJA</a:t>
                      </a:r>
                      <a:endParaRPr lang="hr-HR" sz="8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26.400.000,00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23.501.200,00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89,00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053">
                <a:tc>
                  <a:txBody>
                    <a:bodyPr/>
                    <a:lstStyle/>
                    <a:p>
                      <a:r>
                        <a:rPr lang="hr-HR" sz="800" b="1" dirty="0"/>
                        <a:t>9 VLASTITI</a:t>
                      </a:r>
                      <a:r>
                        <a:rPr lang="hr-HR" sz="800" b="1" baseline="0" dirty="0"/>
                        <a:t> IZVORI</a:t>
                      </a:r>
                      <a:endParaRPr lang="hr-HR" sz="8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2.176.731,03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/>
                        <a:t>-27.723.594,76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-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280">
                <a:tc>
                  <a:txBody>
                    <a:bodyPr/>
                    <a:lstStyle/>
                    <a:p>
                      <a:pPr algn="l"/>
                      <a:r>
                        <a:rPr lang="hr-HR" sz="1000" b="1" dirty="0">
                          <a:solidFill>
                            <a:schemeClr val="bg1"/>
                          </a:solidFill>
                        </a:rPr>
                        <a:t>UKUPNO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b="1" dirty="0">
                          <a:solidFill>
                            <a:schemeClr val="bg1"/>
                          </a:solidFill>
                        </a:rPr>
                        <a:t>1.451.000.000,00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b="1" dirty="0">
                          <a:solidFill>
                            <a:schemeClr val="bg1"/>
                          </a:solidFill>
                        </a:rPr>
                        <a:t>1.441.200.000,00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b="1" dirty="0">
                          <a:solidFill>
                            <a:schemeClr val="bg1"/>
                          </a:solidFill>
                        </a:rPr>
                        <a:t>99,32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5" name="Grafikon 4"/>
          <p:cNvGraphicFramePr/>
          <p:nvPr>
            <p:extLst>
              <p:ext uri="{D42A27DB-BD31-4B8C-83A1-F6EECF244321}">
                <p14:modId xmlns:p14="http://schemas.microsoft.com/office/powerpoint/2010/main" val="2754790694"/>
              </p:ext>
            </p:extLst>
          </p:nvPr>
        </p:nvGraphicFramePr>
        <p:xfrm>
          <a:off x="4860032" y="2261380"/>
          <a:ext cx="412812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15"/>
          <p:cNvSpPr txBox="1"/>
          <p:nvPr/>
        </p:nvSpPr>
        <p:spPr>
          <a:xfrm>
            <a:off x="0" y="1340768"/>
            <a:ext cx="4716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Tablica 1</a:t>
            </a:r>
            <a:r>
              <a:rPr lang="hr-HR" sz="1100" dirty="0">
                <a:solidFill>
                  <a:prstClr val="black"/>
                </a:solidFill>
                <a:cs typeface="Arial" pitchFamily="34" charset="0"/>
              </a:rPr>
              <a:t>.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Usporedni prikaz Plana za 2021. te Izmjena i dopuna proračuna za 2021. godinu</a:t>
            </a:r>
          </a:p>
          <a:p>
            <a:endParaRPr lang="hr-HR" sz="1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5"/>
          <p:cNvSpPr/>
          <p:nvPr/>
        </p:nvSpPr>
        <p:spPr>
          <a:xfrm>
            <a:off x="4729251" y="1354456"/>
            <a:ext cx="466728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Grafikon 1. Usporedni prikaz odnosa prihoda poslovanja Plana i Izmjena i dopuna proračuna za 2021. godinu</a:t>
            </a:r>
            <a:endParaRPr lang="vi-VN" sz="1100" b="1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8244" y="532620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570542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95636" y="116632"/>
            <a:ext cx="6696744" cy="934943"/>
          </a:xfrm>
        </p:spPr>
        <p:txBody>
          <a:bodyPr>
            <a:normAutofit fontScale="90000"/>
          </a:bodyPr>
          <a:lstStyle/>
          <a:p>
            <a:pPr algn="l"/>
            <a:r>
              <a:rPr lang="hr-HR" sz="2800" b="1" dirty="0"/>
              <a:t>Rashodi i izdaci Proračuna Zadarske županije 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8274069"/>
              </p:ext>
            </p:extLst>
          </p:nvPr>
        </p:nvGraphicFramePr>
        <p:xfrm>
          <a:off x="179512" y="2204864"/>
          <a:ext cx="4680520" cy="336452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962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6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3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8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2076">
                <a:tc>
                  <a:txBody>
                    <a:bodyPr/>
                    <a:lstStyle/>
                    <a:p>
                      <a:r>
                        <a:rPr lang="hr-HR" sz="1000" dirty="0"/>
                        <a:t>(u kn)</a:t>
                      </a: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Plan za 2021.</a:t>
                      </a: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Izmjene i dopune</a:t>
                      </a: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000" dirty="0"/>
                        <a:t>Indeks</a:t>
                      </a: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b="1" dirty="0"/>
                        <a:t>3</a:t>
                      </a:r>
                      <a:r>
                        <a:rPr lang="hr-HR" sz="800" b="1" baseline="0" dirty="0"/>
                        <a:t> RASHODI POSLOVANJA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1.264.856.748,41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1.274.861.754,76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100,79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/>
                        <a:t>31 RASHODI ZA</a:t>
                      </a:r>
                      <a:r>
                        <a:rPr lang="hr-HR" sz="800" baseline="0" dirty="0"/>
                        <a:t> ZAPOSLENE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750.604.934,15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780.810.938,13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104,02</a:t>
                      </a:r>
                      <a:endParaRPr lang="hr-HR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/>
                        <a:t>32 MATERIJALNI</a:t>
                      </a:r>
                      <a:r>
                        <a:rPr lang="hr-HR" sz="800" baseline="0" dirty="0"/>
                        <a:t> RASHODI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394.626.661,50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403.484.379,30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102,24</a:t>
                      </a:r>
                      <a:endParaRPr lang="hr-HR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/>
                        <a:t>34 FINANCIJSKI RASHODI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2.063.688,90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5.330.835,84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258,32</a:t>
                      </a:r>
                      <a:endParaRPr lang="hr-HR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/>
                        <a:t>35 SUBVENCIJE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4.185.000,00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5.575.560,49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133,23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9752">
                <a:tc>
                  <a:txBody>
                    <a:bodyPr/>
                    <a:lstStyle/>
                    <a:p>
                      <a:r>
                        <a:rPr lang="hr-HR" sz="800" dirty="0"/>
                        <a:t>36 POMOĆI DANE</a:t>
                      </a:r>
                      <a:r>
                        <a:rPr lang="hr-HR" sz="800" baseline="0" dirty="0"/>
                        <a:t> U INOZ. I UNUTAR </a:t>
                      </a:r>
                    </a:p>
                    <a:p>
                      <a:r>
                        <a:rPr lang="hr-HR" sz="800" baseline="0" dirty="0"/>
                        <a:t>      OPĆEG PRORAČUNA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67.573.171,53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35.745.668,62</a:t>
                      </a:r>
                      <a:endParaRPr lang="hr-HR" sz="80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52,90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4512">
                <a:tc>
                  <a:txBody>
                    <a:bodyPr/>
                    <a:lstStyle/>
                    <a:p>
                      <a:r>
                        <a:rPr lang="hr-HR" sz="800" dirty="0"/>
                        <a:t>37 NAKNADE</a:t>
                      </a:r>
                      <a:r>
                        <a:rPr lang="hr-HR" sz="800" baseline="0" dirty="0"/>
                        <a:t> GRAĐANA I KUĆANSTAVA</a:t>
                      </a:r>
                    </a:p>
                    <a:p>
                      <a:r>
                        <a:rPr lang="hr-HR" sz="800" baseline="0" dirty="0"/>
                        <a:t>     OD OSIG. I DRUGE NAKNADE</a:t>
                      </a:r>
                      <a:endParaRPr lang="hr-HR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21.628.028,00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19.979.840,65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92,38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dirty="0"/>
                        <a:t>38 OSTALI RASHODI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24.175.264,33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23.934.531,73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99,00</a:t>
                      </a:r>
                      <a:endParaRPr lang="hr-HR" sz="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800" b="1" dirty="0"/>
                        <a:t>4 RASHODI ZA NAB. NEFIN. IMOVINE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176.612.914,59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154.318.110,71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87,38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1940">
                <a:tc>
                  <a:txBody>
                    <a:bodyPr/>
                    <a:lstStyle/>
                    <a:p>
                      <a:r>
                        <a:rPr lang="hr-HR" sz="800" b="1" dirty="0"/>
                        <a:t>5 IZDACI ZA</a:t>
                      </a:r>
                      <a:r>
                        <a:rPr lang="hr-HR" sz="800" b="1" baseline="0" dirty="0"/>
                        <a:t> FIN. IMOVINU I OTPLATU </a:t>
                      </a:r>
                    </a:p>
                    <a:p>
                      <a:r>
                        <a:rPr lang="hr-HR" sz="800" b="1" baseline="0" dirty="0"/>
                        <a:t>   ZAJMOVA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9.530.337,00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12.020.134,53</a:t>
                      </a:r>
                      <a:endParaRPr lang="hr-HR" sz="800" b="1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/>
                        <a:t>126,12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2076">
                <a:tc>
                  <a:txBody>
                    <a:bodyPr/>
                    <a:lstStyle/>
                    <a:p>
                      <a:r>
                        <a:rPr lang="hr-HR" sz="1000" b="1" baseline="0" dirty="0">
                          <a:solidFill>
                            <a:schemeClr val="bg1"/>
                          </a:solidFill>
                        </a:rPr>
                        <a:t>UKUPNO</a:t>
                      </a: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bg1"/>
                          </a:solidFill>
                        </a:rPr>
                        <a:t>1.451.000.000,00</a:t>
                      </a: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bg1"/>
                          </a:solidFill>
                        </a:rPr>
                        <a:t>1.441.200.000,00</a:t>
                      </a: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</a:rPr>
                        <a:t>99,32</a:t>
                      </a: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5" name="Grafikon 4"/>
          <p:cNvGraphicFramePr/>
          <p:nvPr>
            <p:extLst>
              <p:ext uri="{D42A27DB-BD31-4B8C-83A1-F6EECF244321}">
                <p14:modId xmlns:p14="http://schemas.microsoft.com/office/powerpoint/2010/main" val="1617235712"/>
              </p:ext>
            </p:extLst>
          </p:nvPr>
        </p:nvGraphicFramePr>
        <p:xfrm>
          <a:off x="5076056" y="2276872"/>
          <a:ext cx="396044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Pravokutnik 5"/>
          <p:cNvSpPr/>
          <p:nvPr/>
        </p:nvSpPr>
        <p:spPr>
          <a:xfrm>
            <a:off x="179512" y="1412776"/>
            <a:ext cx="44644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Tablica 2</a:t>
            </a:r>
            <a:r>
              <a:rPr lang="hr-HR" sz="1100" dirty="0">
                <a:solidFill>
                  <a:prstClr val="black"/>
                </a:solidFill>
                <a:cs typeface="Arial" pitchFamily="34" charset="0"/>
              </a:rPr>
              <a:t>.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Usporedni prikaz Plana za 2021. te Izmjena i dopuna proračuna za 2021. godinu</a:t>
            </a:r>
          </a:p>
        </p:txBody>
      </p:sp>
      <p:sp>
        <p:nvSpPr>
          <p:cNvPr id="7" name="TextBox 15"/>
          <p:cNvSpPr txBox="1"/>
          <p:nvPr/>
        </p:nvSpPr>
        <p:spPr>
          <a:xfrm>
            <a:off x="4644008" y="1419748"/>
            <a:ext cx="46440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 Grafikon 2</a:t>
            </a:r>
            <a:r>
              <a:rPr lang="hr-HR" sz="1100" dirty="0">
                <a:solidFill>
                  <a:prstClr val="black"/>
                </a:solidFill>
                <a:cs typeface="Arial" pitchFamily="34" charset="0"/>
              </a:rPr>
              <a:t>. </a:t>
            </a:r>
            <a:r>
              <a:rPr lang="hr-HR" sz="1100" b="1" dirty="0">
                <a:solidFill>
                  <a:prstClr val="black"/>
                </a:solidFill>
                <a:cs typeface="Arial" pitchFamily="34" charset="0"/>
              </a:rPr>
              <a:t> Usporedni prikaz odnosa rashoda poslovanja Plana i Izmjena i dopuna proračuna za 2021. godinu</a:t>
            </a:r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6265" y="475743"/>
            <a:ext cx="504056" cy="633001"/>
          </a:xfrm>
          <a:prstGeom prst="rect">
            <a:avLst/>
          </a:prstGeom>
        </p:spPr>
      </p:pic>
      <p:sp>
        <p:nvSpPr>
          <p:cNvPr id="11" name="TekstniOkvir 10"/>
          <p:cNvSpPr txBox="1"/>
          <p:nvPr/>
        </p:nvSpPr>
        <p:spPr>
          <a:xfrm>
            <a:off x="4860032" y="2060848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>
                <a:solidFill>
                  <a:prstClr val="black"/>
                </a:solidFill>
              </a:rPr>
              <a:t>(</a:t>
            </a:r>
            <a:r>
              <a:rPr lang="hr-HR" sz="1000" b="1" dirty="0">
                <a:solidFill>
                  <a:prstClr val="black"/>
                </a:solidFill>
              </a:rPr>
              <a:t>mil. kn</a:t>
            </a:r>
            <a:r>
              <a:rPr lang="hr-HR" sz="1100" b="1" dirty="0">
                <a:solidFill>
                  <a:prstClr val="black"/>
                </a:solidFill>
              </a:rPr>
              <a:t>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681443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4946" y="260648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/>
              <a:t>Proračunski korisnici Zadarske županije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508066"/>
            <a:ext cx="8219256" cy="2929046"/>
          </a:xfrm>
          <a:solidFill>
            <a:srgbClr val="7896B2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buNone/>
            </a:pPr>
            <a:r>
              <a:rPr lang="hr-HR" sz="1800" b="1" u="sng" dirty="0">
                <a:solidFill>
                  <a:schemeClr val="bg1"/>
                </a:solidFill>
              </a:rPr>
              <a:t>Proračunski korisnici Zadarske županije su:</a:t>
            </a:r>
          </a:p>
          <a:p>
            <a:pPr>
              <a:buNone/>
            </a:pPr>
            <a:endParaRPr lang="hr-HR" sz="1600" b="1" u="sng" dirty="0">
              <a:solidFill>
                <a:schemeClr val="bg1"/>
              </a:solidFill>
            </a:endParaRPr>
          </a:p>
          <a:p>
            <a:r>
              <a:rPr lang="hr-HR" sz="1600" b="1" dirty="0">
                <a:solidFill>
                  <a:schemeClr val="bg1"/>
                </a:solidFill>
              </a:rPr>
              <a:t>Osnovne škole osim onih na području grada Zadra - 27</a:t>
            </a:r>
          </a:p>
          <a:p>
            <a:r>
              <a:rPr lang="hr-HR" sz="1600" b="1" dirty="0">
                <a:solidFill>
                  <a:schemeClr val="bg1"/>
                </a:solidFill>
              </a:rPr>
              <a:t>Sve srednje škole i Đački dom Zadar - 20</a:t>
            </a:r>
          </a:p>
          <a:p>
            <a:r>
              <a:rPr lang="hr-HR" sz="1600" b="1" dirty="0">
                <a:solidFill>
                  <a:schemeClr val="bg1"/>
                </a:solidFill>
              </a:rPr>
              <a:t>Sve ustanove u zdravstvu i Dom za starije i nemoćne - 7</a:t>
            </a:r>
          </a:p>
          <a:p>
            <a:r>
              <a:rPr lang="hr-HR" sz="1600" b="1" dirty="0">
                <a:solidFill>
                  <a:schemeClr val="bg1"/>
                </a:solidFill>
              </a:rPr>
              <a:t>Kazalište lutaka, Narodni muzej - 2 </a:t>
            </a:r>
          </a:p>
          <a:p>
            <a:r>
              <a:rPr lang="hr-HR" sz="1600" b="1" dirty="0">
                <a:solidFill>
                  <a:schemeClr val="bg1"/>
                </a:solidFill>
              </a:rPr>
              <a:t>Zavod za prostorno uređenje, JU Natura </a:t>
            </a:r>
            <a:r>
              <a:rPr lang="hr-HR" sz="1600" b="1" dirty="0" err="1">
                <a:solidFill>
                  <a:schemeClr val="bg1"/>
                </a:solidFill>
              </a:rPr>
              <a:t>Jadera</a:t>
            </a:r>
            <a:r>
              <a:rPr lang="hr-HR" sz="1600" b="1" dirty="0">
                <a:solidFill>
                  <a:schemeClr val="bg1"/>
                </a:solidFill>
              </a:rPr>
              <a:t> - 2 </a:t>
            </a:r>
          </a:p>
          <a:p>
            <a:r>
              <a:rPr lang="hr-HR" sz="1600" b="1" dirty="0">
                <a:solidFill>
                  <a:schemeClr val="bg1"/>
                </a:solidFill>
              </a:rPr>
              <a:t>ZADRA, AGRRA, INOVACIJA - 3</a:t>
            </a:r>
          </a:p>
          <a:p>
            <a:r>
              <a:rPr lang="hr-HR" sz="1600" b="1" dirty="0">
                <a:solidFill>
                  <a:schemeClr val="bg1"/>
                </a:solidFill>
              </a:rPr>
              <a:t>Vijeća nacionalnih manjina (albanska, bošnjačka, srpska) - 3</a:t>
            </a:r>
          </a:p>
          <a:p>
            <a:endParaRPr lang="hr-HR" sz="1600" dirty="0"/>
          </a:p>
          <a:p>
            <a:pPr marL="0" indent="0">
              <a:buNone/>
            </a:pPr>
            <a:endParaRPr lang="hr-HR" sz="16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428" y="505733"/>
            <a:ext cx="504056" cy="633001"/>
          </a:xfrm>
          <a:prstGeom prst="rect">
            <a:avLst/>
          </a:prstGeom>
        </p:spPr>
      </p:pic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478235" y="1138734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Zadarska županija ima 64 proračunska korisnika.</a:t>
            </a:r>
          </a:p>
        </p:txBody>
      </p:sp>
      <p:sp>
        <p:nvSpPr>
          <p:cNvPr id="8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1" name="TekstniOkvir 10"/>
          <p:cNvSpPr txBox="1"/>
          <p:nvPr/>
        </p:nvSpPr>
        <p:spPr>
          <a:xfrm>
            <a:off x="154616" y="4888269"/>
            <a:ext cx="9136860" cy="9233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hr-HR" b="1" i="1" dirty="0"/>
              <a:t>Od ukupno planiranih prihoda i primitaka na proračunske korisnike se odnosi 1,2 </a:t>
            </a:r>
            <a:r>
              <a:rPr lang="hr-HR" b="1" i="1" dirty="0" err="1"/>
              <a:t>mlrd</a:t>
            </a:r>
            <a:r>
              <a:rPr lang="hr-HR" b="1" i="1" dirty="0"/>
              <a:t>. kuna</a:t>
            </a:r>
          </a:p>
          <a:p>
            <a:r>
              <a:rPr lang="hr-HR" b="1" i="1" dirty="0"/>
              <a:t>ili 80%</a:t>
            </a:r>
            <a:endParaRPr lang="hr-HR" b="1" i="1" u="sng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87292678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br>
              <a:rPr lang="hr-HR" dirty="0"/>
            </a:br>
            <a:br>
              <a:rPr lang="hr-HR" dirty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179512" y="260648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r-HR" sz="4400" noProof="0" dirty="0"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kumimoji="0" lang="hr-HR" sz="9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</a:t>
            </a:r>
            <a:r>
              <a:rPr lang="hr-HR" sz="9600" b="1" dirty="0">
                <a:cs typeface="Arial" pitchFamily="34" charset="0"/>
              </a:rPr>
              <a:t>Izmjena i dopuna </a:t>
            </a:r>
            <a:r>
              <a:rPr kumimoji="0" lang="hr-HR" sz="9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proračuna Zadarske županije po</a:t>
            </a:r>
            <a:r>
              <a:rPr kumimoji="0" lang="hr-HR" sz="9600" b="1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organizacijskoj </a:t>
            </a:r>
            <a:r>
              <a:rPr lang="hr-HR" sz="9600" b="1" noProof="0" dirty="0">
                <a:latin typeface="+mj-lt"/>
                <a:ea typeface="+mj-ea"/>
                <a:cs typeface="+mj-cs"/>
              </a:rPr>
              <a:t>klasifikaciji</a:t>
            </a:r>
            <a:br>
              <a:rPr kumimoji="0" lang="hr-HR" sz="9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9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298" y="1376288"/>
            <a:ext cx="885110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>
                <a:cs typeface="Arial" pitchFamily="34" charset="0"/>
              </a:rPr>
              <a:t>    Grafikon 3. Rashodi Izmjena i dopuna Proračuna Zadarske županije po </a:t>
            </a:r>
            <a:r>
              <a:rPr lang="hr-HR" sz="1400" b="1" dirty="0">
                <a:solidFill>
                  <a:schemeClr val="tx2">
                    <a:lumMod val="60000"/>
                    <a:lumOff val="40000"/>
                  </a:schemeClr>
                </a:solidFill>
                <a:cs typeface="Arial" pitchFamily="34" charset="0"/>
              </a:rPr>
              <a:t>organizacijskoj klasifikaciji </a:t>
            </a:r>
            <a:r>
              <a:rPr lang="hr-HR" sz="1400" b="1" dirty="0">
                <a:cs typeface="Arial" pitchFamily="34" charset="0"/>
              </a:rPr>
              <a:t>(mil. kuna)</a:t>
            </a: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5346" y="495092"/>
            <a:ext cx="504056" cy="633001"/>
          </a:xfrm>
          <a:prstGeom prst="rect">
            <a:avLst/>
          </a:prstGeom>
        </p:spPr>
      </p:pic>
      <p:graphicFrame>
        <p:nvGraphicFramePr>
          <p:cNvPr id="17" name="Grafikon 16"/>
          <p:cNvGraphicFramePr/>
          <p:nvPr>
            <p:extLst>
              <p:ext uri="{D42A27DB-BD31-4B8C-83A1-F6EECF244321}">
                <p14:modId xmlns:p14="http://schemas.microsoft.com/office/powerpoint/2010/main" val="2288059463"/>
              </p:ext>
            </p:extLst>
          </p:nvPr>
        </p:nvGraphicFramePr>
        <p:xfrm>
          <a:off x="0" y="1844824"/>
          <a:ext cx="914400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12"/>
          <p:cNvSpPr txBox="1"/>
          <p:nvPr/>
        </p:nvSpPr>
        <p:spPr>
          <a:xfrm>
            <a:off x="0" y="6488668"/>
            <a:ext cx="4860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 Zadarske županije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211862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11184</TotalTime>
  <Words>2034</Words>
  <Application>Microsoft Office PowerPoint</Application>
  <PresentationFormat>Prikaz na zaslonu (4:3)</PresentationFormat>
  <Paragraphs>695</Paragraphs>
  <Slides>16</Slides>
  <Notes>5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2" baseType="lpstr">
      <vt:lpstr>Arial</vt:lpstr>
      <vt:lpstr>Calibri</vt:lpstr>
      <vt:lpstr>Gabriola</vt:lpstr>
      <vt:lpstr>Times New Roman</vt:lpstr>
      <vt:lpstr>Wingdings</vt:lpstr>
      <vt:lpstr>Office tema</vt:lpstr>
      <vt:lpstr>  REPUBLIKA HRVATSKA ZADARSKA ŽUPANIJA  Izmjene i dopune proračuna Zadarske županije za 2021. godinu  - vodič za građane -  </vt:lpstr>
      <vt:lpstr>Izmjene i dopune proračuna Zadarske županije (sa 64 proračunska korisnika) za 2021. godinu</vt:lpstr>
      <vt:lpstr>Izmjene i dopune proračuna Zadarske županije (bez proračunskih korisnika) za 2021. godinu</vt:lpstr>
      <vt:lpstr>„Izvorni” prihodi Zadarske županije</vt:lpstr>
      <vt:lpstr>Fiskalni učinak na proračun</vt:lpstr>
      <vt:lpstr>Prihodi i primici Proračuna Zadarske županije</vt:lpstr>
      <vt:lpstr>Rashodi i izdaci Proračuna Zadarske županije </vt:lpstr>
      <vt:lpstr>Proračunski korisnici Zadarske županije</vt:lpstr>
      <vt:lpstr>  </vt:lpstr>
      <vt:lpstr>  </vt:lpstr>
      <vt:lpstr>Prihodi po nositeljima projekata Zadarske županije i proračunskih korisnika u 2021. godini </vt:lpstr>
      <vt:lpstr>Prihodi po nositeljima projekata Zadarske županije i proračunskih korisnika u 2021. godini </vt:lpstr>
      <vt:lpstr>Prihodi po nositeljima projekata Zadarske županije i proračunskih korisnika u 2021. godini </vt:lpstr>
      <vt:lpstr>Prihodi po nositeljima projekata Zadarske županije i proračunskih korisnika u 2021. godini </vt:lpstr>
      <vt:lpstr>Prihodi po nositeljima projekata Zadarske županije i proračunskih korisnika u 2021. godini </vt:lpstr>
      <vt:lpstr>PowerPoint prezentacija</vt:lpstr>
    </vt:vector>
  </TitlesOfParts>
  <Company>ZADARSKA ŽUPANIJA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POLUGODIŠNJI IZVJEŠTAJ O IZVRŠENJU PRORAČUNA ZADARSKE ŽUPANIJE ZA 2014. g.</dc:title>
  <dc:creator>Katarina</dc:creator>
  <cp:lastModifiedBy>Iva Vanjak</cp:lastModifiedBy>
  <cp:revision>1427</cp:revision>
  <cp:lastPrinted>2021-10-08T08:08:47Z</cp:lastPrinted>
  <dcterms:created xsi:type="dcterms:W3CDTF">2014-10-06T07:52:48Z</dcterms:created>
  <dcterms:modified xsi:type="dcterms:W3CDTF">2021-10-08T08:08:49Z</dcterms:modified>
</cp:coreProperties>
</file>