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354" r:id="rId2"/>
    <p:sldId id="355" r:id="rId3"/>
    <p:sldId id="363" r:id="rId4"/>
    <p:sldId id="353" r:id="rId5"/>
    <p:sldId id="359" r:id="rId6"/>
    <p:sldId id="356" r:id="rId7"/>
    <p:sldId id="357" r:id="rId8"/>
    <p:sldId id="365" r:id="rId9"/>
    <p:sldId id="358" r:id="rId10"/>
    <p:sldId id="328" r:id="rId11"/>
    <p:sldId id="335" r:id="rId12"/>
    <p:sldId id="364" r:id="rId13"/>
    <p:sldId id="366" r:id="rId14"/>
    <p:sldId id="370" r:id="rId15"/>
    <p:sldId id="337" r:id="rId16"/>
    <p:sldId id="352" r:id="rId17"/>
    <p:sldId id="360" r:id="rId18"/>
    <p:sldId id="362" r:id="rId19"/>
    <p:sldId id="367" r:id="rId20"/>
    <p:sldId id="368" r:id="rId21"/>
    <p:sldId id="369" r:id="rId22"/>
    <p:sldId id="327" r:id="rId23"/>
  </p:sldIdLst>
  <p:sldSz cx="9144000" cy="6858000" type="screen4x3"/>
  <p:notesSz cx="6735763" cy="9866313"/>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Zadana sekcija" id="{9D4C1907-164C-4776-ADEE-7BB347BEB484}">
          <p14:sldIdLst>
            <p14:sldId id="354"/>
            <p14:sldId id="355"/>
            <p14:sldId id="363"/>
            <p14:sldId id="353"/>
            <p14:sldId id="359"/>
            <p14:sldId id="356"/>
            <p14:sldId id="357"/>
            <p14:sldId id="365"/>
            <p14:sldId id="358"/>
          </p14:sldIdLst>
        </p14:section>
        <p14:section name="Sekcija bez naslova" id="{6F440071-0825-4550-BD7E-66E014C1ED6A}">
          <p14:sldIdLst>
            <p14:sldId id="328"/>
            <p14:sldId id="335"/>
            <p14:sldId id="364"/>
            <p14:sldId id="366"/>
            <p14:sldId id="370"/>
            <p14:sldId id="337"/>
            <p14:sldId id="352"/>
            <p14:sldId id="360"/>
            <p14:sldId id="362"/>
            <p14:sldId id="367"/>
            <p14:sldId id="368"/>
            <p14:sldId id="369"/>
            <p14:sldId id="32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van" initials="I"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A4C12"/>
    <a:srgbClr val="863DBD"/>
    <a:srgbClr val="BCCFE6"/>
    <a:srgbClr val="CFDDED"/>
    <a:srgbClr val="7896B2"/>
    <a:srgbClr val="006600"/>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rednji stil 2 - Isticanj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rednji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Srednji stil 2 - Isticanj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Srednji stil 2 - Isticanj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Srednji stil 2 - Isticanje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A111915-BE36-4E01-A7E5-04B1672EAD32}" styleName="Svijetli stil 2 - Isticanje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012ECD-51FC-41F1-AA8D-1B2483CD663E}" styleName="Svijetli stil 2 - Isticanje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Svijetli stil 2 - Isticanje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D5ABB26-0587-4C30-8999-92F81FD0307C}" styleName="Bez stila, bez rešetk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Svijetli stil 1 - Isticanje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Svijetli stil 1 - Isticanje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E9639D4-E3E2-4D34-9284-5A2195B3D0D7}" styleName="Svijetli stil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8D230F3-CF80-4859-8CE7-A43EE81993B5}" styleName="Svijetli stil 1 - Isticanje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F2DE63D5-997A-4646-A377-4702673A728D}" styleName="Svijetli stil 2 - Isticanje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912C8C85-51F0-491E-9774-3900AFEF0FD7}" styleName="Svijetli stil 2 - Isticanje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7292A2E-F333-43FB-9621-5CBBE7FDCDCB}" styleName="Svijetli stil 2 - Isticanje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43" autoAdjust="0"/>
    <p:restoredTop sz="96056" autoAdjust="0"/>
  </p:normalViewPr>
  <p:slideViewPr>
    <p:cSldViewPr>
      <p:cViewPr varScale="1">
        <p:scale>
          <a:sx n="114" d="100"/>
          <a:sy n="114" d="100"/>
        </p:scale>
        <p:origin x="1884" y="84"/>
      </p:cViewPr>
      <p:guideLst>
        <p:guide orient="horz" pos="2160"/>
        <p:guide pos="2880"/>
      </p:guideLst>
    </p:cSldViewPr>
  </p:slideViewPr>
  <p:outlineViewPr>
    <p:cViewPr>
      <p:scale>
        <a:sx n="33" d="100"/>
        <a:sy n="33" d="100"/>
      </p:scale>
      <p:origin x="42"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tina Salopek" userId="e043be42-4cc3-4ef2-b2d3-2499b59a05e5" providerId="ADAL" clId="{66CA62ED-2CA6-4BCB-8FA6-B9EFC72EFE43}"/>
    <pc:docChg chg="undo custSel modSld">
      <pc:chgData name="Martina Salopek" userId="e043be42-4cc3-4ef2-b2d3-2499b59a05e5" providerId="ADAL" clId="{66CA62ED-2CA6-4BCB-8FA6-B9EFC72EFE43}" dt="2023-06-23T07:15:58.701" v="927" actId="20577"/>
      <pc:docMkLst>
        <pc:docMk/>
      </pc:docMkLst>
      <pc:sldChg chg="modSp mod">
        <pc:chgData name="Martina Salopek" userId="e043be42-4cc3-4ef2-b2d3-2499b59a05e5" providerId="ADAL" clId="{66CA62ED-2CA6-4BCB-8FA6-B9EFC72EFE43}" dt="2023-06-23T07:15:05.120" v="925" actId="20577"/>
        <pc:sldMkLst>
          <pc:docMk/>
          <pc:sldMk cId="4032118621" sldId="328"/>
        </pc:sldMkLst>
        <pc:spChg chg="mod">
          <ac:chgData name="Martina Salopek" userId="e043be42-4cc3-4ef2-b2d3-2499b59a05e5" providerId="ADAL" clId="{66CA62ED-2CA6-4BCB-8FA6-B9EFC72EFE43}" dt="2023-06-23T07:15:05.120" v="925" actId="20577"/>
          <ac:spMkLst>
            <pc:docMk/>
            <pc:sldMk cId="4032118621" sldId="328"/>
            <ac:spMk id="19" creationId="{00000000-0000-0000-0000-000000000000}"/>
          </ac:spMkLst>
        </pc:spChg>
        <pc:graphicFrameChg chg="mod">
          <ac:chgData name="Martina Salopek" userId="e043be42-4cc3-4ef2-b2d3-2499b59a05e5" providerId="ADAL" clId="{66CA62ED-2CA6-4BCB-8FA6-B9EFC72EFE43}" dt="2023-06-23T06:42:54.158" v="722" actId="113"/>
          <ac:graphicFrameMkLst>
            <pc:docMk/>
            <pc:sldMk cId="4032118621" sldId="328"/>
            <ac:graphicFrameMk id="17" creationId="{00000000-0000-0000-0000-000000000000}"/>
          </ac:graphicFrameMkLst>
        </pc:graphicFrameChg>
      </pc:sldChg>
      <pc:sldChg chg="modSp mod">
        <pc:chgData name="Martina Salopek" userId="e043be42-4cc3-4ef2-b2d3-2499b59a05e5" providerId="ADAL" clId="{66CA62ED-2CA6-4BCB-8FA6-B9EFC72EFE43}" dt="2023-06-23T07:14:59.903" v="917" actId="20577"/>
        <pc:sldMkLst>
          <pc:docMk/>
          <pc:sldMk cId="1272884714" sldId="335"/>
        </pc:sldMkLst>
        <pc:spChg chg="mod">
          <ac:chgData name="Martina Salopek" userId="e043be42-4cc3-4ef2-b2d3-2499b59a05e5" providerId="ADAL" clId="{66CA62ED-2CA6-4BCB-8FA6-B9EFC72EFE43}" dt="2023-06-23T07:14:59.903" v="917" actId="20577"/>
          <ac:spMkLst>
            <pc:docMk/>
            <pc:sldMk cId="1272884714" sldId="335"/>
            <ac:spMk id="19" creationId="{00000000-0000-0000-0000-000000000000}"/>
          </ac:spMkLst>
        </pc:spChg>
        <pc:graphicFrameChg chg="mod">
          <ac:chgData name="Martina Salopek" userId="e043be42-4cc3-4ef2-b2d3-2499b59a05e5" providerId="ADAL" clId="{66CA62ED-2CA6-4BCB-8FA6-B9EFC72EFE43}" dt="2023-06-23T06:42:49.799" v="721" actId="113"/>
          <ac:graphicFrameMkLst>
            <pc:docMk/>
            <pc:sldMk cId="1272884714" sldId="335"/>
            <ac:graphicFrameMk id="10" creationId="{00000000-0000-0000-0000-000000000000}"/>
          </ac:graphicFrameMkLst>
        </pc:graphicFrameChg>
      </pc:sldChg>
      <pc:sldChg chg="addSp delSp modSp">
        <pc:chgData name="Martina Salopek" userId="e043be42-4cc3-4ef2-b2d3-2499b59a05e5" providerId="ADAL" clId="{66CA62ED-2CA6-4BCB-8FA6-B9EFC72EFE43}" dt="2023-06-23T06:54:56.679" v="776" actId="113"/>
        <pc:sldMkLst>
          <pc:docMk/>
          <pc:sldMk cId="0" sldId="337"/>
        </pc:sldMkLst>
        <pc:spChg chg="mod">
          <ac:chgData name="Martina Salopek" userId="e043be42-4cc3-4ef2-b2d3-2499b59a05e5" providerId="ADAL" clId="{66CA62ED-2CA6-4BCB-8FA6-B9EFC72EFE43}" dt="2023-06-23T06:46:11.096" v="732" actId="20577"/>
          <ac:spMkLst>
            <pc:docMk/>
            <pc:sldMk cId="0" sldId="337"/>
            <ac:spMk id="2" creationId="{00000000-0000-0000-0000-000000000000}"/>
          </ac:spMkLst>
        </pc:spChg>
        <pc:graphicFrameChg chg="del">
          <ac:chgData name="Martina Salopek" userId="e043be42-4cc3-4ef2-b2d3-2499b59a05e5" providerId="ADAL" clId="{66CA62ED-2CA6-4BCB-8FA6-B9EFC72EFE43}" dt="2023-06-23T06:46:51.649" v="736" actId="478"/>
          <ac:graphicFrameMkLst>
            <pc:docMk/>
            <pc:sldMk cId="0" sldId="337"/>
            <ac:graphicFrameMk id="3" creationId="{7054DB9C-2617-45B6-8AF1-AFE28A1870C9}"/>
          </ac:graphicFrameMkLst>
        </pc:graphicFrameChg>
        <pc:graphicFrameChg chg="add del">
          <ac:chgData name="Martina Salopek" userId="e043be42-4cc3-4ef2-b2d3-2499b59a05e5" providerId="ADAL" clId="{66CA62ED-2CA6-4BCB-8FA6-B9EFC72EFE43}" dt="2023-06-23T06:46:30.857" v="734"/>
          <ac:graphicFrameMkLst>
            <pc:docMk/>
            <pc:sldMk cId="0" sldId="337"/>
            <ac:graphicFrameMk id="4" creationId="{7508546E-96CF-4FE5-AFC5-F2FAE17C7FB4}"/>
          </ac:graphicFrameMkLst>
        </pc:graphicFrameChg>
        <pc:graphicFrameChg chg="add del mod modGraphic">
          <ac:chgData name="Martina Salopek" userId="e043be42-4cc3-4ef2-b2d3-2499b59a05e5" providerId="ADAL" clId="{66CA62ED-2CA6-4BCB-8FA6-B9EFC72EFE43}" dt="2023-06-23T06:54:45.354" v="772" actId="478"/>
          <ac:graphicFrameMkLst>
            <pc:docMk/>
            <pc:sldMk cId="0" sldId="337"/>
            <ac:graphicFrameMk id="5" creationId="{98F08287-C123-4071-B625-AD458771FDBC}"/>
          </ac:graphicFrameMkLst>
        </pc:graphicFrameChg>
        <pc:graphicFrameChg chg="add mod modGraphic">
          <ac:chgData name="Martina Salopek" userId="e043be42-4cc3-4ef2-b2d3-2499b59a05e5" providerId="ADAL" clId="{66CA62ED-2CA6-4BCB-8FA6-B9EFC72EFE43}" dt="2023-06-23T06:54:56.679" v="776" actId="113"/>
          <ac:graphicFrameMkLst>
            <pc:docMk/>
            <pc:sldMk cId="0" sldId="337"/>
            <ac:graphicFrameMk id="6" creationId="{6363160A-D4AB-43DF-A2E5-E8EE4C451AE0}"/>
          </ac:graphicFrameMkLst>
        </pc:graphicFrameChg>
      </pc:sldChg>
      <pc:sldChg chg="addSp delSp modSp">
        <pc:chgData name="Martina Salopek" userId="e043be42-4cc3-4ef2-b2d3-2499b59a05e5" providerId="ADAL" clId="{66CA62ED-2CA6-4BCB-8FA6-B9EFC72EFE43}" dt="2023-06-23T06:56:54.755" v="792" actId="113"/>
        <pc:sldMkLst>
          <pc:docMk/>
          <pc:sldMk cId="2684469411" sldId="352"/>
        </pc:sldMkLst>
        <pc:graphicFrameChg chg="add del mod modGraphic">
          <ac:chgData name="Martina Salopek" userId="e043be42-4cc3-4ef2-b2d3-2499b59a05e5" providerId="ADAL" clId="{66CA62ED-2CA6-4BCB-8FA6-B9EFC72EFE43}" dt="2023-06-23T06:48:01.726" v="744" actId="478"/>
          <ac:graphicFrameMkLst>
            <pc:docMk/>
            <pc:sldMk cId="2684469411" sldId="352"/>
            <ac:graphicFrameMk id="2" creationId="{F747CECA-8E3D-43BE-B0CF-2D8B03C49182}"/>
          </ac:graphicFrameMkLst>
        </pc:graphicFrameChg>
        <pc:graphicFrameChg chg="del">
          <ac:chgData name="Martina Salopek" userId="e043be42-4cc3-4ef2-b2d3-2499b59a05e5" providerId="ADAL" clId="{66CA62ED-2CA6-4BCB-8FA6-B9EFC72EFE43}" dt="2023-06-23T06:47:39.372" v="741" actId="478"/>
          <ac:graphicFrameMkLst>
            <pc:docMk/>
            <pc:sldMk cId="2684469411" sldId="352"/>
            <ac:graphicFrameMk id="3" creationId="{8D191136-105F-4ADD-B5CA-DA36FD195034}"/>
          </ac:graphicFrameMkLst>
        </pc:graphicFrameChg>
        <pc:graphicFrameChg chg="del">
          <ac:chgData name="Martina Salopek" userId="e043be42-4cc3-4ef2-b2d3-2499b59a05e5" providerId="ADAL" clId="{66CA62ED-2CA6-4BCB-8FA6-B9EFC72EFE43}" dt="2023-06-23T06:47:36.467" v="740" actId="478"/>
          <ac:graphicFrameMkLst>
            <pc:docMk/>
            <pc:sldMk cId="2684469411" sldId="352"/>
            <ac:graphicFrameMk id="4" creationId="{5B905DC5-FFFC-4D7C-B770-65677A5B5FD5}"/>
          </ac:graphicFrameMkLst>
        </pc:graphicFrameChg>
        <pc:graphicFrameChg chg="add del mod modGraphic">
          <ac:chgData name="Martina Salopek" userId="e043be42-4cc3-4ef2-b2d3-2499b59a05e5" providerId="ADAL" clId="{66CA62ED-2CA6-4BCB-8FA6-B9EFC72EFE43}" dt="2023-06-23T06:55:12.295" v="777" actId="478"/>
          <ac:graphicFrameMkLst>
            <pc:docMk/>
            <pc:sldMk cId="2684469411" sldId="352"/>
            <ac:graphicFrameMk id="5" creationId="{D51F62C1-1EB5-413A-8F72-E7B53F7B700C}"/>
          </ac:graphicFrameMkLst>
        </pc:graphicFrameChg>
        <pc:graphicFrameChg chg="add mod modGraphic">
          <ac:chgData name="Martina Salopek" userId="e043be42-4cc3-4ef2-b2d3-2499b59a05e5" providerId="ADAL" clId="{66CA62ED-2CA6-4BCB-8FA6-B9EFC72EFE43}" dt="2023-06-23T06:55:44.350" v="783" actId="113"/>
          <ac:graphicFrameMkLst>
            <pc:docMk/>
            <pc:sldMk cId="2684469411" sldId="352"/>
            <ac:graphicFrameMk id="6" creationId="{B5E8A590-FB28-40B6-8BFC-9DEE149A0D79}"/>
          </ac:graphicFrameMkLst>
        </pc:graphicFrameChg>
        <pc:graphicFrameChg chg="add mod modGraphic">
          <ac:chgData name="Martina Salopek" userId="e043be42-4cc3-4ef2-b2d3-2499b59a05e5" providerId="ADAL" clId="{66CA62ED-2CA6-4BCB-8FA6-B9EFC72EFE43}" dt="2023-06-23T06:56:22.497" v="788" actId="113"/>
          <ac:graphicFrameMkLst>
            <pc:docMk/>
            <pc:sldMk cId="2684469411" sldId="352"/>
            <ac:graphicFrameMk id="8" creationId="{E5BBE89A-536B-4A9F-BF73-B31DAB9C7B4F}"/>
          </ac:graphicFrameMkLst>
        </pc:graphicFrameChg>
        <pc:graphicFrameChg chg="add mod modGraphic">
          <ac:chgData name="Martina Salopek" userId="e043be42-4cc3-4ef2-b2d3-2499b59a05e5" providerId="ADAL" clId="{66CA62ED-2CA6-4BCB-8FA6-B9EFC72EFE43}" dt="2023-06-23T06:56:54.755" v="792" actId="113"/>
          <ac:graphicFrameMkLst>
            <pc:docMk/>
            <pc:sldMk cId="2684469411" sldId="352"/>
            <ac:graphicFrameMk id="9" creationId="{008CB673-E8F2-4405-8B8A-C2B55CC72A1E}"/>
          </ac:graphicFrameMkLst>
        </pc:graphicFrameChg>
        <pc:picChg chg="mod">
          <ac:chgData name="Martina Salopek" userId="e043be42-4cc3-4ef2-b2d3-2499b59a05e5" providerId="ADAL" clId="{66CA62ED-2CA6-4BCB-8FA6-B9EFC72EFE43}" dt="2023-06-23T06:49:43.124" v="748" actId="1076"/>
          <ac:picMkLst>
            <pc:docMk/>
            <pc:sldMk cId="2684469411" sldId="352"/>
            <ac:picMk id="7" creationId="{00000000-0000-0000-0000-000000000000}"/>
          </ac:picMkLst>
        </pc:picChg>
      </pc:sldChg>
      <pc:sldChg chg="modSp">
        <pc:chgData name="Martina Salopek" userId="e043be42-4cc3-4ef2-b2d3-2499b59a05e5" providerId="ADAL" clId="{66CA62ED-2CA6-4BCB-8FA6-B9EFC72EFE43}" dt="2023-06-23T07:15:58.701" v="927" actId="20577"/>
        <pc:sldMkLst>
          <pc:docMk/>
          <pc:sldMk cId="3369435440" sldId="355"/>
        </pc:sldMkLst>
        <pc:graphicFrameChg chg="mod">
          <ac:chgData name="Martina Salopek" userId="e043be42-4cc3-4ef2-b2d3-2499b59a05e5" providerId="ADAL" clId="{66CA62ED-2CA6-4BCB-8FA6-B9EFC72EFE43}" dt="2023-06-23T07:15:58.701" v="927" actId="20577"/>
          <ac:graphicFrameMkLst>
            <pc:docMk/>
            <pc:sldMk cId="3369435440" sldId="355"/>
            <ac:graphicFrameMk id="8" creationId="{00000000-0000-0000-0000-000000000000}"/>
          </ac:graphicFrameMkLst>
        </pc:graphicFrameChg>
      </pc:sldChg>
      <pc:sldChg chg="modSp mod">
        <pc:chgData name="Martina Salopek" userId="e043be42-4cc3-4ef2-b2d3-2499b59a05e5" providerId="ADAL" clId="{66CA62ED-2CA6-4BCB-8FA6-B9EFC72EFE43}" dt="2023-06-23T05:49:47.649" v="138" actId="20577"/>
        <pc:sldMkLst>
          <pc:docMk/>
          <pc:sldMk cId="2437570542" sldId="357"/>
        </pc:sldMkLst>
        <pc:graphicFrameChg chg="mod modGraphic">
          <ac:chgData name="Martina Salopek" userId="e043be42-4cc3-4ef2-b2d3-2499b59a05e5" providerId="ADAL" clId="{66CA62ED-2CA6-4BCB-8FA6-B9EFC72EFE43}" dt="2023-06-23T05:49:47.649" v="138" actId="20577"/>
          <ac:graphicFrameMkLst>
            <pc:docMk/>
            <pc:sldMk cId="2437570542" sldId="357"/>
            <ac:graphicFrameMk id="4" creationId="{00000000-0000-0000-0000-000000000000}"/>
          </ac:graphicFrameMkLst>
        </pc:graphicFrameChg>
      </pc:sldChg>
      <pc:sldChg chg="modSp mod">
        <pc:chgData name="Martina Salopek" userId="e043be42-4cc3-4ef2-b2d3-2499b59a05e5" providerId="ADAL" clId="{66CA62ED-2CA6-4BCB-8FA6-B9EFC72EFE43}" dt="2023-06-23T06:21:04.783" v="655"/>
        <pc:sldMkLst>
          <pc:docMk/>
          <pc:sldMk cId="1500681443" sldId="358"/>
        </pc:sldMkLst>
        <pc:spChg chg="mod">
          <ac:chgData name="Martina Salopek" userId="e043be42-4cc3-4ef2-b2d3-2499b59a05e5" providerId="ADAL" clId="{66CA62ED-2CA6-4BCB-8FA6-B9EFC72EFE43}" dt="2023-06-23T06:16:34.660" v="495" actId="20577"/>
          <ac:spMkLst>
            <pc:docMk/>
            <pc:sldMk cId="1500681443" sldId="358"/>
            <ac:spMk id="6" creationId="{00000000-0000-0000-0000-000000000000}"/>
          </ac:spMkLst>
        </pc:spChg>
        <pc:spChg chg="mod">
          <ac:chgData name="Martina Salopek" userId="e043be42-4cc3-4ef2-b2d3-2499b59a05e5" providerId="ADAL" clId="{66CA62ED-2CA6-4BCB-8FA6-B9EFC72EFE43}" dt="2023-06-23T06:00:56.825" v="238" actId="20577"/>
          <ac:spMkLst>
            <pc:docMk/>
            <pc:sldMk cId="1500681443" sldId="358"/>
            <ac:spMk id="7" creationId="{00000000-0000-0000-0000-000000000000}"/>
          </ac:spMkLst>
        </pc:spChg>
        <pc:spChg chg="mod">
          <ac:chgData name="Martina Salopek" userId="e043be42-4cc3-4ef2-b2d3-2499b59a05e5" providerId="ADAL" clId="{66CA62ED-2CA6-4BCB-8FA6-B9EFC72EFE43}" dt="2023-06-23T06:16:42.174" v="501" actId="20577"/>
          <ac:spMkLst>
            <pc:docMk/>
            <pc:sldMk cId="1500681443" sldId="358"/>
            <ac:spMk id="11" creationId="{00000000-0000-0000-0000-000000000000}"/>
          </ac:spMkLst>
        </pc:spChg>
        <pc:graphicFrameChg chg="mod modGraphic">
          <ac:chgData name="Martina Salopek" userId="e043be42-4cc3-4ef2-b2d3-2499b59a05e5" providerId="ADAL" clId="{66CA62ED-2CA6-4BCB-8FA6-B9EFC72EFE43}" dt="2023-06-23T06:20:48.787" v="654"/>
          <ac:graphicFrameMkLst>
            <pc:docMk/>
            <pc:sldMk cId="1500681443" sldId="358"/>
            <ac:graphicFrameMk id="4" creationId="{00000000-0000-0000-0000-000000000000}"/>
          </ac:graphicFrameMkLst>
        </pc:graphicFrameChg>
        <pc:graphicFrameChg chg="mod">
          <ac:chgData name="Martina Salopek" userId="e043be42-4cc3-4ef2-b2d3-2499b59a05e5" providerId="ADAL" clId="{66CA62ED-2CA6-4BCB-8FA6-B9EFC72EFE43}" dt="2023-06-23T06:21:04.783" v="655"/>
          <ac:graphicFrameMkLst>
            <pc:docMk/>
            <pc:sldMk cId="1500681443" sldId="358"/>
            <ac:graphicFrameMk id="5" creationId="{00000000-0000-0000-0000-000000000000}"/>
          </ac:graphicFrameMkLst>
        </pc:graphicFrameChg>
      </pc:sldChg>
      <pc:sldChg chg="addSp delSp modSp">
        <pc:chgData name="Martina Salopek" userId="e043be42-4cc3-4ef2-b2d3-2499b59a05e5" providerId="ADAL" clId="{66CA62ED-2CA6-4BCB-8FA6-B9EFC72EFE43}" dt="2023-06-23T07:05:51.769" v="907"/>
        <pc:sldMkLst>
          <pc:docMk/>
          <pc:sldMk cId="3557953295" sldId="360"/>
        </pc:sldMkLst>
        <pc:graphicFrameChg chg="add del mod modGraphic">
          <ac:chgData name="Martina Salopek" userId="e043be42-4cc3-4ef2-b2d3-2499b59a05e5" providerId="ADAL" clId="{66CA62ED-2CA6-4BCB-8FA6-B9EFC72EFE43}" dt="2023-06-23T06:57:01.457" v="793" actId="478"/>
          <ac:graphicFrameMkLst>
            <pc:docMk/>
            <pc:sldMk cId="3557953295" sldId="360"/>
            <ac:graphicFrameMk id="2" creationId="{157345FA-AA1A-4B7C-A758-8DF43B37B368}"/>
          </ac:graphicFrameMkLst>
        </pc:graphicFrameChg>
        <pc:graphicFrameChg chg="add mod modGraphic">
          <ac:chgData name="Martina Salopek" userId="e043be42-4cc3-4ef2-b2d3-2499b59a05e5" providerId="ADAL" clId="{66CA62ED-2CA6-4BCB-8FA6-B9EFC72EFE43}" dt="2023-06-23T07:05:51.769" v="907"/>
          <ac:graphicFrameMkLst>
            <pc:docMk/>
            <pc:sldMk cId="3557953295" sldId="360"/>
            <ac:graphicFrameMk id="3" creationId="{191AD77F-872E-4456-B610-9B2B1AF07290}"/>
          </ac:graphicFrameMkLst>
        </pc:graphicFrameChg>
        <pc:graphicFrameChg chg="add mod modGraphic">
          <ac:chgData name="Martina Salopek" userId="e043be42-4cc3-4ef2-b2d3-2499b59a05e5" providerId="ADAL" clId="{66CA62ED-2CA6-4BCB-8FA6-B9EFC72EFE43}" dt="2023-06-23T06:58:21.125" v="804" actId="1076"/>
          <ac:graphicFrameMkLst>
            <pc:docMk/>
            <pc:sldMk cId="3557953295" sldId="360"/>
            <ac:graphicFrameMk id="4" creationId="{698401F9-5450-4604-98FC-38A4E6CCE2A2}"/>
          </ac:graphicFrameMkLst>
        </pc:graphicFrameChg>
        <pc:graphicFrameChg chg="del modGraphic">
          <ac:chgData name="Martina Salopek" userId="e043be42-4cc3-4ef2-b2d3-2499b59a05e5" providerId="ADAL" clId="{66CA62ED-2CA6-4BCB-8FA6-B9EFC72EFE43}" dt="2023-06-23T06:51:34.567" v="754" actId="478"/>
          <ac:graphicFrameMkLst>
            <pc:docMk/>
            <pc:sldMk cId="3557953295" sldId="360"/>
            <ac:graphicFrameMk id="5" creationId="{91BA50F0-4D96-4F0A-8369-AC5600F05EAF}"/>
          </ac:graphicFrameMkLst>
        </pc:graphicFrameChg>
        <pc:graphicFrameChg chg="del">
          <ac:chgData name="Martina Salopek" userId="e043be42-4cc3-4ef2-b2d3-2499b59a05e5" providerId="ADAL" clId="{66CA62ED-2CA6-4BCB-8FA6-B9EFC72EFE43}" dt="2023-06-23T06:51:32.442" v="753" actId="478"/>
          <ac:graphicFrameMkLst>
            <pc:docMk/>
            <pc:sldMk cId="3557953295" sldId="360"/>
            <ac:graphicFrameMk id="7" creationId="{E813C7E7-8238-44AE-9E8B-14112ED165E8}"/>
          </ac:graphicFrameMkLst>
        </pc:graphicFrameChg>
        <pc:picChg chg="del">
          <ac:chgData name="Martina Salopek" userId="e043be42-4cc3-4ef2-b2d3-2499b59a05e5" providerId="ADAL" clId="{66CA62ED-2CA6-4BCB-8FA6-B9EFC72EFE43}" dt="2023-06-23T07:03:33.349" v="842" actId="478"/>
          <ac:picMkLst>
            <pc:docMk/>
            <pc:sldMk cId="3557953295" sldId="360"/>
            <ac:picMk id="9" creationId="{00000000-0000-0000-0000-000000000000}"/>
          </ac:picMkLst>
        </pc:picChg>
      </pc:sldChg>
      <pc:sldChg chg="addSp delSp modSp setBg">
        <pc:chgData name="Martina Salopek" userId="e043be42-4cc3-4ef2-b2d3-2499b59a05e5" providerId="ADAL" clId="{66CA62ED-2CA6-4BCB-8FA6-B9EFC72EFE43}" dt="2023-06-23T07:15:19.992" v="926" actId="113"/>
        <pc:sldMkLst>
          <pc:docMk/>
          <pc:sldMk cId="3731347253" sldId="362"/>
        </pc:sldMkLst>
        <pc:graphicFrameChg chg="add mod modGraphic">
          <ac:chgData name="Martina Salopek" userId="e043be42-4cc3-4ef2-b2d3-2499b59a05e5" providerId="ADAL" clId="{66CA62ED-2CA6-4BCB-8FA6-B9EFC72EFE43}" dt="2023-06-23T07:03:29.803" v="841" actId="14100"/>
          <ac:graphicFrameMkLst>
            <pc:docMk/>
            <pc:sldMk cId="3731347253" sldId="362"/>
            <ac:graphicFrameMk id="2" creationId="{68D7855B-3452-49FA-8A32-1C0F785C69D8}"/>
          </ac:graphicFrameMkLst>
        </pc:graphicFrameChg>
        <pc:graphicFrameChg chg="add mod modGraphic">
          <ac:chgData name="Martina Salopek" userId="e043be42-4cc3-4ef2-b2d3-2499b59a05e5" providerId="ADAL" clId="{66CA62ED-2CA6-4BCB-8FA6-B9EFC72EFE43}" dt="2023-06-23T07:00:19.160" v="819" actId="1076"/>
          <ac:graphicFrameMkLst>
            <pc:docMk/>
            <pc:sldMk cId="3731347253" sldId="362"/>
            <ac:graphicFrameMk id="3" creationId="{B818F88C-C8AA-4B66-92D1-372C2A7F2C11}"/>
          </ac:graphicFrameMkLst>
        </pc:graphicFrameChg>
        <pc:graphicFrameChg chg="add mod modGraphic">
          <ac:chgData name="Martina Salopek" userId="e043be42-4cc3-4ef2-b2d3-2499b59a05e5" providerId="ADAL" clId="{66CA62ED-2CA6-4BCB-8FA6-B9EFC72EFE43}" dt="2023-06-23T07:15:19.992" v="926" actId="113"/>
          <ac:graphicFrameMkLst>
            <pc:docMk/>
            <pc:sldMk cId="3731347253" sldId="362"/>
            <ac:graphicFrameMk id="4" creationId="{47634B73-2C0E-4486-BEDB-586954166F7C}"/>
          </ac:graphicFrameMkLst>
        </pc:graphicFrameChg>
        <pc:graphicFrameChg chg="del modGraphic">
          <ac:chgData name="Martina Salopek" userId="e043be42-4cc3-4ef2-b2d3-2499b59a05e5" providerId="ADAL" clId="{66CA62ED-2CA6-4BCB-8FA6-B9EFC72EFE43}" dt="2023-06-23T06:59:12.457" v="807" actId="478"/>
          <ac:graphicFrameMkLst>
            <pc:docMk/>
            <pc:sldMk cId="3731347253" sldId="362"/>
            <ac:graphicFrameMk id="9" creationId="{C3C7F074-5D91-419B-BEF8-9794F434908B}"/>
          </ac:graphicFrameMkLst>
        </pc:graphicFrameChg>
        <pc:graphicFrameChg chg="del">
          <ac:chgData name="Martina Salopek" userId="e043be42-4cc3-4ef2-b2d3-2499b59a05e5" providerId="ADAL" clId="{66CA62ED-2CA6-4BCB-8FA6-B9EFC72EFE43}" dt="2023-06-23T06:59:08.193" v="805" actId="478"/>
          <ac:graphicFrameMkLst>
            <pc:docMk/>
            <pc:sldMk cId="3731347253" sldId="362"/>
            <ac:graphicFrameMk id="10" creationId="{132FFB2C-EAA0-4492-B5F2-3F05E1C719F9}"/>
          </ac:graphicFrameMkLst>
        </pc:graphicFrameChg>
        <pc:picChg chg="del">
          <ac:chgData name="Martina Salopek" userId="e043be42-4cc3-4ef2-b2d3-2499b59a05e5" providerId="ADAL" clId="{66CA62ED-2CA6-4BCB-8FA6-B9EFC72EFE43}" dt="2023-06-23T07:03:26.663" v="840" actId="478"/>
          <ac:picMkLst>
            <pc:docMk/>
            <pc:sldMk cId="3731347253" sldId="362"/>
            <ac:picMk id="6" creationId="{00000000-0000-0000-0000-000000000000}"/>
          </ac:picMkLst>
        </pc:picChg>
      </pc:sldChg>
      <pc:sldChg chg="modSp">
        <pc:chgData name="Martina Salopek" userId="e043be42-4cc3-4ef2-b2d3-2499b59a05e5" providerId="ADAL" clId="{66CA62ED-2CA6-4BCB-8FA6-B9EFC72EFE43}" dt="2023-06-23T06:45:20.936" v="730" actId="5793"/>
        <pc:sldMkLst>
          <pc:docMk/>
          <pc:sldMk cId="402010083" sldId="364"/>
        </pc:sldMkLst>
        <pc:spChg chg="mod">
          <ac:chgData name="Martina Salopek" userId="e043be42-4cc3-4ef2-b2d3-2499b59a05e5" providerId="ADAL" clId="{66CA62ED-2CA6-4BCB-8FA6-B9EFC72EFE43}" dt="2023-06-23T06:45:20.936" v="730" actId="5793"/>
          <ac:spMkLst>
            <pc:docMk/>
            <pc:sldMk cId="402010083" sldId="364"/>
            <ac:spMk id="3" creationId="{7E3AB512-EE00-470B-8232-21A5A89F94D9}"/>
          </ac:spMkLst>
        </pc:spChg>
      </pc:sldChg>
      <pc:sldChg chg="modSp">
        <pc:chgData name="Martina Salopek" userId="e043be42-4cc3-4ef2-b2d3-2499b59a05e5" providerId="ADAL" clId="{66CA62ED-2CA6-4BCB-8FA6-B9EFC72EFE43}" dt="2023-06-23T05:59:54.496" v="236" actId="20577"/>
        <pc:sldMkLst>
          <pc:docMk/>
          <pc:sldMk cId="915342159" sldId="365"/>
        </pc:sldMkLst>
        <pc:spChg chg="mod">
          <ac:chgData name="Martina Salopek" userId="e043be42-4cc3-4ef2-b2d3-2499b59a05e5" providerId="ADAL" clId="{66CA62ED-2CA6-4BCB-8FA6-B9EFC72EFE43}" dt="2023-06-23T05:59:54.496" v="236" actId="20577"/>
          <ac:spMkLst>
            <pc:docMk/>
            <pc:sldMk cId="915342159" sldId="365"/>
            <ac:spMk id="3" creationId="{E7FD378E-2309-49A3-BF19-04DA3FA8C577}"/>
          </ac:spMkLst>
        </pc:spChg>
      </pc:sldChg>
    </pc:docChg>
  </pc:docChgLst>
</pc:chgInfo>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List1!$B$1</c:f>
              <c:strCache>
                <c:ptCount val="1"/>
                <c:pt idx="0">
                  <c:v>Plan 2023.</c:v>
                </c:pt>
              </c:strCache>
            </c:strRef>
          </c:tx>
          <c:invertIfNegative val="0"/>
          <c:cat>
            <c:numRef>
              <c:f>List1!$A$2:$A$10</c:f>
              <c:numCache>
                <c:formatCode>General</c:formatCode>
                <c:ptCount val="9"/>
                <c:pt idx="0">
                  <c:v>61</c:v>
                </c:pt>
                <c:pt idx="1">
                  <c:v>63</c:v>
                </c:pt>
                <c:pt idx="2">
                  <c:v>64</c:v>
                </c:pt>
                <c:pt idx="3">
                  <c:v>65</c:v>
                </c:pt>
                <c:pt idx="4">
                  <c:v>66</c:v>
                </c:pt>
                <c:pt idx="5">
                  <c:v>67</c:v>
                </c:pt>
                <c:pt idx="6">
                  <c:v>68</c:v>
                </c:pt>
                <c:pt idx="7">
                  <c:v>7</c:v>
                </c:pt>
                <c:pt idx="8">
                  <c:v>8</c:v>
                </c:pt>
              </c:numCache>
            </c:numRef>
          </c:cat>
          <c:val>
            <c:numRef>
              <c:f>List1!$B$2:$B$10</c:f>
              <c:numCache>
                <c:formatCode>#,##0.00</c:formatCode>
                <c:ptCount val="9"/>
                <c:pt idx="0">
                  <c:v>14873500</c:v>
                </c:pt>
                <c:pt idx="1">
                  <c:v>97155440.409999996</c:v>
                </c:pt>
                <c:pt idx="2">
                  <c:v>1863485.31</c:v>
                </c:pt>
                <c:pt idx="3">
                  <c:v>11001194.09</c:v>
                </c:pt>
                <c:pt idx="4">
                  <c:v>10954771.710000001</c:v>
                </c:pt>
                <c:pt idx="5">
                  <c:v>90760843.450000003</c:v>
                </c:pt>
                <c:pt idx="6">
                  <c:v>344297.99</c:v>
                </c:pt>
                <c:pt idx="7">
                  <c:v>1474568.72</c:v>
                </c:pt>
                <c:pt idx="8">
                  <c:v>6555440.1900000004</c:v>
                </c:pt>
              </c:numCache>
            </c:numRef>
          </c:val>
          <c:extLst>
            <c:ext xmlns:c16="http://schemas.microsoft.com/office/drawing/2014/chart" uri="{C3380CC4-5D6E-409C-BE32-E72D297353CC}">
              <c16:uniqueId val="{00000000-CDE7-4DB7-B76F-514ECCCC0E10}"/>
            </c:ext>
          </c:extLst>
        </c:ser>
        <c:ser>
          <c:idx val="3"/>
          <c:order val="1"/>
          <c:tx>
            <c:strRef>
              <c:f>List1!$C$1</c:f>
              <c:strCache>
                <c:ptCount val="1"/>
                <c:pt idx="0">
                  <c:v>Prve Izmjene i dopune</c:v>
                </c:pt>
              </c:strCache>
            </c:strRef>
          </c:tx>
          <c:invertIfNegative val="0"/>
          <c:cat>
            <c:numRef>
              <c:f>List1!$A$2:$A$10</c:f>
              <c:numCache>
                <c:formatCode>General</c:formatCode>
                <c:ptCount val="9"/>
                <c:pt idx="0">
                  <c:v>61</c:v>
                </c:pt>
                <c:pt idx="1">
                  <c:v>63</c:v>
                </c:pt>
                <c:pt idx="2">
                  <c:v>64</c:v>
                </c:pt>
                <c:pt idx="3">
                  <c:v>65</c:v>
                </c:pt>
                <c:pt idx="4">
                  <c:v>66</c:v>
                </c:pt>
                <c:pt idx="5">
                  <c:v>67</c:v>
                </c:pt>
                <c:pt idx="6">
                  <c:v>68</c:v>
                </c:pt>
                <c:pt idx="7">
                  <c:v>7</c:v>
                </c:pt>
                <c:pt idx="8">
                  <c:v>8</c:v>
                </c:pt>
              </c:numCache>
            </c:numRef>
          </c:cat>
          <c:val>
            <c:numRef>
              <c:f>List1!$C$2:$C$10</c:f>
              <c:numCache>
                <c:formatCode>#,##0.00</c:formatCode>
                <c:ptCount val="9"/>
                <c:pt idx="0">
                  <c:v>16838000</c:v>
                </c:pt>
                <c:pt idx="1">
                  <c:v>94234166.859999999</c:v>
                </c:pt>
                <c:pt idx="2">
                  <c:v>1811952.05</c:v>
                </c:pt>
                <c:pt idx="3">
                  <c:v>11175249.59</c:v>
                </c:pt>
                <c:pt idx="4">
                  <c:v>12305428.34</c:v>
                </c:pt>
                <c:pt idx="5">
                  <c:v>91424371.879999995</c:v>
                </c:pt>
                <c:pt idx="6">
                  <c:v>345178.41</c:v>
                </c:pt>
                <c:pt idx="7">
                  <c:v>1063934.8</c:v>
                </c:pt>
                <c:pt idx="8">
                  <c:v>8248059.4100000001</c:v>
                </c:pt>
              </c:numCache>
            </c:numRef>
          </c:val>
          <c:extLst>
            <c:ext xmlns:c16="http://schemas.microsoft.com/office/drawing/2014/chart" uri="{C3380CC4-5D6E-409C-BE32-E72D297353CC}">
              <c16:uniqueId val="{00000001-CDE7-4DB7-B76F-514ECCCC0E10}"/>
            </c:ext>
          </c:extLst>
        </c:ser>
        <c:dLbls>
          <c:showLegendKey val="0"/>
          <c:showVal val="0"/>
          <c:showCatName val="0"/>
          <c:showSerName val="0"/>
          <c:showPercent val="0"/>
          <c:showBubbleSize val="0"/>
        </c:dLbls>
        <c:gapWidth val="75"/>
        <c:overlap val="-25"/>
        <c:axId val="141092736"/>
        <c:axId val="141094272"/>
      </c:barChart>
      <c:catAx>
        <c:axId val="141092736"/>
        <c:scaling>
          <c:orientation val="minMax"/>
        </c:scaling>
        <c:delete val="0"/>
        <c:axPos val="b"/>
        <c:numFmt formatCode="General" sourceLinked="0"/>
        <c:majorTickMark val="none"/>
        <c:minorTickMark val="none"/>
        <c:tickLblPos val="nextTo"/>
        <c:txPr>
          <a:bodyPr/>
          <a:lstStyle/>
          <a:p>
            <a:pPr>
              <a:defRPr sz="1400" baseline="0"/>
            </a:pPr>
            <a:endParaRPr lang="sr-Latn-RS"/>
          </a:p>
        </c:txPr>
        <c:crossAx val="141094272"/>
        <c:crosses val="autoZero"/>
        <c:auto val="1"/>
        <c:lblAlgn val="ctr"/>
        <c:lblOffset val="100"/>
        <c:noMultiLvlLbl val="0"/>
      </c:catAx>
      <c:valAx>
        <c:axId val="141094272"/>
        <c:scaling>
          <c:orientation val="minMax"/>
        </c:scaling>
        <c:delete val="0"/>
        <c:axPos val="l"/>
        <c:majorGridlines/>
        <c:numFmt formatCode="#,##0" sourceLinked="0"/>
        <c:majorTickMark val="none"/>
        <c:minorTickMark val="none"/>
        <c:tickLblPos val="nextTo"/>
        <c:spPr>
          <a:ln w="9525">
            <a:noFill/>
          </a:ln>
        </c:spPr>
        <c:txPr>
          <a:bodyPr/>
          <a:lstStyle/>
          <a:p>
            <a:pPr>
              <a:defRPr sz="1400" baseline="0"/>
            </a:pPr>
            <a:endParaRPr lang="sr-Latn-RS"/>
          </a:p>
        </c:txPr>
        <c:crossAx val="141092736"/>
        <c:crosses val="autoZero"/>
        <c:crossBetween val="between"/>
        <c:dispUnits>
          <c:builtInUnit val="millions"/>
        </c:dispUnits>
      </c:valAx>
      <c:spPr>
        <a:scene3d>
          <a:camera prst="orthographicFront"/>
          <a:lightRig rig="threePt" dir="t"/>
        </a:scene3d>
        <a:sp3d>
          <a:bevelT/>
        </a:sp3d>
      </c:spPr>
    </c:plotArea>
    <c:legend>
      <c:legendPos val="b"/>
      <c:layout>
        <c:manualLayout>
          <c:xMode val="edge"/>
          <c:yMode val="edge"/>
          <c:x val="0.16884126430433224"/>
          <c:y val="0.87889000984251964"/>
          <c:w val="0.674623315213705"/>
          <c:h val="0.12110999015748032"/>
        </c:manualLayout>
      </c:layout>
      <c:overlay val="0"/>
      <c:txPr>
        <a:bodyPr/>
        <a:lstStyle/>
        <a:p>
          <a:pPr>
            <a:defRPr sz="1050"/>
          </a:pPr>
          <a:endParaRPr lang="sr-Latn-RS"/>
        </a:p>
      </c:txPr>
    </c:legend>
    <c:plotVisOnly val="1"/>
    <c:dispBlanksAs val="gap"/>
    <c:showDLblsOverMax val="0"/>
  </c:chart>
  <c:txPr>
    <a:bodyPr/>
    <a:lstStyle/>
    <a:p>
      <a:pPr>
        <a:defRPr sz="1800"/>
      </a:pPr>
      <a:endParaRPr lang="sr-Latn-R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577612588500268"/>
          <c:y val="6.1256325054791887E-2"/>
          <c:w val="0.86536344446576641"/>
          <c:h val="0.80294790477825695"/>
        </c:manualLayout>
      </c:layout>
      <c:barChart>
        <c:barDir val="col"/>
        <c:grouping val="clustered"/>
        <c:varyColors val="0"/>
        <c:ser>
          <c:idx val="0"/>
          <c:order val="0"/>
          <c:tx>
            <c:strRef>
              <c:f>List1!$B$1</c:f>
              <c:strCache>
                <c:ptCount val="1"/>
                <c:pt idx="0">
                  <c:v>Plan za 2023.</c:v>
                </c:pt>
              </c:strCache>
            </c:strRef>
          </c:tx>
          <c:spPr>
            <a:solidFill>
              <a:schemeClr val="accent2"/>
            </a:solidFill>
            <a:ln>
              <a:noFill/>
            </a:ln>
            <a:effectLst/>
          </c:spPr>
          <c:invertIfNegative val="0"/>
          <c:cat>
            <c:numRef>
              <c:f>List1!$A$2:$A$10</c:f>
              <c:numCache>
                <c:formatCode>General</c:formatCode>
                <c:ptCount val="9"/>
                <c:pt idx="0">
                  <c:v>31</c:v>
                </c:pt>
                <c:pt idx="1">
                  <c:v>32</c:v>
                </c:pt>
                <c:pt idx="2">
                  <c:v>34</c:v>
                </c:pt>
                <c:pt idx="3">
                  <c:v>35</c:v>
                </c:pt>
                <c:pt idx="4">
                  <c:v>36</c:v>
                </c:pt>
                <c:pt idx="5">
                  <c:v>37</c:v>
                </c:pt>
                <c:pt idx="6">
                  <c:v>38</c:v>
                </c:pt>
                <c:pt idx="7">
                  <c:v>4</c:v>
                </c:pt>
                <c:pt idx="8">
                  <c:v>5</c:v>
                </c:pt>
              </c:numCache>
            </c:numRef>
          </c:cat>
          <c:val>
            <c:numRef>
              <c:f>List1!$B$2:$B$10</c:f>
              <c:numCache>
                <c:formatCode>#,##0.00</c:formatCode>
                <c:ptCount val="9"/>
                <c:pt idx="0">
                  <c:v>114380572.31</c:v>
                </c:pt>
                <c:pt idx="1">
                  <c:v>56848853.079999998</c:v>
                </c:pt>
                <c:pt idx="2">
                  <c:v>453165.03</c:v>
                </c:pt>
                <c:pt idx="3">
                  <c:v>1837817.21</c:v>
                </c:pt>
                <c:pt idx="4">
                  <c:v>12625913.939999999</c:v>
                </c:pt>
                <c:pt idx="5">
                  <c:v>3980003.89</c:v>
                </c:pt>
                <c:pt idx="6">
                  <c:v>3260939.14</c:v>
                </c:pt>
                <c:pt idx="7">
                  <c:v>35216339.039999999</c:v>
                </c:pt>
                <c:pt idx="8">
                  <c:v>496396.36</c:v>
                </c:pt>
              </c:numCache>
            </c:numRef>
          </c:val>
          <c:extLst>
            <c:ext xmlns:c16="http://schemas.microsoft.com/office/drawing/2014/chart" uri="{C3380CC4-5D6E-409C-BE32-E72D297353CC}">
              <c16:uniqueId val="{00000000-4B87-4DCB-AA3E-8412A5693391}"/>
            </c:ext>
          </c:extLst>
        </c:ser>
        <c:ser>
          <c:idx val="1"/>
          <c:order val="1"/>
          <c:tx>
            <c:strRef>
              <c:f>List1!$C$1</c:f>
              <c:strCache>
                <c:ptCount val="1"/>
                <c:pt idx="0">
                  <c:v>Prve Izmjene i dopune</c:v>
                </c:pt>
              </c:strCache>
            </c:strRef>
          </c:tx>
          <c:spPr>
            <a:solidFill>
              <a:schemeClr val="accent4"/>
            </a:solidFill>
            <a:ln>
              <a:noFill/>
            </a:ln>
            <a:effectLst/>
          </c:spPr>
          <c:invertIfNegative val="0"/>
          <c:cat>
            <c:numRef>
              <c:f>List1!$A$2:$A$10</c:f>
              <c:numCache>
                <c:formatCode>General</c:formatCode>
                <c:ptCount val="9"/>
                <c:pt idx="0">
                  <c:v>31</c:v>
                </c:pt>
                <c:pt idx="1">
                  <c:v>32</c:v>
                </c:pt>
                <c:pt idx="2">
                  <c:v>34</c:v>
                </c:pt>
                <c:pt idx="3">
                  <c:v>35</c:v>
                </c:pt>
                <c:pt idx="4">
                  <c:v>36</c:v>
                </c:pt>
                <c:pt idx="5">
                  <c:v>37</c:v>
                </c:pt>
                <c:pt idx="6">
                  <c:v>38</c:v>
                </c:pt>
                <c:pt idx="7">
                  <c:v>4</c:v>
                </c:pt>
                <c:pt idx="8">
                  <c:v>5</c:v>
                </c:pt>
              </c:numCache>
            </c:numRef>
          </c:cat>
          <c:val>
            <c:numRef>
              <c:f>List1!$C$2:$C$10</c:f>
              <c:numCache>
                <c:formatCode>#,##0.00</c:formatCode>
                <c:ptCount val="9"/>
                <c:pt idx="0">
                  <c:v>118390664.92</c:v>
                </c:pt>
                <c:pt idx="1">
                  <c:v>61016095.170000002</c:v>
                </c:pt>
                <c:pt idx="2">
                  <c:v>498393.97</c:v>
                </c:pt>
                <c:pt idx="3">
                  <c:v>1839116.74</c:v>
                </c:pt>
                <c:pt idx="4">
                  <c:v>12436977.210000001</c:v>
                </c:pt>
                <c:pt idx="5">
                  <c:v>4009272.32</c:v>
                </c:pt>
                <c:pt idx="6">
                  <c:v>3522640.79</c:v>
                </c:pt>
                <c:pt idx="7">
                  <c:v>34295606.420000002</c:v>
                </c:pt>
                <c:pt idx="8">
                  <c:v>431232.46</c:v>
                </c:pt>
              </c:numCache>
            </c:numRef>
          </c:val>
          <c:extLst>
            <c:ext xmlns:c16="http://schemas.microsoft.com/office/drawing/2014/chart" uri="{C3380CC4-5D6E-409C-BE32-E72D297353CC}">
              <c16:uniqueId val="{00000001-4B87-4DCB-AA3E-8412A5693391}"/>
            </c:ext>
          </c:extLst>
        </c:ser>
        <c:dLbls>
          <c:showLegendKey val="0"/>
          <c:showVal val="0"/>
          <c:showCatName val="0"/>
          <c:showSerName val="0"/>
          <c:showPercent val="0"/>
          <c:showBubbleSize val="0"/>
        </c:dLbls>
        <c:gapWidth val="150"/>
        <c:axId val="141390592"/>
        <c:axId val="141392128"/>
      </c:barChart>
      <c:catAx>
        <c:axId val="141390592"/>
        <c:scaling>
          <c:orientation val="minMax"/>
        </c:scaling>
        <c:delete val="0"/>
        <c:axPos val="b"/>
        <c:numFmt formatCode="General" sourceLinked="1"/>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sr-Latn-RS"/>
          </a:p>
        </c:txPr>
        <c:crossAx val="141392128"/>
        <c:crosses val="autoZero"/>
        <c:auto val="1"/>
        <c:lblAlgn val="ctr"/>
        <c:lblOffset val="100"/>
        <c:noMultiLvlLbl val="0"/>
      </c:catAx>
      <c:valAx>
        <c:axId val="141392128"/>
        <c:scaling>
          <c:orientation val="minMax"/>
        </c:scaling>
        <c:delete val="0"/>
        <c:axPos val="l"/>
        <c:majorGridlines>
          <c:spPr>
            <a:ln w="9525" cap="flat" cmpd="sng" algn="ctr">
              <a:solidFill>
                <a:schemeClr val="tx1">
                  <a:tint val="75000"/>
                  <a:shade val="95000"/>
                  <a:satMod val="105000"/>
                </a:schemeClr>
              </a:solidFill>
              <a:prstDash val="solid"/>
              <a:round/>
            </a:ln>
            <a:effectLst/>
          </c:spPr>
        </c:majorGridlines>
        <c:numFmt formatCode="#,##0" sourceLinked="0"/>
        <c:majorTickMark val="out"/>
        <c:minorTickMark val="none"/>
        <c:tickLblPos val="nextTo"/>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000" b="1" i="0" u="none" strike="noStrike" kern="1200" baseline="0">
                <a:solidFill>
                  <a:schemeClr val="tx1"/>
                </a:solidFill>
                <a:latin typeface="+mn-lt"/>
                <a:ea typeface="+mn-ea"/>
                <a:cs typeface="+mn-cs"/>
              </a:defRPr>
            </a:pPr>
            <a:endParaRPr lang="sr-Latn-RS"/>
          </a:p>
        </c:txPr>
        <c:crossAx val="141390592"/>
        <c:crosses val="autoZero"/>
        <c:crossBetween val="between"/>
        <c:dispUnits>
          <c:builtInUnit val="millions"/>
        </c:dispUnits>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mn-lt"/>
              <a:ea typeface="+mn-ea"/>
              <a:cs typeface="+mn-cs"/>
            </a:defRPr>
          </a:pPr>
          <a:endParaRPr lang="sr-Latn-RS"/>
        </a:p>
      </c:txPr>
    </c:legend>
    <c:plotVisOnly val="1"/>
    <c:dispBlanksAs val="gap"/>
    <c:showDLblsOverMax val="0"/>
  </c:chart>
  <c:spPr>
    <a:noFill/>
    <a:ln w="9525" cap="flat" cmpd="sng" algn="ctr">
      <a:noFill/>
      <a:prstDash val="solid"/>
    </a:ln>
    <a:effectLst/>
  </c:spPr>
  <c:txPr>
    <a:bodyPr/>
    <a:lstStyle/>
    <a:p>
      <a:pPr>
        <a:defRPr sz="1000"/>
      </a:pPr>
      <a:endParaRPr lang="sr-Latn-R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3462992626887611"/>
          <c:y val="4.7994443269744232E-2"/>
          <c:w val="0.62314512248468945"/>
          <c:h val="0.9354104024284059"/>
        </c:manualLayout>
      </c:layout>
      <c:barChart>
        <c:barDir val="bar"/>
        <c:grouping val="stacked"/>
        <c:varyColors val="0"/>
        <c:ser>
          <c:idx val="0"/>
          <c:order val="0"/>
          <c:tx>
            <c:strRef>
              <c:f>List1!$B$1</c:f>
              <c:strCache>
                <c:ptCount val="1"/>
                <c:pt idx="0">
                  <c:v>Skup 1</c:v>
                </c:pt>
              </c:strCache>
            </c:strRef>
          </c:tx>
          <c:spPr>
            <a:solidFill>
              <a:schemeClr val="accent4">
                <a:lumMod val="75000"/>
              </a:schemeClr>
            </a:solidFill>
            <a:ln>
              <a:noFill/>
            </a:ln>
            <a:effectLst/>
          </c:spPr>
          <c:invertIfNegative val="0"/>
          <c:dLbls>
            <c:dLbl>
              <c:idx val="0"/>
              <c:layout>
                <c:manualLayout>
                  <c:x val="3.7001968503937006E-2"/>
                  <c:y val="2.8446660048524032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FAD-4258-B2E9-24D336CB39C2}"/>
                </c:ext>
              </c:extLst>
            </c:dLbl>
            <c:dLbl>
              <c:idx val="1"/>
              <c:layout>
                <c:manualLayout>
                  <c:x val="3.651891951006124E-2"/>
                  <c:y val="5.6893320097049106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FAD-4258-B2E9-24D336CB39C2}"/>
                </c:ext>
              </c:extLst>
            </c:dLbl>
            <c:dLbl>
              <c:idx val="2"/>
              <c:layout>
                <c:manualLayout>
                  <c:x val="3.5613030176134292E-2"/>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CFAD-4258-B2E9-24D336CB39C2}"/>
                </c:ext>
              </c:extLst>
            </c:dLbl>
            <c:dLbl>
              <c:idx val="3"/>
              <c:layout>
                <c:manualLayout>
                  <c:x val="4.0086614173228396E-2"/>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CFAD-4258-B2E9-24D336CB39C2}"/>
                </c:ext>
              </c:extLst>
            </c:dLbl>
            <c:dLbl>
              <c:idx val="4"/>
              <c:layout>
                <c:manualLayout>
                  <c:x val="5.828816710411204E-2"/>
                  <c:y val="-2.8446660048525073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CFAD-4258-B2E9-24D336CB39C2}"/>
                </c:ext>
              </c:extLst>
            </c:dLbl>
            <c:dLbl>
              <c:idx val="5"/>
              <c:layout>
                <c:manualLayout>
                  <c:x val="3.5613030176134292E-2"/>
                  <c:y val="-5.2151607629141979E-1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CFAD-4258-B2E9-24D336CB39C2}"/>
                </c:ext>
              </c:extLst>
            </c:dLbl>
            <c:dLbl>
              <c:idx val="6"/>
              <c:layout>
                <c:manualLayout>
                  <c:x val="0.32907403762029724"/>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CFAD-4258-B2E9-24D336CB39C2}"/>
                </c:ext>
              </c:extLst>
            </c:dLbl>
            <c:dLbl>
              <c:idx val="7"/>
              <c:layout>
                <c:manualLayout>
                  <c:x val="0.19758486439195092"/>
                  <c:y val="-3.1291326053377581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CFAD-4258-B2E9-24D336CB39C2}"/>
                </c:ext>
              </c:extLst>
            </c:dLbl>
            <c:dLbl>
              <c:idx val="8"/>
              <c:layout>
                <c:manualLayout>
                  <c:x val="5.4428477690288711E-2"/>
                  <c:y val="-3.1291326053377609E-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CFAD-4258-B2E9-24D336CB39C2}"/>
                </c:ext>
              </c:extLst>
            </c:dLbl>
            <c:dLbl>
              <c:idx val="9"/>
              <c:layout>
                <c:manualLayout>
                  <c:x val="3.9004747335766116E-2"/>
                  <c:y val="2.8446660048525082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CFAD-4258-B2E9-24D336CB39C2}"/>
                </c:ext>
              </c:extLst>
            </c:dLbl>
            <c:dLbl>
              <c:idx val="10"/>
              <c:layout>
                <c:manualLayout>
                  <c:x val="2.7777777777777728E-2"/>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97D-482E-9FA1-3A93EE8F046C}"/>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r-Latn-R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List1!$A$2:$A$12</c:f>
              <c:strCache>
                <c:ptCount val="11"/>
                <c:pt idx="0">
                  <c:v>Hrvatski branitelji, udruge, demografija i soc.politika 5,6)</c:v>
                </c:pt>
                <c:pt idx="1">
                  <c:v>Javna nabava i upr. imovinom (3,5)</c:v>
                </c:pt>
                <c:pt idx="2">
                  <c:v>Pravni i zajednički poslovi (1,2)</c:v>
                </c:pt>
                <c:pt idx="3">
                  <c:v>Pomorsko dobro, more i promet (1,6)</c:v>
                </c:pt>
                <c:pt idx="4">
                  <c:v>Poljoprivreda, ribarstvo i EU fondovi (14,5)</c:v>
                </c:pt>
                <c:pt idx="5">
                  <c:v>Gospodarstvo i turizam (0,7)</c:v>
                </c:pt>
                <c:pt idx="6">
                  <c:v>Prost. uređenje, zaš. okoliša i komun. poslovi (3,0)</c:v>
                </c:pt>
                <c:pt idx="7">
                  <c:v>Zdravstvo (110,8)</c:v>
                </c:pt>
                <c:pt idx="8">
                  <c:v>Obrazovanje, kult. i šport (87,3)</c:v>
                </c:pt>
                <c:pt idx="9">
                  <c:v>Financije i proračun (7,2)</c:v>
                </c:pt>
                <c:pt idx="10">
                  <c:v>Služba ureda župana (0,4)</c:v>
                </c:pt>
              </c:strCache>
            </c:strRef>
          </c:cat>
          <c:val>
            <c:numRef>
              <c:f>List1!$B$2:$B$12</c:f>
              <c:numCache>
                <c:formatCode>0.00%</c:formatCode>
                <c:ptCount val="11"/>
                <c:pt idx="0">
                  <c:v>2.4E-2</c:v>
                </c:pt>
                <c:pt idx="1">
                  <c:v>1.4999999999999999E-2</c:v>
                </c:pt>
                <c:pt idx="2">
                  <c:v>5.0000000000000001E-3</c:v>
                </c:pt>
                <c:pt idx="3">
                  <c:v>7.0000000000000001E-3</c:v>
                </c:pt>
                <c:pt idx="4">
                  <c:v>6.0999999999999999E-2</c:v>
                </c:pt>
                <c:pt idx="5">
                  <c:v>3.0000000000000001E-3</c:v>
                </c:pt>
                <c:pt idx="6">
                  <c:v>1.2999999999999999E-2</c:v>
                </c:pt>
                <c:pt idx="7">
                  <c:v>0.46899999999999997</c:v>
                </c:pt>
                <c:pt idx="8">
                  <c:v>0.36899999999999999</c:v>
                </c:pt>
                <c:pt idx="9">
                  <c:v>3.1E-2</c:v>
                </c:pt>
                <c:pt idx="10">
                  <c:v>2E-3</c:v>
                </c:pt>
              </c:numCache>
            </c:numRef>
          </c:val>
          <c:extLst>
            <c:ext xmlns:c16="http://schemas.microsoft.com/office/drawing/2014/chart" uri="{C3380CC4-5D6E-409C-BE32-E72D297353CC}">
              <c16:uniqueId val="{0000000A-CFAD-4258-B2E9-24D336CB39C2}"/>
            </c:ext>
          </c:extLst>
        </c:ser>
        <c:dLbls>
          <c:showLegendKey val="0"/>
          <c:showVal val="1"/>
          <c:showCatName val="0"/>
          <c:showSerName val="0"/>
          <c:showPercent val="0"/>
          <c:showBubbleSize val="0"/>
        </c:dLbls>
        <c:gapWidth val="150"/>
        <c:overlap val="100"/>
        <c:axId val="141525760"/>
        <c:axId val="141528448"/>
      </c:barChart>
      <c:catAx>
        <c:axId val="141525760"/>
        <c:scaling>
          <c:orientation val="minMax"/>
        </c:scaling>
        <c:delete val="0"/>
        <c:axPos val="l"/>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sr-Latn-RS"/>
          </a:p>
        </c:txPr>
        <c:crossAx val="141528448"/>
        <c:crosses val="autoZero"/>
        <c:auto val="1"/>
        <c:lblAlgn val="ctr"/>
        <c:lblOffset val="100"/>
        <c:noMultiLvlLbl val="0"/>
      </c:catAx>
      <c:valAx>
        <c:axId val="141528448"/>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r-Latn-RS"/>
          </a:p>
        </c:txPr>
        <c:crossAx val="14152576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sr-Latn-R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6427299874261276"/>
          <c:y val="5.4265748031496072E-2"/>
          <c:w val="0.57871109559255329"/>
          <c:h val="0.92104158464566932"/>
        </c:manualLayout>
      </c:layout>
      <c:barChart>
        <c:barDir val="bar"/>
        <c:grouping val="stacked"/>
        <c:varyColors val="0"/>
        <c:ser>
          <c:idx val="0"/>
          <c:order val="0"/>
          <c:tx>
            <c:strRef>
              <c:f>List1!$B$1</c:f>
              <c:strCache>
                <c:ptCount val="1"/>
                <c:pt idx="0">
                  <c:v>Stupac1</c:v>
                </c:pt>
              </c:strCache>
            </c:strRef>
          </c:tx>
          <c:spPr>
            <a:solidFill>
              <a:schemeClr val="accent6">
                <a:lumMod val="75000"/>
              </a:schemeClr>
            </a:solidFill>
            <a:ln>
              <a:noFill/>
            </a:ln>
            <a:effectLst/>
          </c:spPr>
          <c:invertIfNegative val="0"/>
          <c:dLbls>
            <c:dLbl>
              <c:idx val="0"/>
              <c:layout>
                <c:manualLayout>
                  <c:x val="3.7911156288968982E-2"/>
                  <c:y val="-6.0087686719866862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30C-490E-8733-138E177AC781}"/>
                </c:ext>
              </c:extLst>
            </c:dLbl>
            <c:dLbl>
              <c:idx val="1"/>
              <c:layout>
                <c:manualLayout>
                  <c:x val="5.2745956575956772E-2"/>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30C-490E-8733-138E177AC781}"/>
                </c:ext>
              </c:extLst>
            </c:dLbl>
            <c:dLbl>
              <c:idx val="2"/>
              <c:layout>
                <c:manualLayout>
                  <c:x val="3.4614534002971632E-2"/>
                  <c:y val="3.0042660578020789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130C-490E-8733-138E177AC781}"/>
                </c:ext>
              </c:extLst>
            </c:dLbl>
            <c:dLbl>
              <c:idx val="3"/>
              <c:layout>
                <c:manualLayout>
                  <c:x val="4.9449334289959478E-2"/>
                  <c:y val="-6.0085321156041933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30C-490E-8733-138E177AC781}"/>
                </c:ext>
              </c:extLst>
            </c:dLbl>
            <c:dLbl>
              <c:idx val="4"/>
              <c:layout>
                <c:manualLayout>
                  <c:x val="5.9339201147951708E-2"/>
                  <c:y val="-6.0087686719866862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30C-490E-8733-138E177AC781}"/>
                </c:ext>
              </c:extLst>
            </c:dLbl>
            <c:dLbl>
              <c:idx val="5"/>
              <c:layout>
                <c:manualLayout>
                  <c:x val="7.5822182789658882E-2"/>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130C-490E-8733-138E177AC781}"/>
                </c:ext>
              </c:extLst>
            </c:dLbl>
            <c:dLbl>
              <c:idx val="6"/>
              <c:layout>
                <c:manualLayout>
                  <c:x val="0.16977604772886087"/>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130C-490E-8733-138E177AC781}"/>
                </c:ext>
              </c:extLst>
            </c:dLbl>
            <c:dLbl>
              <c:idx val="7"/>
              <c:layout>
                <c:manualLayout>
                  <c:x val="0.30042720121044741"/>
                  <c:y val="-3.0042660578021066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130C-490E-8733-138E177AC781}"/>
                </c:ext>
              </c:extLst>
            </c:dLbl>
            <c:dLbl>
              <c:idx val="8"/>
              <c:layout>
                <c:manualLayout>
                  <c:x val="3.7911156288968934E-2"/>
                  <c:y val="6.0085321156041578E-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130C-490E-8733-138E177AC781}"/>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r-Latn-R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List1!$A$2:$A$10</c:f>
              <c:strCache>
                <c:ptCount val="9"/>
                <c:pt idx="0">
                  <c:v>Socijalna zaštita (5,4)</c:v>
                </c:pt>
                <c:pt idx="1">
                  <c:v>Obrazovanje (84,8)</c:v>
                </c:pt>
                <c:pt idx="2">
                  <c:v>Rekreacija, kultura i religija (2,8)</c:v>
                </c:pt>
                <c:pt idx="3">
                  <c:v>Zdravstvo (110,5)</c:v>
                </c:pt>
                <c:pt idx="4">
                  <c:v>Usluge unapređenja stanovanja i zajed.(0,8)</c:v>
                </c:pt>
                <c:pt idx="5">
                  <c:v>Zaštita okoliša (2,8)</c:v>
                </c:pt>
                <c:pt idx="6">
                  <c:v>Ekonomski poslovi (13,3)</c:v>
                </c:pt>
                <c:pt idx="7">
                  <c:v>Javni red i sigurnost (0,4)</c:v>
                </c:pt>
                <c:pt idx="8">
                  <c:v>Opće javne usluge (14,7)</c:v>
                </c:pt>
              </c:strCache>
            </c:strRef>
          </c:cat>
          <c:val>
            <c:numRef>
              <c:f>List1!$B$2:$B$10</c:f>
              <c:numCache>
                <c:formatCode>0.00%</c:formatCode>
                <c:ptCount val="9"/>
                <c:pt idx="0">
                  <c:v>2.3099999999999999E-2</c:v>
                </c:pt>
                <c:pt idx="1">
                  <c:v>0.35949999999999999</c:v>
                </c:pt>
                <c:pt idx="2">
                  <c:v>1.2200000000000001E-2</c:v>
                </c:pt>
                <c:pt idx="3">
                  <c:v>0.46850000000000003</c:v>
                </c:pt>
                <c:pt idx="4">
                  <c:v>3.5999999999999999E-3</c:v>
                </c:pt>
                <c:pt idx="5">
                  <c:v>1.21E-2</c:v>
                </c:pt>
                <c:pt idx="6">
                  <c:v>5.6500000000000002E-2</c:v>
                </c:pt>
                <c:pt idx="7">
                  <c:v>1.9E-3</c:v>
                </c:pt>
                <c:pt idx="8">
                  <c:v>6.2600000000000003E-2</c:v>
                </c:pt>
              </c:numCache>
            </c:numRef>
          </c:val>
          <c:extLst>
            <c:ext xmlns:c16="http://schemas.microsoft.com/office/drawing/2014/chart" uri="{C3380CC4-5D6E-409C-BE32-E72D297353CC}">
              <c16:uniqueId val="{00000009-130C-490E-8733-138E177AC781}"/>
            </c:ext>
          </c:extLst>
        </c:ser>
        <c:dLbls>
          <c:showLegendKey val="0"/>
          <c:showVal val="1"/>
          <c:showCatName val="0"/>
          <c:showSerName val="0"/>
          <c:showPercent val="0"/>
          <c:showBubbleSize val="0"/>
        </c:dLbls>
        <c:gapWidth val="150"/>
        <c:overlap val="100"/>
        <c:axId val="145429632"/>
        <c:axId val="145432576"/>
      </c:barChart>
      <c:catAx>
        <c:axId val="145429632"/>
        <c:scaling>
          <c:orientation val="minMax"/>
        </c:scaling>
        <c:delete val="0"/>
        <c:axPos val="l"/>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sr-Latn-RS"/>
          </a:p>
        </c:txPr>
        <c:crossAx val="145432576"/>
        <c:crosses val="autoZero"/>
        <c:auto val="1"/>
        <c:lblAlgn val="ctr"/>
        <c:lblOffset val="100"/>
        <c:noMultiLvlLbl val="0"/>
      </c:catAx>
      <c:valAx>
        <c:axId val="145432576"/>
        <c:scaling>
          <c:orientation val="minMax"/>
        </c:scaling>
        <c:delete val="0"/>
        <c:axPos val="b"/>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one"/>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r-Latn-RS"/>
          </a:p>
        </c:txPr>
        <c:crossAx val="14542963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sr-Latn-RS"/>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 id="14">
  <a:schemeClr val="accent1"/>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FD69540-C5EE-4A3E-8BB1-417CF83C52A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hr-HR"/>
        </a:p>
      </dgm:t>
    </dgm:pt>
    <dgm:pt modelId="{D858A00B-872B-4D14-8BCB-FD5DA9704EC1}">
      <dgm:prSet phldrT="[Tekst]" custT="1"/>
      <dgm:spPr/>
      <dgm:t>
        <a:bodyPr/>
        <a:lstStyle/>
        <a:p>
          <a:r>
            <a:rPr lang="hr-HR" sz="1400" b="1" dirty="0"/>
            <a:t>Prihodi poslovanja</a:t>
          </a:r>
        </a:p>
        <a:p>
          <a:r>
            <a:rPr lang="hr-HR" sz="1400" dirty="0"/>
            <a:t>228.134.347,13 eura</a:t>
          </a:r>
        </a:p>
      </dgm:t>
    </dgm:pt>
    <dgm:pt modelId="{ADA2C2F6-6DF7-4E7B-9FF9-EA53AC415BEC}" type="parTrans" cxnId="{B2094FB8-45BC-4332-890B-2C2B9EDF0BBC}">
      <dgm:prSet/>
      <dgm:spPr/>
      <dgm:t>
        <a:bodyPr/>
        <a:lstStyle/>
        <a:p>
          <a:endParaRPr lang="hr-HR"/>
        </a:p>
      </dgm:t>
    </dgm:pt>
    <dgm:pt modelId="{DD4E373D-ABF8-4174-8D61-CBAFEA9D7616}" type="sibTrans" cxnId="{B2094FB8-45BC-4332-890B-2C2B9EDF0BBC}">
      <dgm:prSet/>
      <dgm:spPr/>
      <dgm:t>
        <a:bodyPr/>
        <a:lstStyle/>
        <a:p>
          <a:endParaRPr lang="hr-HR"/>
        </a:p>
      </dgm:t>
    </dgm:pt>
    <dgm:pt modelId="{0DBF0460-17AD-49D7-AE13-B162857ACAF4}">
      <dgm:prSet phldrT="[Tekst]" custT="1"/>
      <dgm:spPr/>
      <dgm:t>
        <a:bodyPr/>
        <a:lstStyle/>
        <a:p>
          <a:r>
            <a:rPr lang="hr-HR" sz="1400" b="1" dirty="0"/>
            <a:t>Primici od fin. imovine i zaduživanja</a:t>
          </a:r>
        </a:p>
        <a:p>
          <a:r>
            <a:rPr lang="hr-HR" sz="1400" b="1" dirty="0"/>
            <a:t> </a:t>
          </a:r>
          <a:r>
            <a:rPr lang="hr-HR" sz="1400" b="0" dirty="0"/>
            <a:t>8.248.059,41  eura</a:t>
          </a:r>
        </a:p>
      </dgm:t>
    </dgm:pt>
    <dgm:pt modelId="{F5426032-C706-420B-B3B9-18CC79477F4B}" type="parTrans" cxnId="{DBA659F4-D78C-4C11-97E8-E0D9558334B8}">
      <dgm:prSet/>
      <dgm:spPr/>
      <dgm:t>
        <a:bodyPr/>
        <a:lstStyle/>
        <a:p>
          <a:endParaRPr lang="hr-HR"/>
        </a:p>
      </dgm:t>
    </dgm:pt>
    <dgm:pt modelId="{1465BADE-E651-4D1D-A7FC-51BEEF22B585}" type="sibTrans" cxnId="{DBA659F4-D78C-4C11-97E8-E0D9558334B8}">
      <dgm:prSet/>
      <dgm:spPr/>
      <dgm:t>
        <a:bodyPr/>
        <a:lstStyle/>
        <a:p>
          <a:endParaRPr lang="hr-HR"/>
        </a:p>
      </dgm:t>
    </dgm:pt>
    <dgm:pt modelId="{0740B641-6C4D-4D43-987E-8A98E4A7C33C}">
      <dgm:prSet phldrT="[Tekst]" custT="1"/>
      <dgm:spPr/>
      <dgm:t>
        <a:bodyPr/>
        <a:lstStyle/>
        <a:p>
          <a:r>
            <a:rPr lang="hr-HR" sz="1400" b="1" dirty="0"/>
            <a:t>Prihodi od prodaje nefin. imovine</a:t>
          </a:r>
        </a:p>
        <a:p>
          <a:r>
            <a:rPr lang="hr-HR" sz="1400" b="0" dirty="0"/>
            <a:t>1.063.934,80 eura</a:t>
          </a:r>
        </a:p>
      </dgm:t>
    </dgm:pt>
    <dgm:pt modelId="{64E28D37-A572-4C8F-844D-BB488ADECF84}" type="parTrans" cxnId="{2AA2ECF6-4D47-4EC5-83B3-4A3253BB1082}">
      <dgm:prSet/>
      <dgm:spPr/>
      <dgm:t>
        <a:bodyPr/>
        <a:lstStyle/>
        <a:p>
          <a:endParaRPr lang="hr-HR"/>
        </a:p>
      </dgm:t>
    </dgm:pt>
    <dgm:pt modelId="{0670A606-DF99-4924-A716-690CA6DE5B71}" type="sibTrans" cxnId="{2AA2ECF6-4D47-4EC5-83B3-4A3253BB1082}">
      <dgm:prSet/>
      <dgm:spPr/>
      <dgm:t>
        <a:bodyPr/>
        <a:lstStyle/>
        <a:p>
          <a:endParaRPr lang="hr-HR"/>
        </a:p>
      </dgm:t>
    </dgm:pt>
    <dgm:pt modelId="{5A3839C2-9DFA-4C18-AD73-301A617808C5}">
      <dgm:prSet phldrT="[Tekst]" custT="1"/>
      <dgm:spPr/>
      <dgm:t>
        <a:bodyPr/>
        <a:lstStyle/>
        <a:p>
          <a:r>
            <a:rPr lang="hr-HR" sz="1400" b="1" dirty="0"/>
            <a:t>Preneseni manjak iz 2022. godine</a:t>
          </a:r>
        </a:p>
        <a:p>
          <a:r>
            <a:rPr lang="hr-HR" sz="1400" dirty="0"/>
            <a:t>-1.006.341,34 eura</a:t>
          </a:r>
        </a:p>
      </dgm:t>
    </dgm:pt>
    <dgm:pt modelId="{D89187ED-6184-4939-A810-56BC50D08CC6}" type="parTrans" cxnId="{F3CC750E-61B8-4390-87F5-CD725051E875}">
      <dgm:prSet/>
      <dgm:spPr/>
      <dgm:t>
        <a:bodyPr/>
        <a:lstStyle/>
        <a:p>
          <a:endParaRPr lang="hr-HR"/>
        </a:p>
      </dgm:t>
    </dgm:pt>
    <dgm:pt modelId="{EE3B92C2-1B46-482D-9B11-EE7DA1670A85}" type="sibTrans" cxnId="{F3CC750E-61B8-4390-87F5-CD725051E875}">
      <dgm:prSet/>
      <dgm:spPr/>
      <dgm:t>
        <a:bodyPr/>
        <a:lstStyle/>
        <a:p>
          <a:endParaRPr lang="hr-HR"/>
        </a:p>
      </dgm:t>
    </dgm:pt>
    <dgm:pt modelId="{EB2D8033-FE26-4FC7-AEB3-DEC54653511C}" type="pres">
      <dgm:prSet presAssocID="{4FD69540-C5EE-4A3E-8BB1-417CF83C52A3}" presName="linear" presStyleCnt="0">
        <dgm:presLayoutVars>
          <dgm:animLvl val="lvl"/>
          <dgm:resizeHandles val="exact"/>
        </dgm:presLayoutVars>
      </dgm:prSet>
      <dgm:spPr/>
    </dgm:pt>
    <dgm:pt modelId="{814D3AB5-9D8D-4EFF-9F7B-DDC855E48387}" type="pres">
      <dgm:prSet presAssocID="{D858A00B-872B-4D14-8BCB-FD5DA9704EC1}" presName="parentText" presStyleLbl="node1" presStyleIdx="0" presStyleCnt="4">
        <dgm:presLayoutVars>
          <dgm:chMax val="0"/>
          <dgm:bulletEnabled val="1"/>
        </dgm:presLayoutVars>
      </dgm:prSet>
      <dgm:spPr/>
    </dgm:pt>
    <dgm:pt modelId="{6BF81B8E-51A6-4A0F-A383-D62572699C2A}" type="pres">
      <dgm:prSet presAssocID="{DD4E373D-ABF8-4174-8D61-CBAFEA9D7616}" presName="spacer" presStyleCnt="0"/>
      <dgm:spPr/>
    </dgm:pt>
    <dgm:pt modelId="{4430A0A9-EBBE-4851-B8F5-CCC4CB53C15F}" type="pres">
      <dgm:prSet presAssocID="{0DBF0460-17AD-49D7-AE13-B162857ACAF4}" presName="parentText" presStyleLbl="node1" presStyleIdx="1" presStyleCnt="4" custLinFactY="97982" custLinFactNeighborY="100000">
        <dgm:presLayoutVars>
          <dgm:chMax val="0"/>
          <dgm:bulletEnabled val="1"/>
        </dgm:presLayoutVars>
      </dgm:prSet>
      <dgm:spPr/>
    </dgm:pt>
    <dgm:pt modelId="{D77DE0D9-EB7B-4F94-88C8-1996F89C4BCF}" type="pres">
      <dgm:prSet presAssocID="{1465BADE-E651-4D1D-A7FC-51BEEF22B585}" presName="spacer" presStyleCnt="0"/>
      <dgm:spPr/>
    </dgm:pt>
    <dgm:pt modelId="{EEB8353C-810F-499B-9144-B2322D7BC01D}" type="pres">
      <dgm:prSet presAssocID="{0740B641-6C4D-4D43-987E-8A98E4A7C33C}" presName="parentText" presStyleLbl="node1" presStyleIdx="2" presStyleCnt="4" custLinFactY="-100000" custLinFactNeighborY="-106734">
        <dgm:presLayoutVars>
          <dgm:chMax val="0"/>
          <dgm:bulletEnabled val="1"/>
        </dgm:presLayoutVars>
      </dgm:prSet>
      <dgm:spPr/>
    </dgm:pt>
    <dgm:pt modelId="{7D1D1D46-B95D-4F94-A3F1-C75E6CB6DBAB}" type="pres">
      <dgm:prSet presAssocID="{0670A606-DF99-4924-A716-690CA6DE5B71}" presName="spacer" presStyleCnt="0"/>
      <dgm:spPr/>
    </dgm:pt>
    <dgm:pt modelId="{76593AEE-6677-4237-BDA2-3F8F68DC9F91}" type="pres">
      <dgm:prSet presAssocID="{5A3839C2-9DFA-4C18-AD73-301A617808C5}" presName="parentText" presStyleLbl="node1" presStyleIdx="3" presStyleCnt="4">
        <dgm:presLayoutVars>
          <dgm:chMax val="0"/>
          <dgm:bulletEnabled val="1"/>
        </dgm:presLayoutVars>
      </dgm:prSet>
      <dgm:spPr/>
    </dgm:pt>
  </dgm:ptLst>
  <dgm:cxnLst>
    <dgm:cxn modelId="{F3CC750E-61B8-4390-87F5-CD725051E875}" srcId="{4FD69540-C5EE-4A3E-8BB1-417CF83C52A3}" destId="{5A3839C2-9DFA-4C18-AD73-301A617808C5}" srcOrd="3" destOrd="0" parTransId="{D89187ED-6184-4939-A810-56BC50D08CC6}" sibTransId="{EE3B92C2-1B46-482D-9B11-EE7DA1670A85}"/>
    <dgm:cxn modelId="{04FA2863-3BFE-4BFD-9911-88106661BAC4}" type="presOf" srcId="{0DBF0460-17AD-49D7-AE13-B162857ACAF4}" destId="{4430A0A9-EBBE-4851-B8F5-CCC4CB53C15F}" srcOrd="0" destOrd="0" presId="urn:microsoft.com/office/officeart/2005/8/layout/vList2"/>
    <dgm:cxn modelId="{0BCDB4A1-99AF-4BBC-8877-835AA0078198}" type="presOf" srcId="{0740B641-6C4D-4D43-987E-8A98E4A7C33C}" destId="{EEB8353C-810F-499B-9144-B2322D7BC01D}" srcOrd="0" destOrd="0" presId="urn:microsoft.com/office/officeart/2005/8/layout/vList2"/>
    <dgm:cxn modelId="{3380F2A7-CDDD-497F-9BC1-8E80E2833BC0}" type="presOf" srcId="{D858A00B-872B-4D14-8BCB-FD5DA9704EC1}" destId="{814D3AB5-9D8D-4EFF-9F7B-DDC855E48387}" srcOrd="0" destOrd="0" presId="urn:microsoft.com/office/officeart/2005/8/layout/vList2"/>
    <dgm:cxn modelId="{B2094FB8-45BC-4332-890B-2C2B9EDF0BBC}" srcId="{4FD69540-C5EE-4A3E-8BB1-417CF83C52A3}" destId="{D858A00B-872B-4D14-8BCB-FD5DA9704EC1}" srcOrd="0" destOrd="0" parTransId="{ADA2C2F6-6DF7-4E7B-9FF9-EA53AC415BEC}" sibTransId="{DD4E373D-ABF8-4174-8D61-CBAFEA9D7616}"/>
    <dgm:cxn modelId="{181D85DB-B348-4C9A-8ADD-53E71B61FC6C}" type="presOf" srcId="{4FD69540-C5EE-4A3E-8BB1-417CF83C52A3}" destId="{EB2D8033-FE26-4FC7-AEB3-DEC54653511C}" srcOrd="0" destOrd="0" presId="urn:microsoft.com/office/officeart/2005/8/layout/vList2"/>
    <dgm:cxn modelId="{DBA659F4-D78C-4C11-97E8-E0D9558334B8}" srcId="{4FD69540-C5EE-4A3E-8BB1-417CF83C52A3}" destId="{0DBF0460-17AD-49D7-AE13-B162857ACAF4}" srcOrd="1" destOrd="0" parTransId="{F5426032-C706-420B-B3B9-18CC79477F4B}" sibTransId="{1465BADE-E651-4D1D-A7FC-51BEEF22B585}"/>
    <dgm:cxn modelId="{2AA2ECF6-4D47-4EC5-83B3-4A3253BB1082}" srcId="{4FD69540-C5EE-4A3E-8BB1-417CF83C52A3}" destId="{0740B641-6C4D-4D43-987E-8A98E4A7C33C}" srcOrd="2" destOrd="0" parTransId="{64E28D37-A572-4C8F-844D-BB488ADECF84}" sibTransId="{0670A606-DF99-4924-A716-690CA6DE5B71}"/>
    <dgm:cxn modelId="{6ED528FE-D495-48FF-8435-6285A4D17681}" type="presOf" srcId="{5A3839C2-9DFA-4C18-AD73-301A617808C5}" destId="{76593AEE-6677-4237-BDA2-3F8F68DC9F91}" srcOrd="0" destOrd="0" presId="urn:microsoft.com/office/officeart/2005/8/layout/vList2"/>
    <dgm:cxn modelId="{F25143B1-5BA7-41FE-8AED-D989508BC44A}" type="presParOf" srcId="{EB2D8033-FE26-4FC7-AEB3-DEC54653511C}" destId="{814D3AB5-9D8D-4EFF-9F7B-DDC855E48387}" srcOrd="0" destOrd="0" presId="urn:microsoft.com/office/officeart/2005/8/layout/vList2"/>
    <dgm:cxn modelId="{E4CC0F17-95D4-48AB-89D0-5FD95AD6F75A}" type="presParOf" srcId="{EB2D8033-FE26-4FC7-AEB3-DEC54653511C}" destId="{6BF81B8E-51A6-4A0F-A383-D62572699C2A}" srcOrd="1" destOrd="0" presId="urn:microsoft.com/office/officeart/2005/8/layout/vList2"/>
    <dgm:cxn modelId="{0AA04C44-0B2E-47D3-9629-4DD9B637A49D}" type="presParOf" srcId="{EB2D8033-FE26-4FC7-AEB3-DEC54653511C}" destId="{4430A0A9-EBBE-4851-B8F5-CCC4CB53C15F}" srcOrd="2" destOrd="0" presId="urn:microsoft.com/office/officeart/2005/8/layout/vList2"/>
    <dgm:cxn modelId="{DEA20093-657C-4D24-A3AF-4ADA7B17D33E}" type="presParOf" srcId="{EB2D8033-FE26-4FC7-AEB3-DEC54653511C}" destId="{D77DE0D9-EB7B-4F94-88C8-1996F89C4BCF}" srcOrd="3" destOrd="0" presId="urn:microsoft.com/office/officeart/2005/8/layout/vList2"/>
    <dgm:cxn modelId="{D8831B78-7114-4CAF-BE8B-43B283FDD28E}" type="presParOf" srcId="{EB2D8033-FE26-4FC7-AEB3-DEC54653511C}" destId="{EEB8353C-810F-499B-9144-B2322D7BC01D}" srcOrd="4" destOrd="0" presId="urn:microsoft.com/office/officeart/2005/8/layout/vList2"/>
    <dgm:cxn modelId="{BA4B1023-D9B2-4FDC-B2FD-CB3530AE9ABC}" type="presParOf" srcId="{EB2D8033-FE26-4FC7-AEB3-DEC54653511C}" destId="{7D1D1D46-B95D-4F94-A3F1-C75E6CB6DBAB}" srcOrd="5" destOrd="0" presId="urn:microsoft.com/office/officeart/2005/8/layout/vList2"/>
    <dgm:cxn modelId="{10181D2D-E865-4BDF-9263-AF1C6418801D}" type="presParOf" srcId="{EB2D8033-FE26-4FC7-AEB3-DEC54653511C}" destId="{76593AEE-6677-4237-BDA2-3F8F68DC9F91}" srcOrd="6" destOrd="0" presId="urn:microsoft.com/office/officeart/2005/8/layout/vList2"/>
  </dgm:cxnLst>
  <dgm:bg/>
  <dgm:whole>
    <a:ln w="12700" cmpd="sng">
      <a:noFill/>
    </a:ln>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F26BE36-E252-491F-AAD2-983F57453A0D}"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hr-HR"/>
        </a:p>
      </dgm:t>
    </dgm:pt>
    <dgm:pt modelId="{0E8F3666-0CDF-487A-A0EB-0B445E6DC281}">
      <dgm:prSet phldrT="[Tekst]"/>
      <dgm:spPr/>
      <dgm:t>
        <a:bodyPr/>
        <a:lstStyle/>
        <a:p>
          <a:r>
            <a:rPr lang="hr-HR" b="1" u="none" dirty="0"/>
            <a:t>Plan za 2023. godinu</a:t>
          </a:r>
          <a:endParaRPr lang="hr-HR" dirty="0"/>
        </a:p>
      </dgm:t>
    </dgm:pt>
    <dgm:pt modelId="{B7C032C1-7D47-4B0A-BAA1-EC841E5EF506}" type="parTrans" cxnId="{6D710EFC-58B7-4AAD-86A5-E95EEFF28CBC}">
      <dgm:prSet/>
      <dgm:spPr/>
      <dgm:t>
        <a:bodyPr/>
        <a:lstStyle/>
        <a:p>
          <a:endParaRPr lang="hr-HR"/>
        </a:p>
      </dgm:t>
    </dgm:pt>
    <dgm:pt modelId="{49399E65-3FC3-4E53-BD1E-830966E1C3B3}" type="sibTrans" cxnId="{6D710EFC-58B7-4AAD-86A5-E95EEFF28CBC}">
      <dgm:prSet/>
      <dgm:spPr/>
      <dgm:t>
        <a:bodyPr/>
        <a:lstStyle/>
        <a:p>
          <a:endParaRPr lang="hr-HR"/>
        </a:p>
      </dgm:t>
    </dgm:pt>
    <dgm:pt modelId="{8752EB39-EF3F-4E60-88D6-7C6C9C0EA8D5}">
      <dgm:prSet phldrT="[Tekst]"/>
      <dgm:spPr/>
      <dgm:t>
        <a:bodyPr/>
        <a:lstStyle/>
        <a:p>
          <a:r>
            <a:rPr lang="hr-HR" b="1" u="none" dirty="0"/>
            <a:t>Izmjene i dopune za 2023. godinu</a:t>
          </a:r>
          <a:endParaRPr lang="hr-HR" dirty="0"/>
        </a:p>
      </dgm:t>
    </dgm:pt>
    <dgm:pt modelId="{60796E6D-CE70-45BE-91F5-9A3CCB782BB1}" type="parTrans" cxnId="{E47C9CF3-AB4E-48BB-82A6-BDCD45F9C424}">
      <dgm:prSet/>
      <dgm:spPr/>
      <dgm:t>
        <a:bodyPr/>
        <a:lstStyle/>
        <a:p>
          <a:endParaRPr lang="hr-HR"/>
        </a:p>
      </dgm:t>
    </dgm:pt>
    <dgm:pt modelId="{94FCF778-1509-445F-95EF-3A5224AA36F7}" type="sibTrans" cxnId="{E47C9CF3-AB4E-48BB-82A6-BDCD45F9C424}">
      <dgm:prSet/>
      <dgm:spPr/>
      <dgm:t>
        <a:bodyPr/>
        <a:lstStyle/>
        <a:p>
          <a:endParaRPr lang="hr-HR"/>
        </a:p>
      </dgm:t>
    </dgm:pt>
    <dgm:pt modelId="{10A0D5B4-1844-4732-B408-8F489F201046}">
      <dgm:prSet phldrT="[Tekst]" custT="1"/>
      <dgm:spPr/>
      <dgm:t>
        <a:bodyPr/>
        <a:lstStyle/>
        <a:p>
          <a:r>
            <a:rPr lang="hr-HR" sz="1800" b="1" u="sng" dirty="0"/>
            <a:t>236.440.000,00 eura</a:t>
          </a:r>
          <a:endParaRPr lang="hr-HR" sz="1800" dirty="0"/>
        </a:p>
      </dgm:t>
    </dgm:pt>
    <dgm:pt modelId="{75015A60-AC00-4D79-AD59-9CA1C6173538}" type="parTrans" cxnId="{0FDE90DF-36C0-4F29-99AF-90E5F3DED5D7}">
      <dgm:prSet/>
      <dgm:spPr/>
      <dgm:t>
        <a:bodyPr/>
        <a:lstStyle/>
        <a:p>
          <a:endParaRPr lang="hr-HR"/>
        </a:p>
      </dgm:t>
    </dgm:pt>
    <dgm:pt modelId="{2A6DCE8B-6EE6-464B-9C43-32423D953190}" type="sibTrans" cxnId="{0FDE90DF-36C0-4F29-99AF-90E5F3DED5D7}">
      <dgm:prSet/>
      <dgm:spPr/>
      <dgm:t>
        <a:bodyPr/>
        <a:lstStyle/>
        <a:p>
          <a:endParaRPr lang="hr-HR"/>
        </a:p>
      </dgm:t>
    </dgm:pt>
    <dgm:pt modelId="{9B622B78-48DD-4E28-A0C3-A5A78DA4306F}">
      <dgm:prSet phldrT="[Tekst]" custT="1"/>
      <dgm:spPr/>
      <dgm:t>
        <a:bodyPr/>
        <a:lstStyle/>
        <a:p>
          <a:r>
            <a:rPr lang="hr-HR" sz="1800" b="1" u="sng" dirty="0"/>
            <a:t>229.100.000,00 eura</a:t>
          </a:r>
        </a:p>
      </dgm:t>
    </dgm:pt>
    <dgm:pt modelId="{09E5B4A6-1EA5-4A31-BB7E-B507FEA4A4EA}" type="sibTrans" cxnId="{39166907-9414-4293-A069-2C8F2508214A}">
      <dgm:prSet/>
      <dgm:spPr/>
      <dgm:t>
        <a:bodyPr/>
        <a:lstStyle/>
        <a:p>
          <a:endParaRPr lang="hr-HR"/>
        </a:p>
      </dgm:t>
    </dgm:pt>
    <dgm:pt modelId="{D86EB72A-E986-49C2-9919-621F5F39CF13}" type="parTrans" cxnId="{39166907-9414-4293-A069-2C8F2508214A}">
      <dgm:prSet/>
      <dgm:spPr/>
      <dgm:t>
        <a:bodyPr/>
        <a:lstStyle/>
        <a:p>
          <a:endParaRPr lang="hr-HR"/>
        </a:p>
      </dgm:t>
    </dgm:pt>
    <dgm:pt modelId="{3691E4EA-0FC3-40A0-902F-375A40C848C6}" type="pres">
      <dgm:prSet presAssocID="{8F26BE36-E252-491F-AAD2-983F57453A0D}" presName="Name0" presStyleCnt="0">
        <dgm:presLayoutVars>
          <dgm:dir/>
          <dgm:animLvl val="lvl"/>
          <dgm:resizeHandles val="exact"/>
        </dgm:presLayoutVars>
      </dgm:prSet>
      <dgm:spPr/>
    </dgm:pt>
    <dgm:pt modelId="{BF7E4E31-F027-413D-B094-9DEBF58F0A16}" type="pres">
      <dgm:prSet presAssocID="{8752EB39-EF3F-4E60-88D6-7C6C9C0EA8D5}" presName="boxAndChildren" presStyleCnt="0"/>
      <dgm:spPr/>
    </dgm:pt>
    <dgm:pt modelId="{1896A4B6-9FD5-46EC-878E-635C9E9E1691}" type="pres">
      <dgm:prSet presAssocID="{8752EB39-EF3F-4E60-88D6-7C6C9C0EA8D5}" presName="parentTextBox" presStyleLbl="node1" presStyleIdx="0" presStyleCnt="2"/>
      <dgm:spPr/>
    </dgm:pt>
    <dgm:pt modelId="{6AF623C0-3814-43EE-9A05-13F8A7A95A8B}" type="pres">
      <dgm:prSet presAssocID="{8752EB39-EF3F-4E60-88D6-7C6C9C0EA8D5}" presName="entireBox" presStyleLbl="node1" presStyleIdx="0" presStyleCnt="2"/>
      <dgm:spPr/>
    </dgm:pt>
    <dgm:pt modelId="{D1CC19AE-229D-4BFA-B1A4-57ADF158AF28}" type="pres">
      <dgm:prSet presAssocID="{8752EB39-EF3F-4E60-88D6-7C6C9C0EA8D5}" presName="descendantBox" presStyleCnt="0"/>
      <dgm:spPr/>
    </dgm:pt>
    <dgm:pt modelId="{F86DDC54-07A8-4C8C-931B-31A05F11A916}" type="pres">
      <dgm:prSet presAssocID="{10A0D5B4-1844-4732-B408-8F489F201046}" presName="childTextBox" presStyleLbl="fgAccFollowNode1" presStyleIdx="0" presStyleCnt="2">
        <dgm:presLayoutVars>
          <dgm:bulletEnabled val="1"/>
        </dgm:presLayoutVars>
      </dgm:prSet>
      <dgm:spPr/>
    </dgm:pt>
    <dgm:pt modelId="{6575BFFB-8E0B-4AE8-8AC8-A4975C58FE87}" type="pres">
      <dgm:prSet presAssocID="{49399E65-3FC3-4E53-BD1E-830966E1C3B3}" presName="sp" presStyleCnt="0"/>
      <dgm:spPr/>
    </dgm:pt>
    <dgm:pt modelId="{4990A0AF-9919-4A09-BFC5-2FE46AB0BE0F}" type="pres">
      <dgm:prSet presAssocID="{0E8F3666-0CDF-487A-A0EB-0B445E6DC281}" presName="arrowAndChildren" presStyleCnt="0"/>
      <dgm:spPr/>
    </dgm:pt>
    <dgm:pt modelId="{039EE1EC-57F6-478E-A90D-C1ED366C99D7}" type="pres">
      <dgm:prSet presAssocID="{0E8F3666-0CDF-487A-A0EB-0B445E6DC281}" presName="parentTextArrow" presStyleLbl="node1" presStyleIdx="0" presStyleCnt="2"/>
      <dgm:spPr/>
    </dgm:pt>
    <dgm:pt modelId="{9D572A36-63FB-4DFF-80AC-FF5C3A4E0733}" type="pres">
      <dgm:prSet presAssocID="{0E8F3666-0CDF-487A-A0EB-0B445E6DC281}" presName="arrow" presStyleLbl="node1" presStyleIdx="1" presStyleCnt="2" custLinFactNeighborX="-2370" custLinFactNeighborY="-83"/>
      <dgm:spPr/>
    </dgm:pt>
    <dgm:pt modelId="{CC2BA3B8-27FF-4181-900D-E8945C5C7F16}" type="pres">
      <dgm:prSet presAssocID="{0E8F3666-0CDF-487A-A0EB-0B445E6DC281}" presName="descendantArrow" presStyleCnt="0"/>
      <dgm:spPr/>
    </dgm:pt>
    <dgm:pt modelId="{A874D18E-C23D-4AAD-BFB3-DCD43FDAC840}" type="pres">
      <dgm:prSet presAssocID="{9B622B78-48DD-4E28-A0C3-A5A78DA4306F}" presName="childTextArrow" presStyleLbl="fgAccFollowNode1" presStyleIdx="1" presStyleCnt="2">
        <dgm:presLayoutVars>
          <dgm:bulletEnabled val="1"/>
        </dgm:presLayoutVars>
      </dgm:prSet>
      <dgm:spPr/>
    </dgm:pt>
  </dgm:ptLst>
  <dgm:cxnLst>
    <dgm:cxn modelId="{39166907-9414-4293-A069-2C8F2508214A}" srcId="{0E8F3666-0CDF-487A-A0EB-0B445E6DC281}" destId="{9B622B78-48DD-4E28-A0C3-A5A78DA4306F}" srcOrd="0" destOrd="0" parTransId="{D86EB72A-E986-49C2-9919-621F5F39CF13}" sibTransId="{09E5B4A6-1EA5-4A31-BB7E-B507FEA4A4EA}"/>
    <dgm:cxn modelId="{A288612F-9EDD-44D8-A694-86F4D271E0C6}" type="presOf" srcId="{0E8F3666-0CDF-487A-A0EB-0B445E6DC281}" destId="{9D572A36-63FB-4DFF-80AC-FF5C3A4E0733}" srcOrd="1" destOrd="0" presId="urn:microsoft.com/office/officeart/2005/8/layout/process4"/>
    <dgm:cxn modelId="{3F310638-F033-482A-A7D3-BCCD279D5DD9}" type="presOf" srcId="{8F26BE36-E252-491F-AAD2-983F57453A0D}" destId="{3691E4EA-0FC3-40A0-902F-375A40C848C6}" srcOrd="0" destOrd="0" presId="urn:microsoft.com/office/officeart/2005/8/layout/process4"/>
    <dgm:cxn modelId="{67D4943E-B2B6-40D3-AE17-B2BFDEFE6654}" type="presOf" srcId="{9B622B78-48DD-4E28-A0C3-A5A78DA4306F}" destId="{A874D18E-C23D-4AAD-BFB3-DCD43FDAC840}" srcOrd="0" destOrd="0" presId="urn:microsoft.com/office/officeart/2005/8/layout/process4"/>
    <dgm:cxn modelId="{DFF1BD40-7B68-4D89-8465-810DD197383B}" type="presOf" srcId="{8752EB39-EF3F-4E60-88D6-7C6C9C0EA8D5}" destId="{1896A4B6-9FD5-46EC-878E-635C9E9E1691}" srcOrd="0" destOrd="0" presId="urn:microsoft.com/office/officeart/2005/8/layout/process4"/>
    <dgm:cxn modelId="{7AD45E8A-A868-41BF-A7F7-9AF89E0D2BDF}" type="presOf" srcId="{10A0D5B4-1844-4732-B408-8F489F201046}" destId="{F86DDC54-07A8-4C8C-931B-31A05F11A916}" srcOrd="0" destOrd="0" presId="urn:microsoft.com/office/officeart/2005/8/layout/process4"/>
    <dgm:cxn modelId="{0FDE90DF-36C0-4F29-99AF-90E5F3DED5D7}" srcId="{8752EB39-EF3F-4E60-88D6-7C6C9C0EA8D5}" destId="{10A0D5B4-1844-4732-B408-8F489F201046}" srcOrd="0" destOrd="0" parTransId="{75015A60-AC00-4D79-AD59-9CA1C6173538}" sibTransId="{2A6DCE8B-6EE6-464B-9C43-32423D953190}"/>
    <dgm:cxn modelId="{E47C9CF3-AB4E-48BB-82A6-BDCD45F9C424}" srcId="{8F26BE36-E252-491F-AAD2-983F57453A0D}" destId="{8752EB39-EF3F-4E60-88D6-7C6C9C0EA8D5}" srcOrd="1" destOrd="0" parTransId="{60796E6D-CE70-45BE-91F5-9A3CCB782BB1}" sibTransId="{94FCF778-1509-445F-95EF-3A5224AA36F7}"/>
    <dgm:cxn modelId="{DA68F2F5-286B-4740-A1A1-4AC7BED1F4E1}" type="presOf" srcId="{8752EB39-EF3F-4E60-88D6-7C6C9C0EA8D5}" destId="{6AF623C0-3814-43EE-9A05-13F8A7A95A8B}" srcOrd="1" destOrd="0" presId="urn:microsoft.com/office/officeart/2005/8/layout/process4"/>
    <dgm:cxn modelId="{88F8DFF7-780D-493F-B3D3-918002FC4330}" type="presOf" srcId="{0E8F3666-0CDF-487A-A0EB-0B445E6DC281}" destId="{039EE1EC-57F6-478E-A90D-C1ED366C99D7}" srcOrd="0" destOrd="0" presId="urn:microsoft.com/office/officeart/2005/8/layout/process4"/>
    <dgm:cxn modelId="{6D710EFC-58B7-4AAD-86A5-E95EEFF28CBC}" srcId="{8F26BE36-E252-491F-AAD2-983F57453A0D}" destId="{0E8F3666-0CDF-487A-A0EB-0B445E6DC281}" srcOrd="0" destOrd="0" parTransId="{B7C032C1-7D47-4B0A-BAA1-EC841E5EF506}" sibTransId="{49399E65-3FC3-4E53-BD1E-830966E1C3B3}"/>
    <dgm:cxn modelId="{0DFA450F-8051-490E-9531-21FC90E4D70B}" type="presParOf" srcId="{3691E4EA-0FC3-40A0-902F-375A40C848C6}" destId="{BF7E4E31-F027-413D-B094-9DEBF58F0A16}" srcOrd="0" destOrd="0" presId="urn:microsoft.com/office/officeart/2005/8/layout/process4"/>
    <dgm:cxn modelId="{8B10DF43-E43D-41D8-AC1A-AD235F71B11B}" type="presParOf" srcId="{BF7E4E31-F027-413D-B094-9DEBF58F0A16}" destId="{1896A4B6-9FD5-46EC-878E-635C9E9E1691}" srcOrd="0" destOrd="0" presId="urn:microsoft.com/office/officeart/2005/8/layout/process4"/>
    <dgm:cxn modelId="{DFC191BC-1515-4FE8-B9C6-BEF8AD7402FB}" type="presParOf" srcId="{BF7E4E31-F027-413D-B094-9DEBF58F0A16}" destId="{6AF623C0-3814-43EE-9A05-13F8A7A95A8B}" srcOrd="1" destOrd="0" presId="urn:microsoft.com/office/officeart/2005/8/layout/process4"/>
    <dgm:cxn modelId="{05847BA0-B5EB-4212-ABB5-128E5B0AC18A}" type="presParOf" srcId="{BF7E4E31-F027-413D-B094-9DEBF58F0A16}" destId="{D1CC19AE-229D-4BFA-B1A4-57ADF158AF28}" srcOrd="2" destOrd="0" presId="urn:microsoft.com/office/officeart/2005/8/layout/process4"/>
    <dgm:cxn modelId="{399FE88D-9189-455F-9316-90C386E827D3}" type="presParOf" srcId="{D1CC19AE-229D-4BFA-B1A4-57ADF158AF28}" destId="{F86DDC54-07A8-4C8C-931B-31A05F11A916}" srcOrd="0" destOrd="0" presId="urn:microsoft.com/office/officeart/2005/8/layout/process4"/>
    <dgm:cxn modelId="{F3E44FB6-11B0-4B70-8F59-D2EF44061CF5}" type="presParOf" srcId="{3691E4EA-0FC3-40A0-902F-375A40C848C6}" destId="{6575BFFB-8E0B-4AE8-8AC8-A4975C58FE87}" srcOrd="1" destOrd="0" presId="urn:microsoft.com/office/officeart/2005/8/layout/process4"/>
    <dgm:cxn modelId="{CDF149E7-0EB2-4F27-AC28-E667B91BF36C}" type="presParOf" srcId="{3691E4EA-0FC3-40A0-902F-375A40C848C6}" destId="{4990A0AF-9919-4A09-BFC5-2FE46AB0BE0F}" srcOrd="2" destOrd="0" presId="urn:microsoft.com/office/officeart/2005/8/layout/process4"/>
    <dgm:cxn modelId="{AA5AC73C-AD0C-49CF-9DB6-C7EDD325D95E}" type="presParOf" srcId="{4990A0AF-9919-4A09-BFC5-2FE46AB0BE0F}" destId="{039EE1EC-57F6-478E-A90D-C1ED366C99D7}" srcOrd="0" destOrd="0" presId="urn:microsoft.com/office/officeart/2005/8/layout/process4"/>
    <dgm:cxn modelId="{22D9DC48-03A3-4CD7-96CA-22E979BDBEF2}" type="presParOf" srcId="{4990A0AF-9919-4A09-BFC5-2FE46AB0BE0F}" destId="{9D572A36-63FB-4DFF-80AC-FF5C3A4E0733}" srcOrd="1" destOrd="0" presId="urn:microsoft.com/office/officeart/2005/8/layout/process4"/>
    <dgm:cxn modelId="{CB3ADDC2-B752-4AF4-864C-36C1A20F18BB}" type="presParOf" srcId="{4990A0AF-9919-4A09-BFC5-2FE46AB0BE0F}" destId="{CC2BA3B8-27FF-4181-900D-E8945C5C7F16}" srcOrd="2" destOrd="0" presId="urn:microsoft.com/office/officeart/2005/8/layout/process4"/>
    <dgm:cxn modelId="{3D70676A-433B-42D1-BC84-C065700F7E25}" type="presParOf" srcId="{CC2BA3B8-27FF-4181-900D-E8945C5C7F16}" destId="{A874D18E-C23D-4AAD-BFB3-DCD43FDAC840}" srcOrd="0" destOrd="0" presId="urn:microsoft.com/office/officeart/2005/8/layout/process4"/>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FD69540-C5EE-4A3E-8BB1-417CF83C52A3}" type="doc">
      <dgm:prSet loTypeId="urn:microsoft.com/office/officeart/2005/8/layout/list1" loCatId="list" qsTypeId="urn:microsoft.com/office/officeart/2005/8/quickstyle/simple1" qsCatId="simple" csTypeId="urn:microsoft.com/office/officeart/2005/8/colors/accent2_2" csCatId="accent2" phldr="1"/>
      <dgm:spPr/>
      <dgm:t>
        <a:bodyPr/>
        <a:lstStyle/>
        <a:p>
          <a:endParaRPr lang="hr-HR"/>
        </a:p>
      </dgm:t>
    </dgm:pt>
    <dgm:pt modelId="{D858A00B-872B-4D14-8BCB-FD5DA9704EC1}">
      <dgm:prSet phldrT="[Tekst]" custT="1"/>
      <dgm:spPr/>
      <dgm:t>
        <a:bodyPr/>
        <a:lstStyle/>
        <a:p>
          <a:r>
            <a:rPr lang="hr-HR" sz="1400" b="1" u="none" dirty="0"/>
            <a:t>Prihodi poslovanja</a:t>
          </a:r>
        </a:p>
        <a:p>
          <a:r>
            <a:rPr lang="hr-HR" sz="1400" dirty="0"/>
            <a:t> 37.605.479,71 eura</a:t>
          </a:r>
        </a:p>
      </dgm:t>
    </dgm:pt>
    <dgm:pt modelId="{ADA2C2F6-6DF7-4E7B-9FF9-EA53AC415BEC}" type="parTrans" cxnId="{B2094FB8-45BC-4332-890B-2C2B9EDF0BBC}">
      <dgm:prSet/>
      <dgm:spPr/>
      <dgm:t>
        <a:bodyPr/>
        <a:lstStyle/>
        <a:p>
          <a:endParaRPr lang="hr-HR"/>
        </a:p>
      </dgm:t>
    </dgm:pt>
    <dgm:pt modelId="{DD4E373D-ABF8-4174-8D61-CBAFEA9D7616}" type="sibTrans" cxnId="{B2094FB8-45BC-4332-890B-2C2B9EDF0BBC}">
      <dgm:prSet/>
      <dgm:spPr/>
      <dgm:t>
        <a:bodyPr/>
        <a:lstStyle/>
        <a:p>
          <a:endParaRPr lang="hr-HR"/>
        </a:p>
      </dgm:t>
    </dgm:pt>
    <dgm:pt modelId="{0DBF0460-17AD-49D7-AE13-B162857ACAF4}">
      <dgm:prSet phldrT="[Tekst]" custT="1"/>
      <dgm:spPr/>
      <dgm:t>
        <a:bodyPr/>
        <a:lstStyle/>
        <a:p>
          <a:r>
            <a:rPr lang="hr-HR" sz="1400" b="1" dirty="0"/>
            <a:t>Primici od fin. imovine i zaduživanja</a:t>
          </a:r>
        </a:p>
        <a:p>
          <a:r>
            <a:rPr lang="hr-HR" sz="1400" b="0" dirty="0"/>
            <a:t>  5.175.515,59 eura</a:t>
          </a:r>
        </a:p>
      </dgm:t>
    </dgm:pt>
    <dgm:pt modelId="{F5426032-C706-420B-B3B9-18CC79477F4B}" type="parTrans" cxnId="{DBA659F4-D78C-4C11-97E8-E0D9558334B8}">
      <dgm:prSet/>
      <dgm:spPr/>
      <dgm:t>
        <a:bodyPr/>
        <a:lstStyle/>
        <a:p>
          <a:endParaRPr lang="hr-HR"/>
        </a:p>
      </dgm:t>
    </dgm:pt>
    <dgm:pt modelId="{1465BADE-E651-4D1D-A7FC-51BEEF22B585}" type="sibTrans" cxnId="{DBA659F4-D78C-4C11-97E8-E0D9558334B8}">
      <dgm:prSet/>
      <dgm:spPr/>
      <dgm:t>
        <a:bodyPr/>
        <a:lstStyle/>
        <a:p>
          <a:endParaRPr lang="hr-HR"/>
        </a:p>
      </dgm:t>
    </dgm:pt>
    <dgm:pt modelId="{0740B641-6C4D-4D43-987E-8A98E4A7C33C}">
      <dgm:prSet phldrT="[Tekst]" custT="1"/>
      <dgm:spPr/>
      <dgm:t>
        <a:bodyPr/>
        <a:lstStyle/>
        <a:p>
          <a:r>
            <a:rPr lang="hr-HR" sz="1400" b="1" dirty="0"/>
            <a:t>Prihodi od prodaje nefin. imovine</a:t>
          </a:r>
        </a:p>
        <a:p>
          <a:r>
            <a:rPr lang="hr-HR" sz="1400" dirty="0"/>
            <a:t>  712.161,00 eura</a:t>
          </a:r>
        </a:p>
      </dgm:t>
    </dgm:pt>
    <dgm:pt modelId="{64E28D37-A572-4C8F-844D-BB488ADECF84}" type="parTrans" cxnId="{2AA2ECF6-4D47-4EC5-83B3-4A3253BB1082}">
      <dgm:prSet/>
      <dgm:spPr/>
      <dgm:t>
        <a:bodyPr/>
        <a:lstStyle/>
        <a:p>
          <a:endParaRPr lang="hr-HR"/>
        </a:p>
      </dgm:t>
    </dgm:pt>
    <dgm:pt modelId="{0670A606-DF99-4924-A716-690CA6DE5B71}" type="sibTrans" cxnId="{2AA2ECF6-4D47-4EC5-83B3-4A3253BB1082}">
      <dgm:prSet/>
      <dgm:spPr/>
      <dgm:t>
        <a:bodyPr/>
        <a:lstStyle/>
        <a:p>
          <a:endParaRPr lang="hr-HR"/>
        </a:p>
      </dgm:t>
    </dgm:pt>
    <dgm:pt modelId="{5A3839C2-9DFA-4C18-AD73-301A617808C5}">
      <dgm:prSet phldrT="[Tekst]" custT="1"/>
      <dgm:spPr/>
      <dgm:t>
        <a:bodyPr/>
        <a:lstStyle/>
        <a:p>
          <a:r>
            <a:rPr lang="hr-HR" sz="1400" b="1" dirty="0"/>
            <a:t>Preneseni višak iz 2022. godine</a:t>
          </a:r>
        </a:p>
        <a:p>
          <a:r>
            <a:rPr lang="hr-HR" sz="1400" dirty="0"/>
            <a:t> 2.871.110,98 eura</a:t>
          </a:r>
        </a:p>
      </dgm:t>
    </dgm:pt>
    <dgm:pt modelId="{D89187ED-6184-4939-A810-56BC50D08CC6}" type="parTrans" cxnId="{F3CC750E-61B8-4390-87F5-CD725051E875}">
      <dgm:prSet/>
      <dgm:spPr/>
      <dgm:t>
        <a:bodyPr/>
        <a:lstStyle/>
        <a:p>
          <a:endParaRPr lang="hr-HR"/>
        </a:p>
      </dgm:t>
    </dgm:pt>
    <dgm:pt modelId="{EE3B92C2-1B46-482D-9B11-EE7DA1670A85}" type="sibTrans" cxnId="{F3CC750E-61B8-4390-87F5-CD725051E875}">
      <dgm:prSet/>
      <dgm:spPr/>
      <dgm:t>
        <a:bodyPr/>
        <a:lstStyle/>
        <a:p>
          <a:endParaRPr lang="hr-HR"/>
        </a:p>
      </dgm:t>
    </dgm:pt>
    <dgm:pt modelId="{8BFA097F-0B1B-4DBA-8D4F-8D31392DC1C0}" type="pres">
      <dgm:prSet presAssocID="{4FD69540-C5EE-4A3E-8BB1-417CF83C52A3}" presName="linear" presStyleCnt="0">
        <dgm:presLayoutVars>
          <dgm:dir/>
          <dgm:animLvl val="lvl"/>
          <dgm:resizeHandles val="exact"/>
        </dgm:presLayoutVars>
      </dgm:prSet>
      <dgm:spPr/>
    </dgm:pt>
    <dgm:pt modelId="{B27094A2-6FAF-4666-83B8-0E86EDEA8ED8}" type="pres">
      <dgm:prSet presAssocID="{D858A00B-872B-4D14-8BCB-FD5DA9704EC1}" presName="parentLin" presStyleCnt="0"/>
      <dgm:spPr/>
    </dgm:pt>
    <dgm:pt modelId="{F16C6BB2-9B3A-44EE-8525-9F7A73BDD387}" type="pres">
      <dgm:prSet presAssocID="{D858A00B-872B-4D14-8BCB-FD5DA9704EC1}" presName="parentLeftMargin" presStyleLbl="node1" presStyleIdx="0" presStyleCnt="4"/>
      <dgm:spPr/>
    </dgm:pt>
    <dgm:pt modelId="{435CD82E-5616-4708-AB59-B2A5A12DD9C4}" type="pres">
      <dgm:prSet presAssocID="{D858A00B-872B-4D14-8BCB-FD5DA9704EC1}" presName="parentText" presStyleLbl="node1" presStyleIdx="0" presStyleCnt="4" custScaleX="130718">
        <dgm:presLayoutVars>
          <dgm:chMax val="0"/>
          <dgm:bulletEnabled val="1"/>
        </dgm:presLayoutVars>
      </dgm:prSet>
      <dgm:spPr/>
    </dgm:pt>
    <dgm:pt modelId="{3A692143-F61D-4C2B-8AC0-E7124CFEE2CF}" type="pres">
      <dgm:prSet presAssocID="{D858A00B-872B-4D14-8BCB-FD5DA9704EC1}" presName="negativeSpace" presStyleCnt="0"/>
      <dgm:spPr/>
    </dgm:pt>
    <dgm:pt modelId="{E89A41A0-B893-4009-B8C6-61ABC06F8E28}" type="pres">
      <dgm:prSet presAssocID="{D858A00B-872B-4D14-8BCB-FD5DA9704EC1}" presName="childText" presStyleLbl="conFgAcc1" presStyleIdx="0" presStyleCnt="4">
        <dgm:presLayoutVars>
          <dgm:bulletEnabled val="1"/>
        </dgm:presLayoutVars>
      </dgm:prSet>
      <dgm:spPr/>
    </dgm:pt>
    <dgm:pt modelId="{AA1AEB42-377C-4723-9006-CFAB7C3A52A2}" type="pres">
      <dgm:prSet presAssocID="{DD4E373D-ABF8-4174-8D61-CBAFEA9D7616}" presName="spaceBetweenRectangles" presStyleCnt="0"/>
      <dgm:spPr/>
    </dgm:pt>
    <dgm:pt modelId="{5CCA20C3-95C8-4B81-820E-6D0275A710BD}" type="pres">
      <dgm:prSet presAssocID="{0DBF0460-17AD-49D7-AE13-B162857ACAF4}" presName="parentLin" presStyleCnt="0"/>
      <dgm:spPr/>
    </dgm:pt>
    <dgm:pt modelId="{28B81BE0-34A7-4E5E-81A1-4B67483BD293}" type="pres">
      <dgm:prSet presAssocID="{0DBF0460-17AD-49D7-AE13-B162857ACAF4}" presName="parentLeftMargin" presStyleLbl="node1" presStyleIdx="0" presStyleCnt="4"/>
      <dgm:spPr/>
    </dgm:pt>
    <dgm:pt modelId="{17926B38-A9DE-4302-BEB4-1523A53776F3}" type="pres">
      <dgm:prSet presAssocID="{0DBF0460-17AD-49D7-AE13-B162857ACAF4}" presName="parentText" presStyleLbl="node1" presStyleIdx="1" presStyleCnt="4" custScaleX="130718" custLinFactY="52210" custLinFactNeighborX="-14403" custLinFactNeighborY="100000">
        <dgm:presLayoutVars>
          <dgm:chMax val="0"/>
          <dgm:bulletEnabled val="1"/>
        </dgm:presLayoutVars>
      </dgm:prSet>
      <dgm:spPr/>
    </dgm:pt>
    <dgm:pt modelId="{7EFB36B5-A4D1-46BB-92E8-A2CBC70EF1BD}" type="pres">
      <dgm:prSet presAssocID="{0DBF0460-17AD-49D7-AE13-B162857ACAF4}" presName="negativeSpace" presStyleCnt="0"/>
      <dgm:spPr/>
    </dgm:pt>
    <dgm:pt modelId="{4F53389B-63E0-4B2B-A0FA-C30D184AC424}" type="pres">
      <dgm:prSet presAssocID="{0DBF0460-17AD-49D7-AE13-B162857ACAF4}" presName="childText" presStyleLbl="conFgAcc1" presStyleIdx="1" presStyleCnt="4">
        <dgm:presLayoutVars>
          <dgm:bulletEnabled val="1"/>
        </dgm:presLayoutVars>
      </dgm:prSet>
      <dgm:spPr/>
    </dgm:pt>
    <dgm:pt modelId="{518425D6-ED6A-4CCA-B164-DB791A847377}" type="pres">
      <dgm:prSet presAssocID="{1465BADE-E651-4D1D-A7FC-51BEEF22B585}" presName="spaceBetweenRectangles" presStyleCnt="0"/>
      <dgm:spPr/>
    </dgm:pt>
    <dgm:pt modelId="{98E7DDC4-7787-4356-9AE7-8B3EEA1F02C4}" type="pres">
      <dgm:prSet presAssocID="{0740B641-6C4D-4D43-987E-8A98E4A7C33C}" presName="parentLin" presStyleCnt="0"/>
      <dgm:spPr/>
    </dgm:pt>
    <dgm:pt modelId="{84D69325-482C-41F6-89B2-8A87C575FF74}" type="pres">
      <dgm:prSet presAssocID="{0740B641-6C4D-4D43-987E-8A98E4A7C33C}" presName="parentLeftMargin" presStyleLbl="node1" presStyleIdx="1" presStyleCnt="4"/>
      <dgm:spPr/>
    </dgm:pt>
    <dgm:pt modelId="{0CC4C80F-444E-461E-9B35-6C31E8D22168}" type="pres">
      <dgm:prSet presAssocID="{0740B641-6C4D-4D43-987E-8A98E4A7C33C}" presName="parentText" presStyleLbl="node1" presStyleIdx="2" presStyleCnt="4" custScaleX="131453" custLinFactY="-60784" custLinFactNeighborX="-14299" custLinFactNeighborY="-100000">
        <dgm:presLayoutVars>
          <dgm:chMax val="0"/>
          <dgm:bulletEnabled val="1"/>
        </dgm:presLayoutVars>
      </dgm:prSet>
      <dgm:spPr/>
    </dgm:pt>
    <dgm:pt modelId="{4640031A-49CC-4B14-8110-75499F663224}" type="pres">
      <dgm:prSet presAssocID="{0740B641-6C4D-4D43-987E-8A98E4A7C33C}" presName="negativeSpace" presStyleCnt="0"/>
      <dgm:spPr/>
    </dgm:pt>
    <dgm:pt modelId="{0B6DFDE6-CC62-4855-A696-8D31543F3801}" type="pres">
      <dgm:prSet presAssocID="{0740B641-6C4D-4D43-987E-8A98E4A7C33C}" presName="childText" presStyleLbl="conFgAcc1" presStyleIdx="2" presStyleCnt="4" custLinFactX="-5360" custLinFactY="131541" custLinFactNeighborX="-100000" custLinFactNeighborY="200000">
        <dgm:presLayoutVars>
          <dgm:bulletEnabled val="1"/>
        </dgm:presLayoutVars>
      </dgm:prSet>
      <dgm:spPr/>
    </dgm:pt>
    <dgm:pt modelId="{4E9BBE6E-7011-4A2D-974B-2109475D8B20}" type="pres">
      <dgm:prSet presAssocID="{0670A606-DF99-4924-A716-690CA6DE5B71}" presName="spaceBetweenRectangles" presStyleCnt="0"/>
      <dgm:spPr/>
    </dgm:pt>
    <dgm:pt modelId="{7B801DAB-8F86-4BED-B074-C81E6F677E19}" type="pres">
      <dgm:prSet presAssocID="{5A3839C2-9DFA-4C18-AD73-301A617808C5}" presName="parentLin" presStyleCnt="0"/>
      <dgm:spPr/>
    </dgm:pt>
    <dgm:pt modelId="{9E0B426E-E98E-4A9D-9F0A-7EB891172428}" type="pres">
      <dgm:prSet presAssocID="{5A3839C2-9DFA-4C18-AD73-301A617808C5}" presName="parentLeftMargin" presStyleLbl="node1" presStyleIdx="2" presStyleCnt="4"/>
      <dgm:spPr/>
    </dgm:pt>
    <dgm:pt modelId="{1F3EBFC1-B5F2-4BB9-9E1E-707FF342E013}" type="pres">
      <dgm:prSet presAssocID="{5A3839C2-9DFA-4C18-AD73-301A617808C5}" presName="parentText" presStyleLbl="node1" presStyleIdx="3" presStyleCnt="4" custScaleX="131453">
        <dgm:presLayoutVars>
          <dgm:chMax val="0"/>
          <dgm:bulletEnabled val="1"/>
        </dgm:presLayoutVars>
      </dgm:prSet>
      <dgm:spPr/>
    </dgm:pt>
    <dgm:pt modelId="{9D99F35C-9FB9-439B-9731-A423A941C685}" type="pres">
      <dgm:prSet presAssocID="{5A3839C2-9DFA-4C18-AD73-301A617808C5}" presName="negativeSpace" presStyleCnt="0"/>
      <dgm:spPr/>
    </dgm:pt>
    <dgm:pt modelId="{D63E227D-F084-44B0-86F0-571F9FAED194}" type="pres">
      <dgm:prSet presAssocID="{5A3839C2-9DFA-4C18-AD73-301A617808C5}" presName="childText" presStyleLbl="conFgAcc1" presStyleIdx="3" presStyleCnt="4" custLinFactY="-43282" custLinFactNeighborY="-100000">
        <dgm:presLayoutVars>
          <dgm:bulletEnabled val="1"/>
        </dgm:presLayoutVars>
      </dgm:prSet>
      <dgm:spPr/>
    </dgm:pt>
  </dgm:ptLst>
  <dgm:cxnLst>
    <dgm:cxn modelId="{63628300-D9FB-4C0D-8CEB-49951BB5FE72}" type="presOf" srcId="{0DBF0460-17AD-49D7-AE13-B162857ACAF4}" destId="{28B81BE0-34A7-4E5E-81A1-4B67483BD293}" srcOrd="0" destOrd="0" presId="urn:microsoft.com/office/officeart/2005/8/layout/list1"/>
    <dgm:cxn modelId="{F3CC750E-61B8-4390-87F5-CD725051E875}" srcId="{4FD69540-C5EE-4A3E-8BB1-417CF83C52A3}" destId="{5A3839C2-9DFA-4C18-AD73-301A617808C5}" srcOrd="3" destOrd="0" parTransId="{D89187ED-6184-4939-A810-56BC50D08CC6}" sibTransId="{EE3B92C2-1B46-482D-9B11-EE7DA1670A85}"/>
    <dgm:cxn modelId="{28754F15-74D5-4AB9-93F7-F5796F571014}" type="presOf" srcId="{5A3839C2-9DFA-4C18-AD73-301A617808C5}" destId="{9E0B426E-E98E-4A9D-9F0A-7EB891172428}" srcOrd="0" destOrd="0" presId="urn:microsoft.com/office/officeart/2005/8/layout/list1"/>
    <dgm:cxn modelId="{513D411D-5F0E-47B3-9377-510105EE89C4}" type="presOf" srcId="{0740B641-6C4D-4D43-987E-8A98E4A7C33C}" destId="{84D69325-482C-41F6-89B2-8A87C575FF74}" srcOrd="0" destOrd="0" presId="urn:microsoft.com/office/officeart/2005/8/layout/list1"/>
    <dgm:cxn modelId="{A1424B5C-0D00-4645-9E53-265978453907}" type="presOf" srcId="{D858A00B-872B-4D14-8BCB-FD5DA9704EC1}" destId="{435CD82E-5616-4708-AB59-B2A5A12DD9C4}" srcOrd="1" destOrd="0" presId="urn:microsoft.com/office/officeart/2005/8/layout/list1"/>
    <dgm:cxn modelId="{0C9F7872-6230-4401-9A44-F6019077A64E}" type="presOf" srcId="{D858A00B-872B-4D14-8BCB-FD5DA9704EC1}" destId="{F16C6BB2-9B3A-44EE-8525-9F7A73BDD387}" srcOrd="0" destOrd="0" presId="urn:microsoft.com/office/officeart/2005/8/layout/list1"/>
    <dgm:cxn modelId="{2AA3F055-8817-43D0-BF56-4AE46E9DFB7D}" type="presOf" srcId="{0DBF0460-17AD-49D7-AE13-B162857ACAF4}" destId="{17926B38-A9DE-4302-BEB4-1523A53776F3}" srcOrd="1" destOrd="0" presId="urn:microsoft.com/office/officeart/2005/8/layout/list1"/>
    <dgm:cxn modelId="{5E953B96-8547-49FA-8285-8A44C33801CC}" type="presOf" srcId="{0740B641-6C4D-4D43-987E-8A98E4A7C33C}" destId="{0CC4C80F-444E-461E-9B35-6C31E8D22168}" srcOrd="1" destOrd="0" presId="urn:microsoft.com/office/officeart/2005/8/layout/list1"/>
    <dgm:cxn modelId="{7C84DAA2-001A-43C6-9DB2-19C9757BE8A3}" type="presOf" srcId="{4FD69540-C5EE-4A3E-8BB1-417CF83C52A3}" destId="{8BFA097F-0B1B-4DBA-8D4F-8D31392DC1C0}" srcOrd="0" destOrd="0" presId="urn:microsoft.com/office/officeart/2005/8/layout/list1"/>
    <dgm:cxn modelId="{32F93CAC-1F97-490D-BD91-AE01A0B753A5}" type="presOf" srcId="{5A3839C2-9DFA-4C18-AD73-301A617808C5}" destId="{1F3EBFC1-B5F2-4BB9-9E1E-707FF342E013}" srcOrd="1" destOrd="0" presId="urn:microsoft.com/office/officeart/2005/8/layout/list1"/>
    <dgm:cxn modelId="{B2094FB8-45BC-4332-890B-2C2B9EDF0BBC}" srcId="{4FD69540-C5EE-4A3E-8BB1-417CF83C52A3}" destId="{D858A00B-872B-4D14-8BCB-FD5DA9704EC1}" srcOrd="0" destOrd="0" parTransId="{ADA2C2F6-6DF7-4E7B-9FF9-EA53AC415BEC}" sibTransId="{DD4E373D-ABF8-4174-8D61-CBAFEA9D7616}"/>
    <dgm:cxn modelId="{DBA659F4-D78C-4C11-97E8-E0D9558334B8}" srcId="{4FD69540-C5EE-4A3E-8BB1-417CF83C52A3}" destId="{0DBF0460-17AD-49D7-AE13-B162857ACAF4}" srcOrd="1" destOrd="0" parTransId="{F5426032-C706-420B-B3B9-18CC79477F4B}" sibTransId="{1465BADE-E651-4D1D-A7FC-51BEEF22B585}"/>
    <dgm:cxn modelId="{2AA2ECF6-4D47-4EC5-83B3-4A3253BB1082}" srcId="{4FD69540-C5EE-4A3E-8BB1-417CF83C52A3}" destId="{0740B641-6C4D-4D43-987E-8A98E4A7C33C}" srcOrd="2" destOrd="0" parTransId="{64E28D37-A572-4C8F-844D-BB488ADECF84}" sibTransId="{0670A606-DF99-4924-A716-690CA6DE5B71}"/>
    <dgm:cxn modelId="{62F3256F-C289-4585-ABA7-30FE56081A4D}" type="presParOf" srcId="{8BFA097F-0B1B-4DBA-8D4F-8D31392DC1C0}" destId="{B27094A2-6FAF-4666-83B8-0E86EDEA8ED8}" srcOrd="0" destOrd="0" presId="urn:microsoft.com/office/officeart/2005/8/layout/list1"/>
    <dgm:cxn modelId="{1321017A-8FE3-44AE-B76C-F7B154BC4DC9}" type="presParOf" srcId="{B27094A2-6FAF-4666-83B8-0E86EDEA8ED8}" destId="{F16C6BB2-9B3A-44EE-8525-9F7A73BDD387}" srcOrd="0" destOrd="0" presId="urn:microsoft.com/office/officeart/2005/8/layout/list1"/>
    <dgm:cxn modelId="{498968E8-280F-4028-8584-F1FBCDCB029C}" type="presParOf" srcId="{B27094A2-6FAF-4666-83B8-0E86EDEA8ED8}" destId="{435CD82E-5616-4708-AB59-B2A5A12DD9C4}" srcOrd="1" destOrd="0" presId="urn:microsoft.com/office/officeart/2005/8/layout/list1"/>
    <dgm:cxn modelId="{B88451D6-C651-426F-8E18-9746B2961F8C}" type="presParOf" srcId="{8BFA097F-0B1B-4DBA-8D4F-8D31392DC1C0}" destId="{3A692143-F61D-4C2B-8AC0-E7124CFEE2CF}" srcOrd="1" destOrd="0" presId="urn:microsoft.com/office/officeart/2005/8/layout/list1"/>
    <dgm:cxn modelId="{B11B2C67-A4C3-41CB-B8B1-BBD9D873ACEB}" type="presParOf" srcId="{8BFA097F-0B1B-4DBA-8D4F-8D31392DC1C0}" destId="{E89A41A0-B893-4009-B8C6-61ABC06F8E28}" srcOrd="2" destOrd="0" presId="urn:microsoft.com/office/officeart/2005/8/layout/list1"/>
    <dgm:cxn modelId="{DDD5A05C-58AC-4224-8F48-952C1D65E67B}" type="presParOf" srcId="{8BFA097F-0B1B-4DBA-8D4F-8D31392DC1C0}" destId="{AA1AEB42-377C-4723-9006-CFAB7C3A52A2}" srcOrd="3" destOrd="0" presId="urn:microsoft.com/office/officeart/2005/8/layout/list1"/>
    <dgm:cxn modelId="{BB74A1A4-41C0-485B-AB06-5513FCCC3D9E}" type="presParOf" srcId="{8BFA097F-0B1B-4DBA-8D4F-8D31392DC1C0}" destId="{5CCA20C3-95C8-4B81-820E-6D0275A710BD}" srcOrd="4" destOrd="0" presId="urn:microsoft.com/office/officeart/2005/8/layout/list1"/>
    <dgm:cxn modelId="{1B58BB8D-3B96-4A2F-AF10-C8F455567927}" type="presParOf" srcId="{5CCA20C3-95C8-4B81-820E-6D0275A710BD}" destId="{28B81BE0-34A7-4E5E-81A1-4B67483BD293}" srcOrd="0" destOrd="0" presId="urn:microsoft.com/office/officeart/2005/8/layout/list1"/>
    <dgm:cxn modelId="{5208A279-A61D-4293-936A-486F638A9E6B}" type="presParOf" srcId="{5CCA20C3-95C8-4B81-820E-6D0275A710BD}" destId="{17926B38-A9DE-4302-BEB4-1523A53776F3}" srcOrd="1" destOrd="0" presId="urn:microsoft.com/office/officeart/2005/8/layout/list1"/>
    <dgm:cxn modelId="{1D416890-F9C1-4C6F-9E5C-0A256FEC4A04}" type="presParOf" srcId="{8BFA097F-0B1B-4DBA-8D4F-8D31392DC1C0}" destId="{7EFB36B5-A4D1-46BB-92E8-A2CBC70EF1BD}" srcOrd="5" destOrd="0" presId="urn:microsoft.com/office/officeart/2005/8/layout/list1"/>
    <dgm:cxn modelId="{6331C661-D6DC-48BB-BF4A-96FF6B72EB0F}" type="presParOf" srcId="{8BFA097F-0B1B-4DBA-8D4F-8D31392DC1C0}" destId="{4F53389B-63E0-4B2B-A0FA-C30D184AC424}" srcOrd="6" destOrd="0" presId="urn:microsoft.com/office/officeart/2005/8/layout/list1"/>
    <dgm:cxn modelId="{2604CE33-508D-4383-A11D-69B02FD22AFC}" type="presParOf" srcId="{8BFA097F-0B1B-4DBA-8D4F-8D31392DC1C0}" destId="{518425D6-ED6A-4CCA-B164-DB791A847377}" srcOrd="7" destOrd="0" presId="urn:microsoft.com/office/officeart/2005/8/layout/list1"/>
    <dgm:cxn modelId="{ADFB2BA1-BBE2-42FD-89B9-4D6D6AB2292A}" type="presParOf" srcId="{8BFA097F-0B1B-4DBA-8D4F-8D31392DC1C0}" destId="{98E7DDC4-7787-4356-9AE7-8B3EEA1F02C4}" srcOrd="8" destOrd="0" presId="urn:microsoft.com/office/officeart/2005/8/layout/list1"/>
    <dgm:cxn modelId="{D75740D9-0B14-420D-BE58-D7C80213E1E4}" type="presParOf" srcId="{98E7DDC4-7787-4356-9AE7-8B3EEA1F02C4}" destId="{84D69325-482C-41F6-89B2-8A87C575FF74}" srcOrd="0" destOrd="0" presId="urn:microsoft.com/office/officeart/2005/8/layout/list1"/>
    <dgm:cxn modelId="{91D82B55-8ED0-49E7-9AD3-E98C2F2C54C8}" type="presParOf" srcId="{98E7DDC4-7787-4356-9AE7-8B3EEA1F02C4}" destId="{0CC4C80F-444E-461E-9B35-6C31E8D22168}" srcOrd="1" destOrd="0" presId="urn:microsoft.com/office/officeart/2005/8/layout/list1"/>
    <dgm:cxn modelId="{1E9C7B8C-5CD7-43E6-97B0-4B34F8012902}" type="presParOf" srcId="{8BFA097F-0B1B-4DBA-8D4F-8D31392DC1C0}" destId="{4640031A-49CC-4B14-8110-75499F663224}" srcOrd="9" destOrd="0" presId="urn:microsoft.com/office/officeart/2005/8/layout/list1"/>
    <dgm:cxn modelId="{5B099E13-9C07-4633-9D97-94B63366E586}" type="presParOf" srcId="{8BFA097F-0B1B-4DBA-8D4F-8D31392DC1C0}" destId="{0B6DFDE6-CC62-4855-A696-8D31543F3801}" srcOrd="10" destOrd="0" presId="urn:microsoft.com/office/officeart/2005/8/layout/list1"/>
    <dgm:cxn modelId="{126DCFB6-3A6F-435B-902A-637CEDEF0E84}" type="presParOf" srcId="{8BFA097F-0B1B-4DBA-8D4F-8D31392DC1C0}" destId="{4E9BBE6E-7011-4A2D-974B-2109475D8B20}" srcOrd="11" destOrd="0" presId="urn:microsoft.com/office/officeart/2005/8/layout/list1"/>
    <dgm:cxn modelId="{3A150651-F4C0-4E8F-87B3-8883A1834A3B}" type="presParOf" srcId="{8BFA097F-0B1B-4DBA-8D4F-8D31392DC1C0}" destId="{7B801DAB-8F86-4BED-B074-C81E6F677E19}" srcOrd="12" destOrd="0" presId="urn:microsoft.com/office/officeart/2005/8/layout/list1"/>
    <dgm:cxn modelId="{C223C194-8E89-4D22-90FD-028AF7C7A2CC}" type="presParOf" srcId="{7B801DAB-8F86-4BED-B074-C81E6F677E19}" destId="{9E0B426E-E98E-4A9D-9F0A-7EB891172428}" srcOrd="0" destOrd="0" presId="urn:microsoft.com/office/officeart/2005/8/layout/list1"/>
    <dgm:cxn modelId="{10200D18-A7DE-4CF3-97BD-AE42CDEE7F96}" type="presParOf" srcId="{7B801DAB-8F86-4BED-B074-C81E6F677E19}" destId="{1F3EBFC1-B5F2-4BB9-9E1E-707FF342E013}" srcOrd="1" destOrd="0" presId="urn:microsoft.com/office/officeart/2005/8/layout/list1"/>
    <dgm:cxn modelId="{BAFD9A82-6DD8-4CD1-9C44-87562F559BA5}" type="presParOf" srcId="{8BFA097F-0B1B-4DBA-8D4F-8D31392DC1C0}" destId="{9D99F35C-9FB9-439B-9731-A423A941C685}" srcOrd="13" destOrd="0" presId="urn:microsoft.com/office/officeart/2005/8/layout/list1"/>
    <dgm:cxn modelId="{7CC15863-E977-4FFC-900C-3B6DF851A902}" type="presParOf" srcId="{8BFA097F-0B1B-4DBA-8D4F-8D31392DC1C0}" destId="{D63E227D-F084-44B0-86F0-571F9FAED194}" srcOrd="14" destOrd="0" presId="urn:microsoft.com/office/officeart/2005/8/layout/list1"/>
  </dgm:cxnLst>
  <dgm:bg/>
  <dgm:whole>
    <a:ln w="12700" cmpd="sng">
      <a:noFill/>
    </a:ln>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F26BE36-E252-491F-AAD2-983F57453A0D}" type="doc">
      <dgm:prSet loTypeId="urn:microsoft.com/office/officeart/2005/8/layout/process4" loCatId="list" qsTypeId="urn:microsoft.com/office/officeart/2005/8/quickstyle/simple1" qsCatId="simple" csTypeId="urn:microsoft.com/office/officeart/2005/8/colors/colorful4" csCatId="colorful" phldr="1"/>
      <dgm:spPr/>
      <dgm:t>
        <a:bodyPr/>
        <a:lstStyle/>
        <a:p>
          <a:endParaRPr lang="hr-HR"/>
        </a:p>
      </dgm:t>
    </dgm:pt>
    <dgm:pt modelId="{8752EB39-EF3F-4E60-88D6-7C6C9C0EA8D5}">
      <dgm:prSet phldrT="[Tekst]"/>
      <dgm:spPr>
        <a:solidFill>
          <a:schemeClr val="accent2">
            <a:lumMod val="60000"/>
            <a:lumOff val="40000"/>
          </a:schemeClr>
        </a:solidFill>
      </dgm:spPr>
      <dgm:t>
        <a:bodyPr/>
        <a:lstStyle/>
        <a:p>
          <a:r>
            <a:rPr lang="hr-HR" b="1" u="none" dirty="0"/>
            <a:t>Izmjene i dopune za 2023.godinu</a:t>
          </a:r>
          <a:endParaRPr lang="hr-HR" dirty="0"/>
        </a:p>
      </dgm:t>
    </dgm:pt>
    <dgm:pt modelId="{60796E6D-CE70-45BE-91F5-9A3CCB782BB1}" type="parTrans" cxnId="{E47C9CF3-AB4E-48BB-82A6-BDCD45F9C424}">
      <dgm:prSet/>
      <dgm:spPr/>
      <dgm:t>
        <a:bodyPr/>
        <a:lstStyle/>
        <a:p>
          <a:endParaRPr lang="hr-HR"/>
        </a:p>
      </dgm:t>
    </dgm:pt>
    <dgm:pt modelId="{94FCF778-1509-445F-95EF-3A5224AA36F7}" type="sibTrans" cxnId="{E47C9CF3-AB4E-48BB-82A6-BDCD45F9C424}">
      <dgm:prSet/>
      <dgm:spPr/>
      <dgm:t>
        <a:bodyPr/>
        <a:lstStyle/>
        <a:p>
          <a:endParaRPr lang="hr-HR"/>
        </a:p>
      </dgm:t>
    </dgm:pt>
    <dgm:pt modelId="{10A0D5B4-1844-4732-B408-8F489F201046}">
      <dgm:prSet phldrT="[Tekst]" custT="1"/>
      <dgm:spPr>
        <a:solidFill>
          <a:schemeClr val="bg1">
            <a:alpha val="90000"/>
          </a:schemeClr>
        </a:solidFill>
      </dgm:spPr>
      <dgm:t>
        <a:bodyPr/>
        <a:lstStyle/>
        <a:p>
          <a:r>
            <a:rPr lang="hr-HR" sz="1800" dirty="0"/>
            <a:t>46.364.267,28 eura</a:t>
          </a:r>
        </a:p>
      </dgm:t>
    </dgm:pt>
    <dgm:pt modelId="{75015A60-AC00-4D79-AD59-9CA1C6173538}" type="parTrans" cxnId="{0FDE90DF-36C0-4F29-99AF-90E5F3DED5D7}">
      <dgm:prSet/>
      <dgm:spPr/>
      <dgm:t>
        <a:bodyPr/>
        <a:lstStyle/>
        <a:p>
          <a:endParaRPr lang="hr-HR"/>
        </a:p>
      </dgm:t>
    </dgm:pt>
    <dgm:pt modelId="{2A6DCE8B-6EE6-464B-9C43-32423D953190}" type="sibTrans" cxnId="{0FDE90DF-36C0-4F29-99AF-90E5F3DED5D7}">
      <dgm:prSet/>
      <dgm:spPr/>
      <dgm:t>
        <a:bodyPr/>
        <a:lstStyle/>
        <a:p>
          <a:endParaRPr lang="hr-HR"/>
        </a:p>
      </dgm:t>
    </dgm:pt>
    <dgm:pt modelId="{9B622B78-48DD-4E28-A0C3-A5A78DA4306F}">
      <dgm:prSet phldrT="[Tekst]" custT="1"/>
      <dgm:spPr>
        <a:solidFill>
          <a:schemeClr val="bg1">
            <a:alpha val="90000"/>
          </a:schemeClr>
        </a:solidFill>
      </dgm:spPr>
      <dgm:t>
        <a:bodyPr/>
        <a:lstStyle/>
        <a:p>
          <a:r>
            <a:rPr lang="hr-HR" sz="1800" dirty="0"/>
            <a:t>43.394.361,00 eura</a:t>
          </a:r>
        </a:p>
      </dgm:t>
    </dgm:pt>
    <dgm:pt modelId="{09E5B4A6-1EA5-4A31-BB7E-B507FEA4A4EA}" type="sibTrans" cxnId="{39166907-9414-4293-A069-2C8F2508214A}">
      <dgm:prSet/>
      <dgm:spPr/>
      <dgm:t>
        <a:bodyPr/>
        <a:lstStyle/>
        <a:p>
          <a:endParaRPr lang="hr-HR"/>
        </a:p>
      </dgm:t>
    </dgm:pt>
    <dgm:pt modelId="{D86EB72A-E986-49C2-9919-621F5F39CF13}" type="parTrans" cxnId="{39166907-9414-4293-A069-2C8F2508214A}">
      <dgm:prSet/>
      <dgm:spPr/>
      <dgm:t>
        <a:bodyPr/>
        <a:lstStyle/>
        <a:p>
          <a:endParaRPr lang="hr-HR"/>
        </a:p>
      </dgm:t>
    </dgm:pt>
    <dgm:pt modelId="{0E8F3666-0CDF-487A-A0EB-0B445E6DC281}">
      <dgm:prSet phldrT="[Tekst]"/>
      <dgm:spPr>
        <a:solidFill>
          <a:schemeClr val="accent2">
            <a:lumMod val="75000"/>
          </a:schemeClr>
        </a:solidFill>
      </dgm:spPr>
      <dgm:t>
        <a:bodyPr/>
        <a:lstStyle/>
        <a:p>
          <a:r>
            <a:rPr lang="hr-HR" b="1" u="none" dirty="0"/>
            <a:t>Plan za 2023. godinu</a:t>
          </a:r>
          <a:endParaRPr lang="hr-HR" dirty="0"/>
        </a:p>
      </dgm:t>
    </dgm:pt>
    <dgm:pt modelId="{49399E65-3FC3-4E53-BD1E-830966E1C3B3}" type="sibTrans" cxnId="{6D710EFC-58B7-4AAD-86A5-E95EEFF28CBC}">
      <dgm:prSet/>
      <dgm:spPr/>
      <dgm:t>
        <a:bodyPr/>
        <a:lstStyle/>
        <a:p>
          <a:endParaRPr lang="hr-HR"/>
        </a:p>
      </dgm:t>
    </dgm:pt>
    <dgm:pt modelId="{B7C032C1-7D47-4B0A-BAA1-EC841E5EF506}" type="parTrans" cxnId="{6D710EFC-58B7-4AAD-86A5-E95EEFF28CBC}">
      <dgm:prSet/>
      <dgm:spPr/>
      <dgm:t>
        <a:bodyPr/>
        <a:lstStyle/>
        <a:p>
          <a:endParaRPr lang="hr-HR"/>
        </a:p>
      </dgm:t>
    </dgm:pt>
    <dgm:pt modelId="{3691E4EA-0FC3-40A0-902F-375A40C848C6}" type="pres">
      <dgm:prSet presAssocID="{8F26BE36-E252-491F-AAD2-983F57453A0D}" presName="Name0" presStyleCnt="0">
        <dgm:presLayoutVars>
          <dgm:dir/>
          <dgm:animLvl val="lvl"/>
          <dgm:resizeHandles val="exact"/>
        </dgm:presLayoutVars>
      </dgm:prSet>
      <dgm:spPr/>
    </dgm:pt>
    <dgm:pt modelId="{BF7E4E31-F027-413D-B094-9DEBF58F0A16}" type="pres">
      <dgm:prSet presAssocID="{8752EB39-EF3F-4E60-88D6-7C6C9C0EA8D5}" presName="boxAndChildren" presStyleCnt="0"/>
      <dgm:spPr/>
    </dgm:pt>
    <dgm:pt modelId="{1896A4B6-9FD5-46EC-878E-635C9E9E1691}" type="pres">
      <dgm:prSet presAssocID="{8752EB39-EF3F-4E60-88D6-7C6C9C0EA8D5}" presName="parentTextBox" presStyleLbl="node1" presStyleIdx="0" presStyleCnt="2"/>
      <dgm:spPr/>
    </dgm:pt>
    <dgm:pt modelId="{6AF623C0-3814-43EE-9A05-13F8A7A95A8B}" type="pres">
      <dgm:prSet presAssocID="{8752EB39-EF3F-4E60-88D6-7C6C9C0EA8D5}" presName="entireBox" presStyleLbl="node1" presStyleIdx="0" presStyleCnt="2"/>
      <dgm:spPr/>
    </dgm:pt>
    <dgm:pt modelId="{D1CC19AE-229D-4BFA-B1A4-57ADF158AF28}" type="pres">
      <dgm:prSet presAssocID="{8752EB39-EF3F-4E60-88D6-7C6C9C0EA8D5}" presName="descendantBox" presStyleCnt="0"/>
      <dgm:spPr/>
    </dgm:pt>
    <dgm:pt modelId="{F86DDC54-07A8-4C8C-931B-31A05F11A916}" type="pres">
      <dgm:prSet presAssocID="{10A0D5B4-1844-4732-B408-8F489F201046}" presName="childTextBox" presStyleLbl="fgAccFollowNode1" presStyleIdx="0" presStyleCnt="2">
        <dgm:presLayoutVars>
          <dgm:bulletEnabled val="1"/>
        </dgm:presLayoutVars>
      </dgm:prSet>
      <dgm:spPr/>
    </dgm:pt>
    <dgm:pt modelId="{6575BFFB-8E0B-4AE8-8AC8-A4975C58FE87}" type="pres">
      <dgm:prSet presAssocID="{49399E65-3FC3-4E53-BD1E-830966E1C3B3}" presName="sp" presStyleCnt="0"/>
      <dgm:spPr/>
    </dgm:pt>
    <dgm:pt modelId="{4990A0AF-9919-4A09-BFC5-2FE46AB0BE0F}" type="pres">
      <dgm:prSet presAssocID="{0E8F3666-0CDF-487A-A0EB-0B445E6DC281}" presName="arrowAndChildren" presStyleCnt="0"/>
      <dgm:spPr/>
    </dgm:pt>
    <dgm:pt modelId="{039EE1EC-57F6-478E-A90D-C1ED366C99D7}" type="pres">
      <dgm:prSet presAssocID="{0E8F3666-0CDF-487A-A0EB-0B445E6DC281}" presName="parentTextArrow" presStyleLbl="node1" presStyleIdx="0" presStyleCnt="2"/>
      <dgm:spPr/>
    </dgm:pt>
    <dgm:pt modelId="{9D572A36-63FB-4DFF-80AC-FF5C3A4E0733}" type="pres">
      <dgm:prSet presAssocID="{0E8F3666-0CDF-487A-A0EB-0B445E6DC281}" presName="arrow" presStyleLbl="node1" presStyleIdx="1" presStyleCnt="2" custLinFactNeighborX="-992" custLinFactNeighborY="-83"/>
      <dgm:spPr/>
    </dgm:pt>
    <dgm:pt modelId="{CC2BA3B8-27FF-4181-900D-E8945C5C7F16}" type="pres">
      <dgm:prSet presAssocID="{0E8F3666-0CDF-487A-A0EB-0B445E6DC281}" presName="descendantArrow" presStyleCnt="0"/>
      <dgm:spPr/>
    </dgm:pt>
    <dgm:pt modelId="{A874D18E-C23D-4AAD-BFB3-DCD43FDAC840}" type="pres">
      <dgm:prSet presAssocID="{9B622B78-48DD-4E28-A0C3-A5A78DA4306F}" presName="childTextArrow" presStyleLbl="fgAccFollowNode1" presStyleIdx="1" presStyleCnt="2">
        <dgm:presLayoutVars>
          <dgm:bulletEnabled val="1"/>
        </dgm:presLayoutVars>
      </dgm:prSet>
      <dgm:spPr/>
    </dgm:pt>
  </dgm:ptLst>
  <dgm:cxnLst>
    <dgm:cxn modelId="{39166907-9414-4293-A069-2C8F2508214A}" srcId="{0E8F3666-0CDF-487A-A0EB-0B445E6DC281}" destId="{9B622B78-48DD-4E28-A0C3-A5A78DA4306F}" srcOrd="0" destOrd="0" parTransId="{D86EB72A-E986-49C2-9919-621F5F39CF13}" sibTransId="{09E5B4A6-1EA5-4A31-BB7E-B507FEA4A4EA}"/>
    <dgm:cxn modelId="{BE738A20-74C6-4697-A638-6CFB1EC15E10}" type="presOf" srcId="{0E8F3666-0CDF-487A-A0EB-0B445E6DC281}" destId="{039EE1EC-57F6-478E-A90D-C1ED366C99D7}" srcOrd="0" destOrd="0" presId="urn:microsoft.com/office/officeart/2005/8/layout/process4"/>
    <dgm:cxn modelId="{72C6BD68-A1F0-4902-A31F-98E85D63B9BB}" type="presOf" srcId="{8752EB39-EF3F-4E60-88D6-7C6C9C0EA8D5}" destId="{1896A4B6-9FD5-46EC-878E-635C9E9E1691}" srcOrd="0" destOrd="0" presId="urn:microsoft.com/office/officeart/2005/8/layout/process4"/>
    <dgm:cxn modelId="{033EBFAA-1835-48CA-A2D1-090093600076}" type="presOf" srcId="{8752EB39-EF3F-4E60-88D6-7C6C9C0EA8D5}" destId="{6AF623C0-3814-43EE-9A05-13F8A7A95A8B}" srcOrd="1" destOrd="0" presId="urn:microsoft.com/office/officeart/2005/8/layout/process4"/>
    <dgm:cxn modelId="{690537B2-9127-4EF4-A865-F9C42511BB52}" type="presOf" srcId="{8F26BE36-E252-491F-AAD2-983F57453A0D}" destId="{3691E4EA-0FC3-40A0-902F-375A40C848C6}" srcOrd="0" destOrd="0" presId="urn:microsoft.com/office/officeart/2005/8/layout/process4"/>
    <dgm:cxn modelId="{D46CEBB8-2824-4B13-A087-FE7DF3C43784}" type="presOf" srcId="{0E8F3666-0CDF-487A-A0EB-0B445E6DC281}" destId="{9D572A36-63FB-4DFF-80AC-FF5C3A4E0733}" srcOrd="1" destOrd="0" presId="urn:microsoft.com/office/officeart/2005/8/layout/process4"/>
    <dgm:cxn modelId="{2F60A4BD-471E-4BB1-842E-A9527BBDDD84}" type="presOf" srcId="{9B622B78-48DD-4E28-A0C3-A5A78DA4306F}" destId="{A874D18E-C23D-4AAD-BFB3-DCD43FDAC840}" srcOrd="0" destOrd="0" presId="urn:microsoft.com/office/officeart/2005/8/layout/process4"/>
    <dgm:cxn modelId="{0FDE90DF-36C0-4F29-99AF-90E5F3DED5D7}" srcId="{8752EB39-EF3F-4E60-88D6-7C6C9C0EA8D5}" destId="{10A0D5B4-1844-4732-B408-8F489F201046}" srcOrd="0" destOrd="0" parTransId="{75015A60-AC00-4D79-AD59-9CA1C6173538}" sibTransId="{2A6DCE8B-6EE6-464B-9C43-32423D953190}"/>
    <dgm:cxn modelId="{C4D719F1-E5F5-4351-BEBC-F2C672064C8C}" type="presOf" srcId="{10A0D5B4-1844-4732-B408-8F489F201046}" destId="{F86DDC54-07A8-4C8C-931B-31A05F11A916}" srcOrd="0" destOrd="0" presId="urn:microsoft.com/office/officeart/2005/8/layout/process4"/>
    <dgm:cxn modelId="{E47C9CF3-AB4E-48BB-82A6-BDCD45F9C424}" srcId="{8F26BE36-E252-491F-AAD2-983F57453A0D}" destId="{8752EB39-EF3F-4E60-88D6-7C6C9C0EA8D5}" srcOrd="1" destOrd="0" parTransId="{60796E6D-CE70-45BE-91F5-9A3CCB782BB1}" sibTransId="{94FCF778-1509-445F-95EF-3A5224AA36F7}"/>
    <dgm:cxn modelId="{6D710EFC-58B7-4AAD-86A5-E95EEFF28CBC}" srcId="{8F26BE36-E252-491F-AAD2-983F57453A0D}" destId="{0E8F3666-0CDF-487A-A0EB-0B445E6DC281}" srcOrd="0" destOrd="0" parTransId="{B7C032C1-7D47-4B0A-BAA1-EC841E5EF506}" sibTransId="{49399E65-3FC3-4E53-BD1E-830966E1C3B3}"/>
    <dgm:cxn modelId="{B3FA7FAC-1DE1-439A-A46E-39730F253DA6}" type="presParOf" srcId="{3691E4EA-0FC3-40A0-902F-375A40C848C6}" destId="{BF7E4E31-F027-413D-B094-9DEBF58F0A16}" srcOrd="0" destOrd="0" presId="urn:microsoft.com/office/officeart/2005/8/layout/process4"/>
    <dgm:cxn modelId="{AB8CB9E7-F520-48F6-BFD7-B8CE8E02BF3E}" type="presParOf" srcId="{BF7E4E31-F027-413D-B094-9DEBF58F0A16}" destId="{1896A4B6-9FD5-46EC-878E-635C9E9E1691}" srcOrd="0" destOrd="0" presId="urn:microsoft.com/office/officeart/2005/8/layout/process4"/>
    <dgm:cxn modelId="{9D56C507-2DCB-4B6E-A2A8-442327078CB8}" type="presParOf" srcId="{BF7E4E31-F027-413D-B094-9DEBF58F0A16}" destId="{6AF623C0-3814-43EE-9A05-13F8A7A95A8B}" srcOrd="1" destOrd="0" presId="urn:microsoft.com/office/officeart/2005/8/layout/process4"/>
    <dgm:cxn modelId="{AF66345C-FDD7-43B4-8EC8-81D332E99813}" type="presParOf" srcId="{BF7E4E31-F027-413D-B094-9DEBF58F0A16}" destId="{D1CC19AE-229D-4BFA-B1A4-57ADF158AF28}" srcOrd="2" destOrd="0" presId="urn:microsoft.com/office/officeart/2005/8/layout/process4"/>
    <dgm:cxn modelId="{906EF418-E207-4818-980D-3421AB3FC050}" type="presParOf" srcId="{D1CC19AE-229D-4BFA-B1A4-57ADF158AF28}" destId="{F86DDC54-07A8-4C8C-931B-31A05F11A916}" srcOrd="0" destOrd="0" presId="urn:microsoft.com/office/officeart/2005/8/layout/process4"/>
    <dgm:cxn modelId="{FD7557CE-5C56-420D-865C-56FD2658360E}" type="presParOf" srcId="{3691E4EA-0FC3-40A0-902F-375A40C848C6}" destId="{6575BFFB-8E0B-4AE8-8AC8-A4975C58FE87}" srcOrd="1" destOrd="0" presId="urn:microsoft.com/office/officeart/2005/8/layout/process4"/>
    <dgm:cxn modelId="{CBADF5BF-995C-473A-8626-3455E443F10C}" type="presParOf" srcId="{3691E4EA-0FC3-40A0-902F-375A40C848C6}" destId="{4990A0AF-9919-4A09-BFC5-2FE46AB0BE0F}" srcOrd="2" destOrd="0" presId="urn:microsoft.com/office/officeart/2005/8/layout/process4"/>
    <dgm:cxn modelId="{801CC251-6E07-49F4-9CD4-8B9DA396606B}" type="presParOf" srcId="{4990A0AF-9919-4A09-BFC5-2FE46AB0BE0F}" destId="{039EE1EC-57F6-478E-A90D-C1ED366C99D7}" srcOrd="0" destOrd="0" presId="urn:microsoft.com/office/officeart/2005/8/layout/process4"/>
    <dgm:cxn modelId="{38AC6873-2FBC-41EC-AB6B-BAB4E705C598}" type="presParOf" srcId="{4990A0AF-9919-4A09-BFC5-2FE46AB0BE0F}" destId="{9D572A36-63FB-4DFF-80AC-FF5C3A4E0733}" srcOrd="1" destOrd="0" presId="urn:microsoft.com/office/officeart/2005/8/layout/process4"/>
    <dgm:cxn modelId="{D4786A59-0DCA-41D4-AE1E-F93190C44202}" type="presParOf" srcId="{4990A0AF-9919-4A09-BFC5-2FE46AB0BE0F}" destId="{CC2BA3B8-27FF-4181-900D-E8945C5C7F16}" srcOrd="2" destOrd="0" presId="urn:microsoft.com/office/officeart/2005/8/layout/process4"/>
    <dgm:cxn modelId="{B1CD417B-458D-469B-93E2-C512BD7D7312}" type="presParOf" srcId="{CC2BA3B8-27FF-4181-900D-E8945C5C7F16}" destId="{A874D18E-C23D-4AAD-BFB3-DCD43FDAC840}" srcOrd="0" destOrd="0" presId="urn:microsoft.com/office/officeart/2005/8/layout/process4"/>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CD64414-1755-40BD-88C0-4425CFF12AD4}" type="doc">
      <dgm:prSet loTypeId="urn:microsoft.com/office/officeart/2005/8/layout/cycle6" loCatId="cycle" qsTypeId="urn:microsoft.com/office/officeart/2005/8/quickstyle/simple1" qsCatId="simple" csTypeId="urn:microsoft.com/office/officeart/2005/8/colors/colorful1" csCatId="colorful" phldr="1"/>
      <dgm:spPr/>
      <dgm:t>
        <a:bodyPr/>
        <a:lstStyle/>
        <a:p>
          <a:endParaRPr lang="hr-HR"/>
        </a:p>
      </dgm:t>
    </dgm:pt>
    <dgm:pt modelId="{99868694-2B04-4CDC-B8AE-C799EF2F1EC3}">
      <dgm:prSet custT="1"/>
      <dgm:spPr/>
      <dgm:t>
        <a:bodyPr/>
        <a:lstStyle/>
        <a:p>
          <a:r>
            <a:rPr lang="hr-HR" sz="1100" b="1"/>
            <a:t>Osnovne škole osim onih na području grada Zadra - 27</a:t>
          </a:r>
          <a:endParaRPr lang="hr-HR" sz="1100" b="1" dirty="0"/>
        </a:p>
      </dgm:t>
    </dgm:pt>
    <dgm:pt modelId="{1EEE99BC-7EA4-49B6-9149-08E09033A835}" type="parTrans" cxnId="{FA104260-8BAA-42C4-8F22-7E780D4ECCC1}">
      <dgm:prSet/>
      <dgm:spPr/>
      <dgm:t>
        <a:bodyPr/>
        <a:lstStyle/>
        <a:p>
          <a:endParaRPr lang="hr-HR"/>
        </a:p>
      </dgm:t>
    </dgm:pt>
    <dgm:pt modelId="{6A090D69-81CF-47B0-BAA9-2ADD287336F3}" type="sibTrans" cxnId="{FA104260-8BAA-42C4-8F22-7E780D4ECCC1}">
      <dgm:prSet/>
      <dgm:spPr/>
      <dgm:t>
        <a:bodyPr/>
        <a:lstStyle/>
        <a:p>
          <a:endParaRPr lang="hr-HR"/>
        </a:p>
      </dgm:t>
    </dgm:pt>
    <dgm:pt modelId="{ACB2AEB5-1D4B-4A81-9BB7-976A9FF29CB5}">
      <dgm:prSet custT="1"/>
      <dgm:spPr/>
      <dgm:t>
        <a:bodyPr/>
        <a:lstStyle/>
        <a:p>
          <a:r>
            <a:rPr lang="pl-PL" sz="1100" dirty="0"/>
            <a:t>Zavod za prostorno uređenje, JU Natura Jadera - 2 </a:t>
          </a:r>
          <a:endParaRPr lang="hr-HR" sz="1100" dirty="0"/>
        </a:p>
      </dgm:t>
    </dgm:pt>
    <dgm:pt modelId="{32A61A78-7918-457E-8832-1061F1826A75}" type="parTrans" cxnId="{664D9F94-7CF7-4A8D-A1A3-7F77E9A43CC3}">
      <dgm:prSet/>
      <dgm:spPr/>
      <dgm:t>
        <a:bodyPr/>
        <a:lstStyle/>
        <a:p>
          <a:endParaRPr lang="hr-HR"/>
        </a:p>
      </dgm:t>
    </dgm:pt>
    <dgm:pt modelId="{0B3CBCA6-91F4-4452-9961-0541D675092B}" type="sibTrans" cxnId="{664D9F94-7CF7-4A8D-A1A3-7F77E9A43CC3}">
      <dgm:prSet/>
      <dgm:spPr/>
      <dgm:t>
        <a:bodyPr/>
        <a:lstStyle/>
        <a:p>
          <a:endParaRPr lang="hr-HR"/>
        </a:p>
      </dgm:t>
    </dgm:pt>
    <dgm:pt modelId="{42C1943F-5875-4343-90A2-DE096B2F6B2A}">
      <dgm:prSet custT="1"/>
      <dgm:spPr/>
      <dgm:t>
        <a:bodyPr/>
        <a:lstStyle/>
        <a:p>
          <a:r>
            <a:rPr lang="hr-HR" sz="1100" dirty="0"/>
            <a:t>ZADRA, AGRRA, INOVACIJA - 3</a:t>
          </a:r>
        </a:p>
      </dgm:t>
    </dgm:pt>
    <dgm:pt modelId="{FAEFAE6A-0E90-4BD0-8119-B34890B9CF0B}" type="parTrans" cxnId="{68FA2E21-EDCD-4B2D-8336-5715E5015DDC}">
      <dgm:prSet/>
      <dgm:spPr/>
      <dgm:t>
        <a:bodyPr/>
        <a:lstStyle/>
        <a:p>
          <a:endParaRPr lang="hr-HR"/>
        </a:p>
      </dgm:t>
    </dgm:pt>
    <dgm:pt modelId="{ED0EB014-094F-41A8-9FF8-B731C71AE7C3}" type="sibTrans" cxnId="{68FA2E21-EDCD-4B2D-8336-5715E5015DDC}">
      <dgm:prSet/>
      <dgm:spPr/>
      <dgm:t>
        <a:bodyPr/>
        <a:lstStyle/>
        <a:p>
          <a:endParaRPr lang="hr-HR"/>
        </a:p>
      </dgm:t>
    </dgm:pt>
    <dgm:pt modelId="{00E9265C-12AD-47E5-B704-F0CB21BA2991}">
      <dgm:prSet custT="1"/>
      <dgm:spPr/>
      <dgm:t>
        <a:bodyPr/>
        <a:lstStyle/>
        <a:p>
          <a:r>
            <a:rPr lang="hr-HR" sz="1100" dirty="0"/>
            <a:t>Vijeća nacionalnih manjina (albanska, bošnjačka, srpska) - 3</a:t>
          </a:r>
        </a:p>
      </dgm:t>
    </dgm:pt>
    <dgm:pt modelId="{55DA1C23-18A0-4C8E-8F5A-CEA24AE73941}" type="parTrans" cxnId="{A7AFA9EE-3366-414A-B13B-55567542A14E}">
      <dgm:prSet/>
      <dgm:spPr/>
      <dgm:t>
        <a:bodyPr/>
        <a:lstStyle/>
        <a:p>
          <a:endParaRPr lang="hr-HR"/>
        </a:p>
      </dgm:t>
    </dgm:pt>
    <dgm:pt modelId="{4696606E-CEF8-488E-A286-D15B82964A8F}" type="sibTrans" cxnId="{A7AFA9EE-3366-414A-B13B-55567542A14E}">
      <dgm:prSet/>
      <dgm:spPr/>
      <dgm:t>
        <a:bodyPr/>
        <a:lstStyle/>
        <a:p>
          <a:endParaRPr lang="hr-HR"/>
        </a:p>
      </dgm:t>
    </dgm:pt>
    <dgm:pt modelId="{3BE70BAA-F582-40DC-908B-659541993734}">
      <dgm:prSet/>
      <dgm:spPr/>
      <dgm:t>
        <a:bodyPr/>
        <a:lstStyle/>
        <a:p>
          <a:r>
            <a:rPr lang="hr-HR" b="1"/>
            <a:t>Sve srednje škole i Đački dom Zadar - 20</a:t>
          </a:r>
          <a:endParaRPr lang="hr-HR" b="1" dirty="0"/>
        </a:p>
      </dgm:t>
    </dgm:pt>
    <dgm:pt modelId="{E6F4AAC5-6D04-4DA9-95A8-FC4D62317C11}" type="parTrans" cxnId="{B593D216-C969-49BE-B2A7-035FD8AB73AF}">
      <dgm:prSet/>
      <dgm:spPr/>
      <dgm:t>
        <a:bodyPr/>
        <a:lstStyle/>
        <a:p>
          <a:endParaRPr lang="hr-HR"/>
        </a:p>
      </dgm:t>
    </dgm:pt>
    <dgm:pt modelId="{45C1ABB0-ABA1-47A9-AC73-D2CBCD79E19B}" type="sibTrans" cxnId="{B593D216-C969-49BE-B2A7-035FD8AB73AF}">
      <dgm:prSet/>
      <dgm:spPr/>
      <dgm:t>
        <a:bodyPr/>
        <a:lstStyle/>
        <a:p>
          <a:endParaRPr lang="hr-HR"/>
        </a:p>
      </dgm:t>
    </dgm:pt>
    <dgm:pt modelId="{4761911D-8307-4F84-9374-790994CFEC13}">
      <dgm:prSet/>
      <dgm:spPr/>
      <dgm:t>
        <a:bodyPr/>
        <a:lstStyle/>
        <a:p>
          <a:r>
            <a:rPr lang="pl-PL" dirty="0"/>
            <a:t>Kazalište lutaka, Narodni muzej - 2 </a:t>
          </a:r>
          <a:endParaRPr lang="hr-HR" dirty="0"/>
        </a:p>
      </dgm:t>
    </dgm:pt>
    <dgm:pt modelId="{06F69C06-2F12-416B-8E23-FF66827564A5}" type="parTrans" cxnId="{A08B16BA-23DC-443F-9999-F4EC6BDDAFFC}">
      <dgm:prSet/>
      <dgm:spPr/>
      <dgm:t>
        <a:bodyPr/>
        <a:lstStyle/>
        <a:p>
          <a:endParaRPr lang="hr-HR"/>
        </a:p>
      </dgm:t>
    </dgm:pt>
    <dgm:pt modelId="{58EFAD80-C814-4871-80E2-FAB179A5F3EB}" type="sibTrans" cxnId="{A08B16BA-23DC-443F-9999-F4EC6BDDAFFC}">
      <dgm:prSet/>
      <dgm:spPr/>
      <dgm:t>
        <a:bodyPr/>
        <a:lstStyle/>
        <a:p>
          <a:endParaRPr lang="hr-HR"/>
        </a:p>
      </dgm:t>
    </dgm:pt>
    <dgm:pt modelId="{BE76F737-6BF4-43B7-BBD0-D2C6D330C952}">
      <dgm:prSet/>
      <dgm:spPr/>
      <dgm:t>
        <a:bodyPr/>
        <a:lstStyle/>
        <a:p>
          <a:r>
            <a:rPr lang="hr-HR" b="1"/>
            <a:t>Sve ustanove u zdravstvu i Dom za starije i nemoćne -7 </a:t>
          </a:r>
          <a:endParaRPr lang="hr-HR" dirty="0"/>
        </a:p>
      </dgm:t>
    </dgm:pt>
    <dgm:pt modelId="{DFCD1947-FA58-4B01-9D70-685B741EE463}" type="parTrans" cxnId="{E9D336E3-2FB1-48CC-9BEA-291B17202210}">
      <dgm:prSet/>
      <dgm:spPr/>
      <dgm:t>
        <a:bodyPr/>
        <a:lstStyle/>
        <a:p>
          <a:endParaRPr lang="hr-HR"/>
        </a:p>
      </dgm:t>
    </dgm:pt>
    <dgm:pt modelId="{57070C96-E4F4-47F5-940C-3C5376D67BE4}" type="sibTrans" cxnId="{E9D336E3-2FB1-48CC-9BEA-291B17202210}">
      <dgm:prSet/>
      <dgm:spPr/>
      <dgm:t>
        <a:bodyPr/>
        <a:lstStyle/>
        <a:p>
          <a:endParaRPr lang="hr-HR"/>
        </a:p>
      </dgm:t>
    </dgm:pt>
    <dgm:pt modelId="{1BA78AA0-B0AB-49B2-8B11-CF56D83C2582}" type="pres">
      <dgm:prSet presAssocID="{6CD64414-1755-40BD-88C0-4425CFF12AD4}" presName="cycle" presStyleCnt="0">
        <dgm:presLayoutVars>
          <dgm:dir/>
          <dgm:resizeHandles val="exact"/>
        </dgm:presLayoutVars>
      </dgm:prSet>
      <dgm:spPr/>
    </dgm:pt>
    <dgm:pt modelId="{88847C38-CD35-437E-A0E3-5FE84C4676F7}" type="pres">
      <dgm:prSet presAssocID="{99868694-2B04-4CDC-B8AE-C799EF2F1EC3}" presName="node" presStyleLbl="node1" presStyleIdx="0" presStyleCnt="7">
        <dgm:presLayoutVars>
          <dgm:bulletEnabled val="1"/>
        </dgm:presLayoutVars>
      </dgm:prSet>
      <dgm:spPr/>
    </dgm:pt>
    <dgm:pt modelId="{39230445-0ADE-4D39-BE9B-68EF1D8A2440}" type="pres">
      <dgm:prSet presAssocID="{99868694-2B04-4CDC-B8AE-C799EF2F1EC3}" presName="spNode" presStyleCnt="0"/>
      <dgm:spPr/>
    </dgm:pt>
    <dgm:pt modelId="{8C47F540-C7C8-4A9E-83C0-279A594BF44C}" type="pres">
      <dgm:prSet presAssocID="{6A090D69-81CF-47B0-BAA9-2ADD287336F3}" presName="sibTrans" presStyleLbl="sibTrans1D1" presStyleIdx="0" presStyleCnt="7"/>
      <dgm:spPr/>
    </dgm:pt>
    <dgm:pt modelId="{16CC860C-B324-46F9-8BE5-B6DCA48A51FA}" type="pres">
      <dgm:prSet presAssocID="{4761911D-8307-4F84-9374-790994CFEC13}" presName="node" presStyleLbl="node1" presStyleIdx="1" presStyleCnt="7">
        <dgm:presLayoutVars>
          <dgm:bulletEnabled val="1"/>
        </dgm:presLayoutVars>
      </dgm:prSet>
      <dgm:spPr/>
    </dgm:pt>
    <dgm:pt modelId="{2C11AD9B-1B43-4F76-8BFA-6A66C35761CB}" type="pres">
      <dgm:prSet presAssocID="{4761911D-8307-4F84-9374-790994CFEC13}" presName="spNode" presStyleCnt="0"/>
      <dgm:spPr/>
    </dgm:pt>
    <dgm:pt modelId="{E964956A-673F-4E8C-B571-98E2ABD85107}" type="pres">
      <dgm:prSet presAssocID="{58EFAD80-C814-4871-80E2-FAB179A5F3EB}" presName="sibTrans" presStyleLbl="sibTrans1D1" presStyleIdx="1" presStyleCnt="7"/>
      <dgm:spPr/>
    </dgm:pt>
    <dgm:pt modelId="{A1635F7F-C217-43EC-BD51-BB1CF1A4B5B2}" type="pres">
      <dgm:prSet presAssocID="{ACB2AEB5-1D4B-4A81-9BB7-976A9FF29CB5}" presName="node" presStyleLbl="node1" presStyleIdx="2" presStyleCnt="7" custScaleX="116384" custScaleY="93946">
        <dgm:presLayoutVars>
          <dgm:bulletEnabled val="1"/>
        </dgm:presLayoutVars>
      </dgm:prSet>
      <dgm:spPr/>
    </dgm:pt>
    <dgm:pt modelId="{E6AA95CA-FB51-4AB6-8D19-52CF3FFA3EFF}" type="pres">
      <dgm:prSet presAssocID="{ACB2AEB5-1D4B-4A81-9BB7-976A9FF29CB5}" presName="spNode" presStyleCnt="0"/>
      <dgm:spPr/>
    </dgm:pt>
    <dgm:pt modelId="{A8B6A71F-29C3-456C-B267-1527AA13F847}" type="pres">
      <dgm:prSet presAssocID="{0B3CBCA6-91F4-4452-9961-0541D675092B}" presName="sibTrans" presStyleLbl="sibTrans1D1" presStyleIdx="2" presStyleCnt="7"/>
      <dgm:spPr/>
    </dgm:pt>
    <dgm:pt modelId="{20F54A87-05B1-47B9-89CC-87C0F859D015}" type="pres">
      <dgm:prSet presAssocID="{42C1943F-5875-4343-90A2-DE096B2F6B2A}" presName="node" presStyleLbl="node1" presStyleIdx="3" presStyleCnt="7">
        <dgm:presLayoutVars>
          <dgm:bulletEnabled val="1"/>
        </dgm:presLayoutVars>
      </dgm:prSet>
      <dgm:spPr/>
    </dgm:pt>
    <dgm:pt modelId="{CCC90790-1EEA-4BA5-8FAB-609171C780C4}" type="pres">
      <dgm:prSet presAssocID="{42C1943F-5875-4343-90A2-DE096B2F6B2A}" presName="spNode" presStyleCnt="0"/>
      <dgm:spPr/>
    </dgm:pt>
    <dgm:pt modelId="{EBBCBD9D-9755-41DD-BAD2-7E632ADF7937}" type="pres">
      <dgm:prSet presAssocID="{ED0EB014-094F-41A8-9FF8-B731C71AE7C3}" presName="sibTrans" presStyleLbl="sibTrans1D1" presStyleIdx="3" presStyleCnt="7"/>
      <dgm:spPr/>
    </dgm:pt>
    <dgm:pt modelId="{4E8F2D74-124C-4F71-8494-BA61E4F223AB}" type="pres">
      <dgm:prSet presAssocID="{00E9265C-12AD-47E5-B704-F0CB21BA2991}" presName="node" presStyleLbl="node1" presStyleIdx="4" presStyleCnt="7" custScaleX="121601" custScaleY="111350">
        <dgm:presLayoutVars>
          <dgm:bulletEnabled val="1"/>
        </dgm:presLayoutVars>
      </dgm:prSet>
      <dgm:spPr/>
    </dgm:pt>
    <dgm:pt modelId="{056D1B4F-E017-4A15-A385-F9F1F089CDFE}" type="pres">
      <dgm:prSet presAssocID="{00E9265C-12AD-47E5-B704-F0CB21BA2991}" presName="spNode" presStyleCnt="0"/>
      <dgm:spPr/>
    </dgm:pt>
    <dgm:pt modelId="{2DDBD423-605C-4151-83C6-B60044570F50}" type="pres">
      <dgm:prSet presAssocID="{4696606E-CEF8-488E-A286-D15B82964A8F}" presName="sibTrans" presStyleLbl="sibTrans1D1" presStyleIdx="4" presStyleCnt="7"/>
      <dgm:spPr/>
    </dgm:pt>
    <dgm:pt modelId="{1D9EE84D-FDF6-47E4-BC01-EF7F322D2FF2}" type="pres">
      <dgm:prSet presAssocID="{BE76F737-6BF4-43B7-BBD0-D2C6D330C952}" presName="node" presStyleLbl="node1" presStyleIdx="5" presStyleCnt="7">
        <dgm:presLayoutVars>
          <dgm:bulletEnabled val="1"/>
        </dgm:presLayoutVars>
      </dgm:prSet>
      <dgm:spPr/>
    </dgm:pt>
    <dgm:pt modelId="{48464824-EBDA-4E1F-853C-4604BE6378D3}" type="pres">
      <dgm:prSet presAssocID="{BE76F737-6BF4-43B7-BBD0-D2C6D330C952}" presName="spNode" presStyleCnt="0"/>
      <dgm:spPr/>
    </dgm:pt>
    <dgm:pt modelId="{B31D3C87-64BB-42B1-ABD0-EED9A4D5E496}" type="pres">
      <dgm:prSet presAssocID="{57070C96-E4F4-47F5-940C-3C5376D67BE4}" presName="sibTrans" presStyleLbl="sibTrans1D1" presStyleIdx="5" presStyleCnt="7"/>
      <dgm:spPr/>
    </dgm:pt>
    <dgm:pt modelId="{11BBC0F4-4E4D-4D97-B939-E46520405869}" type="pres">
      <dgm:prSet presAssocID="{3BE70BAA-F582-40DC-908B-659541993734}" presName="node" presStyleLbl="node1" presStyleIdx="6" presStyleCnt="7">
        <dgm:presLayoutVars>
          <dgm:bulletEnabled val="1"/>
        </dgm:presLayoutVars>
      </dgm:prSet>
      <dgm:spPr/>
    </dgm:pt>
    <dgm:pt modelId="{67CA9823-26AD-47B0-AA50-A8930A4A9DCA}" type="pres">
      <dgm:prSet presAssocID="{3BE70BAA-F582-40DC-908B-659541993734}" presName="spNode" presStyleCnt="0"/>
      <dgm:spPr/>
    </dgm:pt>
    <dgm:pt modelId="{2E1A72BD-1167-4AEB-9E32-E44380E4F96D}" type="pres">
      <dgm:prSet presAssocID="{45C1ABB0-ABA1-47A9-AC73-D2CBCD79E19B}" presName="sibTrans" presStyleLbl="sibTrans1D1" presStyleIdx="6" presStyleCnt="7"/>
      <dgm:spPr/>
    </dgm:pt>
  </dgm:ptLst>
  <dgm:cxnLst>
    <dgm:cxn modelId="{BCEF3206-6F7C-44F2-A10E-8FDDB301F7C6}" type="presOf" srcId="{00E9265C-12AD-47E5-B704-F0CB21BA2991}" destId="{4E8F2D74-124C-4F71-8494-BA61E4F223AB}" srcOrd="0" destOrd="0" presId="urn:microsoft.com/office/officeart/2005/8/layout/cycle6"/>
    <dgm:cxn modelId="{B593D216-C969-49BE-B2A7-035FD8AB73AF}" srcId="{6CD64414-1755-40BD-88C0-4425CFF12AD4}" destId="{3BE70BAA-F582-40DC-908B-659541993734}" srcOrd="6" destOrd="0" parTransId="{E6F4AAC5-6D04-4DA9-95A8-FC4D62317C11}" sibTransId="{45C1ABB0-ABA1-47A9-AC73-D2CBCD79E19B}"/>
    <dgm:cxn modelId="{68FA2E21-EDCD-4B2D-8336-5715E5015DDC}" srcId="{6CD64414-1755-40BD-88C0-4425CFF12AD4}" destId="{42C1943F-5875-4343-90A2-DE096B2F6B2A}" srcOrd="3" destOrd="0" parTransId="{FAEFAE6A-0E90-4BD0-8119-B34890B9CF0B}" sibTransId="{ED0EB014-094F-41A8-9FF8-B731C71AE7C3}"/>
    <dgm:cxn modelId="{38262C23-0E0A-48CA-8895-1BEF328339F4}" type="presOf" srcId="{BE76F737-6BF4-43B7-BBD0-D2C6D330C952}" destId="{1D9EE84D-FDF6-47E4-BC01-EF7F322D2FF2}" srcOrd="0" destOrd="0" presId="urn:microsoft.com/office/officeart/2005/8/layout/cycle6"/>
    <dgm:cxn modelId="{7CCE4324-4059-44B1-850B-3B46685F1080}" type="presOf" srcId="{99868694-2B04-4CDC-B8AE-C799EF2F1EC3}" destId="{88847C38-CD35-437E-A0E3-5FE84C4676F7}" srcOrd="0" destOrd="0" presId="urn:microsoft.com/office/officeart/2005/8/layout/cycle6"/>
    <dgm:cxn modelId="{FA104260-8BAA-42C4-8F22-7E780D4ECCC1}" srcId="{6CD64414-1755-40BD-88C0-4425CFF12AD4}" destId="{99868694-2B04-4CDC-B8AE-C799EF2F1EC3}" srcOrd="0" destOrd="0" parTransId="{1EEE99BC-7EA4-49B6-9149-08E09033A835}" sibTransId="{6A090D69-81CF-47B0-BAA9-2ADD287336F3}"/>
    <dgm:cxn modelId="{23810273-619C-4180-8DEF-A9D4E0742483}" type="presOf" srcId="{6CD64414-1755-40BD-88C0-4425CFF12AD4}" destId="{1BA78AA0-B0AB-49B2-8B11-CF56D83C2582}" srcOrd="0" destOrd="0" presId="urn:microsoft.com/office/officeart/2005/8/layout/cycle6"/>
    <dgm:cxn modelId="{86DC4F7A-79F2-4E40-860E-809D92E59C7D}" type="presOf" srcId="{6A090D69-81CF-47B0-BAA9-2ADD287336F3}" destId="{8C47F540-C7C8-4A9E-83C0-279A594BF44C}" srcOrd="0" destOrd="0" presId="urn:microsoft.com/office/officeart/2005/8/layout/cycle6"/>
    <dgm:cxn modelId="{F4106E85-86E5-43A7-8A74-6EB1A0233438}" type="presOf" srcId="{57070C96-E4F4-47F5-940C-3C5376D67BE4}" destId="{B31D3C87-64BB-42B1-ABD0-EED9A4D5E496}" srcOrd="0" destOrd="0" presId="urn:microsoft.com/office/officeart/2005/8/layout/cycle6"/>
    <dgm:cxn modelId="{664D9F94-7CF7-4A8D-A1A3-7F77E9A43CC3}" srcId="{6CD64414-1755-40BD-88C0-4425CFF12AD4}" destId="{ACB2AEB5-1D4B-4A81-9BB7-976A9FF29CB5}" srcOrd="2" destOrd="0" parTransId="{32A61A78-7918-457E-8832-1061F1826A75}" sibTransId="{0B3CBCA6-91F4-4452-9961-0541D675092B}"/>
    <dgm:cxn modelId="{9A1A3497-578B-4DF6-8A78-247986B07CE8}" type="presOf" srcId="{3BE70BAA-F582-40DC-908B-659541993734}" destId="{11BBC0F4-4E4D-4D97-B939-E46520405869}" srcOrd="0" destOrd="0" presId="urn:microsoft.com/office/officeart/2005/8/layout/cycle6"/>
    <dgm:cxn modelId="{8635749A-5A92-499E-A95D-98A78281C19D}" type="presOf" srcId="{58EFAD80-C814-4871-80E2-FAB179A5F3EB}" destId="{E964956A-673F-4E8C-B571-98E2ABD85107}" srcOrd="0" destOrd="0" presId="urn:microsoft.com/office/officeart/2005/8/layout/cycle6"/>
    <dgm:cxn modelId="{1A7B969F-6843-401E-86F4-418F2BFC3280}" type="presOf" srcId="{0B3CBCA6-91F4-4452-9961-0541D675092B}" destId="{A8B6A71F-29C3-456C-B267-1527AA13F847}" srcOrd="0" destOrd="0" presId="urn:microsoft.com/office/officeart/2005/8/layout/cycle6"/>
    <dgm:cxn modelId="{A8C7ACA8-A0E6-4BE6-B2DF-91706CE2B47B}" type="presOf" srcId="{4696606E-CEF8-488E-A286-D15B82964A8F}" destId="{2DDBD423-605C-4151-83C6-B60044570F50}" srcOrd="0" destOrd="0" presId="urn:microsoft.com/office/officeart/2005/8/layout/cycle6"/>
    <dgm:cxn modelId="{62B279AF-CAA3-4849-A786-BB5A447FAB9B}" type="presOf" srcId="{4761911D-8307-4F84-9374-790994CFEC13}" destId="{16CC860C-B324-46F9-8BE5-B6DCA48A51FA}" srcOrd="0" destOrd="0" presId="urn:microsoft.com/office/officeart/2005/8/layout/cycle6"/>
    <dgm:cxn modelId="{A08B16BA-23DC-443F-9999-F4EC6BDDAFFC}" srcId="{6CD64414-1755-40BD-88C0-4425CFF12AD4}" destId="{4761911D-8307-4F84-9374-790994CFEC13}" srcOrd="1" destOrd="0" parTransId="{06F69C06-2F12-416B-8E23-FF66827564A5}" sibTransId="{58EFAD80-C814-4871-80E2-FAB179A5F3EB}"/>
    <dgm:cxn modelId="{9A6090C4-553F-422B-BD9F-290962398876}" type="presOf" srcId="{ED0EB014-094F-41A8-9FF8-B731C71AE7C3}" destId="{EBBCBD9D-9755-41DD-BAD2-7E632ADF7937}" srcOrd="0" destOrd="0" presId="urn:microsoft.com/office/officeart/2005/8/layout/cycle6"/>
    <dgm:cxn modelId="{FFF54CC5-5CB5-47F7-B142-8C2094AD16D4}" type="presOf" srcId="{ACB2AEB5-1D4B-4A81-9BB7-976A9FF29CB5}" destId="{A1635F7F-C217-43EC-BD51-BB1CF1A4B5B2}" srcOrd="0" destOrd="0" presId="urn:microsoft.com/office/officeart/2005/8/layout/cycle6"/>
    <dgm:cxn modelId="{221272CE-8575-40C3-9F90-A73ED0F4522D}" type="presOf" srcId="{42C1943F-5875-4343-90A2-DE096B2F6B2A}" destId="{20F54A87-05B1-47B9-89CC-87C0F859D015}" srcOrd="0" destOrd="0" presId="urn:microsoft.com/office/officeart/2005/8/layout/cycle6"/>
    <dgm:cxn modelId="{E9D336E3-2FB1-48CC-9BEA-291B17202210}" srcId="{6CD64414-1755-40BD-88C0-4425CFF12AD4}" destId="{BE76F737-6BF4-43B7-BBD0-D2C6D330C952}" srcOrd="5" destOrd="0" parTransId="{DFCD1947-FA58-4B01-9D70-685B741EE463}" sibTransId="{57070C96-E4F4-47F5-940C-3C5376D67BE4}"/>
    <dgm:cxn modelId="{A7AFA9EE-3366-414A-B13B-55567542A14E}" srcId="{6CD64414-1755-40BD-88C0-4425CFF12AD4}" destId="{00E9265C-12AD-47E5-B704-F0CB21BA2991}" srcOrd="4" destOrd="0" parTransId="{55DA1C23-18A0-4C8E-8F5A-CEA24AE73941}" sibTransId="{4696606E-CEF8-488E-A286-D15B82964A8F}"/>
    <dgm:cxn modelId="{46CE66FB-E884-4E83-B1B5-1B27CB12EC97}" type="presOf" srcId="{45C1ABB0-ABA1-47A9-AC73-D2CBCD79E19B}" destId="{2E1A72BD-1167-4AEB-9E32-E44380E4F96D}" srcOrd="0" destOrd="0" presId="urn:microsoft.com/office/officeart/2005/8/layout/cycle6"/>
    <dgm:cxn modelId="{17AEC82B-5AC1-4FD9-A5D7-373895E471A9}" type="presParOf" srcId="{1BA78AA0-B0AB-49B2-8B11-CF56D83C2582}" destId="{88847C38-CD35-437E-A0E3-5FE84C4676F7}" srcOrd="0" destOrd="0" presId="urn:microsoft.com/office/officeart/2005/8/layout/cycle6"/>
    <dgm:cxn modelId="{F68F312D-0FD9-4973-BE61-47A10589BE5F}" type="presParOf" srcId="{1BA78AA0-B0AB-49B2-8B11-CF56D83C2582}" destId="{39230445-0ADE-4D39-BE9B-68EF1D8A2440}" srcOrd="1" destOrd="0" presId="urn:microsoft.com/office/officeart/2005/8/layout/cycle6"/>
    <dgm:cxn modelId="{A327C6EC-A5FA-4FB3-875C-8A5E172A1FAD}" type="presParOf" srcId="{1BA78AA0-B0AB-49B2-8B11-CF56D83C2582}" destId="{8C47F540-C7C8-4A9E-83C0-279A594BF44C}" srcOrd="2" destOrd="0" presId="urn:microsoft.com/office/officeart/2005/8/layout/cycle6"/>
    <dgm:cxn modelId="{1B865944-8056-409B-AFBF-4C44F3C23702}" type="presParOf" srcId="{1BA78AA0-B0AB-49B2-8B11-CF56D83C2582}" destId="{16CC860C-B324-46F9-8BE5-B6DCA48A51FA}" srcOrd="3" destOrd="0" presId="urn:microsoft.com/office/officeart/2005/8/layout/cycle6"/>
    <dgm:cxn modelId="{82605765-B886-474B-8AA7-BE4D8041577F}" type="presParOf" srcId="{1BA78AA0-B0AB-49B2-8B11-CF56D83C2582}" destId="{2C11AD9B-1B43-4F76-8BFA-6A66C35761CB}" srcOrd="4" destOrd="0" presId="urn:microsoft.com/office/officeart/2005/8/layout/cycle6"/>
    <dgm:cxn modelId="{DB14938E-7DC8-4BC7-B476-68958BC154BA}" type="presParOf" srcId="{1BA78AA0-B0AB-49B2-8B11-CF56D83C2582}" destId="{E964956A-673F-4E8C-B571-98E2ABD85107}" srcOrd="5" destOrd="0" presId="urn:microsoft.com/office/officeart/2005/8/layout/cycle6"/>
    <dgm:cxn modelId="{DB765DD2-814C-4FA9-83DE-63187A72B78E}" type="presParOf" srcId="{1BA78AA0-B0AB-49B2-8B11-CF56D83C2582}" destId="{A1635F7F-C217-43EC-BD51-BB1CF1A4B5B2}" srcOrd="6" destOrd="0" presId="urn:microsoft.com/office/officeart/2005/8/layout/cycle6"/>
    <dgm:cxn modelId="{309B4C14-5F62-4044-9B6A-F009D848BB84}" type="presParOf" srcId="{1BA78AA0-B0AB-49B2-8B11-CF56D83C2582}" destId="{E6AA95CA-FB51-4AB6-8D19-52CF3FFA3EFF}" srcOrd="7" destOrd="0" presId="urn:microsoft.com/office/officeart/2005/8/layout/cycle6"/>
    <dgm:cxn modelId="{3A3530AB-AEDB-449A-BB8D-972853F186B9}" type="presParOf" srcId="{1BA78AA0-B0AB-49B2-8B11-CF56D83C2582}" destId="{A8B6A71F-29C3-456C-B267-1527AA13F847}" srcOrd="8" destOrd="0" presId="urn:microsoft.com/office/officeart/2005/8/layout/cycle6"/>
    <dgm:cxn modelId="{55EEF006-85E7-4295-83AC-6268E22A86DB}" type="presParOf" srcId="{1BA78AA0-B0AB-49B2-8B11-CF56D83C2582}" destId="{20F54A87-05B1-47B9-89CC-87C0F859D015}" srcOrd="9" destOrd="0" presId="urn:microsoft.com/office/officeart/2005/8/layout/cycle6"/>
    <dgm:cxn modelId="{6A9B06CA-C9F9-41B0-B7E1-2B4F10945A55}" type="presParOf" srcId="{1BA78AA0-B0AB-49B2-8B11-CF56D83C2582}" destId="{CCC90790-1EEA-4BA5-8FAB-609171C780C4}" srcOrd="10" destOrd="0" presId="urn:microsoft.com/office/officeart/2005/8/layout/cycle6"/>
    <dgm:cxn modelId="{FEAE5B30-70B7-4957-AF99-F2EBFF7CE1E9}" type="presParOf" srcId="{1BA78AA0-B0AB-49B2-8B11-CF56D83C2582}" destId="{EBBCBD9D-9755-41DD-BAD2-7E632ADF7937}" srcOrd="11" destOrd="0" presId="urn:microsoft.com/office/officeart/2005/8/layout/cycle6"/>
    <dgm:cxn modelId="{768ABD1A-7DC4-42DA-B4D3-4504F28A23CE}" type="presParOf" srcId="{1BA78AA0-B0AB-49B2-8B11-CF56D83C2582}" destId="{4E8F2D74-124C-4F71-8494-BA61E4F223AB}" srcOrd="12" destOrd="0" presId="urn:microsoft.com/office/officeart/2005/8/layout/cycle6"/>
    <dgm:cxn modelId="{68A4E85E-232F-4409-90BD-2D388A574D5C}" type="presParOf" srcId="{1BA78AA0-B0AB-49B2-8B11-CF56D83C2582}" destId="{056D1B4F-E017-4A15-A385-F9F1F089CDFE}" srcOrd="13" destOrd="0" presId="urn:microsoft.com/office/officeart/2005/8/layout/cycle6"/>
    <dgm:cxn modelId="{EB15B61F-7C3E-4802-B6C5-17347338307D}" type="presParOf" srcId="{1BA78AA0-B0AB-49B2-8B11-CF56D83C2582}" destId="{2DDBD423-605C-4151-83C6-B60044570F50}" srcOrd="14" destOrd="0" presId="urn:microsoft.com/office/officeart/2005/8/layout/cycle6"/>
    <dgm:cxn modelId="{0D481351-C4EB-4BC3-924D-79FE5D4E4CF9}" type="presParOf" srcId="{1BA78AA0-B0AB-49B2-8B11-CF56D83C2582}" destId="{1D9EE84D-FDF6-47E4-BC01-EF7F322D2FF2}" srcOrd="15" destOrd="0" presId="urn:microsoft.com/office/officeart/2005/8/layout/cycle6"/>
    <dgm:cxn modelId="{83BB1ADC-BC26-42D8-9E10-1635F607BAFE}" type="presParOf" srcId="{1BA78AA0-B0AB-49B2-8B11-CF56D83C2582}" destId="{48464824-EBDA-4E1F-853C-4604BE6378D3}" srcOrd="16" destOrd="0" presId="urn:microsoft.com/office/officeart/2005/8/layout/cycle6"/>
    <dgm:cxn modelId="{25A7E647-DA86-40A0-9EB3-A17E52E43EF1}" type="presParOf" srcId="{1BA78AA0-B0AB-49B2-8B11-CF56D83C2582}" destId="{B31D3C87-64BB-42B1-ABD0-EED9A4D5E496}" srcOrd="17" destOrd="0" presId="urn:microsoft.com/office/officeart/2005/8/layout/cycle6"/>
    <dgm:cxn modelId="{21E8EBAB-062D-41F3-A097-A7F5D1FF3B89}" type="presParOf" srcId="{1BA78AA0-B0AB-49B2-8B11-CF56D83C2582}" destId="{11BBC0F4-4E4D-4D97-B939-E46520405869}" srcOrd="18" destOrd="0" presId="urn:microsoft.com/office/officeart/2005/8/layout/cycle6"/>
    <dgm:cxn modelId="{18F301A4-2C25-43DC-AC39-EE80E7BEA32E}" type="presParOf" srcId="{1BA78AA0-B0AB-49B2-8B11-CF56D83C2582}" destId="{67CA9823-26AD-47B0-AA50-A8930A4A9DCA}" srcOrd="19" destOrd="0" presId="urn:microsoft.com/office/officeart/2005/8/layout/cycle6"/>
    <dgm:cxn modelId="{92BD3C0B-7717-42C1-BA51-A9143C9BB8DF}" type="presParOf" srcId="{1BA78AA0-B0AB-49B2-8B11-CF56D83C2582}" destId="{2E1A72BD-1167-4AEB-9E32-E44380E4F96D}" srcOrd="20"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4D3AB5-9D8D-4EFF-9F7B-DDC855E48387}">
      <dsp:nvSpPr>
        <dsp:cNvPr id="0" name=""/>
        <dsp:cNvSpPr/>
      </dsp:nvSpPr>
      <dsp:spPr>
        <a:xfrm>
          <a:off x="0" y="33299"/>
          <a:ext cx="3348880" cy="7113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hr-HR" sz="1400" b="1" kern="1200" dirty="0"/>
            <a:t>Prihodi poslovanja</a:t>
          </a:r>
        </a:p>
        <a:p>
          <a:pPr marL="0" lvl="0" indent="0" algn="l" defTabSz="622300">
            <a:lnSpc>
              <a:spcPct val="90000"/>
            </a:lnSpc>
            <a:spcBef>
              <a:spcPct val="0"/>
            </a:spcBef>
            <a:spcAft>
              <a:spcPct val="35000"/>
            </a:spcAft>
            <a:buNone/>
          </a:pPr>
          <a:r>
            <a:rPr lang="hr-HR" sz="1400" kern="1200" dirty="0"/>
            <a:t>228.134.347,13 eura</a:t>
          </a:r>
        </a:p>
      </dsp:txBody>
      <dsp:txXfrm>
        <a:off x="34726" y="68025"/>
        <a:ext cx="3279428" cy="641908"/>
      </dsp:txXfrm>
    </dsp:sp>
    <dsp:sp modelId="{4430A0A9-EBBE-4851-B8F5-CCC4CB53C15F}">
      <dsp:nvSpPr>
        <dsp:cNvPr id="0" name=""/>
        <dsp:cNvSpPr/>
      </dsp:nvSpPr>
      <dsp:spPr>
        <a:xfrm>
          <a:off x="0" y="1660544"/>
          <a:ext cx="3348880" cy="7113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hr-HR" sz="1400" b="1" kern="1200" dirty="0"/>
            <a:t>Primici od fin. imovine i zaduživanja</a:t>
          </a:r>
        </a:p>
        <a:p>
          <a:pPr marL="0" lvl="0" indent="0" algn="l" defTabSz="622300">
            <a:lnSpc>
              <a:spcPct val="90000"/>
            </a:lnSpc>
            <a:spcBef>
              <a:spcPct val="0"/>
            </a:spcBef>
            <a:spcAft>
              <a:spcPct val="35000"/>
            </a:spcAft>
            <a:buNone/>
          </a:pPr>
          <a:r>
            <a:rPr lang="hr-HR" sz="1400" b="1" kern="1200" dirty="0"/>
            <a:t> </a:t>
          </a:r>
          <a:r>
            <a:rPr lang="hr-HR" sz="1400" b="0" kern="1200" dirty="0"/>
            <a:t>8.248.059,41  eura</a:t>
          </a:r>
        </a:p>
      </dsp:txBody>
      <dsp:txXfrm>
        <a:off x="34726" y="1695270"/>
        <a:ext cx="3279428" cy="641908"/>
      </dsp:txXfrm>
    </dsp:sp>
    <dsp:sp modelId="{EEB8353C-810F-499B-9144-B2322D7BC01D}">
      <dsp:nvSpPr>
        <dsp:cNvPr id="0" name=""/>
        <dsp:cNvSpPr/>
      </dsp:nvSpPr>
      <dsp:spPr>
        <a:xfrm>
          <a:off x="0" y="846730"/>
          <a:ext cx="3348880" cy="7113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hr-HR" sz="1400" b="1" kern="1200" dirty="0"/>
            <a:t>Prihodi od prodaje nefin. imovine</a:t>
          </a:r>
        </a:p>
        <a:p>
          <a:pPr marL="0" lvl="0" indent="0" algn="l" defTabSz="622300">
            <a:lnSpc>
              <a:spcPct val="90000"/>
            </a:lnSpc>
            <a:spcBef>
              <a:spcPct val="0"/>
            </a:spcBef>
            <a:spcAft>
              <a:spcPct val="35000"/>
            </a:spcAft>
            <a:buNone/>
          </a:pPr>
          <a:r>
            <a:rPr lang="hr-HR" sz="1400" b="0" kern="1200" dirty="0"/>
            <a:t>1.063.934,80 eura</a:t>
          </a:r>
        </a:p>
      </dsp:txBody>
      <dsp:txXfrm>
        <a:off x="34726" y="881456"/>
        <a:ext cx="3279428" cy="641908"/>
      </dsp:txXfrm>
    </dsp:sp>
    <dsp:sp modelId="{76593AEE-6677-4237-BDA2-3F8F68DC9F91}">
      <dsp:nvSpPr>
        <dsp:cNvPr id="0" name=""/>
        <dsp:cNvSpPr/>
      </dsp:nvSpPr>
      <dsp:spPr>
        <a:xfrm>
          <a:off x="0" y="2495700"/>
          <a:ext cx="3348880" cy="7113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hr-HR" sz="1400" b="1" kern="1200" dirty="0"/>
            <a:t>Preneseni manjak iz 2022. godine</a:t>
          </a:r>
        </a:p>
        <a:p>
          <a:pPr marL="0" lvl="0" indent="0" algn="l" defTabSz="622300">
            <a:lnSpc>
              <a:spcPct val="90000"/>
            </a:lnSpc>
            <a:spcBef>
              <a:spcPct val="0"/>
            </a:spcBef>
            <a:spcAft>
              <a:spcPct val="35000"/>
            </a:spcAft>
            <a:buNone/>
          </a:pPr>
          <a:r>
            <a:rPr lang="hr-HR" sz="1400" kern="1200" dirty="0"/>
            <a:t>-1.006.341,34 eura</a:t>
          </a:r>
        </a:p>
      </dsp:txBody>
      <dsp:txXfrm>
        <a:off x="34726" y="2530426"/>
        <a:ext cx="3279428" cy="64190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F623C0-3814-43EE-9A05-13F8A7A95A8B}">
      <dsp:nvSpPr>
        <dsp:cNvPr id="0" name=""/>
        <dsp:cNvSpPr/>
      </dsp:nvSpPr>
      <dsp:spPr>
        <a:xfrm>
          <a:off x="0" y="1747947"/>
          <a:ext cx="4632176" cy="114684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hr-HR" sz="2100" b="1" u="none" kern="1200" dirty="0"/>
            <a:t>Izmjene i dopune za 2023. godinu</a:t>
          </a:r>
          <a:endParaRPr lang="hr-HR" sz="2100" kern="1200" dirty="0"/>
        </a:p>
      </dsp:txBody>
      <dsp:txXfrm>
        <a:off x="0" y="1747947"/>
        <a:ext cx="4632176" cy="619295"/>
      </dsp:txXfrm>
    </dsp:sp>
    <dsp:sp modelId="{F86DDC54-07A8-4C8C-931B-31A05F11A916}">
      <dsp:nvSpPr>
        <dsp:cNvPr id="0" name=""/>
        <dsp:cNvSpPr/>
      </dsp:nvSpPr>
      <dsp:spPr>
        <a:xfrm>
          <a:off x="0" y="2344305"/>
          <a:ext cx="4632176" cy="527547"/>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hr-HR" sz="1800" b="1" u="sng" kern="1200" dirty="0"/>
            <a:t>236.440.000,00 eura</a:t>
          </a:r>
          <a:endParaRPr lang="hr-HR" sz="1800" kern="1200" dirty="0"/>
        </a:p>
      </dsp:txBody>
      <dsp:txXfrm>
        <a:off x="0" y="2344305"/>
        <a:ext cx="4632176" cy="527547"/>
      </dsp:txXfrm>
    </dsp:sp>
    <dsp:sp modelId="{9D572A36-63FB-4DFF-80AC-FF5C3A4E0733}">
      <dsp:nvSpPr>
        <dsp:cNvPr id="0" name=""/>
        <dsp:cNvSpPr/>
      </dsp:nvSpPr>
      <dsp:spPr>
        <a:xfrm rot="10800000">
          <a:off x="0" y="0"/>
          <a:ext cx="4632176" cy="1763844"/>
        </a:xfrm>
        <a:prstGeom prst="upArrowCallou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hr-HR" sz="2100" b="1" u="none" kern="1200" dirty="0"/>
            <a:t>Plan za 2023. godinu</a:t>
          </a:r>
          <a:endParaRPr lang="hr-HR" sz="2100" kern="1200" dirty="0"/>
        </a:p>
      </dsp:txBody>
      <dsp:txXfrm rot="-10800000">
        <a:off x="0" y="0"/>
        <a:ext cx="4632176" cy="619109"/>
      </dsp:txXfrm>
    </dsp:sp>
    <dsp:sp modelId="{A874D18E-C23D-4AAD-BFB3-DCD43FDAC840}">
      <dsp:nvSpPr>
        <dsp:cNvPr id="0" name=""/>
        <dsp:cNvSpPr/>
      </dsp:nvSpPr>
      <dsp:spPr>
        <a:xfrm>
          <a:off x="0" y="620415"/>
          <a:ext cx="4632176" cy="52738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hr-HR" sz="1800" b="1" u="sng" kern="1200" dirty="0"/>
            <a:t>229.100.000,00 eura</a:t>
          </a:r>
        </a:p>
      </dsp:txBody>
      <dsp:txXfrm>
        <a:off x="0" y="620415"/>
        <a:ext cx="4632176" cy="52738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9A41A0-B893-4009-B8C6-61ABC06F8E28}">
      <dsp:nvSpPr>
        <dsp:cNvPr id="0" name=""/>
        <dsp:cNvSpPr/>
      </dsp:nvSpPr>
      <dsp:spPr>
        <a:xfrm>
          <a:off x="0" y="301499"/>
          <a:ext cx="3348880" cy="4536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35CD82E-5616-4708-AB59-B2A5A12DD9C4}">
      <dsp:nvSpPr>
        <dsp:cNvPr id="0" name=""/>
        <dsp:cNvSpPr/>
      </dsp:nvSpPr>
      <dsp:spPr>
        <a:xfrm>
          <a:off x="167444" y="35819"/>
          <a:ext cx="3064312" cy="53136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606" tIns="0" rIns="88606" bIns="0" numCol="1" spcCol="1270" anchor="ctr" anchorCtr="0">
          <a:noAutofit/>
        </a:bodyPr>
        <a:lstStyle/>
        <a:p>
          <a:pPr marL="0" lvl="0" indent="0" algn="l" defTabSz="622300">
            <a:lnSpc>
              <a:spcPct val="90000"/>
            </a:lnSpc>
            <a:spcBef>
              <a:spcPct val="0"/>
            </a:spcBef>
            <a:spcAft>
              <a:spcPct val="35000"/>
            </a:spcAft>
            <a:buNone/>
          </a:pPr>
          <a:r>
            <a:rPr lang="hr-HR" sz="1400" b="1" u="none" kern="1200" dirty="0"/>
            <a:t>Prihodi poslovanja</a:t>
          </a:r>
        </a:p>
        <a:p>
          <a:pPr marL="0" lvl="0" indent="0" algn="l" defTabSz="622300">
            <a:lnSpc>
              <a:spcPct val="90000"/>
            </a:lnSpc>
            <a:spcBef>
              <a:spcPct val="0"/>
            </a:spcBef>
            <a:spcAft>
              <a:spcPct val="35000"/>
            </a:spcAft>
            <a:buNone/>
          </a:pPr>
          <a:r>
            <a:rPr lang="hr-HR" sz="1400" kern="1200" dirty="0"/>
            <a:t> 37.605.479,71 eura</a:t>
          </a:r>
        </a:p>
      </dsp:txBody>
      <dsp:txXfrm>
        <a:off x="193383" y="61758"/>
        <a:ext cx="3012434" cy="479482"/>
      </dsp:txXfrm>
    </dsp:sp>
    <dsp:sp modelId="{4F53389B-63E0-4B2B-A0FA-C30D184AC424}">
      <dsp:nvSpPr>
        <dsp:cNvPr id="0" name=""/>
        <dsp:cNvSpPr/>
      </dsp:nvSpPr>
      <dsp:spPr>
        <a:xfrm>
          <a:off x="0" y="1117980"/>
          <a:ext cx="3348880" cy="4536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7926B38-A9DE-4302-BEB4-1523A53776F3}">
      <dsp:nvSpPr>
        <dsp:cNvPr id="0" name=""/>
        <dsp:cNvSpPr/>
      </dsp:nvSpPr>
      <dsp:spPr>
        <a:xfrm>
          <a:off x="143327" y="1661083"/>
          <a:ext cx="3064312" cy="53136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606" tIns="0" rIns="88606" bIns="0" numCol="1" spcCol="1270" anchor="ctr" anchorCtr="0">
          <a:noAutofit/>
        </a:bodyPr>
        <a:lstStyle/>
        <a:p>
          <a:pPr marL="0" lvl="0" indent="0" algn="l" defTabSz="622300">
            <a:lnSpc>
              <a:spcPct val="90000"/>
            </a:lnSpc>
            <a:spcBef>
              <a:spcPct val="0"/>
            </a:spcBef>
            <a:spcAft>
              <a:spcPct val="35000"/>
            </a:spcAft>
            <a:buNone/>
          </a:pPr>
          <a:r>
            <a:rPr lang="hr-HR" sz="1400" b="1" kern="1200" dirty="0"/>
            <a:t>Primici od fin. imovine i zaduživanja</a:t>
          </a:r>
        </a:p>
        <a:p>
          <a:pPr marL="0" lvl="0" indent="0" algn="l" defTabSz="622300">
            <a:lnSpc>
              <a:spcPct val="90000"/>
            </a:lnSpc>
            <a:spcBef>
              <a:spcPct val="0"/>
            </a:spcBef>
            <a:spcAft>
              <a:spcPct val="35000"/>
            </a:spcAft>
            <a:buNone/>
          </a:pPr>
          <a:r>
            <a:rPr lang="hr-HR" sz="1400" b="0" kern="1200" dirty="0"/>
            <a:t>  5.175.515,59 eura</a:t>
          </a:r>
        </a:p>
      </dsp:txBody>
      <dsp:txXfrm>
        <a:off x="169266" y="1687022"/>
        <a:ext cx="3012434" cy="479482"/>
      </dsp:txXfrm>
    </dsp:sp>
    <dsp:sp modelId="{0B6DFDE6-CC62-4855-A696-8D31543F3801}">
      <dsp:nvSpPr>
        <dsp:cNvPr id="0" name=""/>
        <dsp:cNvSpPr/>
      </dsp:nvSpPr>
      <dsp:spPr>
        <a:xfrm>
          <a:off x="0" y="2725529"/>
          <a:ext cx="3348880" cy="4536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CC4C80F-444E-461E-9B35-6C31E8D22168}">
      <dsp:nvSpPr>
        <dsp:cNvPr id="0" name=""/>
        <dsp:cNvSpPr/>
      </dsp:nvSpPr>
      <dsp:spPr>
        <a:xfrm>
          <a:off x="143501" y="814438"/>
          <a:ext cx="3081542" cy="53136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606" tIns="0" rIns="88606" bIns="0" numCol="1" spcCol="1270" anchor="ctr" anchorCtr="0">
          <a:noAutofit/>
        </a:bodyPr>
        <a:lstStyle/>
        <a:p>
          <a:pPr marL="0" lvl="0" indent="0" algn="l" defTabSz="622300">
            <a:lnSpc>
              <a:spcPct val="90000"/>
            </a:lnSpc>
            <a:spcBef>
              <a:spcPct val="0"/>
            </a:spcBef>
            <a:spcAft>
              <a:spcPct val="35000"/>
            </a:spcAft>
            <a:buNone/>
          </a:pPr>
          <a:r>
            <a:rPr lang="hr-HR" sz="1400" b="1" kern="1200" dirty="0"/>
            <a:t>Prihodi od prodaje nefin. imovine</a:t>
          </a:r>
        </a:p>
        <a:p>
          <a:pPr marL="0" lvl="0" indent="0" algn="l" defTabSz="622300">
            <a:lnSpc>
              <a:spcPct val="90000"/>
            </a:lnSpc>
            <a:spcBef>
              <a:spcPct val="0"/>
            </a:spcBef>
            <a:spcAft>
              <a:spcPct val="35000"/>
            </a:spcAft>
            <a:buNone/>
          </a:pPr>
          <a:r>
            <a:rPr lang="hr-HR" sz="1400" kern="1200" dirty="0"/>
            <a:t>  712.161,00 eura</a:t>
          </a:r>
        </a:p>
      </dsp:txBody>
      <dsp:txXfrm>
        <a:off x="169440" y="840377"/>
        <a:ext cx="3029664" cy="479482"/>
      </dsp:txXfrm>
    </dsp:sp>
    <dsp:sp modelId="{D63E227D-F084-44B0-86F0-571F9FAED194}">
      <dsp:nvSpPr>
        <dsp:cNvPr id="0" name=""/>
        <dsp:cNvSpPr/>
      </dsp:nvSpPr>
      <dsp:spPr>
        <a:xfrm>
          <a:off x="0" y="2288932"/>
          <a:ext cx="3348880" cy="4536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F3EBFC1-B5F2-4BB9-9E1E-707FF342E013}">
      <dsp:nvSpPr>
        <dsp:cNvPr id="0" name=""/>
        <dsp:cNvSpPr/>
      </dsp:nvSpPr>
      <dsp:spPr>
        <a:xfrm>
          <a:off x="167444" y="2485260"/>
          <a:ext cx="3081542" cy="53136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606" tIns="0" rIns="88606" bIns="0" numCol="1" spcCol="1270" anchor="ctr" anchorCtr="0">
          <a:noAutofit/>
        </a:bodyPr>
        <a:lstStyle/>
        <a:p>
          <a:pPr marL="0" lvl="0" indent="0" algn="l" defTabSz="622300">
            <a:lnSpc>
              <a:spcPct val="90000"/>
            </a:lnSpc>
            <a:spcBef>
              <a:spcPct val="0"/>
            </a:spcBef>
            <a:spcAft>
              <a:spcPct val="35000"/>
            </a:spcAft>
            <a:buNone/>
          </a:pPr>
          <a:r>
            <a:rPr lang="hr-HR" sz="1400" b="1" kern="1200" dirty="0"/>
            <a:t>Preneseni višak iz 2022. godine</a:t>
          </a:r>
        </a:p>
        <a:p>
          <a:pPr marL="0" lvl="0" indent="0" algn="l" defTabSz="622300">
            <a:lnSpc>
              <a:spcPct val="90000"/>
            </a:lnSpc>
            <a:spcBef>
              <a:spcPct val="0"/>
            </a:spcBef>
            <a:spcAft>
              <a:spcPct val="35000"/>
            </a:spcAft>
            <a:buNone/>
          </a:pPr>
          <a:r>
            <a:rPr lang="hr-HR" sz="1400" kern="1200" dirty="0"/>
            <a:t> 2.871.110,98 eura</a:t>
          </a:r>
        </a:p>
      </dsp:txBody>
      <dsp:txXfrm>
        <a:off x="193383" y="2511199"/>
        <a:ext cx="3029664" cy="47948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F623C0-3814-43EE-9A05-13F8A7A95A8B}">
      <dsp:nvSpPr>
        <dsp:cNvPr id="0" name=""/>
        <dsp:cNvSpPr/>
      </dsp:nvSpPr>
      <dsp:spPr>
        <a:xfrm>
          <a:off x="0" y="1747947"/>
          <a:ext cx="4632176" cy="1146842"/>
        </a:xfrm>
        <a:prstGeom prst="rect">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hr-HR" sz="2100" b="1" u="none" kern="1200" dirty="0"/>
            <a:t>Izmjene i dopune za 2023.godinu</a:t>
          </a:r>
          <a:endParaRPr lang="hr-HR" sz="2100" kern="1200" dirty="0"/>
        </a:p>
      </dsp:txBody>
      <dsp:txXfrm>
        <a:off x="0" y="1747947"/>
        <a:ext cx="4632176" cy="619295"/>
      </dsp:txXfrm>
    </dsp:sp>
    <dsp:sp modelId="{F86DDC54-07A8-4C8C-931B-31A05F11A916}">
      <dsp:nvSpPr>
        <dsp:cNvPr id="0" name=""/>
        <dsp:cNvSpPr/>
      </dsp:nvSpPr>
      <dsp:spPr>
        <a:xfrm>
          <a:off x="0" y="2344305"/>
          <a:ext cx="4632176" cy="527547"/>
        </a:xfrm>
        <a:prstGeom prst="rect">
          <a:avLst/>
        </a:prstGeom>
        <a:solidFill>
          <a:schemeClr val="bg1">
            <a:alpha val="9000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hr-HR" sz="1800" kern="1200" dirty="0"/>
            <a:t>46.364.267,28 eura</a:t>
          </a:r>
        </a:p>
      </dsp:txBody>
      <dsp:txXfrm>
        <a:off x="0" y="2344305"/>
        <a:ext cx="4632176" cy="527547"/>
      </dsp:txXfrm>
    </dsp:sp>
    <dsp:sp modelId="{9D572A36-63FB-4DFF-80AC-FF5C3A4E0733}">
      <dsp:nvSpPr>
        <dsp:cNvPr id="0" name=""/>
        <dsp:cNvSpPr/>
      </dsp:nvSpPr>
      <dsp:spPr>
        <a:xfrm rot="10800000">
          <a:off x="0" y="0"/>
          <a:ext cx="4632176" cy="1763844"/>
        </a:xfrm>
        <a:prstGeom prst="upArrowCallout">
          <a:avLst/>
        </a:prstGeom>
        <a:solidFill>
          <a:schemeClr val="accent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hr-HR" sz="2100" b="1" u="none" kern="1200" dirty="0"/>
            <a:t>Plan za 2023. godinu</a:t>
          </a:r>
          <a:endParaRPr lang="hr-HR" sz="2100" kern="1200" dirty="0"/>
        </a:p>
      </dsp:txBody>
      <dsp:txXfrm rot="-10800000">
        <a:off x="0" y="0"/>
        <a:ext cx="4632176" cy="619109"/>
      </dsp:txXfrm>
    </dsp:sp>
    <dsp:sp modelId="{A874D18E-C23D-4AAD-BFB3-DCD43FDAC840}">
      <dsp:nvSpPr>
        <dsp:cNvPr id="0" name=""/>
        <dsp:cNvSpPr/>
      </dsp:nvSpPr>
      <dsp:spPr>
        <a:xfrm>
          <a:off x="0" y="620415"/>
          <a:ext cx="4632176" cy="527389"/>
        </a:xfrm>
        <a:prstGeom prst="rect">
          <a:avLst/>
        </a:prstGeom>
        <a:solidFill>
          <a:schemeClr val="bg1">
            <a:alpha val="90000"/>
          </a:schemeClr>
        </a:solidFill>
        <a:ln w="25400" cap="flat" cmpd="sng" algn="ctr">
          <a:solidFill>
            <a:schemeClr val="accent4">
              <a:tint val="40000"/>
              <a:alpha val="90000"/>
              <a:hueOff val="-3945710"/>
              <a:satOff val="22157"/>
              <a:lumOff val="140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22860" rIns="128016" bIns="22860" numCol="1" spcCol="1270" anchor="ctr" anchorCtr="0">
          <a:noAutofit/>
        </a:bodyPr>
        <a:lstStyle/>
        <a:p>
          <a:pPr marL="0" lvl="0" indent="0" algn="ctr" defTabSz="800100">
            <a:lnSpc>
              <a:spcPct val="90000"/>
            </a:lnSpc>
            <a:spcBef>
              <a:spcPct val="0"/>
            </a:spcBef>
            <a:spcAft>
              <a:spcPct val="35000"/>
            </a:spcAft>
            <a:buNone/>
          </a:pPr>
          <a:r>
            <a:rPr lang="hr-HR" sz="1800" kern="1200" dirty="0"/>
            <a:t>43.394.361,00 eura</a:t>
          </a:r>
        </a:p>
      </dsp:txBody>
      <dsp:txXfrm>
        <a:off x="0" y="620415"/>
        <a:ext cx="4632176" cy="52738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847C38-CD35-437E-A0E3-5FE84C4676F7}">
      <dsp:nvSpPr>
        <dsp:cNvPr id="0" name=""/>
        <dsp:cNvSpPr/>
      </dsp:nvSpPr>
      <dsp:spPr>
        <a:xfrm>
          <a:off x="2965469" y="-17832"/>
          <a:ext cx="1040599" cy="676389"/>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r-HR" sz="1100" b="1" kern="1200"/>
            <a:t>Osnovne škole osim onih na području grada Zadra - 27</a:t>
          </a:r>
          <a:endParaRPr lang="hr-HR" sz="1100" b="1" kern="1200" dirty="0"/>
        </a:p>
      </dsp:txBody>
      <dsp:txXfrm>
        <a:off x="2998488" y="15187"/>
        <a:ext cx="974561" cy="610351"/>
      </dsp:txXfrm>
    </dsp:sp>
    <dsp:sp modelId="{8C47F540-C7C8-4A9E-83C0-279A594BF44C}">
      <dsp:nvSpPr>
        <dsp:cNvPr id="0" name=""/>
        <dsp:cNvSpPr/>
      </dsp:nvSpPr>
      <dsp:spPr>
        <a:xfrm>
          <a:off x="1552427" y="320362"/>
          <a:ext cx="3866683" cy="3866683"/>
        </a:xfrm>
        <a:custGeom>
          <a:avLst/>
          <a:gdLst/>
          <a:ahLst/>
          <a:cxnLst/>
          <a:rect l="0" t="0" r="0" b="0"/>
          <a:pathLst>
            <a:path>
              <a:moveTo>
                <a:pt x="2460555" y="73272"/>
              </a:moveTo>
              <a:arcTo wR="1933341" hR="1933341" stAng="17149484" swAng="1258991"/>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6CC860C-B324-46F9-8BE5-B6DCA48A51FA}">
      <dsp:nvSpPr>
        <dsp:cNvPr id="0" name=""/>
        <dsp:cNvSpPr/>
      </dsp:nvSpPr>
      <dsp:spPr>
        <a:xfrm>
          <a:off x="4477016" y="710090"/>
          <a:ext cx="1040599" cy="676389"/>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pl-PL" sz="900" kern="1200" dirty="0"/>
            <a:t>Kazalište lutaka, Narodni muzej - 2 </a:t>
          </a:r>
          <a:endParaRPr lang="hr-HR" sz="900" kern="1200" dirty="0"/>
        </a:p>
      </dsp:txBody>
      <dsp:txXfrm>
        <a:off x="4510035" y="743109"/>
        <a:ext cx="974561" cy="610351"/>
      </dsp:txXfrm>
    </dsp:sp>
    <dsp:sp modelId="{E964956A-673F-4E8C-B571-98E2ABD85107}">
      <dsp:nvSpPr>
        <dsp:cNvPr id="0" name=""/>
        <dsp:cNvSpPr/>
      </dsp:nvSpPr>
      <dsp:spPr>
        <a:xfrm>
          <a:off x="1552427" y="320362"/>
          <a:ext cx="3866683" cy="3866683"/>
        </a:xfrm>
        <a:custGeom>
          <a:avLst/>
          <a:gdLst/>
          <a:ahLst/>
          <a:cxnLst/>
          <a:rect l="0" t="0" r="0" b="0"/>
          <a:pathLst>
            <a:path>
              <a:moveTo>
                <a:pt x="3665732" y="1075069"/>
              </a:moveTo>
              <a:arcTo wR="1933341" hR="1933341" stAng="20018700" swAng="1763646"/>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1635F7F-C217-43EC-BD51-BB1CF1A4B5B2}">
      <dsp:nvSpPr>
        <dsp:cNvPr id="0" name=""/>
        <dsp:cNvSpPr/>
      </dsp:nvSpPr>
      <dsp:spPr>
        <a:xfrm>
          <a:off x="4765091" y="2366192"/>
          <a:ext cx="1211091" cy="635441"/>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pl-PL" sz="1100" kern="1200" dirty="0"/>
            <a:t>Zavod za prostorno uređenje, JU Natura Jadera - 2 </a:t>
          </a:r>
          <a:endParaRPr lang="hr-HR" sz="1100" kern="1200" dirty="0"/>
        </a:p>
      </dsp:txBody>
      <dsp:txXfrm>
        <a:off x="4796111" y="2397212"/>
        <a:ext cx="1149051" cy="573401"/>
      </dsp:txXfrm>
    </dsp:sp>
    <dsp:sp modelId="{A8B6A71F-29C3-456C-B267-1527AA13F847}">
      <dsp:nvSpPr>
        <dsp:cNvPr id="0" name=""/>
        <dsp:cNvSpPr/>
      </dsp:nvSpPr>
      <dsp:spPr>
        <a:xfrm>
          <a:off x="1552427" y="320362"/>
          <a:ext cx="3866683" cy="3866683"/>
        </a:xfrm>
        <a:custGeom>
          <a:avLst/>
          <a:gdLst/>
          <a:ahLst/>
          <a:cxnLst/>
          <a:rect l="0" t="0" r="0" b="0"/>
          <a:pathLst>
            <a:path>
              <a:moveTo>
                <a:pt x="3713052" y="2688616"/>
              </a:moveTo>
              <a:arcTo wR="1933341" hR="1933341" stAng="1379725" swAng="1399431"/>
            </a:path>
          </a:pathLst>
        </a:custGeom>
        <a:noFill/>
        <a:ln w="9525"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0F54A87-05B1-47B9-89CC-87C0F859D015}">
      <dsp:nvSpPr>
        <dsp:cNvPr id="0" name=""/>
        <dsp:cNvSpPr/>
      </dsp:nvSpPr>
      <dsp:spPr>
        <a:xfrm>
          <a:off x="3804314" y="3657389"/>
          <a:ext cx="1040599" cy="676389"/>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r-HR" sz="1100" kern="1200" dirty="0"/>
            <a:t>ZADRA, AGRRA, INOVACIJA - 3</a:t>
          </a:r>
        </a:p>
      </dsp:txBody>
      <dsp:txXfrm>
        <a:off x="3837333" y="3690408"/>
        <a:ext cx="974561" cy="610351"/>
      </dsp:txXfrm>
    </dsp:sp>
    <dsp:sp modelId="{EBBCBD9D-9755-41DD-BAD2-7E632ADF7937}">
      <dsp:nvSpPr>
        <dsp:cNvPr id="0" name=""/>
        <dsp:cNvSpPr/>
      </dsp:nvSpPr>
      <dsp:spPr>
        <a:xfrm>
          <a:off x="1552427" y="320362"/>
          <a:ext cx="3866683" cy="3866683"/>
        </a:xfrm>
        <a:custGeom>
          <a:avLst/>
          <a:gdLst/>
          <a:ahLst/>
          <a:cxnLst/>
          <a:rect l="0" t="0" r="0" b="0"/>
          <a:pathLst>
            <a:path>
              <a:moveTo>
                <a:pt x="2246708" y="3841117"/>
              </a:moveTo>
              <a:arcTo wR="1933341" hR="1933341" stAng="4840322" swAng="917615"/>
            </a:path>
          </a:pathLst>
        </a:custGeom>
        <a:noFill/>
        <a:ln w="9525" cap="flat" cmpd="sng" algn="ctr">
          <a:solidFill>
            <a:schemeClr val="accent5">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E8F2D74-124C-4F71-8494-BA61E4F223AB}">
      <dsp:nvSpPr>
        <dsp:cNvPr id="0" name=""/>
        <dsp:cNvSpPr/>
      </dsp:nvSpPr>
      <dsp:spPr>
        <a:xfrm>
          <a:off x="2014233" y="3619004"/>
          <a:ext cx="1265379" cy="753160"/>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hr-HR" sz="1100" kern="1200" dirty="0"/>
            <a:t>Vijeća nacionalnih manjina (albanska, bošnjačka, srpska) - 3</a:t>
          </a:r>
        </a:p>
      </dsp:txBody>
      <dsp:txXfrm>
        <a:off x="2050999" y="3655770"/>
        <a:ext cx="1191847" cy="679628"/>
      </dsp:txXfrm>
    </dsp:sp>
    <dsp:sp modelId="{2DDBD423-605C-4151-83C6-B60044570F50}">
      <dsp:nvSpPr>
        <dsp:cNvPr id="0" name=""/>
        <dsp:cNvSpPr/>
      </dsp:nvSpPr>
      <dsp:spPr>
        <a:xfrm>
          <a:off x="1552427" y="320362"/>
          <a:ext cx="3866683" cy="3866683"/>
        </a:xfrm>
        <a:custGeom>
          <a:avLst/>
          <a:gdLst/>
          <a:ahLst/>
          <a:cxnLst/>
          <a:rect l="0" t="0" r="0" b="0"/>
          <a:pathLst>
            <a:path>
              <a:moveTo>
                <a:pt x="559401" y="3293524"/>
              </a:moveTo>
              <a:arcTo wR="1933341" hR="1933341" stAng="8117298" swAng="1264747"/>
            </a:path>
          </a:pathLst>
        </a:custGeom>
        <a:noFill/>
        <a:ln w="9525" cap="flat" cmpd="sng" algn="ctr">
          <a:solidFill>
            <a:schemeClr val="accent6">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D9EE84D-FDF6-47E4-BC01-EF7F322D2FF2}">
      <dsp:nvSpPr>
        <dsp:cNvPr id="0" name=""/>
        <dsp:cNvSpPr/>
      </dsp:nvSpPr>
      <dsp:spPr>
        <a:xfrm>
          <a:off x="1080600" y="2345717"/>
          <a:ext cx="1040599" cy="676389"/>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hr-HR" sz="900" b="1" kern="1200"/>
            <a:t>Sve ustanove u zdravstvu i Dom za starije i nemoćne -7 </a:t>
          </a:r>
          <a:endParaRPr lang="hr-HR" sz="900" kern="1200" dirty="0"/>
        </a:p>
      </dsp:txBody>
      <dsp:txXfrm>
        <a:off x="1113619" y="2378736"/>
        <a:ext cx="974561" cy="610351"/>
      </dsp:txXfrm>
    </dsp:sp>
    <dsp:sp modelId="{B31D3C87-64BB-42B1-ABD0-EED9A4D5E496}">
      <dsp:nvSpPr>
        <dsp:cNvPr id="0" name=""/>
        <dsp:cNvSpPr/>
      </dsp:nvSpPr>
      <dsp:spPr>
        <a:xfrm>
          <a:off x="1552427" y="320362"/>
          <a:ext cx="3866683" cy="3866683"/>
        </a:xfrm>
        <a:custGeom>
          <a:avLst/>
          <a:gdLst/>
          <a:ahLst/>
          <a:cxnLst/>
          <a:rect l="0" t="0" r="0" b="0"/>
          <a:pathLst>
            <a:path>
              <a:moveTo>
                <a:pt x="1749" y="2015560"/>
              </a:moveTo>
              <a:arcTo wR="1933341" hR="1933341" stAng="10653760" swAng="1727893"/>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1BBC0F4-4E4D-4D97-B939-E46520405869}">
      <dsp:nvSpPr>
        <dsp:cNvPr id="0" name=""/>
        <dsp:cNvSpPr/>
      </dsp:nvSpPr>
      <dsp:spPr>
        <a:xfrm>
          <a:off x="1453921" y="710090"/>
          <a:ext cx="1040599" cy="676389"/>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hr-HR" sz="900" b="1" kern="1200"/>
            <a:t>Sve srednje škole i Đački dom Zadar - 20</a:t>
          </a:r>
          <a:endParaRPr lang="hr-HR" sz="900" b="1" kern="1200" dirty="0"/>
        </a:p>
      </dsp:txBody>
      <dsp:txXfrm>
        <a:off x="1486940" y="743109"/>
        <a:ext cx="974561" cy="610351"/>
      </dsp:txXfrm>
    </dsp:sp>
    <dsp:sp modelId="{2E1A72BD-1167-4AEB-9E32-E44380E4F96D}">
      <dsp:nvSpPr>
        <dsp:cNvPr id="0" name=""/>
        <dsp:cNvSpPr/>
      </dsp:nvSpPr>
      <dsp:spPr>
        <a:xfrm>
          <a:off x="1552427" y="320362"/>
          <a:ext cx="3866683" cy="3866683"/>
        </a:xfrm>
        <a:custGeom>
          <a:avLst/>
          <a:gdLst/>
          <a:ahLst/>
          <a:cxnLst/>
          <a:rect l="0" t="0" r="0" b="0"/>
          <a:pathLst>
            <a:path>
              <a:moveTo>
                <a:pt x="775010" y="385414"/>
              </a:moveTo>
              <a:arcTo wR="1933341" hR="1933341" stAng="13991526" swAng="1258991"/>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1" y="1"/>
            <a:ext cx="2918831" cy="493315"/>
          </a:xfrm>
          <a:prstGeom prst="rect">
            <a:avLst/>
          </a:prstGeom>
        </p:spPr>
        <p:txBody>
          <a:bodyPr vert="horz" lIns="91397" tIns="45700" rIns="91397" bIns="45700" rtlCol="0"/>
          <a:lstStyle>
            <a:lvl1pPr algn="l">
              <a:defRPr sz="1200"/>
            </a:lvl1pPr>
          </a:lstStyle>
          <a:p>
            <a:endParaRPr lang="hr-HR" dirty="0"/>
          </a:p>
        </p:txBody>
      </p:sp>
      <p:sp>
        <p:nvSpPr>
          <p:cNvPr id="3" name="Rezervirano mjesto datuma 2"/>
          <p:cNvSpPr>
            <a:spLocks noGrp="1"/>
          </p:cNvSpPr>
          <p:nvPr>
            <p:ph type="dt" sz="quarter" idx="1"/>
          </p:nvPr>
        </p:nvSpPr>
        <p:spPr>
          <a:xfrm>
            <a:off x="3815375" y="1"/>
            <a:ext cx="2918831" cy="493315"/>
          </a:xfrm>
          <a:prstGeom prst="rect">
            <a:avLst/>
          </a:prstGeom>
        </p:spPr>
        <p:txBody>
          <a:bodyPr vert="horz" lIns="91397" tIns="45700" rIns="91397" bIns="45700" rtlCol="0"/>
          <a:lstStyle>
            <a:lvl1pPr algn="r">
              <a:defRPr sz="1200"/>
            </a:lvl1pPr>
          </a:lstStyle>
          <a:p>
            <a:fld id="{DC408B5C-0BA1-4F8E-AC71-7934E10859FF}" type="datetimeFigureOut">
              <a:rPr lang="hr-HR" smtClean="0"/>
              <a:pPr/>
              <a:t>29.06.2023</a:t>
            </a:fld>
            <a:endParaRPr lang="hr-HR" dirty="0"/>
          </a:p>
        </p:txBody>
      </p:sp>
      <p:sp>
        <p:nvSpPr>
          <p:cNvPr id="4" name="Rezervirano mjesto podnožja 3"/>
          <p:cNvSpPr>
            <a:spLocks noGrp="1"/>
          </p:cNvSpPr>
          <p:nvPr>
            <p:ph type="ftr" sz="quarter" idx="2"/>
          </p:nvPr>
        </p:nvSpPr>
        <p:spPr>
          <a:xfrm>
            <a:off x="1" y="9371288"/>
            <a:ext cx="2918831" cy="493315"/>
          </a:xfrm>
          <a:prstGeom prst="rect">
            <a:avLst/>
          </a:prstGeom>
        </p:spPr>
        <p:txBody>
          <a:bodyPr vert="horz" lIns="91397" tIns="45700" rIns="91397" bIns="45700" rtlCol="0" anchor="b"/>
          <a:lstStyle>
            <a:lvl1pPr algn="l">
              <a:defRPr sz="1200"/>
            </a:lvl1pPr>
          </a:lstStyle>
          <a:p>
            <a:endParaRPr lang="hr-HR" dirty="0"/>
          </a:p>
        </p:txBody>
      </p:sp>
      <p:sp>
        <p:nvSpPr>
          <p:cNvPr id="5" name="Rezervirano mjesto broja slajda 4"/>
          <p:cNvSpPr>
            <a:spLocks noGrp="1"/>
          </p:cNvSpPr>
          <p:nvPr>
            <p:ph type="sldNum" sz="quarter" idx="3"/>
          </p:nvPr>
        </p:nvSpPr>
        <p:spPr>
          <a:xfrm>
            <a:off x="3815375" y="9371288"/>
            <a:ext cx="2918831" cy="493315"/>
          </a:xfrm>
          <a:prstGeom prst="rect">
            <a:avLst/>
          </a:prstGeom>
        </p:spPr>
        <p:txBody>
          <a:bodyPr vert="horz" lIns="91397" tIns="45700" rIns="91397" bIns="45700" rtlCol="0" anchor="b"/>
          <a:lstStyle>
            <a:lvl1pPr algn="r">
              <a:defRPr sz="1200"/>
            </a:lvl1pPr>
          </a:lstStyle>
          <a:p>
            <a:fld id="{79358AF2-9D9B-4EB1-B441-A1D6F4E39081}" type="slidenum">
              <a:rPr lang="hr-HR" smtClean="0"/>
              <a:pPr/>
              <a:t>‹#›</a:t>
            </a:fld>
            <a:endParaRPr lang="hr-HR" dirty="0"/>
          </a:p>
        </p:txBody>
      </p:sp>
    </p:spTree>
    <p:extLst>
      <p:ext uri="{BB962C8B-B14F-4D97-AF65-F5344CB8AC3E}">
        <p14:creationId xmlns:p14="http://schemas.microsoft.com/office/powerpoint/2010/main" val="38143385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1" y="1"/>
            <a:ext cx="2918831" cy="493315"/>
          </a:xfrm>
          <a:prstGeom prst="rect">
            <a:avLst/>
          </a:prstGeom>
        </p:spPr>
        <p:txBody>
          <a:bodyPr vert="horz" lIns="91397" tIns="45700" rIns="91397" bIns="45700" rtlCol="0"/>
          <a:lstStyle>
            <a:lvl1pPr algn="l">
              <a:defRPr sz="1200"/>
            </a:lvl1pPr>
          </a:lstStyle>
          <a:p>
            <a:endParaRPr lang="hr-HR" dirty="0"/>
          </a:p>
        </p:txBody>
      </p:sp>
      <p:sp>
        <p:nvSpPr>
          <p:cNvPr id="3" name="Rezervirano mjesto datuma 2"/>
          <p:cNvSpPr>
            <a:spLocks noGrp="1"/>
          </p:cNvSpPr>
          <p:nvPr>
            <p:ph type="dt" idx="1"/>
          </p:nvPr>
        </p:nvSpPr>
        <p:spPr>
          <a:xfrm>
            <a:off x="3815375" y="1"/>
            <a:ext cx="2918831" cy="493315"/>
          </a:xfrm>
          <a:prstGeom prst="rect">
            <a:avLst/>
          </a:prstGeom>
        </p:spPr>
        <p:txBody>
          <a:bodyPr vert="horz" lIns="91397" tIns="45700" rIns="91397" bIns="45700" rtlCol="0"/>
          <a:lstStyle>
            <a:lvl1pPr algn="r">
              <a:defRPr sz="1200"/>
            </a:lvl1pPr>
          </a:lstStyle>
          <a:p>
            <a:fld id="{62B5AC49-C11E-4448-ACFD-E273141DD7BA}" type="datetimeFigureOut">
              <a:rPr lang="hr-HR" smtClean="0"/>
              <a:pPr/>
              <a:t>29.06.2023</a:t>
            </a:fld>
            <a:endParaRPr lang="hr-HR" dirty="0"/>
          </a:p>
        </p:txBody>
      </p:sp>
      <p:sp>
        <p:nvSpPr>
          <p:cNvPr id="4" name="Rezervirano mjesto slike slajda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1397" tIns="45700" rIns="91397" bIns="45700" rtlCol="0" anchor="ctr"/>
          <a:lstStyle/>
          <a:p>
            <a:endParaRPr lang="hr-HR" dirty="0"/>
          </a:p>
        </p:txBody>
      </p:sp>
      <p:sp>
        <p:nvSpPr>
          <p:cNvPr id="5" name="Rezervirano mjesto bilježaka 4"/>
          <p:cNvSpPr>
            <a:spLocks noGrp="1"/>
          </p:cNvSpPr>
          <p:nvPr>
            <p:ph type="body" sz="quarter" idx="3"/>
          </p:nvPr>
        </p:nvSpPr>
        <p:spPr>
          <a:xfrm>
            <a:off x="673577" y="4686504"/>
            <a:ext cx="5388610" cy="4439840"/>
          </a:xfrm>
          <a:prstGeom prst="rect">
            <a:avLst/>
          </a:prstGeom>
        </p:spPr>
        <p:txBody>
          <a:bodyPr vert="horz" lIns="91397" tIns="45700" rIns="91397" bIns="45700" rtlCol="0">
            <a:normAutofit/>
          </a:bodyPr>
          <a:lstStyle/>
          <a:p>
            <a:pPr lvl="0"/>
            <a:r>
              <a:rPr lang="hr-HR"/>
              <a:t>Kliknite da biste uredili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6" name="Rezervirano mjesto podnožja 5"/>
          <p:cNvSpPr>
            <a:spLocks noGrp="1"/>
          </p:cNvSpPr>
          <p:nvPr>
            <p:ph type="ftr" sz="quarter" idx="4"/>
          </p:nvPr>
        </p:nvSpPr>
        <p:spPr>
          <a:xfrm>
            <a:off x="1" y="9371288"/>
            <a:ext cx="2918831" cy="493315"/>
          </a:xfrm>
          <a:prstGeom prst="rect">
            <a:avLst/>
          </a:prstGeom>
        </p:spPr>
        <p:txBody>
          <a:bodyPr vert="horz" lIns="91397" tIns="45700" rIns="91397" bIns="45700" rtlCol="0" anchor="b"/>
          <a:lstStyle>
            <a:lvl1pPr algn="l">
              <a:defRPr sz="1200"/>
            </a:lvl1pPr>
          </a:lstStyle>
          <a:p>
            <a:endParaRPr lang="hr-HR" dirty="0"/>
          </a:p>
        </p:txBody>
      </p:sp>
      <p:sp>
        <p:nvSpPr>
          <p:cNvPr id="7" name="Rezervirano mjesto broja slajda 6"/>
          <p:cNvSpPr>
            <a:spLocks noGrp="1"/>
          </p:cNvSpPr>
          <p:nvPr>
            <p:ph type="sldNum" sz="quarter" idx="5"/>
          </p:nvPr>
        </p:nvSpPr>
        <p:spPr>
          <a:xfrm>
            <a:off x="3815375" y="9371288"/>
            <a:ext cx="2918831" cy="493315"/>
          </a:xfrm>
          <a:prstGeom prst="rect">
            <a:avLst/>
          </a:prstGeom>
        </p:spPr>
        <p:txBody>
          <a:bodyPr vert="horz" lIns="91397" tIns="45700" rIns="91397" bIns="45700" rtlCol="0" anchor="b"/>
          <a:lstStyle>
            <a:lvl1pPr algn="r">
              <a:defRPr sz="1200"/>
            </a:lvl1pPr>
          </a:lstStyle>
          <a:p>
            <a:fld id="{DD077998-8650-42FB-8289-5B211F63B0B9}" type="slidenum">
              <a:rPr lang="hr-HR" smtClean="0"/>
              <a:pPr/>
              <a:t>‹#›</a:t>
            </a:fld>
            <a:endParaRPr lang="hr-HR" dirty="0"/>
          </a:p>
        </p:txBody>
      </p:sp>
    </p:spTree>
    <p:extLst>
      <p:ext uri="{BB962C8B-B14F-4D97-AF65-F5344CB8AC3E}">
        <p14:creationId xmlns:p14="http://schemas.microsoft.com/office/powerpoint/2010/main" val="21924515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normAutofit/>
          </a:bodyPr>
          <a:lstStyle/>
          <a:p>
            <a:endParaRPr lang="hr-HR" dirty="0"/>
          </a:p>
        </p:txBody>
      </p:sp>
      <p:sp>
        <p:nvSpPr>
          <p:cNvPr id="4" name="Rezervirano mjesto broja slajda 3"/>
          <p:cNvSpPr>
            <a:spLocks noGrp="1"/>
          </p:cNvSpPr>
          <p:nvPr>
            <p:ph type="sldNum" sz="quarter" idx="10"/>
          </p:nvPr>
        </p:nvSpPr>
        <p:spPr/>
        <p:txBody>
          <a:bodyPr/>
          <a:lstStyle/>
          <a:p>
            <a:fld id="{DD077998-8650-42FB-8289-5B211F63B0B9}" type="slidenum">
              <a:rPr lang="hr-HR" smtClean="0"/>
              <a:pPr/>
              <a:t>1</a:t>
            </a:fld>
            <a:endParaRPr lang="hr-HR" dirty="0"/>
          </a:p>
        </p:txBody>
      </p:sp>
    </p:spTree>
    <p:extLst>
      <p:ext uri="{BB962C8B-B14F-4D97-AF65-F5344CB8AC3E}">
        <p14:creationId xmlns:p14="http://schemas.microsoft.com/office/powerpoint/2010/main" val="19806376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normAutofit/>
          </a:bodyPr>
          <a:lstStyle/>
          <a:p>
            <a:endParaRPr lang="hr-HR" dirty="0"/>
          </a:p>
        </p:txBody>
      </p:sp>
      <p:sp>
        <p:nvSpPr>
          <p:cNvPr id="4" name="Rezervirano mjesto broja slajda 3"/>
          <p:cNvSpPr>
            <a:spLocks noGrp="1"/>
          </p:cNvSpPr>
          <p:nvPr>
            <p:ph type="sldNum" sz="quarter" idx="10"/>
          </p:nvPr>
        </p:nvSpPr>
        <p:spPr/>
        <p:txBody>
          <a:bodyPr/>
          <a:lstStyle/>
          <a:p>
            <a:fld id="{DD077998-8650-42FB-8289-5B211F63B0B9}" type="slidenum">
              <a:rPr lang="hr-HR" smtClean="0"/>
              <a:pPr/>
              <a:t>10</a:t>
            </a:fld>
            <a:endParaRPr lang="hr-HR" dirty="0"/>
          </a:p>
        </p:txBody>
      </p:sp>
    </p:spTree>
    <p:extLst>
      <p:ext uri="{BB962C8B-B14F-4D97-AF65-F5344CB8AC3E}">
        <p14:creationId xmlns:p14="http://schemas.microsoft.com/office/powerpoint/2010/main" val="11004689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normAutofit/>
          </a:bodyPr>
          <a:lstStyle/>
          <a:p>
            <a:endParaRPr lang="hr-HR" dirty="0"/>
          </a:p>
        </p:txBody>
      </p:sp>
      <p:sp>
        <p:nvSpPr>
          <p:cNvPr id="4" name="Rezervirano mjesto broja slajda 3"/>
          <p:cNvSpPr>
            <a:spLocks noGrp="1"/>
          </p:cNvSpPr>
          <p:nvPr>
            <p:ph type="sldNum" sz="quarter" idx="10"/>
          </p:nvPr>
        </p:nvSpPr>
        <p:spPr/>
        <p:txBody>
          <a:bodyPr/>
          <a:lstStyle/>
          <a:p>
            <a:fld id="{DD077998-8650-42FB-8289-5B211F63B0B9}" type="slidenum">
              <a:rPr lang="hr-HR" smtClean="0"/>
              <a:pPr/>
              <a:t>11</a:t>
            </a:fld>
            <a:endParaRPr lang="hr-HR" dirty="0"/>
          </a:p>
        </p:txBody>
      </p:sp>
    </p:spTree>
    <p:extLst>
      <p:ext uri="{BB962C8B-B14F-4D97-AF65-F5344CB8AC3E}">
        <p14:creationId xmlns:p14="http://schemas.microsoft.com/office/powerpoint/2010/main" val="23445152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normAutofit/>
          </a:bodyPr>
          <a:lstStyle/>
          <a:p>
            <a:endParaRPr lang="hr-HR" dirty="0"/>
          </a:p>
        </p:txBody>
      </p:sp>
      <p:sp>
        <p:nvSpPr>
          <p:cNvPr id="4" name="Rezervirano mjesto broja slajda 3"/>
          <p:cNvSpPr>
            <a:spLocks noGrp="1"/>
          </p:cNvSpPr>
          <p:nvPr>
            <p:ph type="sldNum" sz="quarter" idx="10"/>
          </p:nvPr>
        </p:nvSpPr>
        <p:spPr/>
        <p:txBody>
          <a:bodyPr/>
          <a:lstStyle/>
          <a:p>
            <a:fld id="{DD077998-8650-42FB-8289-5B211F63B0B9}" type="slidenum">
              <a:rPr lang="hr-HR" smtClean="0"/>
              <a:pPr/>
              <a:t>15</a:t>
            </a:fld>
            <a:endParaRPr lang="hr-HR" dirty="0"/>
          </a:p>
        </p:txBody>
      </p:sp>
    </p:spTree>
    <p:extLst>
      <p:ext uri="{BB962C8B-B14F-4D97-AF65-F5344CB8AC3E}">
        <p14:creationId xmlns:p14="http://schemas.microsoft.com/office/powerpoint/2010/main" val="30911301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normAutofit/>
          </a:bodyPr>
          <a:lstStyle/>
          <a:p>
            <a:endParaRPr lang="hr-HR" dirty="0"/>
          </a:p>
        </p:txBody>
      </p:sp>
      <p:sp>
        <p:nvSpPr>
          <p:cNvPr id="4" name="Rezervirano mjesto broja slajda 3"/>
          <p:cNvSpPr>
            <a:spLocks noGrp="1"/>
          </p:cNvSpPr>
          <p:nvPr>
            <p:ph type="sldNum" sz="quarter" idx="10"/>
          </p:nvPr>
        </p:nvSpPr>
        <p:spPr/>
        <p:txBody>
          <a:bodyPr/>
          <a:lstStyle/>
          <a:p>
            <a:fld id="{DD077998-8650-42FB-8289-5B211F63B0B9}" type="slidenum">
              <a:rPr lang="hr-HR" smtClean="0"/>
              <a:pPr/>
              <a:t>16</a:t>
            </a:fld>
            <a:endParaRPr lang="hr-HR" dirty="0"/>
          </a:p>
        </p:txBody>
      </p:sp>
    </p:spTree>
    <p:extLst>
      <p:ext uri="{BB962C8B-B14F-4D97-AF65-F5344CB8AC3E}">
        <p14:creationId xmlns:p14="http://schemas.microsoft.com/office/powerpoint/2010/main" val="30911301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hr-HR"/>
              <a:t>Kliknite da biste uredili stil naslova matrice</a:t>
            </a:r>
          </a:p>
        </p:txBody>
      </p:sp>
      <p:sp>
        <p:nvSpPr>
          <p:cNvPr id="3" name="Podnaslov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a:t>Kliknite da biste uredili stil podnaslova matrice</a:t>
            </a:r>
          </a:p>
        </p:txBody>
      </p:sp>
      <p:sp>
        <p:nvSpPr>
          <p:cNvPr id="4" name="Rezervirano mjesto datuma 3"/>
          <p:cNvSpPr>
            <a:spLocks noGrp="1"/>
          </p:cNvSpPr>
          <p:nvPr>
            <p:ph type="dt" sz="half" idx="10"/>
          </p:nvPr>
        </p:nvSpPr>
        <p:spPr/>
        <p:txBody>
          <a:bodyPr/>
          <a:lstStyle/>
          <a:p>
            <a:fld id="{65C02C51-3C87-47B8-889C-FBF5E5DAE5A6}" type="datetime1">
              <a:rPr lang="hr-HR" smtClean="0"/>
              <a:pPr/>
              <a:t>29.06.2023</a:t>
            </a:fld>
            <a:endParaRPr lang="hr-HR" dirty="0"/>
          </a:p>
        </p:txBody>
      </p:sp>
      <p:sp>
        <p:nvSpPr>
          <p:cNvPr id="5" name="Rezervirano mjesto podnožja 4"/>
          <p:cNvSpPr>
            <a:spLocks noGrp="1"/>
          </p:cNvSpPr>
          <p:nvPr>
            <p:ph type="ftr" sz="quarter" idx="11"/>
          </p:nvPr>
        </p:nvSpPr>
        <p:spPr/>
        <p:txBody>
          <a:bodyPr/>
          <a:lstStyle/>
          <a:p>
            <a:endParaRPr lang="hr-HR" dirty="0"/>
          </a:p>
        </p:txBody>
      </p:sp>
      <p:sp>
        <p:nvSpPr>
          <p:cNvPr id="6" name="Rezervirano mjesto broja slajda 5"/>
          <p:cNvSpPr>
            <a:spLocks noGrp="1"/>
          </p:cNvSpPr>
          <p:nvPr>
            <p:ph type="sldNum" sz="quarter" idx="12"/>
          </p:nvPr>
        </p:nvSpPr>
        <p:spPr/>
        <p:txBody>
          <a:bodyPr/>
          <a:lstStyle/>
          <a:p>
            <a:fld id="{8308B90D-3327-4C38-A9DC-854A4FF1F117}" type="slidenum">
              <a:rPr lang="hr-HR" smtClean="0"/>
              <a:pPr/>
              <a:t>‹#›</a:t>
            </a:fld>
            <a:endParaRPr lang="hr-HR" dirty="0"/>
          </a:p>
        </p:txBody>
      </p:sp>
    </p:spTree>
  </p:cSld>
  <p:clrMapOvr>
    <a:masterClrMapping/>
  </p:clrMapOvr>
  <p:transition spd="slow" advClick="0" advTm="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a:t>Kliknite da biste uredili stil naslova matrice</a:t>
            </a:r>
          </a:p>
        </p:txBody>
      </p:sp>
      <p:sp>
        <p:nvSpPr>
          <p:cNvPr id="3" name="Rezervirano mjesto okomitog teksta 2"/>
          <p:cNvSpPr>
            <a:spLocks noGrp="1"/>
          </p:cNvSpPr>
          <p:nvPr>
            <p:ph type="body" orient="vert" idx="1"/>
          </p:nvPr>
        </p:nvSpPr>
        <p:spPr/>
        <p:txBody>
          <a:bodyPr vert="eaVert"/>
          <a:lstStyle/>
          <a:p>
            <a:pPr lvl="0"/>
            <a:r>
              <a:rPr lang="hr-HR"/>
              <a:t>Kliknite da biste uredili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datuma 3"/>
          <p:cNvSpPr>
            <a:spLocks noGrp="1"/>
          </p:cNvSpPr>
          <p:nvPr>
            <p:ph type="dt" sz="half" idx="10"/>
          </p:nvPr>
        </p:nvSpPr>
        <p:spPr/>
        <p:txBody>
          <a:bodyPr/>
          <a:lstStyle/>
          <a:p>
            <a:fld id="{D5CA6263-5EE2-4A9F-A3B6-A0E34ED53C5D}" type="datetime1">
              <a:rPr lang="hr-HR" smtClean="0"/>
              <a:pPr/>
              <a:t>29.06.2023</a:t>
            </a:fld>
            <a:endParaRPr lang="hr-HR" dirty="0"/>
          </a:p>
        </p:txBody>
      </p:sp>
      <p:sp>
        <p:nvSpPr>
          <p:cNvPr id="5" name="Rezervirano mjesto podnožja 4"/>
          <p:cNvSpPr>
            <a:spLocks noGrp="1"/>
          </p:cNvSpPr>
          <p:nvPr>
            <p:ph type="ftr" sz="quarter" idx="11"/>
          </p:nvPr>
        </p:nvSpPr>
        <p:spPr/>
        <p:txBody>
          <a:bodyPr/>
          <a:lstStyle/>
          <a:p>
            <a:endParaRPr lang="hr-HR" dirty="0"/>
          </a:p>
        </p:txBody>
      </p:sp>
      <p:sp>
        <p:nvSpPr>
          <p:cNvPr id="6" name="Rezervirano mjesto broja slajda 5"/>
          <p:cNvSpPr>
            <a:spLocks noGrp="1"/>
          </p:cNvSpPr>
          <p:nvPr>
            <p:ph type="sldNum" sz="quarter" idx="12"/>
          </p:nvPr>
        </p:nvSpPr>
        <p:spPr/>
        <p:txBody>
          <a:bodyPr/>
          <a:lstStyle/>
          <a:p>
            <a:fld id="{8308B90D-3327-4C38-A9DC-854A4FF1F117}" type="slidenum">
              <a:rPr lang="hr-HR" smtClean="0"/>
              <a:pPr/>
              <a:t>‹#›</a:t>
            </a:fld>
            <a:endParaRPr lang="hr-HR" dirty="0"/>
          </a:p>
        </p:txBody>
      </p:sp>
    </p:spTree>
  </p:cSld>
  <p:clrMapOvr>
    <a:masterClrMapping/>
  </p:clrMapOvr>
  <p:transition spd="slow" advClick="0" advTm="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629400" y="274638"/>
            <a:ext cx="2057400" cy="5851525"/>
          </a:xfrm>
        </p:spPr>
        <p:txBody>
          <a:bodyPr vert="eaVert"/>
          <a:lstStyle/>
          <a:p>
            <a:r>
              <a:rPr lang="hr-HR"/>
              <a:t>Kliknite da biste uredili stil naslova matrice</a:t>
            </a:r>
          </a:p>
        </p:txBody>
      </p:sp>
      <p:sp>
        <p:nvSpPr>
          <p:cNvPr id="3" name="Rezervirano mjesto okomitog teksta 2"/>
          <p:cNvSpPr>
            <a:spLocks noGrp="1"/>
          </p:cNvSpPr>
          <p:nvPr>
            <p:ph type="body" orient="vert" idx="1"/>
          </p:nvPr>
        </p:nvSpPr>
        <p:spPr>
          <a:xfrm>
            <a:off x="457200" y="274638"/>
            <a:ext cx="6019800" cy="5851525"/>
          </a:xfrm>
        </p:spPr>
        <p:txBody>
          <a:bodyPr vert="eaVert"/>
          <a:lstStyle/>
          <a:p>
            <a:pPr lvl="0"/>
            <a:r>
              <a:rPr lang="hr-HR"/>
              <a:t>Kliknite da biste uredili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datuma 3"/>
          <p:cNvSpPr>
            <a:spLocks noGrp="1"/>
          </p:cNvSpPr>
          <p:nvPr>
            <p:ph type="dt" sz="half" idx="10"/>
          </p:nvPr>
        </p:nvSpPr>
        <p:spPr/>
        <p:txBody>
          <a:bodyPr/>
          <a:lstStyle/>
          <a:p>
            <a:fld id="{EB60F1F1-7610-428A-9839-DDA2401171E3}" type="datetime1">
              <a:rPr lang="hr-HR" smtClean="0"/>
              <a:pPr/>
              <a:t>29.06.2023</a:t>
            </a:fld>
            <a:endParaRPr lang="hr-HR" dirty="0"/>
          </a:p>
        </p:txBody>
      </p:sp>
      <p:sp>
        <p:nvSpPr>
          <p:cNvPr id="5" name="Rezervirano mjesto podnožja 4"/>
          <p:cNvSpPr>
            <a:spLocks noGrp="1"/>
          </p:cNvSpPr>
          <p:nvPr>
            <p:ph type="ftr" sz="quarter" idx="11"/>
          </p:nvPr>
        </p:nvSpPr>
        <p:spPr/>
        <p:txBody>
          <a:bodyPr/>
          <a:lstStyle/>
          <a:p>
            <a:endParaRPr lang="hr-HR" dirty="0"/>
          </a:p>
        </p:txBody>
      </p:sp>
      <p:sp>
        <p:nvSpPr>
          <p:cNvPr id="6" name="Rezervirano mjesto broja slajda 5"/>
          <p:cNvSpPr>
            <a:spLocks noGrp="1"/>
          </p:cNvSpPr>
          <p:nvPr>
            <p:ph type="sldNum" sz="quarter" idx="12"/>
          </p:nvPr>
        </p:nvSpPr>
        <p:spPr/>
        <p:txBody>
          <a:bodyPr/>
          <a:lstStyle/>
          <a:p>
            <a:fld id="{8308B90D-3327-4C38-A9DC-854A4FF1F117}" type="slidenum">
              <a:rPr lang="hr-HR" smtClean="0"/>
              <a:pPr/>
              <a:t>‹#›</a:t>
            </a:fld>
            <a:endParaRPr lang="hr-HR" dirty="0"/>
          </a:p>
        </p:txBody>
      </p:sp>
    </p:spTree>
  </p:cSld>
  <p:clrMapOvr>
    <a:masterClrMapping/>
  </p:clrMapOvr>
  <p:transition spd="slow" advClick="0" advTm="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a:t>Kliknite da biste uredili stil naslova matrice</a:t>
            </a:r>
          </a:p>
        </p:txBody>
      </p:sp>
      <p:sp>
        <p:nvSpPr>
          <p:cNvPr id="3" name="Rezervirano mjesto sadržaja 2"/>
          <p:cNvSpPr>
            <a:spLocks noGrp="1"/>
          </p:cNvSpPr>
          <p:nvPr>
            <p:ph idx="1"/>
          </p:nvPr>
        </p:nvSpPr>
        <p:spPr/>
        <p:txBody>
          <a:bodyPr/>
          <a:lstStyle/>
          <a:p>
            <a:pPr lvl="0"/>
            <a:r>
              <a:rPr lang="hr-HR"/>
              <a:t>Kliknite da biste uredili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datuma 3"/>
          <p:cNvSpPr>
            <a:spLocks noGrp="1"/>
          </p:cNvSpPr>
          <p:nvPr>
            <p:ph type="dt" sz="half" idx="10"/>
          </p:nvPr>
        </p:nvSpPr>
        <p:spPr/>
        <p:txBody>
          <a:bodyPr/>
          <a:lstStyle/>
          <a:p>
            <a:fld id="{83BB8122-B690-4B19-B3BD-99F78443DDC6}" type="datetime1">
              <a:rPr lang="hr-HR" smtClean="0"/>
              <a:pPr/>
              <a:t>29.06.2023</a:t>
            </a:fld>
            <a:endParaRPr lang="hr-HR" dirty="0"/>
          </a:p>
        </p:txBody>
      </p:sp>
      <p:sp>
        <p:nvSpPr>
          <p:cNvPr id="5" name="Rezervirano mjesto podnožja 4"/>
          <p:cNvSpPr>
            <a:spLocks noGrp="1"/>
          </p:cNvSpPr>
          <p:nvPr>
            <p:ph type="ftr" sz="quarter" idx="11"/>
          </p:nvPr>
        </p:nvSpPr>
        <p:spPr/>
        <p:txBody>
          <a:bodyPr/>
          <a:lstStyle/>
          <a:p>
            <a:endParaRPr lang="hr-HR" dirty="0"/>
          </a:p>
        </p:txBody>
      </p:sp>
      <p:sp>
        <p:nvSpPr>
          <p:cNvPr id="6" name="Rezervirano mjesto broja slajda 5"/>
          <p:cNvSpPr>
            <a:spLocks noGrp="1"/>
          </p:cNvSpPr>
          <p:nvPr>
            <p:ph type="sldNum" sz="quarter" idx="12"/>
          </p:nvPr>
        </p:nvSpPr>
        <p:spPr/>
        <p:txBody>
          <a:bodyPr/>
          <a:lstStyle/>
          <a:p>
            <a:fld id="{8308B90D-3327-4C38-A9DC-854A4FF1F117}" type="slidenum">
              <a:rPr lang="hr-HR" smtClean="0"/>
              <a:pPr/>
              <a:t>‹#›</a:t>
            </a:fld>
            <a:endParaRPr lang="hr-HR" dirty="0"/>
          </a:p>
        </p:txBody>
      </p:sp>
    </p:spTree>
  </p:cSld>
  <p:clrMapOvr>
    <a:masterClrMapping/>
  </p:clrMapOvr>
  <p:transition spd="slow" advClick="0" advTm="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jelj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hr-HR"/>
              <a:t>Kliknite da biste uredili stil naslova matrice</a:t>
            </a:r>
          </a:p>
        </p:txBody>
      </p:sp>
      <p:sp>
        <p:nvSpPr>
          <p:cNvPr id="3" name="Rezervirano mjesto teksta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Kliknite da biste uredili stilove teksta matrice</a:t>
            </a:r>
          </a:p>
        </p:txBody>
      </p:sp>
      <p:sp>
        <p:nvSpPr>
          <p:cNvPr id="4" name="Rezervirano mjesto datuma 3"/>
          <p:cNvSpPr>
            <a:spLocks noGrp="1"/>
          </p:cNvSpPr>
          <p:nvPr>
            <p:ph type="dt" sz="half" idx="10"/>
          </p:nvPr>
        </p:nvSpPr>
        <p:spPr/>
        <p:txBody>
          <a:bodyPr/>
          <a:lstStyle/>
          <a:p>
            <a:fld id="{B0D198B2-F21E-4DE8-913C-7C0DE7A031BC}" type="datetime1">
              <a:rPr lang="hr-HR" smtClean="0"/>
              <a:pPr/>
              <a:t>29.06.2023</a:t>
            </a:fld>
            <a:endParaRPr lang="hr-HR" dirty="0"/>
          </a:p>
        </p:txBody>
      </p:sp>
      <p:sp>
        <p:nvSpPr>
          <p:cNvPr id="5" name="Rezervirano mjesto podnožja 4"/>
          <p:cNvSpPr>
            <a:spLocks noGrp="1"/>
          </p:cNvSpPr>
          <p:nvPr>
            <p:ph type="ftr" sz="quarter" idx="11"/>
          </p:nvPr>
        </p:nvSpPr>
        <p:spPr/>
        <p:txBody>
          <a:bodyPr/>
          <a:lstStyle/>
          <a:p>
            <a:endParaRPr lang="hr-HR" dirty="0"/>
          </a:p>
        </p:txBody>
      </p:sp>
      <p:sp>
        <p:nvSpPr>
          <p:cNvPr id="6" name="Rezervirano mjesto broja slajda 5"/>
          <p:cNvSpPr>
            <a:spLocks noGrp="1"/>
          </p:cNvSpPr>
          <p:nvPr>
            <p:ph type="sldNum" sz="quarter" idx="12"/>
          </p:nvPr>
        </p:nvSpPr>
        <p:spPr/>
        <p:txBody>
          <a:bodyPr/>
          <a:lstStyle/>
          <a:p>
            <a:fld id="{8308B90D-3327-4C38-A9DC-854A4FF1F117}" type="slidenum">
              <a:rPr lang="hr-HR" smtClean="0"/>
              <a:pPr/>
              <a:t>‹#›</a:t>
            </a:fld>
            <a:endParaRPr lang="hr-HR" dirty="0"/>
          </a:p>
        </p:txBody>
      </p:sp>
    </p:spTree>
  </p:cSld>
  <p:clrMapOvr>
    <a:masterClrMapping/>
  </p:clrMapOvr>
  <p:transition spd="slow" advClick="0" advTm="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a:t>Kliknite da biste uredili stil naslova matrice</a:t>
            </a:r>
          </a:p>
        </p:txBody>
      </p:sp>
      <p:sp>
        <p:nvSpPr>
          <p:cNvPr id="3" name="Rezervirano mjesto sadržaja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a:t>Kliknite da biste uredili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sadržaja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a:t>Kliknite da biste uredili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5" name="Rezervirano mjesto datuma 4"/>
          <p:cNvSpPr>
            <a:spLocks noGrp="1"/>
          </p:cNvSpPr>
          <p:nvPr>
            <p:ph type="dt" sz="half" idx="10"/>
          </p:nvPr>
        </p:nvSpPr>
        <p:spPr/>
        <p:txBody>
          <a:bodyPr/>
          <a:lstStyle/>
          <a:p>
            <a:fld id="{FFB50E03-0981-47FD-B93C-0272402EE4D9}" type="datetime1">
              <a:rPr lang="hr-HR" smtClean="0"/>
              <a:pPr/>
              <a:t>29.06.2023</a:t>
            </a:fld>
            <a:endParaRPr lang="hr-HR" dirty="0"/>
          </a:p>
        </p:txBody>
      </p:sp>
      <p:sp>
        <p:nvSpPr>
          <p:cNvPr id="6" name="Rezervirano mjesto podnožja 5"/>
          <p:cNvSpPr>
            <a:spLocks noGrp="1"/>
          </p:cNvSpPr>
          <p:nvPr>
            <p:ph type="ftr" sz="quarter" idx="11"/>
          </p:nvPr>
        </p:nvSpPr>
        <p:spPr/>
        <p:txBody>
          <a:bodyPr/>
          <a:lstStyle/>
          <a:p>
            <a:endParaRPr lang="hr-HR" dirty="0"/>
          </a:p>
        </p:txBody>
      </p:sp>
      <p:sp>
        <p:nvSpPr>
          <p:cNvPr id="7" name="Rezervirano mjesto broja slajda 6"/>
          <p:cNvSpPr>
            <a:spLocks noGrp="1"/>
          </p:cNvSpPr>
          <p:nvPr>
            <p:ph type="sldNum" sz="quarter" idx="12"/>
          </p:nvPr>
        </p:nvSpPr>
        <p:spPr/>
        <p:txBody>
          <a:bodyPr/>
          <a:lstStyle/>
          <a:p>
            <a:fld id="{8308B90D-3327-4C38-A9DC-854A4FF1F117}" type="slidenum">
              <a:rPr lang="hr-HR" smtClean="0"/>
              <a:pPr/>
              <a:t>‹#›</a:t>
            </a:fld>
            <a:endParaRPr lang="hr-HR" dirty="0"/>
          </a:p>
        </p:txBody>
      </p:sp>
    </p:spTree>
  </p:cSld>
  <p:clrMapOvr>
    <a:masterClrMapping/>
  </p:clrMapOvr>
  <p:transition spd="slow" advClick="0" advTm="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hr-HR"/>
              <a:t>Kliknite da biste uredili stil naslova matrice</a:t>
            </a:r>
          </a:p>
        </p:txBody>
      </p:sp>
      <p:sp>
        <p:nvSpPr>
          <p:cNvPr id="3" name="Rezervirano mjesto tekst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stilove teksta matrice</a:t>
            </a:r>
          </a:p>
        </p:txBody>
      </p:sp>
      <p:sp>
        <p:nvSpPr>
          <p:cNvPr id="4" name="Rezervirano mjesto sadržaja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a:t>Kliknite da biste uredili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5" name="Rezervirano mjesto tekst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stilove teksta matrice</a:t>
            </a:r>
          </a:p>
        </p:txBody>
      </p:sp>
      <p:sp>
        <p:nvSpPr>
          <p:cNvPr id="6" name="Rezervirano mjesto sadržaja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a:t>Kliknite da biste uredili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7" name="Rezervirano mjesto datuma 6"/>
          <p:cNvSpPr>
            <a:spLocks noGrp="1"/>
          </p:cNvSpPr>
          <p:nvPr>
            <p:ph type="dt" sz="half" idx="10"/>
          </p:nvPr>
        </p:nvSpPr>
        <p:spPr/>
        <p:txBody>
          <a:bodyPr/>
          <a:lstStyle/>
          <a:p>
            <a:fld id="{D3C906AA-5A95-43DE-B3CF-DA499704FBC6}" type="datetime1">
              <a:rPr lang="hr-HR" smtClean="0"/>
              <a:pPr/>
              <a:t>29.06.2023</a:t>
            </a:fld>
            <a:endParaRPr lang="hr-HR" dirty="0"/>
          </a:p>
        </p:txBody>
      </p:sp>
      <p:sp>
        <p:nvSpPr>
          <p:cNvPr id="8" name="Rezervirano mjesto podnožja 7"/>
          <p:cNvSpPr>
            <a:spLocks noGrp="1"/>
          </p:cNvSpPr>
          <p:nvPr>
            <p:ph type="ftr" sz="quarter" idx="11"/>
          </p:nvPr>
        </p:nvSpPr>
        <p:spPr/>
        <p:txBody>
          <a:bodyPr/>
          <a:lstStyle/>
          <a:p>
            <a:endParaRPr lang="hr-HR" dirty="0"/>
          </a:p>
        </p:txBody>
      </p:sp>
      <p:sp>
        <p:nvSpPr>
          <p:cNvPr id="9" name="Rezervirano mjesto broja slajda 8"/>
          <p:cNvSpPr>
            <a:spLocks noGrp="1"/>
          </p:cNvSpPr>
          <p:nvPr>
            <p:ph type="sldNum" sz="quarter" idx="12"/>
          </p:nvPr>
        </p:nvSpPr>
        <p:spPr/>
        <p:txBody>
          <a:bodyPr/>
          <a:lstStyle/>
          <a:p>
            <a:fld id="{8308B90D-3327-4C38-A9DC-854A4FF1F117}" type="slidenum">
              <a:rPr lang="hr-HR" smtClean="0"/>
              <a:pPr/>
              <a:t>‹#›</a:t>
            </a:fld>
            <a:endParaRPr lang="hr-HR" dirty="0"/>
          </a:p>
        </p:txBody>
      </p:sp>
    </p:spTree>
  </p:cSld>
  <p:clrMapOvr>
    <a:masterClrMapping/>
  </p:clrMapOvr>
  <p:transition spd="slow" advClick="0" advTm="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a:t>Kliknite da biste uredili stil naslova matrice</a:t>
            </a:r>
          </a:p>
        </p:txBody>
      </p:sp>
      <p:sp>
        <p:nvSpPr>
          <p:cNvPr id="3" name="Rezervirano mjesto datuma 2"/>
          <p:cNvSpPr>
            <a:spLocks noGrp="1"/>
          </p:cNvSpPr>
          <p:nvPr>
            <p:ph type="dt" sz="half" idx="10"/>
          </p:nvPr>
        </p:nvSpPr>
        <p:spPr/>
        <p:txBody>
          <a:bodyPr/>
          <a:lstStyle/>
          <a:p>
            <a:fld id="{0BACDCB6-FB64-4229-A63D-DC4D65726AF8}" type="datetime1">
              <a:rPr lang="hr-HR" smtClean="0"/>
              <a:pPr/>
              <a:t>29.06.2023</a:t>
            </a:fld>
            <a:endParaRPr lang="hr-HR" dirty="0"/>
          </a:p>
        </p:txBody>
      </p:sp>
      <p:sp>
        <p:nvSpPr>
          <p:cNvPr id="4" name="Rezervirano mjesto podnožja 3"/>
          <p:cNvSpPr>
            <a:spLocks noGrp="1"/>
          </p:cNvSpPr>
          <p:nvPr>
            <p:ph type="ftr" sz="quarter" idx="11"/>
          </p:nvPr>
        </p:nvSpPr>
        <p:spPr/>
        <p:txBody>
          <a:bodyPr/>
          <a:lstStyle/>
          <a:p>
            <a:endParaRPr lang="hr-HR" dirty="0"/>
          </a:p>
        </p:txBody>
      </p:sp>
      <p:sp>
        <p:nvSpPr>
          <p:cNvPr id="5" name="Rezervirano mjesto broja slajda 4"/>
          <p:cNvSpPr>
            <a:spLocks noGrp="1"/>
          </p:cNvSpPr>
          <p:nvPr>
            <p:ph type="sldNum" sz="quarter" idx="12"/>
          </p:nvPr>
        </p:nvSpPr>
        <p:spPr/>
        <p:txBody>
          <a:bodyPr/>
          <a:lstStyle/>
          <a:p>
            <a:fld id="{8308B90D-3327-4C38-A9DC-854A4FF1F117}" type="slidenum">
              <a:rPr lang="hr-HR" smtClean="0"/>
              <a:pPr/>
              <a:t>‹#›</a:t>
            </a:fld>
            <a:endParaRPr lang="hr-HR" dirty="0"/>
          </a:p>
        </p:txBody>
      </p:sp>
    </p:spTree>
  </p:cSld>
  <p:clrMapOvr>
    <a:masterClrMapping/>
  </p:clrMapOvr>
  <p:transition spd="slow" advClick="0" advTm="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p>
            <a:fld id="{4413B8D3-0087-412E-A4C0-0637E15835D0}" type="datetime1">
              <a:rPr lang="hr-HR" smtClean="0"/>
              <a:pPr/>
              <a:t>29.06.2023</a:t>
            </a:fld>
            <a:endParaRPr lang="hr-HR" dirty="0"/>
          </a:p>
        </p:txBody>
      </p:sp>
      <p:sp>
        <p:nvSpPr>
          <p:cNvPr id="3" name="Rezervirano mjesto podnožja 2"/>
          <p:cNvSpPr>
            <a:spLocks noGrp="1"/>
          </p:cNvSpPr>
          <p:nvPr>
            <p:ph type="ftr" sz="quarter" idx="11"/>
          </p:nvPr>
        </p:nvSpPr>
        <p:spPr/>
        <p:txBody>
          <a:bodyPr/>
          <a:lstStyle/>
          <a:p>
            <a:endParaRPr lang="hr-HR" dirty="0"/>
          </a:p>
        </p:txBody>
      </p:sp>
      <p:sp>
        <p:nvSpPr>
          <p:cNvPr id="4" name="Rezervirano mjesto broja slajda 3"/>
          <p:cNvSpPr>
            <a:spLocks noGrp="1"/>
          </p:cNvSpPr>
          <p:nvPr>
            <p:ph type="sldNum" sz="quarter" idx="12"/>
          </p:nvPr>
        </p:nvSpPr>
        <p:spPr/>
        <p:txBody>
          <a:bodyPr/>
          <a:lstStyle/>
          <a:p>
            <a:fld id="{8308B90D-3327-4C38-A9DC-854A4FF1F117}" type="slidenum">
              <a:rPr lang="hr-HR" smtClean="0"/>
              <a:pPr/>
              <a:t>‹#›</a:t>
            </a:fld>
            <a:endParaRPr lang="hr-HR" dirty="0"/>
          </a:p>
        </p:txBody>
      </p:sp>
    </p:spTree>
  </p:cSld>
  <p:clrMapOvr>
    <a:masterClrMapping/>
  </p:clrMapOvr>
  <p:transition spd="slow" advClick="0" advTm="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hr-HR"/>
              <a:t>Kliknite da biste uredili stil naslova matrice</a:t>
            </a:r>
          </a:p>
        </p:txBody>
      </p:sp>
      <p:sp>
        <p:nvSpPr>
          <p:cNvPr id="3" name="Rezervirano mjesto sadržaja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a:t>Kliknite da biste uredili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tekst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Kliknite da biste uredili stilove teksta matrice</a:t>
            </a:r>
          </a:p>
        </p:txBody>
      </p:sp>
      <p:sp>
        <p:nvSpPr>
          <p:cNvPr id="5" name="Rezervirano mjesto datuma 4"/>
          <p:cNvSpPr>
            <a:spLocks noGrp="1"/>
          </p:cNvSpPr>
          <p:nvPr>
            <p:ph type="dt" sz="half" idx="10"/>
          </p:nvPr>
        </p:nvSpPr>
        <p:spPr/>
        <p:txBody>
          <a:bodyPr/>
          <a:lstStyle/>
          <a:p>
            <a:fld id="{507A8C35-5015-4C28-AC4C-BF2C13DAD7B6}" type="datetime1">
              <a:rPr lang="hr-HR" smtClean="0"/>
              <a:pPr/>
              <a:t>29.06.2023</a:t>
            </a:fld>
            <a:endParaRPr lang="hr-HR" dirty="0"/>
          </a:p>
        </p:txBody>
      </p:sp>
      <p:sp>
        <p:nvSpPr>
          <p:cNvPr id="6" name="Rezervirano mjesto podnožja 5"/>
          <p:cNvSpPr>
            <a:spLocks noGrp="1"/>
          </p:cNvSpPr>
          <p:nvPr>
            <p:ph type="ftr" sz="quarter" idx="11"/>
          </p:nvPr>
        </p:nvSpPr>
        <p:spPr/>
        <p:txBody>
          <a:bodyPr/>
          <a:lstStyle/>
          <a:p>
            <a:endParaRPr lang="hr-HR" dirty="0"/>
          </a:p>
        </p:txBody>
      </p:sp>
      <p:sp>
        <p:nvSpPr>
          <p:cNvPr id="7" name="Rezervirano mjesto broja slajda 6"/>
          <p:cNvSpPr>
            <a:spLocks noGrp="1"/>
          </p:cNvSpPr>
          <p:nvPr>
            <p:ph type="sldNum" sz="quarter" idx="12"/>
          </p:nvPr>
        </p:nvSpPr>
        <p:spPr/>
        <p:txBody>
          <a:bodyPr/>
          <a:lstStyle/>
          <a:p>
            <a:fld id="{8308B90D-3327-4C38-A9DC-854A4FF1F117}" type="slidenum">
              <a:rPr lang="hr-HR" smtClean="0"/>
              <a:pPr/>
              <a:t>‹#›</a:t>
            </a:fld>
            <a:endParaRPr lang="hr-HR" dirty="0"/>
          </a:p>
        </p:txBody>
      </p:sp>
    </p:spTree>
  </p:cSld>
  <p:clrMapOvr>
    <a:masterClrMapping/>
  </p:clrMapOvr>
  <p:transition spd="slow" advClick="0" advTm="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hr-HR"/>
              <a:t>Kliknite da biste uredili stil naslova matrice</a:t>
            </a:r>
          </a:p>
        </p:txBody>
      </p:sp>
      <p:sp>
        <p:nvSpPr>
          <p:cNvPr id="3" name="Rezervirano mjesto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dirty="0"/>
          </a:p>
        </p:txBody>
      </p:sp>
      <p:sp>
        <p:nvSpPr>
          <p:cNvPr id="4" name="Rezervirano mjesto tekst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Kliknite da biste uredili stilove teksta matrice</a:t>
            </a:r>
          </a:p>
        </p:txBody>
      </p:sp>
      <p:sp>
        <p:nvSpPr>
          <p:cNvPr id="5" name="Rezervirano mjesto datuma 4"/>
          <p:cNvSpPr>
            <a:spLocks noGrp="1"/>
          </p:cNvSpPr>
          <p:nvPr>
            <p:ph type="dt" sz="half" idx="10"/>
          </p:nvPr>
        </p:nvSpPr>
        <p:spPr/>
        <p:txBody>
          <a:bodyPr/>
          <a:lstStyle/>
          <a:p>
            <a:fld id="{6F5FB7FD-5DFD-45C5-8FA5-562730141A36}" type="datetime1">
              <a:rPr lang="hr-HR" smtClean="0"/>
              <a:pPr/>
              <a:t>29.06.2023</a:t>
            </a:fld>
            <a:endParaRPr lang="hr-HR" dirty="0"/>
          </a:p>
        </p:txBody>
      </p:sp>
      <p:sp>
        <p:nvSpPr>
          <p:cNvPr id="6" name="Rezervirano mjesto podnožja 5"/>
          <p:cNvSpPr>
            <a:spLocks noGrp="1"/>
          </p:cNvSpPr>
          <p:nvPr>
            <p:ph type="ftr" sz="quarter" idx="11"/>
          </p:nvPr>
        </p:nvSpPr>
        <p:spPr/>
        <p:txBody>
          <a:bodyPr/>
          <a:lstStyle/>
          <a:p>
            <a:endParaRPr lang="hr-HR" dirty="0"/>
          </a:p>
        </p:txBody>
      </p:sp>
      <p:sp>
        <p:nvSpPr>
          <p:cNvPr id="7" name="Rezervirano mjesto broja slajda 6"/>
          <p:cNvSpPr>
            <a:spLocks noGrp="1"/>
          </p:cNvSpPr>
          <p:nvPr>
            <p:ph type="sldNum" sz="quarter" idx="12"/>
          </p:nvPr>
        </p:nvSpPr>
        <p:spPr/>
        <p:txBody>
          <a:bodyPr/>
          <a:lstStyle/>
          <a:p>
            <a:fld id="{8308B90D-3327-4C38-A9DC-854A4FF1F117}" type="slidenum">
              <a:rPr lang="hr-HR" smtClean="0"/>
              <a:pPr/>
              <a:t>‹#›</a:t>
            </a:fld>
            <a:endParaRPr lang="hr-HR" dirty="0"/>
          </a:p>
        </p:txBody>
      </p:sp>
    </p:spTree>
  </p:cSld>
  <p:clrMapOvr>
    <a:masterClrMapping/>
  </p:clrMapOvr>
  <p:transition spd="slow" advClick="0" advTm="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naslova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r-HR"/>
              <a:t>Kliknite da biste uredili stil naslova matrice</a:t>
            </a:r>
          </a:p>
        </p:txBody>
      </p:sp>
      <p:sp>
        <p:nvSpPr>
          <p:cNvPr id="3" name="Rezervirano mjesto teksta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r-HR"/>
              <a:t>Kliknite da biste uredili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datum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5F2DDF-051E-4B66-9995-596200EBC02A}" type="datetime1">
              <a:rPr lang="hr-HR" smtClean="0"/>
              <a:pPr/>
              <a:t>29.06.2023</a:t>
            </a:fld>
            <a:endParaRPr lang="hr-HR" dirty="0"/>
          </a:p>
        </p:txBody>
      </p:sp>
      <p:sp>
        <p:nvSpPr>
          <p:cNvPr id="5" name="Rezervirano mjesto podnožj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dirty="0"/>
          </a:p>
        </p:txBody>
      </p:sp>
      <p:sp>
        <p:nvSpPr>
          <p:cNvPr id="6" name="Rezervirano mjesto broja slajd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08B90D-3327-4C38-A9DC-854A4FF1F117}" type="slidenum">
              <a:rPr lang="hr-HR" smtClean="0"/>
              <a:pPr/>
              <a:t>‹#›</a:t>
            </a:fld>
            <a:endParaRPr lang="hr-H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advClick="0" advTm="0"/>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1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1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image" Target="../media/image2.gif"/><Relationship Id="rId1" Type="http://schemas.openxmlformats.org/officeDocument/2006/relationships/slideLayout" Target="../slideLayouts/slideLayout6.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zadarska-zupanija.hr/component/content/article?id=479" TargetMode="External"/><Relationship Id="rId2" Type="http://schemas.openxmlformats.org/officeDocument/2006/relationships/image" Target="../media/image1.gif"/><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image" Target="../media/image2.gif"/><Relationship Id="rId1" Type="http://schemas.openxmlformats.org/officeDocument/2006/relationships/slideLayout" Target="../slideLayouts/slideLayout6.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2.gif"/><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917848"/>
            <a:ext cx="8229600" cy="1431032"/>
          </a:xfrm>
        </p:spPr>
        <p:txBody>
          <a:bodyPr>
            <a:normAutofit fontScale="90000"/>
          </a:bodyPr>
          <a:lstStyle/>
          <a:p>
            <a:br>
              <a:rPr lang="hr-HR" sz="1400" b="1" dirty="0">
                <a:solidFill>
                  <a:srgbClr val="121284"/>
                </a:solidFill>
              </a:rPr>
            </a:br>
            <a:br>
              <a:rPr lang="hr-HR" sz="1400" b="1" dirty="0">
                <a:solidFill>
                  <a:srgbClr val="121284"/>
                </a:solidFill>
              </a:rPr>
            </a:br>
            <a:r>
              <a:rPr lang="hr-HR" sz="1400" b="1" dirty="0">
                <a:solidFill>
                  <a:srgbClr val="121284"/>
                </a:solidFill>
              </a:rPr>
              <a:t>REPUBLIKA HRVATSKA</a:t>
            </a:r>
            <a:br>
              <a:rPr lang="hr-HR" sz="1400" b="1" dirty="0">
                <a:solidFill>
                  <a:srgbClr val="121284"/>
                </a:solidFill>
              </a:rPr>
            </a:br>
            <a:r>
              <a:rPr lang="hr-HR" sz="1400" b="1" dirty="0">
                <a:solidFill>
                  <a:srgbClr val="121284"/>
                </a:solidFill>
              </a:rPr>
              <a:t>ZADARSKA ŽUPANIJA</a:t>
            </a:r>
            <a:br>
              <a:rPr lang="hr-HR" b="1" dirty="0">
                <a:solidFill>
                  <a:srgbClr val="121284"/>
                </a:solidFill>
              </a:rPr>
            </a:br>
            <a:br>
              <a:rPr lang="hr-HR" b="1" dirty="0">
                <a:solidFill>
                  <a:srgbClr val="121284"/>
                </a:solidFill>
              </a:rPr>
            </a:br>
            <a:r>
              <a:rPr lang="hr-HR" sz="3100" b="1" dirty="0">
                <a:solidFill>
                  <a:srgbClr val="121284"/>
                </a:solidFill>
              </a:rPr>
              <a:t>Izmjene i dopune proračuna Zadarske županije za 2023. godinu</a:t>
            </a:r>
            <a:br>
              <a:rPr lang="hr-HR" sz="3100" b="1" dirty="0">
                <a:solidFill>
                  <a:srgbClr val="121284"/>
                </a:solidFill>
              </a:rPr>
            </a:br>
            <a:r>
              <a:rPr lang="hr-HR" sz="3200" b="1" dirty="0">
                <a:solidFill>
                  <a:srgbClr val="002060"/>
                </a:solidFill>
              </a:rPr>
              <a:t> - </a:t>
            </a:r>
            <a:r>
              <a:rPr lang="hr-HR" sz="2900" b="1" dirty="0">
                <a:solidFill>
                  <a:srgbClr val="002060"/>
                </a:solidFill>
              </a:rPr>
              <a:t>vodič za građane -</a:t>
            </a:r>
            <a:br>
              <a:rPr lang="hr-HR" sz="2900" b="1" dirty="0">
                <a:solidFill>
                  <a:srgbClr val="006600"/>
                </a:solidFill>
              </a:rPr>
            </a:br>
            <a:br>
              <a:rPr lang="hr-HR" b="1" dirty="0">
                <a:solidFill>
                  <a:srgbClr val="121284"/>
                </a:solidFill>
              </a:rPr>
            </a:br>
            <a:endParaRPr lang="hr-HR" b="1" dirty="0">
              <a:solidFill>
                <a:srgbClr val="121284"/>
              </a:solidFill>
            </a:endParaRPr>
          </a:p>
        </p:txBody>
      </p:sp>
      <p:sp>
        <p:nvSpPr>
          <p:cNvPr id="3" name="Podnaslov 2"/>
          <p:cNvSpPr>
            <a:spLocks noGrp="1"/>
          </p:cNvSpPr>
          <p:nvPr>
            <p:ph type="subTitle" idx="4294967295"/>
          </p:nvPr>
        </p:nvSpPr>
        <p:spPr>
          <a:xfrm>
            <a:off x="1061013" y="4535707"/>
            <a:ext cx="6840537" cy="1511300"/>
          </a:xfrm>
        </p:spPr>
        <p:txBody>
          <a:bodyPr>
            <a:normAutofit/>
          </a:bodyPr>
          <a:lstStyle/>
          <a:p>
            <a:endParaRPr lang="hr-HR" sz="800" dirty="0">
              <a:solidFill>
                <a:srgbClr val="121284"/>
              </a:solidFill>
            </a:endParaRPr>
          </a:p>
          <a:p>
            <a:pPr>
              <a:buNone/>
            </a:pPr>
            <a:r>
              <a:rPr lang="hr-HR" sz="2400" b="1" dirty="0">
                <a:solidFill>
                  <a:srgbClr val="121284"/>
                </a:solidFill>
              </a:rPr>
              <a:t>                                                                                 </a:t>
            </a:r>
          </a:p>
          <a:p>
            <a:pPr algn="ctr">
              <a:buNone/>
            </a:pPr>
            <a:r>
              <a:rPr lang="hr-HR" sz="2900" b="1" dirty="0">
                <a:solidFill>
                  <a:srgbClr val="121284"/>
                </a:solidFill>
              </a:rPr>
              <a:t>Zadar, lipanj 2023.</a:t>
            </a:r>
          </a:p>
        </p:txBody>
      </p:sp>
      <p:pic>
        <p:nvPicPr>
          <p:cNvPr id="9223" name="Picture 7" descr="http://upload.wikimedia.org/wikipedia/hr/6/62/Zastava_zadarske_zupanije.gif"/>
          <p:cNvPicPr>
            <a:picLocks noChangeAspect="1" noChangeArrowheads="1"/>
          </p:cNvPicPr>
          <p:nvPr/>
        </p:nvPicPr>
        <p:blipFill>
          <a:blip r:embed="rId3" cstate="print"/>
          <a:srcRect/>
          <a:stretch>
            <a:fillRect/>
          </a:stretch>
        </p:blipFill>
        <p:spPr bwMode="auto">
          <a:xfrm>
            <a:off x="2555776" y="2492896"/>
            <a:ext cx="3754760" cy="1877381"/>
          </a:xfrm>
          <a:prstGeom prst="rect">
            <a:avLst/>
          </a:prstGeom>
          <a:noFill/>
        </p:spPr>
      </p:pic>
      <p:sp>
        <p:nvSpPr>
          <p:cNvPr id="6" name="TekstniOkvir 5">
            <a:extLst>
              <a:ext uri="{FF2B5EF4-FFF2-40B4-BE49-F238E27FC236}">
                <a16:creationId xmlns:a16="http://schemas.microsoft.com/office/drawing/2014/main" id="{FC64FD83-BBA3-4270-AB69-DCCA336BF3F1}"/>
              </a:ext>
            </a:extLst>
          </p:cNvPr>
          <p:cNvSpPr txBox="1"/>
          <p:nvPr/>
        </p:nvSpPr>
        <p:spPr>
          <a:xfrm>
            <a:off x="1170219" y="6042774"/>
            <a:ext cx="6912768" cy="523220"/>
          </a:xfrm>
          <a:prstGeom prst="rect">
            <a:avLst/>
          </a:prstGeom>
          <a:noFill/>
        </p:spPr>
        <p:txBody>
          <a:bodyPr wrap="square" rtlCol="0">
            <a:spAutoFit/>
          </a:bodyPr>
          <a:lstStyle/>
          <a:p>
            <a:pPr algn="ctr">
              <a:buNone/>
            </a:pPr>
            <a:r>
              <a:rPr lang="hr-HR" sz="1400" b="1" dirty="0">
                <a:solidFill>
                  <a:srgbClr val="002060"/>
                </a:solidFill>
              </a:rPr>
              <a:t>Prijedlog Izmjena i dopuna proračuna Zadarske županije za 2023. godinu </a:t>
            </a:r>
            <a:r>
              <a:rPr lang="hr-HR" sz="1400" b="1" dirty="0"/>
              <a:t>poslan je Županijskoj skupštini na donošenje u zakonski predviđenom roku</a:t>
            </a:r>
          </a:p>
        </p:txBody>
      </p:sp>
    </p:spTree>
    <p:extLst>
      <p:ext uri="{BB962C8B-B14F-4D97-AF65-F5344CB8AC3E}">
        <p14:creationId xmlns:p14="http://schemas.microsoft.com/office/powerpoint/2010/main" val="430075019"/>
      </p:ext>
    </p:extLst>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4" y="260648"/>
            <a:ext cx="8229600" cy="1143000"/>
          </a:xfrm>
        </p:spPr>
        <p:txBody>
          <a:bodyPr>
            <a:normAutofit fontScale="90000"/>
          </a:bodyPr>
          <a:lstStyle/>
          <a:p>
            <a:pPr algn="l"/>
            <a:br>
              <a:rPr lang="hr-HR" dirty="0"/>
            </a:br>
            <a:br>
              <a:rPr lang="hr-HR" dirty="0"/>
            </a:br>
            <a:endParaRPr lang="hr-HR" dirty="0"/>
          </a:p>
        </p:txBody>
      </p:sp>
      <p:sp>
        <p:nvSpPr>
          <p:cNvPr id="81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r-HR" dirty="0"/>
          </a:p>
        </p:txBody>
      </p:sp>
      <p:sp>
        <p:nvSpPr>
          <p:cNvPr id="28" name="Naslov 1"/>
          <p:cNvSpPr txBox="1">
            <a:spLocks/>
          </p:cNvSpPr>
          <p:nvPr/>
        </p:nvSpPr>
        <p:spPr>
          <a:xfrm>
            <a:off x="1223628" y="244459"/>
            <a:ext cx="7272808" cy="881196"/>
          </a:xfrm>
          <a:prstGeom prst="rect">
            <a:avLst/>
          </a:prstGeom>
        </p:spPr>
        <p:txBody>
          <a:bodyPr vert="horz" lIns="91440" tIns="45720" rIns="91440" bIns="45720" rtlCol="0" anchor="ctr">
            <a:normAutofit fontScale="25000" lnSpcReduction="20000"/>
          </a:bodyPr>
          <a:lstStyle/>
          <a:p>
            <a:pPr marL="0" marR="0" lvl="0" indent="0" defTabSz="914400" rtl="0" eaLnBrk="1" fontAlgn="auto" latinLnBrk="0" hangingPunct="1">
              <a:lnSpc>
                <a:spcPct val="100000"/>
              </a:lnSpc>
              <a:spcBef>
                <a:spcPct val="0"/>
              </a:spcBef>
              <a:spcAft>
                <a:spcPts val="0"/>
              </a:spcAft>
              <a:buClrTx/>
              <a:buSzTx/>
              <a:buFontTx/>
              <a:buNone/>
              <a:tabLst/>
              <a:defRPr/>
            </a:pPr>
            <a:endParaRPr lang="hr-HR" sz="4400" noProof="0" dirty="0">
              <a:latin typeface="+mj-lt"/>
              <a:ea typeface="+mj-ea"/>
              <a:cs typeface="+mj-cs"/>
            </a:endParaRPr>
          </a:p>
          <a:p>
            <a:pPr lvl="0">
              <a:spcBef>
                <a:spcPct val="0"/>
              </a:spcBef>
              <a:defRPr/>
            </a:pPr>
            <a:r>
              <a:rPr kumimoji="0" lang="hr-HR" sz="9600" b="1" i="0" u="none" strike="noStrike" kern="1200" cap="none" spc="0" normalizeH="0" baseline="0" noProof="0" dirty="0">
                <a:ln>
                  <a:noFill/>
                </a:ln>
                <a:solidFill>
                  <a:schemeClr val="tx1"/>
                </a:solidFill>
                <a:effectLst/>
                <a:uLnTx/>
                <a:uFillTx/>
                <a:latin typeface="+mj-lt"/>
                <a:ea typeface="+mj-ea"/>
                <a:cs typeface="+mj-cs"/>
              </a:rPr>
              <a:t>Rashodi po</a:t>
            </a:r>
            <a:r>
              <a:rPr kumimoji="0" lang="hr-HR" sz="9600" b="1" i="0" u="none" strike="noStrike" kern="1200" cap="none" spc="0" normalizeH="0" noProof="0" dirty="0">
                <a:ln>
                  <a:noFill/>
                </a:ln>
                <a:solidFill>
                  <a:schemeClr val="tx1"/>
                </a:solidFill>
                <a:effectLst/>
                <a:uLnTx/>
                <a:uFillTx/>
                <a:latin typeface="+mj-lt"/>
                <a:ea typeface="+mj-ea"/>
                <a:cs typeface="+mj-cs"/>
              </a:rPr>
              <a:t> organizacijskoj </a:t>
            </a:r>
            <a:r>
              <a:rPr lang="hr-HR" sz="9600" b="1" noProof="0" dirty="0">
                <a:latin typeface="+mj-lt"/>
                <a:ea typeface="+mj-ea"/>
                <a:cs typeface="+mj-cs"/>
              </a:rPr>
              <a:t>klasifikaciji</a:t>
            </a:r>
            <a:br>
              <a:rPr kumimoji="0" lang="hr-HR" sz="9600" b="0" i="0" u="none" strike="noStrike" kern="1200" cap="none" spc="0" normalizeH="0" baseline="0" noProof="0" dirty="0">
                <a:ln>
                  <a:noFill/>
                </a:ln>
                <a:solidFill>
                  <a:schemeClr val="tx1"/>
                </a:solidFill>
                <a:effectLst/>
                <a:uLnTx/>
                <a:uFillTx/>
                <a:latin typeface="+mj-lt"/>
                <a:ea typeface="+mj-ea"/>
                <a:cs typeface="+mj-cs"/>
              </a:rPr>
            </a:br>
            <a:endParaRPr kumimoji="0" lang="hr-HR" sz="9600" b="0" i="0" u="none" strike="noStrike" kern="1200" cap="none" spc="0" normalizeH="0" baseline="0" noProof="0" dirty="0">
              <a:ln>
                <a:noFill/>
              </a:ln>
              <a:solidFill>
                <a:schemeClr val="tx1"/>
              </a:solidFill>
              <a:effectLst/>
              <a:uLnTx/>
              <a:uFillTx/>
              <a:latin typeface="+mj-lt"/>
              <a:ea typeface="+mj-ea"/>
              <a:cs typeface="+mj-cs"/>
            </a:endParaRPr>
          </a:p>
        </p:txBody>
      </p:sp>
      <p:sp>
        <p:nvSpPr>
          <p:cNvPr id="19" name="Rectangle 18"/>
          <p:cNvSpPr/>
          <p:nvPr/>
        </p:nvSpPr>
        <p:spPr>
          <a:xfrm>
            <a:off x="8298" y="1376288"/>
            <a:ext cx="8851103" cy="307777"/>
          </a:xfrm>
          <a:prstGeom prst="rect">
            <a:avLst/>
          </a:prstGeom>
        </p:spPr>
        <p:txBody>
          <a:bodyPr wrap="square">
            <a:spAutoFit/>
          </a:bodyPr>
          <a:lstStyle/>
          <a:p>
            <a:r>
              <a:rPr lang="hr-HR" sz="1400" b="1" dirty="0">
                <a:cs typeface="Arial" pitchFamily="34" charset="0"/>
              </a:rPr>
              <a:t>    Grafikon 3. Rashodi Izmjena i dopuna Proračuna Zadarske županije po </a:t>
            </a:r>
            <a:r>
              <a:rPr lang="hr-HR" sz="1400" b="1" dirty="0">
                <a:solidFill>
                  <a:schemeClr val="accent4">
                    <a:lumMod val="75000"/>
                  </a:schemeClr>
                </a:solidFill>
                <a:cs typeface="Arial" pitchFamily="34" charset="0"/>
              </a:rPr>
              <a:t>organizacijskoj klasifikaciji </a:t>
            </a:r>
            <a:r>
              <a:rPr lang="hr-HR" sz="1400" b="1" dirty="0">
                <a:cs typeface="Arial" pitchFamily="34" charset="0"/>
              </a:rPr>
              <a:t>(mil. eura)</a:t>
            </a:r>
          </a:p>
        </p:txBody>
      </p:sp>
      <p:pic>
        <p:nvPicPr>
          <p:cNvPr id="16" name="Slika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55346" y="495092"/>
            <a:ext cx="504056" cy="633001"/>
          </a:xfrm>
          <a:prstGeom prst="rect">
            <a:avLst/>
          </a:prstGeom>
        </p:spPr>
      </p:pic>
      <p:graphicFrame>
        <p:nvGraphicFramePr>
          <p:cNvPr id="17" name="Grafikon 16"/>
          <p:cNvGraphicFramePr/>
          <p:nvPr>
            <p:extLst>
              <p:ext uri="{D42A27DB-BD31-4B8C-83A1-F6EECF244321}">
                <p14:modId xmlns:p14="http://schemas.microsoft.com/office/powerpoint/2010/main" val="4000666939"/>
              </p:ext>
            </p:extLst>
          </p:nvPr>
        </p:nvGraphicFramePr>
        <p:xfrm>
          <a:off x="0" y="1844824"/>
          <a:ext cx="9144000" cy="4464496"/>
        </p:xfrm>
        <a:graphic>
          <a:graphicData uri="http://schemas.openxmlformats.org/drawingml/2006/chart">
            <c:chart xmlns:c="http://schemas.openxmlformats.org/drawingml/2006/chart" xmlns:r="http://schemas.openxmlformats.org/officeDocument/2006/relationships" r:id="rId4"/>
          </a:graphicData>
        </a:graphic>
      </p:graphicFrame>
      <p:sp>
        <p:nvSpPr>
          <p:cNvPr id="10" name="TextBox 12"/>
          <p:cNvSpPr txBox="1"/>
          <p:nvPr/>
        </p:nvSpPr>
        <p:spPr>
          <a:xfrm>
            <a:off x="0" y="6488668"/>
            <a:ext cx="4860032" cy="369332"/>
          </a:xfrm>
          <a:prstGeom prst="rect">
            <a:avLst/>
          </a:prstGeom>
          <a:noFill/>
        </p:spPr>
        <p:txBody>
          <a:bodyPr wrap="square" rtlCol="0">
            <a:spAutoFit/>
          </a:bodyPr>
          <a:lstStyle/>
          <a:p>
            <a:r>
              <a:rPr lang="hr-HR" b="1" u="sng" dirty="0">
                <a:solidFill>
                  <a:srgbClr val="002060"/>
                </a:solidFill>
                <a:latin typeface="Gabriola" panose="04040605051002020D02" pitchFamily="82" charset="0"/>
              </a:rPr>
              <a:t>Upravni odjel za financije i proračun Zadarske županije</a:t>
            </a:r>
            <a:endParaRPr lang="en-US" b="1" u="sng" dirty="0">
              <a:solidFill>
                <a:srgbClr val="002060"/>
              </a:solidFill>
              <a:latin typeface="Gabriola" panose="04040605051002020D02" pitchFamily="82" charset="0"/>
            </a:endParaRPr>
          </a:p>
        </p:txBody>
      </p:sp>
    </p:spTree>
    <p:extLst>
      <p:ext uri="{BB962C8B-B14F-4D97-AF65-F5344CB8AC3E}">
        <p14:creationId xmlns:p14="http://schemas.microsoft.com/office/powerpoint/2010/main" val="4032118621"/>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pPr algn="l"/>
            <a:br>
              <a:rPr lang="hr-HR" dirty="0"/>
            </a:br>
            <a:br>
              <a:rPr lang="hr-HR" dirty="0"/>
            </a:br>
            <a:endParaRPr lang="hr-HR" dirty="0"/>
          </a:p>
        </p:txBody>
      </p:sp>
      <p:sp>
        <p:nvSpPr>
          <p:cNvPr id="81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r-HR" dirty="0"/>
          </a:p>
        </p:txBody>
      </p:sp>
      <p:sp>
        <p:nvSpPr>
          <p:cNvPr id="28" name="Naslov 1"/>
          <p:cNvSpPr txBox="1">
            <a:spLocks/>
          </p:cNvSpPr>
          <p:nvPr/>
        </p:nvSpPr>
        <p:spPr>
          <a:xfrm>
            <a:off x="1047001" y="226466"/>
            <a:ext cx="7272808" cy="881196"/>
          </a:xfrm>
          <a:prstGeom prst="rect">
            <a:avLst/>
          </a:prstGeom>
        </p:spPr>
        <p:txBody>
          <a:bodyPr vert="horz" lIns="91440" tIns="45720" rIns="91440" bIns="45720" rtlCol="0" anchor="ctr">
            <a:normAutofit fontScale="25000" lnSpcReduction="20000"/>
          </a:bodyPr>
          <a:lstStyle/>
          <a:p>
            <a:pPr marL="0" marR="0" lvl="0" indent="0" defTabSz="914400" rtl="0" eaLnBrk="1" fontAlgn="auto" latinLnBrk="0" hangingPunct="1">
              <a:lnSpc>
                <a:spcPct val="100000"/>
              </a:lnSpc>
              <a:spcBef>
                <a:spcPct val="0"/>
              </a:spcBef>
              <a:spcAft>
                <a:spcPts val="0"/>
              </a:spcAft>
              <a:buClrTx/>
              <a:buSzTx/>
              <a:buFontTx/>
              <a:buNone/>
              <a:tabLst/>
              <a:defRPr/>
            </a:pPr>
            <a:br>
              <a:rPr kumimoji="0" lang="hr-HR" sz="4400" b="0" i="0" u="none" strike="noStrike" kern="1200" cap="none" spc="0" normalizeH="0" baseline="0" noProof="0" dirty="0">
                <a:ln>
                  <a:noFill/>
                </a:ln>
                <a:solidFill>
                  <a:schemeClr val="tx1"/>
                </a:solidFill>
                <a:effectLst/>
                <a:uLnTx/>
                <a:uFillTx/>
                <a:latin typeface="+mj-lt"/>
                <a:ea typeface="+mj-ea"/>
                <a:cs typeface="+mj-cs"/>
              </a:rPr>
            </a:br>
            <a:endParaRPr kumimoji="0" lang="hr-HR" sz="4400" b="0" i="0" u="none" strike="noStrike" kern="1200" cap="none" spc="0" normalizeH="0" baseline="0" noProof="0" dirty="0">
              <a:ln>
                <a:noFill/>
              </a:ln>
              <a:solidFill>
                <a:schemeClr val="tx1"/>
              </a:solidFill>
              <a:effectLst/>
              <a:uLnTx/>
              <a:uFillTx/>
              <a:latin typeface="+mj-lt"/>
              <a:ea typeface="+mj-ea"/>
              <a:cs typeface="+mj-cs"/>
            </a:endParaRPr>
          </a:p>
          <a:p>
            <a:pPr marL="0" marR="0" lvl="0" indent="0" defTabSz="914400" rtl="0" eaLnBrk="1" fontAlgn="auto" latinLnBrk="0" hangingPunct="1">
              <a:lnSpc>
                <a:spcPct val="100000"/>
              </a:lnSpc>
              <a:spcBef>
                <a:spcPct val="0"/>
              </a:spcBef>
              <a:spcAft>
                <a:spcPts val="0"/>
              </a:spcAft>
              <a:buClrTx/>
              <a:buSzTx/>
              <a:buFontTx/>
              <a:buNone/>
              <a:tabLst/>
              <a:defRPr/>
            </a:pPr>
            <a:r>
              <a:rPr kumimoji="0" lang="hr-HR" sz="9600" b="1" i="0" u="none" strike="noStrike" kern="1200" cap="none" spc="0" normalizeH="0" baseline="0" noProof="0" dirty="0">
                <a:ln>
                  <a:noFill/>
                </a:ln>
                <a:effectLst/>
                <a:uLnTx/>
                <a:uFillTx/>
                <a:latin typeface="+mj-lt"/>
                <a:ea typeface="+mj-ea"/>
                <a:cs typeface="+mj-cs"/>
              </a:rPr>
              <a:t>Rashodi po</a:t>
            </a:r>
            <a:r>
              <a:rPr kumimoji="0" lang="hr-HR" sz="9600" b="1" i="0" u="none" strike="noStrike" kern="1200" cap="none" spc="0" normalizeH="0" noProof="0" dirty="0">
                <a:ln>
                  <a:noFill/>
                </a:ln>
                <a:effectLst/>
                <a:uLnTx/>
                <a:uFillTx/>
                <a:latin typeface="+mj-lt"/>
                <a:ea typeface="+mj-ea"/>
                <a:cs typeface="+mj-cs"/>
              </a:rPr>
              <a:t> funkcijskoj </a:t>
            </a:r>
            <a:r>
              <a:rPr lang="hr-HR" sz="9600" b="1" noProof="0" dirty="0">
                <a:latin typeface="+mj-lt"/>
                <a:ea typeface="+mj-ea"/>
                <a:cs typeface="+mj-cs"/>
              </a:rPr>
              <a:t>klasifikaciji</a:t>
            </a:r>
            <a:br>
              <a:rPr kumimoji="0" lang="hr-HR" sz="9600" b="1" i="0" u="none" strike="noStrike" kern="1200" cap="none" spc="0" normalizeH="0" baseline="0" noProof="0" dirty="0">
                <a:ln>
                  <a:noFill/>
                </a:ln>
                <a:effectLst/>
                <a:uLnTx/>
                <a:uFillTx/>
                <a:latin typeface="+mj-lt"/>
                <a:ea typeface="+mj-ea"/>
                <a:cs typeface="+mj-cs"/>
              </a:rPr>
            </a:br>
            <a:endParaRPr kumimoji="0" lang="hr-HR" sz="9600" b="1" i="0" u="none" strike="noStrike" kern="1200" cap="none" spc="0" normalizeH="0" baseline="0" noProof="0" dirty="0">
              <a:ln>
                <a:noFill/>
              </a:ln>
              <a:effectLst/>
              <a:uLnTx/>
              <a:uFillTx/>
              <a:latin typeface="+mj-lt"/>
              <a:ea typeface="+mj-ea"/>
              <a:cs typeface="+mj-cs"/>
            </a:endParaRPr>
          </a:p>
        </p:txBody>
      </p:sp>
      <p:sp>
        <p:nvSpPr>
          <p:cNvPr id="19" name="Rectangle 18"/>
          <p:cNvSpPr/>
          <p:nvPr/>
        </p:nvSpPr>
        <p:spPr>
          <a:xfrm>
            <a:off x="179512" y="1412776"/>
            <a:ext cx="8513799" cy="307777"/>
          </a:xfrm>
          <a:prstGeom prst="rect">
            <a:avLst/>
          </a:prstGeom>
        </p:spPr>
        <p:txBody>
          <a:bodyPr wrap="square">
            <a:spAutoFit/>
          </a:bodyPr>
          <a:lstStyle/>
          <a:p>
            <a:r>
              <a:rPr lang="hr-HR" sz="1400" b="1" dirty="0">
                <a:cs typeface="Arial" pitchFamily="34" charset="0"/>
              </a:rPr>
              <a:t>Grafikon 4. Rashodi Izmjena i dopuna Proračuna Zadarske županije po </a:t>
            </a:r>
            <a:r>
              <a:rPr lang="hr-HR" sz="1400" b="1" dirty="0">
                <a:solidFill>
                  <a:schemeClr val="accent6">
                    <a:lumMod val="75000"/>
                  </a:schemeClr>
                </a:solidFill>
                <a:cs typeface="Arial" pitchFamily="34" charset="0"/>
              </a:rPr>
              <a:t>funkcijskoj klasifikaciji  </a:t>
            </a:r>
            <a:r>
              <a:rPr lang="hr-HR" sz="1400" b="1" dirty="0">
                <a:cs typeface="Arial" pitchFamily="34" charset="0"/>
              </a:rPr>
              <a:t>(</a:t>
            </a:r>
            <a:r>
              <a:rPr lang="hr-HR" sz="1400" b="1" dirty="0" err="1">
                <a:cs typeface="Arial" pitchFamily="34" charset="0"/>
              </a:rPr>
              <a:t>mil</a:t>
            </a:r>
            <a:r>
              <a:rPr lang="hr-HR" sz="1400" b="1" dirty="0">
                <a:cs typeface="Arial" pitchFamily="34" charset="0"/>
              </a:rPr>
              <a:t>. eura)</a:t>
            </a:r>
          </a:p>
        </p:txBody>
      </p:sp>
      <p:pic>
        <p:nvPicPr>
          <p:cNvPr id="16" name="Slika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50174" y="529637"/>
            <a:ext cx="504056" cy="633001"/>
          </a:xfrm>
          <a:prstGeom prst="rect">
            <a:avLst/>
          </a:prstGeom>
        </p:spPr>
      </p:pic>
      <p:graphicFrame>
        <p:nvGraphicFramePr>
          <p:cNvPr id="10" name="Grafikon 9"/>
          <p:cNvGraphicFramePr/>
          <p:nvPr>
            <p:extLst>
              <p:ext uri="{D42A27DB-BD31-4B8C-83A1-F6EECF244321}">
                <p14:modId xmlns:p14="http://schemas.microsoft.com/office/powerpoint/2010/main" val="3478008098"/>
              </p:ext>
            </p:extLst>
          </p:nvPr>
        </p:nvGraphicFramePr>
        <p:xfrm>
          <a:off x="611560" y="1988840"/>
          <a:ext cx="7560840" cy="4227322"/>
        </p:xfrm>
        <a:graphic>
          <a:graphicData uri="http://schemas.openxmlformats.org/drawingml/2006/chart">
            <c:chart xmlns:c="http://schemas.openxmlformats.org/drawingml/2006/chart" xmlns:r="http://schemas.openxmlformats.org/officeDocument/2006/relationships" r:id="rId4"/>
          </a:graphicData>
        </a:graphic>
      </p:graphicFrame>
      <p:sp>
        <p:nvSpPr>
          <p:cNvPr id="13" name="TextBox 12"/>
          <p:cNvSpPr txBox="1"/>
          <p:nvPr/>
        </p:nvSpPr>
        <p:spPr>
          <a:xfrm>
            <a:off x="0" y="6488668"/>
            <a:ext cx="4860032" cy="369332"/>
          </a:xfrm>
          <a:prstGeom prst="rect">
            <a:avLst/>
          </a:prstGeom>
          <a:noFill/>
        </p:spPr>
        <p:txBody>
          <a:bodyPr wrap="square" rtlCol="0">
            <a:spAutoFit/>
          </a:bodyPr>
          <a:lstStyle/>
          <a:p>
            <a:r>
              <a:rPr lang="hr-HR" b="1" u="sng" dirty="0">
                <a:solidFill>
                  <a:srgbClr val="002060"/>
                </a:solidFill>
                <a:latin typeface="Gabriola" panose="04040605051002020D02" pitchFamily="82" charset="0"/>
              </a:rPr>
              <a:t>Upravni odjel za financije i proračun Zadarske županije</a:t>
            </a:r>
            <a:endParaRPr lang="en-US" b="1" u="sng" dirty="0">
              <a:solidFill>
                <a:srgbClr val="002060"/>
              </a:solidFill>
              <a:latin typeface="Gabriola" panose="04040605051002020D02" pitchFamily="82" charset="0"/>
            </a:endParaRPr>
          </a:p>
        </p:txBody>
      </p:sp>
    </p:spTree>
    <p:extLst>
      <p:ext uri="{BB962C8B-B14F-4D97-AF65-F5344CB8AC3E}">
        <p14:creationId xmlns:p14="http://schemas.microsoft.com/office/powerpoint/2010/main" val="1272884714"/>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000"/>
            <a:lum/>
          </a:blip>
          <a:srcRect/>
          <a:stretch>
            <a:fillRect l="-25000" r="-25000"/>
          </a:stretch>
        </a:blipFill>
        <a:effectLst/>
      </p:bgPr>
    </p:bg>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E18E443-9718-4D15-866C-A83C1A28165C}"/>
              </a:ext>
            </a:extLst>
          </p:cNvPr>
          <p:cNvSpPr>
            <a:spLocks noGrp="1"/>
          </p:cNvSpPr>
          <p:nvPr>
            <p:ph type="title"/>
          </p:nvPr>
        </p:nvSpPr>
        <p:spPr>
          <a:xfrm>
            <a:off x="683568" y="332656"/>
            <a:ext cx="8229600" cy="1143000"/>
          </a:xfrm>
        </p:spPr>
        <p:txBody>
          <a:bodyPr>
            <a:normAutofit/>
          </a:bodyPr>
          <a:lstStyle/>
          <a:p>
            <a:pPr algn="l"/>
            <a:r>
              <a:rPr lang="hr-HR" sz="2400" b="1" dirty="0"/>
              <a:t>Najznačajnije promjene su unutar sljedećih odjela:</a:t>
            </a:r>
          </a:p>
        </p:txBody>
      </p:sp>
      <p:sp>
        <p:nvSpPr>
          <p:cNvPr id="3" name="Rezervirano mjesto sadržaja 2">
            <a:extLst>
              <a:ext uri="{FF2B5EF4-FFF2-40B4-BE49-F238E27FC236}">
                <a16:creationId xmlns:a16="http://schemas.microsoft.com/office/drawing/2014/main" id="{7E3AB512-EE00-470B-8232-21A5A89F94D9}"/>
              </a:ext>
            </a:extLst>
          </p:cNvPr>
          <p:cNvSpPr>
            <a:spLocks noGrp="1"/>
          </p:cNvSpPr>
          <p:nvPr>
            <p:ph idx="1"/>
          </p:nvPr>
        </p:nvSpPr>
        <p:spPr>
          <a:xfrm>
            <a:off x="457200" y="1475656"/>
            <a:ext cx="8229600" cy="4525963"/>
          </a:xfrm>
        </p:spPr>
        <p:txBody>
          <a:bodyPr>
            <a:noAutofit/>
          </a:bodyPr>
          <a:lstStyle/>
          <a:p>
            <a:pPr marL="0" indent="0">
              <a:buNone/>
            </a:pPr>
            <a:r>
              <a:rPr lang="hr-HR" sz="1600" b="1" i="1" dirty="0">
                <a:solidFill>
                  <a:srgbClr val="000000"/>
                </a:solidFill>
              </a:rPr>
              <a:t>Financijski plan Službe ureda župana </a:t>
            </a:r>
            <a:r>
              <a:rPr lang="hr-HR" sz="1600" dirty="0">
                <a:solidFill>
                  <a:srgbClr val="000000"/>
                </a:solidFill>
              </a:rPr>
              <a:t>iznosi 416 tis. eura, za 71 tis. eura više u odnosu na plan, a povećanje se planira radi povećane potrebe za rashodima protokola i promidžbe uslijed izlaska iz korona krize, </a:t>
            </a:r>
            <a:r>
              <a:rPr lang="hr-HR" sz="1600" dirty="0">
                <a:ea typeface="Times New Roman" panose="02020603050405020304" pitchFamily="18" charset="0"/>
              </a:rPr>
              <a:t>vezano za aktivnosti ključne za uspostavljanje međužupanijske i međunarodne suradnje regija,</a:t>
            </a:r>
            <a:endParaRPr lang="hr-HR" sz="1600" dirty="0">
              <a:solidFill>
                <a:srgbClr val="000000"/>
              </a:solidFill>
            </a:endParaRPr>
          </a:p>
          <a:p>
            <a:pPr marL="0" indent="0">
              <a:buNone/>
            </a:pPr>
            <a:endParaRPr lang="hr-HR" sz="1600" dirty="0">
              <a:solidFill>
                <a:srgbClr val="000000"/>
              </a:solidFill>
            </a:endParaRPr>
          </a:p>
          <a:p>
            <a:pPr marL="0" indent="0">
              <a:buNone/>
            </a:pPr>
            <a:r>
              <a:rPr lang="hr-HR" sz="1600" b="1" i="1" dirty="0">
                <a:solidFill>
                  <a:srgbClr val="000000"/>
                </a:solidFill>
              </a:rPr>
              <a:t>Financijski plan UO za financije i proračun </a:t>
            </a:r>
            <a:r>
              <a:rPr lang="hr-HR" sz="1600" dirty="0">
                <a:solidFill>
                  <a:srgbClr val="000000"/>
                </a:solidFill>
              </a:rPr>
              <a:t>iznosi 7,2 </a:t>
            </a:r>
            <a:r>
              <a:rPr lang="hr-HR" sz="1600" dirty="0" err="1">
                <a:solidFill>
                  <a:srgbClr val="000000"/>
                </a:solidFill>
              </a:rPr>
              <a:t>mil</a:t>
            </a:r>
            <a:r>
              <a:rPr lang="hr-HR" sz="1600" dirty="0">
                <a:solidFill>
                  <a:srgbClr val="000000"/>
                </a:solidFill>
              </a:rPr>
              <a:t>. eura, za 0,5 </a:t>
            </a:r>
            <a:r>
              <a:rPr lang="hr-HR" sz="1600" dirty="0" err="1">
                <a:solidFill>
                  <a:srgbClr val="000000"/>
                </a:solidFill>
              </a:rPr>
              <a:t>mil</a:t>
            </a:r>
            <a:r>
              <a:rPr lang="hr-HR" sz="1600" dirty="0">
                <a:solidFill>
                  <a:srgbClr val="000000"/>
                </a:solidFill>
              </a:rPr>
              <a:t>. eura više u odnosu na plan, a najviše zbog rasporeda prenesenog viška iz 2022. godine za troškove sudskih postupaka proračunskih korisnika u iznosu od 132 tis. eura i 57. tis. eura za rashode poslovanja UDU. Također su povećane stavke naknade Poreznoj upravi Zadar za naplatu poreznih prihoda (uslijed povećanog opsega naplate istih) te su usklađeni rashodi za zaposlene a sve sukladno odredbama Kolektivnog ugovora za zaposlene, </a:t>
            </a:r>
            <a:endParaRPr lang="hr-HR" sz="1600" b="1" i="1" dirty="0"/>
          </a:p>
          <a:p>
            <a:pPr marL="0" indent="0">
              <a:buNone/>
            </a:pPr>
            <a:endParaRPr lang="hr-HR" sz="1600" b="1" i="1" dirty="0"/>
          </a:p>
          <a:p>
            <a:pPr marL="0" indent="0">
              <a:buNone/>
            </a:pPr>
            <a:r>
              <a:rPr lang="hr-HR" sz="1600" b="1" i="1" dirty="0"/>
              <a:t>Financijski plan UO za obrazovanje, kulturu i šport </a:t>
            </a:r>
            <a:r>
              <a:rPr lang="hr-HR" sz="1600" dirty="0"/>
              <a:t>iznosi 87,3 </a:t>
            </a:r>
            <a:r>
              <a:rPr lang="hr-HR" sz="1600" dirty="0" err="1"/>
              <a:t>mil</a:t>
            </a:r>
            <a:r>
              <a:rPr lang="hr-HR" sz="1600" dirty="0"/>
              <a:t>. eura, za 2,1 </a:t>
            </a:r>
            <a:r>
              <a:rPr lang="hr-HR" sz="1600" dirty="0" err="1"/>
              <a:t>mil</a:t>
            </a:r>
            <a:r>
              <a:rPr lang="hr-HR" sz="1600" dirty="0"/>
              <a:t>. eura više u odnosu na plan, a povećanje se ponajviše odnosi na porast rashoda za provođenje projekta STEM COUNTY te za kapitalna ulaganja u školstvu. </a:t>
            </a:r>
          </a:p>
          <a:p>
            <a:r>
              <a:rPr lang="hr-HR" sz="1600" dirty="0"/>
              <a:t>Povećan je i za 730 tis. eura iznos namijenjen </a:t>
            </a:r>
            <a:r>
              <a:rPr lang="hr-HR" sz="1600" dirty="0" err="1"/>
              <a:t>predfinanciranju</a:t>
            </a:r>
            <a:r>
              <a:rPr lang="hr-HR" sz="1600" dirty="0"/>
              <a:t> EU projekata: STEM COUNTY, </a:t>
            </a:r>
            <a:r>
              <a:rPr lang="hr-HR" sz="1600" dirty="0" err="1"/>
              <a:t>Inkluzija</a:t>
            </a:r>
            <a:r>
              <a:rPr lang="hr-HR" sz="1600" dirty="0"/>
              <a:t>, Medicinska+, Budi spreman i kompetentan te Bolji uvjeti za učenje kroz rad te ukupno </a:t>
            </a:r>
            <a:r>
              <a:rPr lang="hr-HR" sz="1600" dirty="0" err="1"/>
              <a:t>predfinanciranje</a:t>
            </a:r>
            <a:r>
              <a:rPr lang="hr-HR" sz="1600" dirty="0"/>
              <a:t> iznosi 770 tis. eura, </a:t>
            </a:r>
          </a:p>
          <a:p>
            <a:endParaRPr lang="hr-HR" sz="1300" dirty="0"/>
          </a:p>
          <a:p>
            <a:pPr marL="0" indent="0">
              <a:buNone/>
            </a:pPr>
            <a:r>
              <a:rPr lang="hr-HR" sz="1300" b="1" dirty="0"/>
              <a:t> </a:t>
            </a:r>
            <a:endParaRPr lang="hr-HR" sz="1300" dirty="0"/>
          </a:p>
        </p:txBody>
      </p:sp>
    </p:spTree>
    <p:extLst>
      <p:ext uri="{BB962C8B-B14F-4D97-AF65-F5344CB8AC3E}">
        <p14:creationId xmlns:p14="http://schemas.microsoft.com/office/powerpoint/2010/main" val="402010083"/>
      </p:ext>
    </p:extLst>
  </p:cSld>
  <p:clrMapOvr>
    <a:masterClrMapping/>
  </p:clrMapOvr>
  <p:transition spd="slow" advClick="0" advTm="0"/>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000"/>
            <a:lum/>
          </a:blip>
          <a:srcRect/>
          <a:stretch>
            <a:fillRect l="-25000" r="-25000"/>
          </a:stretch>
        </a:blipFill>
        <a:effectLst/>
      </p:bgPr>
    </p:bg>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486042D-0976-425A-A782-3F80B172FFF3}"/>
              </a:ext>
            </a:extLst>
          </p:cNvPr>
          <p:cNvSpPr>
            <a:spLocks noGrp="1"/>
          </p:cNvSpPr>
          <p:nvPr>
            <p:ph type="title"/>
          </p:nvPr>
        </p:nvSpPr>
        <p:spPr>
          <a:xfrm>
            <a:off x="318356" y="260648"/>
            <a:ext cx="8507288" cy="490066"/>
          </a:xfrm>
        </p:spPr>
        <p:txBody>
          <a:bodyPr>
            <a:normAutofit/>
          </a:bodyPr>
          <a:lstStyle/>
          <a:p>
            <a:r>
              <a:rPr lang="hr-HR" sz="2400" b="1" dirty="0"/>
              <a:t>Najznačajnije promjene su unutar sljedećih odjela:</a:t>
            </a:r>
            <a:endParaRPr lang="hr-HR" sz="2400" dirty="0"/>
          </a:p>
        </p:txBody>
      </p:sp>
      <p:sp>
        <p:nvSpPr>
          <p:cNvPr id="3" name="Rezervirano mjesto sadržaja 2">
            <a:extLst>
              <a:ext uri="{FF2B5EF4-FFF2-40B4-BE49-F238E27FC236}">
                <a16:creationId xmlns:a16="http://schemas.microsoft.com/office/drawing/2014/main" id="{68494ED0-E194-4137-A08F-56E2FDAA5E98}"/>
              </a:ext>
            </a:extLst>
          </p:cNvPr>
          <p:cNvSpPr>
            <a:spLocks noGrp="1"/>
          </p:cNvSpPr>
          <p:nvPr>
            <p:ph idx="1"/>
          </p:nvPr>
        </p:nvSpPr>
        <p:spPr>
          <a:xfrm>
            <a:off x="318356" y="1166018"/>
            <a:ext cx="8229600" cy="4525963"/>
          </a:xfrm>
        </p:spPr>
        <p:txBody>
          <a:bodyPr>
            <a:noAutofit/>
          </a:bodyPr>
          <a:lstStyle/>
          <a:p>
            <a:pPr marL="0" indent="0">
              <a:buNone/>
            </a:pPr>
            <a:r>
              <a:rPr lang="hr-HR" sz="1600" b="1" i="1" dirty="0"/>
              <a:t>Financijski plan UO za zdravstvo </a:t>
            </a:r>
            <a:r>
              <a:rPr lang="hr-HR" sz="1600" dirty="0"/>
              <a:t>iznosi 110,9 </a:t>
            </a:r>
            <a:r>
              <a:rPr lang="hr-HR" sz="1600" dirty="0" err="1"/>
              <a:t>mil</a:t>
            </a:r>
            <a:r>
              <a:rPr lang="hr-HR" sz="1600" dirty="0"/>
              <a:t>. eura, odnosno za 3,5 </a:t>
            </a:r>
            <a:r>
              <a:rPr lang="hr-HR" sz="1600" dirty="0" err="1"/>
              <a:t>mil</a:t>
            </a:r>
            <a:r>
              <a:rPr lang="hr-HR" sz="1600" dirty="0"/>
              <a:t>. eura više u odnosu na početni plan. Povećani su financijski planovi korisnika u sustavu zdravstva: </a:t>
            </a:r>
          </a:p>
          <a:p>
            <a:pPr>
              <a:buFont typeface="Wingdings" panose="05000000000000000000" pitchFamily="2" charset="2"/>
              <a:buChar char="Ø"/>
            </a:pPr>
            <a:r>
              <a:rPr lang="pt-BR" sz="1600" dirty="0"/>
              <a:t>1,6 mil. eura Opća bolnica Zadar, </a:t>
            </a:r>
          </a:p>
          <a:p>
            <a:pPr>
              <a:buFont typeface="Wingdings" panose="05000000000000000000" pitchFamily="2" charset="2"/>
              <a:buChar char="Ø"/>
            </a:pPr>
            <a:r>
              <a:rPr lang="pt-BR" sz="1600" dirty="0"/>
              <a:t>0,7 mil. eura SBO Biograd na moru, </a:t>
            </a:r>
          </a:p>
          <a:p>
            <a:pPr>
              <a:buFont typeface="Wingdings" panose="05000000000000000000" pitchFamily="2" charset="2"/>
              <a:buChar char="Ø"/>
            </a:pPr>
            <a:r>
              <a:rPr lang="pt-BR" sz="1600" dirty="0"/>
              <a:t>0,8 mil. eura PB Ugljan, </a:t>
            </a:r>
          </a:p>
          <a:p>
            <a:pPr>
              <a:buFont typeface="Wingdings" panose="05000000000000000000" pitchFamily="2" charset="2"/>
              <a:buChar char="Ø"/>
            </a:pPr>
            <a:r>
              <a:rPr lang="pl-PL" sz="1600" dirty="0"/>
              <a:t>1,6 mil. eura Dom zdravlja Zadarske županije, </a:t>
            </a:r>
          </a:p>
          <a:p>
            <a:pPr>
              <a:buFont typeface="Wingdings" panose="05000000000000000000" pitchFamily="2" charset="2"/>
              <a:buChar char="Ø"/>
            </a:pPr>
            <a:r>
              <a:rPr lang="hr-HR" sz="1600" dirty="0"/>
              <a:t>0,4 </a:t>
            </a:r>
            <a:r>
              <a:rPr lang="hr-HR" sz="1600" dirty="0" err="1"/>
              <a:t>mil</a:t>
            </a:r>
            <a:r>
              <a:rPr lang="hr-HR" sz="1600" dirty="0"/>
              <a:t>. eura Zavod za hitnu medicinu Zadarske županije, </a:t>
            </a:r>
          </a:p>
          <a:p>
            <a:pPr>
              <a:buFont typeface="Wingdings" panose="05000000000000000000" pitchFamily="2" charset="2"/>
              <a:buChar char="Ø"/>
            </a:pPr>
            <a:r>
              <a:rPr lang="pl-PL" sz="1600" dirty="0"/>
              <a:t>0,4 mil. eura Zavod za javno zdravstvo Zadar. </a:t>
            </a:r>
            <a:endParaRPr lang="hr-HR" sz="1600" dirty="0"/>
          </a:p>
          <a:p>
            <a:pPr marL="0" indent="0">
              <a:buNone/>
            </a:pPr>
            <a:r>
              <a:rPr lang="hr-HR" sz="1600" dirty="0"/>
              <a:t>Povećanje od </a:t>
            </a:r>
            <a:r>
              <a:rPr lang="hr-HR" sz="1600" b="1" dirty="0"/>
              <a:t>300 tis. eura </a:t>
            </a:r>
            <a:r>
              <a:rPr lang="hr-HR" sz="1600" dirty="0"/>
              <a:t>iz izvornih županijskih sredstava raspoređeno je za: </a:t>
            </a:r>
          </a:p>
          <a:p>
            <a:pPr>
              <a:buFont typeface="Wingdings" panose="05000000000000000000" pitchFamily="2" charset="2"/>
              <a:buChar char="Ø"/>
            </a:pPr>
            <a:r>
              <a:rPr lang="hr-HR" sz="1600" dirty="0"/>
              <a:t>opremanje ordinacije dentalne medicine – djece s posebnim potrebama OB Zadar, sufinanciranje brodskog prijevoza na otoke, uređenje ordinacija Doma zdravlja ZŽ na adresi F. </a:t>
            </a:r>
            <a:r>
              <a:rPr lang="hr-HR" sz="1600" dirty="0" err="1"/>
              <a:t>Alfirevića</a:t>
            </a:r>
            <a:r>
              <a:rPr lang="hr-HR" sz="1600" dirty="0"/>
              <a:t> u Zadru (preseljenje službi Doma zdravlja), nabavu vozila hitne pomoći zavoda za hitnu medicinu Zadarske županije, </a:t>
            </a:r>
            <a:endParaRPr lang="hr-HR" sz="1600" b="1" i="1" dirty="0"/>
          </a:p>
        </p:txBody>
      </p:sp>
    </p:spTree>
    <p:extLst>
      <p:ext uri="{BB962C8B-B14F-4D97-AF65-F5344CB8AC3E}">
        <p14:creationId xmlns:p14="http://schemas.microsoft.com/office/powerpoint/2010/main" val="2437795197"/>
      </p:ext>
    </p:extLst>
  </p:cSld>
  <p:clrMapOvr>
    <a:masterClrMapping/>
  </p:clrMapOvr>
  <p:transition spd="slow" advClick="0" advTm="0"/>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
            <a:lum/>
          </a:blip>
          <a:srcRect/>
          <a:stretch>
            <a:fillRect l="-25000" r="-25000"/>
          </a:stretch>
        </a:blipFill>
        <a:effectLst/>
      </p:bgPr>
    </p:bg>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7CAA5DB-5FDB-4D13-9460-002DE4BE9F1C}"/>
              </a:ext>
            </a:extLst>
          </p:cNvPr>
          <p:cNvSpPr>
            <a:spLocks noGrp="1"/>
          </p:cNvSpPr>
          <p:nvPr>
            <p:ph type="title"/>
          </p:nvPr>
        </p:nvSpPr>
        <p:spPr/>
        <p:txBody>
          <a:bodyPr/>
          <a:lstStyle/>
          <a:p>
            <a:r>
              <a:rPr lang="hr-HR" sz="2400" b="1" dirty="0">
                <a:solidFill>
                  <a:prstClr val="black"/>
                </a:solidFill>
              </a:rPr>
              <a:t>Najznačajnije promjene su unutar sljedećih odjela:</a:t>
            </a:r>
            <a:endParaRPr lang="hr-HR" dirty="0"/>
          </a:p>
        </p:txBody>
      </p:sp>
      <p:sp>
        <p:nvSpPr>
          <p:cNvPr id="3" name="Rezervirano mjesto sadržaja 2">
            <a:extLst>
              <a:ext uri="{FF2B5EF4-FFF2-40B4-BE49-F238E27FC236}">
                <a16:creationId xmlns:a16="http://schemas.microsoft.com/office/drawing/2014/main" id="{6862EB35-63F9-4A83-B09A-ECD6CFD156DE}"/>
              </a:ext>
            </a:extLst>
          </p:cNvPr>
          <p:cNvSpPr>
            <a:spLocks noGrp="1"/>
          </p:cNvSpPr>
          <p:nvPr>
            <p:ph idx="1"/>
          </p:nvPr>
        </p:nvSpPr>
        <p:spPr>
          <a:xfrm>
            <a:off x="462723" y="1628800"/>
            <a:ext cx="8229600" cy="4525963"/>
          </a:xfrm>
        </p:spPr>
        <p:txBody>
          <a:bodyPr/>
          <a:lstStyle/>
          <a:p>
            <a:pPr marL="0" lvl="0" indent="0">
              <a:buNone/>
            </a:pPr>
            <a:r>
              <a:rPr lang="hr-HR" sz="1600" b="1" i="1" dirty="0">
                <a:solidFill>
                  <a:prstClr val="black"/>
                </a:solidFill>
              </a:rPr>
              <a:t>Financijski plan UO za prostorno uređenje, zaštitu okoliša i komunalne poslove </a:t>
            </a:r>
            <a:r>
              <a:rPr lang="hr-HR" sz="1600" dirty="0">
                <a:solidFill>
                  <a:prstClr val="black"/>
                </a:solidFill>
              </a:rPr>
              <a:t>iznosi 3 </a:t>
            </a:r>
            <a:r>
              <a:rPr lang="hr-HR" sz="1600" dirty="0" err="1">
                <a:solidFill>
                  <a:prstClr val="black"/>
                </a:solidFill>
              </a:rPr>
              <a:t>mil</a:t>
            </a:r>
            <a:r>
              <a:rPr lang="hr-HR" sz="1600" dirty="0">
                <a:solidFill>
                  <a:prstClr val="black"/>
                </a:solidFill>
              </a:rPr>
              <a:t>. eura, povećanje od 0,2 </a:t>
            </a:r>
            <a:r>
              <a:rPr lang="hr-HR" sz="1600" dirty="0" err="1">
                <a:solidFill>
                  <a:prstClr val="black"/>
                </a:solidFill>
              </a:rPr>
              <a:t>mil</a:t>
            </a:r>
            <a:r>
              <a:rPr lang="hr-HR" sz="1600" dirty="0">
                <a:solidFill>
                  <a:prstClr val="black"/>
                </a:solidFill>
              </a:rPr>
              <a:t>. eura se uglavnom odnosi na povećanje aktivnosti civilne zaštite (saniranje područja pogođenih elementarnom nepogodom - poplavom u općini Gračac i Gradu Obrovcu), </a:t>
            </a:r>
          </a:p>
          <a:p>
            <a:pPr marL="0" lvl="0" indent="0">
              <a:buNone/>
            </a:pPr>
            <a:r>
              <a:rPr lang="hr-HR" sz="1600" b="1" i="1" dirty="0">
                <a:solidFill>
                  <a:prstClr val="black"/>
                </a:solidFill>
              </a:rPr>
              <a:t>Financijski plan UO za pomorsko dobro, more i promet </a:t>
            </a:r>
            <a:r>
              <a:rPr lang="hr-HR" sz="1600" dirty="0">
                <a:solidFill>
                  <a:prstClr val="black"/>
                </a:solidFill>
              </a:rPr>
              <a:t>iznosi 1,7 </a:t>
            </a:r>
            <a:r>
              <a:rPr lang="hr-HR" sz="1600" dirty="0" err="1">
                <a:solidFill>
                  <a:prstClr val="black"/>
                </a:solidFill>
              </a:rPr>
              <a:t>mil</a:t>
            </a:r>
            <a:r>
              <a:rPr lang="hr-HR" sz="1600" dirty="0">
                <a:solidFill>
                  <a:prstClr val="black"/>
                </a:solidFill>
              </a:rPr>
              <a:t>. eura uz povećanje od 0,4 </a:t>
            </a:r>
            <a:r>
              <a:rPr lang="hr-HR" sz="1600" dirty="0" err="1">
                <a:solidFill>
                  <a:prstClr val="black"/>
                </a:solidFill>
              </a:rPr>
              <a:t>mil</a:t>
            </a:r>
            <a:r>
              <a:rPr lang="hr-HR" sz="1600" dirty="0">
                <a:solidFill>
                  <a:prstClr val="black"/>
                </a:solidFill>
              </a:rPr>
              <a:t>. eura a što se najviše odnosi na raspored viška iz 2022. godine od koncesija na pomorskom dobru te od naknada za upotrebu pomorskog dobra na stavke upravljanja pomorskim dobrom (sanacija pomorskog dobra, sufinanciranje uređenja plaža na području općina i gradova Zadarske županije), </a:t>
            </a:r>
          </a:p>
          <a:p>
            <a:pPr marL="0" lvl="0" indent="0">
              <a:buNone/>
            </a:pPr>
            <a:r>
              <a:rPr lang="hr-HR" sz="1600" b="1" i="1" dirty="0">
                <a:solidFill>
                  <a:prstClr val="black"/>
                </a:solidFill>
              </a:rPr>
              <a:t>Financijski plan UO za javnu nabavu i upravljanje imovinom </a:t>
            </a:r>
            <a:r>
              <a:rPr lang="hr-HR" sz="1600" dirty="0">
                <a:solidFill>
                  <a:prstClr val="black"/>
                </a:solidFill>
              </a:rPr>
              <a:t>iznosi 3,6 </a:t>
            </a:r>
            <a:r>
              <a:rPr lang="hr-HR" sz="1600" dirty="0" err="1">
                <a:solidFill>
                  <a:prstClr val="black"/>
                </a:solidFill>
              </a:rPr>
              <a:t>mil</a:t>
            </a:r>
            <a:r>
              <a:rPr lang="hr-HR" sz="1600" dirty="0">
                <a:solidFill>
                  <a:prstClr val="black"/>
                </a:solidFill>
              </a:rPr>
              <a:t>. eura uz povećanje od 0,3 </a:t>
            </a:r>
            <a:r>
              <a:rPr lang="hr-HR" sz="1600" dirty="0" err="1">
                <a:solidFill>
                  <a:prstClr val="black"/>
                </a:solidFill>
              </a:rPr>
              <a:t>mil</a:t>
            </a:r>
            <a:r>
              <a:rPr lang="hr-HR" sz="1600" dirty="0">
                <a:solidFill>
                  <a:prstClr val="black"/>
                </a:solidFill>
              </a:rPr>
              <a:t>. eura što se u cijelosti odnosi na raspored viška iz 2022. za namjenu ulaganja u poslovne zgrade Zadarske županije. </a:t>
            </a:r>
          </a:p>
          <a:p>
            <a:endParaRPr lang="hr-HR" dirty="0"/>
          </a:p>
        </p:txBody>
      </p:sp>
    </p:spTree>
    <p:extLst>
      <p:ext uri="{BB962C8B-B14F-4D97-AF65-F5344CB8AC3E}">
        <p14:creationId xmlns:p14="http://schemas.microsoft.com/office/powerpoint/2010/main" val="2786091040"/>
      </p:ext>
    </p:extLst>
  </p:cSld>
  <p:clrMapOvr>
    <a:masterClrMapping/>
  </p:clrMapOvr>
  <p:transition spd="slow" advClick="0" advTm="0"/>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95536" y="359966"/>
            <a:ext cx="8229600" cy="850106"/>
          </a:xfrm>
        </p:spPr>
        <p:txBody>
          <a:bodyPr>
            <a:noAutofit/>
          </a:bodyPr>
          <a:lstStyle/>
          <a:p>
            <a:pPr algn="l"/>
            <a:r>
              <a:rPr lang="hr-HR" sz="2400" b="1" i="1" dirty="0">
                <a:ea typeface="Times New Roman" panose="02020603050405020304" pitchFamily="18" charset="0"/>
              </a:rPr>
              <a:t>Prihodi po nositeljima projekata Zadarske županije i proračunskih korisnika u 2023. godini </a:t>
            </a:r>
            <a:endParaRPr lang="hr-HR" sz="2400" b="1" dirty="0"/>
          </a:p>
        </p:txBody>
      </p:sp>
      <p:pic>
        <p:nvPicPr>
          <p:cNvPr id="7" name="Slika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34772" y="359966"/>
            <a:ext cx="504056" cy="633001"/>
          </a:xfrm>
          <a:prstGeom prst="rect">
            <a:avLst/>
          </a:prstGeom>
        </p:spPr>
      </p:pic>
      <p:sp>
        <p:nvSpPr>
          <p:cNvPr id="11" name="TextBox 12"/>
          <p:cNvSpPr txBox="1"/>
          <p:nvPr/>
        </p:nvSpPr>
        <p:spPr>
          <a:xfrm>
            <a:off x="0" y="6488668"/>
            <a:ext cx="4860032" cy="369332"/>
          </a:xfrm>
          <a:prstGeom prst="rect">
            <a:avLst/>
          </a:prstGeom>
          <a:noFill/>
        </p:spPr>
        <p:txBody>
          <a:bodyPr wrap="square" rtlCol="0">
            <a:spAutoFit/>
          </a:bodyPr>
          <a:lstStyle/>
          <a:p>
            <a:r>
              <a:rPr lang="hr-HR" b="1" u="sng" dirty="0">
                <a:solidFill>
                  <a:srgbClr val="002060"/>
                </a:solidFill>
                <a:latin typeface="Gabriola" panose="04040605051002020D02" pitchFamily="82" charset="0"/>
              </a:rPr>
              <a:t>Upravni odjel za financije i proračun Zadarske županije</a:t>
            </a:r>
            <a:endParaRPr lang="en-US" b="1" u="sng" dirty="0">
              <a:solidFill>
                <a:srgbClr val="002060"/>
              </a:solidFill>
              <a:latin typeface="Gabriola" panose="04040605051002020D02" pitchFamily="82" charset="0"/>
            </a:endParaRPr>
          </a:p>
        </p:txBody>
      </p:sp>
      <p:graphicFrame>
        <p:nvGraphicFramePr>
          <p:cNvPr id="3" name="Tablica 2">
            <a:extLst>
              <a:ext uri="{FF2B5EF4-FFF2-40B4-BE49-F238E27FC236}">
                <a16:creationId xmlns:a16="http://schemas.microsoft.com/office/drawing/2014/main" id="{5183664E-17ED-4B87-8C3F-3E257D02055D}"/>
              </a:ext>
            </a:extLst>
          </p:cNvPr>
          <p:cNvGraphicFramePr>
            <a:graphicFrameLocks noGrp="1"/>
          </p:cNvGraphicFramePr>
          <p:nvPr/>
        </p:nvGraphicFramePr>
        <p:xfrm>
          <a:off x="457200" y="1653381"/>
          <a:ext cx="8229600" cy="4419600"/>
        </p:xfrm>
        <a:graphic>
          <a:graphicData uri="http://schemas.openxmlformats.org/drawingml/2006/table">
            <a:tbl>
              <a:tblPr firstRow="1" firstCol="1" bandRow="1"/>
              <a:tblGrid>
                <a:gridCol w="2057400">
                  <a:extLst>
                    <a:ext uri="{9D8B030D-6E8A-4147-A177-3AD203B41FA5}">
                      <a16:colId xmlns:a16="http://schemas.microsoft.com/office/drawing/2014/main" val="1151727049"/>
                    </a:ext>
                  </a:extLst>
                </a:gridCol>
                <a:gridCol w="2057400">
                  <a:extLst>
                    <a:ext uri="{9D8B030D-6E8A-4147-A177-3AD203B41FA5}">
                      <a16:colId xmlns:a16="http://schemas.microsoft.com/office/drawing/2014/main" val="2201618639"/>
                    </a:ext>
                  </a:extLst>
                </a:gridCol>
                <a:gridCol w="2057400">
                  <a:extLst>
                    <a:ext uri="{9D8B030D-6E8A-4147-A177-3AD203B41FA5}">
                      <a16:colId xmlns:a16="http://schemas.microsoft.com/office/drawing/2014/main" val="3254095170"/>
                    </a:ext>
                  </a:extLst>
                </a:gridCol>
                <a:gridCol w="2057400">
                  <a:extLst>
                    <a:ext uri="{9D8B030D-6E8A-4147-A177-3AD203B41FA5}">
                      <a16:colId xmlns:a16="http://schemas.microsoft.com/office/drawing/2014/main" val="1999802402"/>
                    </a:ext>
                  </a:extLst>
                </a:gridCol>
              </a:tblGrid>
              <a:tr h="0">
                <a:tc>
                  <a:txBody>
                    <a:bodyPr/>
                    <a:lstStyle/>
                    <a:p>
                      <a:pPr algn="ctr">
                        <a:spcAft>
                          <a:spcPts val="0"/>
                        </a:spcAft>
                      </a:pPr>
                      <a:r>
                        <a:rPr lang="hr-HR" sz="1000" b="1" i="1">
                          <a:solidFill>
                            <a:srgbClr val="000000"/>
                          </a:solidFill>
                          <a:effectLst/>
                          <a:latin typeface="Times New Roman" panose="02020603050405020304" pitchFamily="18" charset="0"/>
                          <a:ea typeface="Times New Roman" panose="02020603050405020304" pitchFamily="18" charset="0"/>
                        </a:rPr>
                        <a:t>NOSITELJ </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ctr">
                        <a:spcAft>
                          <a:spcPts val="0"/>
                        </a:spcAft>
                      </a:pPr>
                      <a:r>
                        <a:rPr lang="hr-HR" sz="1000" b="1" i="1">
                          <a:solidFill>
                            <a:srgbClr val="000000"/>
                          </a:solidFill>
                          <a:effectLst/>
                          <a:latin typeface="Times New Roman" panose="02020603050405020304" pitchFamily="18" charset="0"/>
                          <a:ea typeface="Times New Roman" panose="02020603050405020304" pitchFamily="18" charset="0"/>
                        </a:rPr>
                        <a:t>NAZIV PROJEKTA</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ctr">
                        <a:spcAft>
                          <a:spcPts val="0"/>
                        </a:spcAft>
                      </a:pPr>
                      <a:r>
                        <a:rPr lang="hr-HR" sz="1000" b="1" i="1">
                          <a:solidFill>
                            <a:srgbClr val="000000"/>
                          </a:solidFill>
                          <a:effectLst/>
                          <a:latin typeface="Times New Roman" panose="02020603050405020304" pitchFamily="18" charset="0"/>
                          <a:ea typeface="Times New Roman" panose="02020603050405020304" pitchFamily="18" charset="0"/>
                        </a:rPr>
                        <a:t>PLAN 2023.</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ctr">
                        <a:spcAft>
                          <a:spcPts val="0"/>
                        </a:spcAft>
                      </a:pPr>
                      <a:r>
                        <a:rPr lang="hr-HR" sz="1000" b="1" i="1" dirty="0">
                          <a:solidFill>
                            <a:srgbClr val="000000"/>
                          </a:solidFill>
                          <a:effectLst/>
                          <a:latin typeface="Times New Roman" panose="02020603050405020304" pitchFamily="18" charset="0"/>
                          <a:ea typeface="Times New Roman" panose="02020603050405020304" pitchFamily="18" charset="0"/>
                        </a:rPr>
                        <a:t>IZMJENE I DOPUNE 2023.</a:t>
                      </a:r>
                      <a:endParaRPr lang="hr-HR"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extLst>
                  <a:ext uri="{0D108BD9-81ED-4DB2-BD59-A6C34878D82A}">
                    <a16:rowId xmlns:a16="http://schemas.microsoft.com/office/drawing/2014/main" val="1094665846"/>
                  </a:ext>
                </a:extLst>
              </a:tr>
              <a:tr h="0">
                <a:tc>
                  <a:txBody>
                    <a:bodyPr/>
                    <a:lstStyle/>
                    <a:p>
                      <a:pPr algn="ctr">
                        <a:spcAft>
                          <a:spcPts val="0"/>
                        </a:spcAft>
                      </a:pPr>
                      <a:r>
                        <a:rPr lang="hr-HR" sz="1000">
                          <a:solidFill>
                            <a:srgbClr val="000000"/>
                          </a:solidFill>
                          <a:effectLst/>
                          <a:latin typeface="Times New Roman" panose="02020603050405020304" pitchFamily="18" charset="0"/>
                          <a:ea typeface="Times New Roman" panose="02020603050405020304" pitchFamily="18" charset="0"/>
                        </a:rPr>
                        <a:t> AGRRA</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hr-HR" sz="1000">
                          <a:solidFill>
                            <a:srgbClr val="000000"/>
                          </a:solidFill>
                          <a:effectLst/>
                          <a:latin typeface="Times New Roman" panose="02020603050405020304" pitchFamily="18" charset="0"/>
                          <a:ea typeface="Times New Roman" panose="02020603050405020304" pitchFamily="18" charset="0"/>
                        </a:rPr>
                        <a:t>Adrianetbook</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63.950,00</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113.263,54</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8773688"/>
                  </a:ext>
                </a:extLst>
              </a:tr>
              <a:tr h="0">
                <a:tc>
                  <a:txBody>
                    <a:bodyPr/>
                    <a:lstStyle/>
                    <a:p>
                      <a:pPr algn="ctr">
                        <a:spcAft>
                          <a:spcPts val="0"/>
                        </a:spcAft>
                      </a:pPr>
                      <a:r>
                        <a:rPr lang="hr-HR" sz="1000" dirty="0">
                          <a:solidFill>
                            <a:srgbClr val="000000"/>
                          </a:solidFill>
                          <a:effectLst/>
                          <a:latin typeface="Times New Roman" panose="02020603050405020304" pitchFamily="18" charset="0"/>
                          <a:ea typeface="Times New Roman" panose="02020603050405020304" pitchFamily="18" charset="0"/>
                        </a:rPr>
                        <a:t> AGRRA</a:t>
                      </a:r>
                      <a:endParaRPr lang="hr-HR"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hr-HR" sz="1000">
                          <a:solidFill>
                            <a:srgbClr val="000000"/>
                          </a:solidFill>
                          <a:effectLst/>
                          <a:latin typeface="Times New Roman" panose="02020603050405020304" pitchFamily="18" charset="0"/>
                          <a:ea typeface="Times New Roman" panose="02020603050405020304" pitchFamily="18" charset="0"/>
                        </a:rPr>
                        <a:t>CCI4Tourisam</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52.000,00</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73.021,46</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62748218"/>
                  </a:ext>
                </a:extLst>
              </a:tr>
              <a:tr h="0">
                <a:tc>
                  <a:txBody>
                    <a:bodyPr/>
                    <a:lstStyle/>
                    <a:p>
                      <a:pPr algn="ctr">
                        <a:spcAft>
                          <a:spcPts val="0"/>
                        </a:spcAft>
                      </a:pPr>
                      <a:r>
                        <a:rPr lang="hr-HR" sz="1000">
                          <a:solidFill>
                            <a:srgbClr val="000000"/>
                          </a:solidFill>
                          <a:effectLst/>
                          <a:latin typeface="Times New Roman" panose="02020603050405020304" pitchFamily="18" charset="0"/>
                          <a:ea typeface="Times New Roman" panose="02020603050405020304" pitchFamily="18" charset="0"/>
                        </a:rPr>
                        <a:t> AGRRA</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hr-HR" sz="1000">
                          <a:solidFill>
                            <a:srgbClr val="000000"/>
                          </a:solidFill>
                          <a:effectLst/>
                          <a:latin typeface="Times New Roman" panose="02020603050405020304" pitchFamily="18" charset="0"/>
                          <a:ea typeface="Times New Roman" panose="02020603050405020304" pitchFamily="18" charset="0"/>
                        </a:rPr>
                        <a:t>Smartriver</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85.000,00</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96.515,45</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107722"/>
                  </a:ext>
                </a:extLst>
              </a:tr>
              <a:tr h="0">
                <a:tc>
                  <a:txBody>
                    <a:bodyPr/>
                    <a:lstStyle/>
                    <a:p>
                      <a:pPr algn="ctr">
                        <a:spcAft>
                          <a:spcPts val="0"/>
                        </a:spcAft>
                      </a:pPr>
                      <a:r>
                        <a:rPr lang="hr-HR" sz="1000">
                          <a:effectLst/>
                          <a:latin typeface="Times New Roman" panose="02020603050405020304" pitchFamily="18" charset="0"/>
                          <a:ea typeface="Times New Roman" panose="02020603050405020304" pitchFamily="18" charset="0"/>
                        </a:rPr>
                        <a:t> AGRRA</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hr-HR" sz="1000">
                          <a:effectLst/>
                          <a:latin typeface="Times New Roman" panose="02020603050405020304" pitchFamily="18" charset="0"/>
                          <a:ea typeface="Times New Roman" panose="02020603050405020304" pitchFamily="18" charset="0"/>
                        </a:rPr>
                        <a:t>Ecowaves</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hr-HR" sz="1000">
                          <a:effectLst/>
                          <a:latin typeface="Times New Roman" panose="02020603050405020304" pitchFamily="18" charset="0"/>
                          <a:ea typeface="Times New Roman" panose="02020603050405020304" pitchFamily="18" charset="0"/>
                        </a:rPr>
                        <a:t>75.000,00</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hr-HR" sz="1000">
                          <a:effectLst/>
                          <a:latin typeface="Times New Roman" panose="02020603050405020304" pitchFamily="18" charset="0"/>
                          <a:ea typeface="Times New Roman" panose="02020603050405020304" pitchFamily="18" charset="0"/>
                        </a:rPr>
                        <a:t>136.400,59</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29053223"/>
                  </a:ext>
                </a:extLst>
              </a:tr>
              <a:tr h="0">
                <a:tc>
                  <a:txBody>
                    <a:bodyPr/>
                    <a:lstStyle/>
                    <a:p>
                      <a:pPr algn="ctr">
                        <a:spcAft>
                          <a:spcPts val="0"/>
                        </a:spcAft>
                      </a:pPr>
                      <a:r>
                        <a:rPr lang="hr-HR" sz="1000">
                          <a:solidFill>
                            <a:srgbClr val="000000"/>
                          </a:solidFill>
                          <a:effectLst/>
                          <a:latin typeface="Times New Roman" panose="02020603050405020304" pitchFamily="18" charset="0"/>
                          <a:ea typeface="Times New Roman" panose="02020603050405020304" pitchFamily="18" charset="0"/>
                        </a:rPr>
                        <a:t>AGRRA</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hr-HR" sz="1000">
                          <a:solidFill>
                            <a:srgbClr val="000000"/>
                          </a:solidFill>
                          <a:effectLst/>
                          <a:latin typeface="Times New Roman" panose="02020603050405020304" pitchFamily="18" charset="0"/>
                          <a:ea typeface="Times New Roman" panose="02020603050405020304" pitchFamily="18" charset="0"/>
                        </a:rPr>
                        <a:t>Female Entrepreneur</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4.450,00</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4.450,00</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23855164"/>
                  </a:ext>
                </a:extLst>
              </a:tr>
              <a:tr h="0">
                <a:tc>
                  <a:txBody>
                    <a:bodyPr/>
                    <a:lstStyle/>
                    <a:p>
                      <a:pPr algn="ctr">
                        <a:spcAft>
                          <a:spcPts val="0"/>
                        </a:spcAft>
                      </a:pPr>
                      <a:r>
                        <a:rPr lang="hr-HR" sz="1000">
                          <a:solidFill>
                            <a:srgbClr val="000000"/>
                          </a:solidFill>
                          <a:effectLst/>
                          <a:latin typeface="Times New Roman" panose="02020603050405020304" pitchFamily="18" charset="0"/>
                          <a:ea typeface="Times New Roman" panose="02020603050405020304" pitchFamily="18" charset="0"/>
                        </a:rPr>
                        <a:t>AGRRA</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hr-HR" sz="1000">
                          <a:solidFill>
                            <a:srgbClr val="000000"/>
                          </a:solidFill>
                          <a:effectLst/>
                          <a:latin typeface="Times New Roman" panose="02020603050405020304" pitchFamily="18" charset="0"/>
                          <a:ea typeface="Times New Roman" panose="02020603050405020304" pitchFamily="18" charset="0"/>
                        </a:rPr>
                        <a:t>AgriCoopValue</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3.400,00</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6.585,87</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02821258"/>
                  </a:ext>
                </a:extLst>
              </a:tr>
              <a:tr h="0">
                <a:tc>
                  <a:txBody>
                    <a:bodyPr/>
                    <a:lstStyle/>
                    <a:p>
                      <a:pPr algn="ctr">
                        <a:spcAft>
                          <a:spcPts val="0"/>
                        </a:spcAft>
                      </a:pPr>
                      <a:r>
                        <a:rPr lang="hr-HR" sz="1000">
                          <a:solidFill>
                            <a:srgbClr val="000000"/>
                          </a:solidFill>
                          <a:effectLst/>
                          <a:latin typeface="Times New Roman" panose="02020603050405020304" pitchFamily="18" charset="0"/>
                          <a:ea typeface="Times New Roman" panose="02020603050405020304" pitchFamily="18" charset="0"/>
                        </a:rPr>
                        <a:t>AGRRA</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hr-HR" sz="1000">
                          <a:solidFill>
                            <a:srgbClr val="000000"/>
                          </a:solidFill>
                          <a:effectLst/>
                          <a:latin typeface="Times New Roman" panose="02020603050405020304" pitchFamily="18" charset="0"/>
                          <a:ea typeface="Times New Roman" panose="02020603050405020304" pitchFamily="18" charset="0"/>
                        </a:rPr>
                        <a:t>Portal za pismenost Digit@Literacy Portal</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1.400,00</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1.400,00</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88082436"/>
                  </a:ext>
                </a:extLst>
              </a:tr>
              <a:tr h="0">
                <a:tc>
                  <a:txBody>
                    <a:bodyPr/>
                    <a:lstStyle/>
                    <a:p>
                      <a:pPr algn="ctr">
                        <a:spcAft>
                          <a:spcPts val="0"/>
                        </a:spcAft>
                      </a:pPr>
                      <a:r>
                        <a:rPr lang="hr-HR" sz="1000">
                          <a:solidFill>
                            <a:srgbClr val="000000"/>
                          </a:solidFill>
                          <a:effectLst/>
                          <a:latin typeface="Times New Roman" panose="02020603050405020304" pitchFamily="18" charset="0"/>
                          <a:ea typeface="Times New Roman" panose="02020603050405020304" pitchFamily="18" charset="0"/>
                        </a:rPr>
                        <a:t>AGRRA</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hr-HR" sz="1000">
                          <a:solidFill>
                            <a:srgbClr val="000000"/>
                          </a:solidFill>
                          <a:effectLst/>
                          <a:latin typeface="Times New Roman" panose="02020603050405020304" pitchFamily="18" charset="0"/>
                          <a:ea typeface="Times New Roman" panose="02020603050405020304" pitchFamily="18" charset="0"/>
                        </a:rPr>
                        <a:t>Guide me Green</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9.350,00</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9.350,00</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55208458"/>
                  </a:ext>
                </a:extLst>
              </a:tr>
              <a:tr h="0">
                <a:tc>
                  <a:txBody>
                    <a:bodyPr/>
                    <a:lstStyle/>
                    <a:p>
                      <a:pPr algn="ctr">
                        <a:spcAft>
                          <a:spcPts val="0"/>
                        </a:spcAft>
                      </a:pPr>
                      <a:r>
                        <a:rPr lang="hr-HR" sz="1000">
                          <a:solidFill>
                            <a:srgbClr val="000000"/>
                          </a:solidFill>
                          <a:effectLst/>
                          <a:latin typeface="Times New Roman" panose="02020603050405020304" pitchFamily="18" charset="0"/>
                          <a:ea typeface="Times New Roman" panose="02020603050405020304" pitchFamily="18" charset="0"/>
                        </a:rPr>
                        <a:t>AGRRA</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hr-HR" sz="1000">
                          <a:solidFill>
                            <a:srgbClr val="000000"/>
                          </a:solidFill>
                          <a:effectLst/>
                          <a:latin typeface="Times New Roman" panose="02020603050405020304" pitchFamily="18" charset="0"/>
                          <a:ea typeface="Times New Roman" panose="02020603050405020304" pitchFamily="18" charset="0"/>
                        </a:rPr>
                        <a:t>AGRIsmart</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8.050,00</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8.050,00</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39065940"/>
                  </a:ext>
                </a:extLst>
              </a:tr>
              <a:tr h="0">
                <a:tc>
                  <a:txBody>
                    <a:bodyPr/>
                    <a:lstStyle/>
                    <a:p>
                      <a:pPr algn="ctr">
                        <a:spcAft>
                          <a:spcPts val="0"/>
                        </a:spcAft>
                      </a:pPr>
                      <a:r>
                        <a:rPr lang="hr-HR" sz="1000">
                          <a:solidFill>
                            <a:srgbClr val="000000"/>
                          </a:solidFill>
                          <a:effectLst/>
                          <a:latin typeface="Times New Roman" panose="02020603050405020304" pitchFamily="18" charset="0"/>
                          <a:ea typeface="Times New Roman" panose="02020603050405020304" pitchFamily="18" charset="0"/>
                        </a:rPr>
                        <a:t>AGRRA</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hr-HR" sz="1000">
                          <a:solidFill>
                            <a:srgbClr val="000000"/>
                          </a:solidFill>
                          <a:effectLst/>
                          <a:latin typeface="Times New Roman" panose="02020603050405020304" pitchFamily="18" charset="0"/>
                          <a:ea typeface="Times New Roman" panose="02020603050405020304" pitchFamily="18" charset="0"/>
                        </a:rPr>
                        <a:t>eLabHouse.Rur</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12.862,00</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12.862,00</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19952822"/>
                  </a:ext>
                </a:extLst>
              </a:tr>
              <a:tr h="0">
                <a:tc>
                  <a:txBody>
                    <a:bodyPr/>
                    <a:lstStyle/>
                    <a:p>
                      <a:pPr algn="ctr">
                        <a:spcAft>
                          <a:spcPts val="0"/>
                        </a:spcAft>
                      </a:pPr>
                      <a:r>
                        <a:rPr lang="hr-HR" sz="1000">
                          <a:solidFill>
                            <a:srgbClr val="000000"/>
                          </a:solidFill>
                          <a:effectLst/>
                          <a:latin typeface="Times New Roman" panose="02020603050405020304" pitchFamily="18" charset="0"/>
                          <a:ea typeface="Times New Roman" panose="02020603050405020304" pitchFamily="18" charset="0"/>
                        </a:rPr>
                        <a:t>AGRRA</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hr-HR" sz="1000">
                          <a:solidFill>
                            <a:srgbClr val="000000"/>
                          </a:solidFill>
                          <a:effectLst/>
                          <a:latin typeface="Times New Roman" panose="02020603050405020304" pitchFamily="18" charset="0"/>
                          <a:ea typeface="Times New Roman" panose="02020603050405020304" pitchFamily="18" charset="0"/>
                        </a:rPr>
                        <a:t>Climate Neutral EU Cities</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13.212,00</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13.212,00</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84552804"/>
                  </a:ext>
                </a:extLst>
              </a:tr>
              <a:tr h="0">
                <a:tc>
                  <a:txBody>
                    <a:bodyPr/>
                    <a:lstStyle/>
                    <a:p>
                      <a:pPr algn="ctr">
                        <a:spcAft>
                          <a:spcPts val="0"/>
                        </a:spcAft>
                      </a:pPr>
                      <a:r>
                        <a:rPr lang="hr-HR" sz="1000">
                          <a:solidFill>
                            <a:srgbClr val="000000"/>
                          </a:solidFill>
                          <a:effectLst/>
                          <a:latin typeface="Times New Roman" panose="02020603050405020304" pitchFamily="18" charset="0"/>
                          <a:ea typeface="Times New Roman" panose="02020603050405020304" pitchFamily="18" charset="0"/>
                        </a:rPr>
                        <a:t>AGRRA</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hr-HR" sz="1000">
                          <a:solidFill>
                            <a:srgbClr val="000000"/>
                          </a:solidFill>
                          <a:effectLst/>
                          <a:latin typeface="Times New Roman" panose="02020603050405020304" pitchFamily="18" charset="0"/>
                          <a:ea typeface="Times New Roman" panose="02020603050405020304" pitchFamily="18" charset="0"/>
                        </a:rPr>
                        <a:t>BioIslands</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6.400,00</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6.400,00</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1137561"/>
                  </a:ext>
                </a:extLst>
              </a:tr>
              <a:tr h="0">
                <a:tc>
                  <a:txBody>
                    <a:bodyPr/>
                    <a:lstStyle/>
                    <a:p>
                      <a:pPr algn="ctr">
                        <a:spcAft>
                          <a:spcPts val="0"/>
                        </a:spcAft>
                      </a:pPr>
                      <a:r>
                        <a:rPr lang="hr-HR" sz="1000">
                          <a:solidFill>
                            <a:srgbClr val="000000"/>
                          </a:solidFill>
                          <a:effectLst/>
                          <a:latin typeface="Times New Roman" panose="02020603050405020304" pitchFamily="18" charset="0"/>
                          <a:ea typeface="Times New Roman" panose="02020603050405020304" pitchFamily="18" charset="0"/>
                        </a:rPr>
                        <a:t>AGRRA</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hr-HR" sz="1000">
                          <a:solidFill>
                            <a:srgbClr val="000000"/>
                          </a:solidFill>
                          <a:effectLst/>
                          <a:latin typeface="Times New Roman" panose="02020603050405020304" pitchFamily="18" charset="0"/>
                          <a:ea typeface="Times New Roman" panose="02020603050405020304" pitchFamily="18" charset="0"/>
                        </a:rPr>
                        <a:t>Skills+ 2.0.</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15.000,00</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15.565,97</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44041806"/>
                  </a:ext>
                </a:extLst>
              </a:tr>
              <a:tr h="0">
                <a:tc>
                  <a:txBody>
                    <a:bodyPr/>
                    <a:lstStyle/>
                    <a:p>
                      <a:pPr algn="ctr">
                        <a:spcAft>
                          <a:spcPts val="0"/>
                        </a:spcAft>
                      </a:pPr>
                      <a:r>
                        <a:rPr lang="hr-HR" sz="1000">
                          <a:solidFill>
                            <a:srgbClr val="000000"/>
                          </a:solidFill>
                          <a:effectLst/>
                          <a:latin typeface="Times New Roman" panose="02020603050405020304" pitchFamily="18" charset="0"/>
                          <a:ea typeface="Times New Roman" panose="02020603050405020304" pitchFamily="18" charset="0"/>
                        </a:rPr>
                        <a:t>AGRRA</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hr-HR" sz="1000">
                          <a:solidFill>
                            <a:srgbClr val="000000"/>
                          </a:solidFill>
                          <a:effectLst/>
                          <a:latin typeface="Times New Roman" panose="02020603050405020304" pitchFamily="18" charset="0"/>
                          <a:ea typeface="Times New Roman" panose="02020603050405020304" pitchFamily="18" charset="0"/>
                        </a:rPr>
                        <a:t>Geco 2</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132.000,00</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64.580,32</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15587148"/>
                  </a:ext>
                </a:extLst>
              </a:tr>
              <a:tr h="0">
                <a:tc>
                  <a:txBody>
                    <a:bodyPr/>
                    <a:lstStyle/>
                    <a:p>
                      <a:pPr algn="ctr">
                        <a:spcAft>
                          <a:spcPts val="0"/>
                        </a:spcAft>
                      </a:pPr>
                      <a:r>
                        <a:rPr lang="hr-HR" sz="1000">
                          <a:solidFill>
                            <a:srgbClr val="000000"/>
                          </a:solidFill>
                          <a:effectLst/>
                          <a:latin typeface="Times New Roman" panose="02020603050405020304" pitchFamily="18" charset="0"/>
                          <a:ea typeface="Times New Roman" panose="02020603050405020304" pitchFamily="18" charset="0"/>
                        </a:rPr>
                        <a:t>AGRRA</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hr-HR" sz="1000">
                          <a:solidFill>
                            <a:srgbClr val="000000"/>
                          </a:solidFill>
                          <a:effectLst/>
                          <a:latin typeface="Times New Roman" panose="02020603050405020304" pitchFamily="18" charset="0"/>
                          <a:ea typeface="Times New Roman" panose="02020603050405020304" pitchFamily="18" charset="0"/>
                        </a:rPr>
                        <a:t>Invest in fish</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51.000,00</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51.072,30</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97325278"/>
                  </a:ext>
                </a:extLst>
              </a:tr>
              <a:tr h="0">
                <a:tc>
                  <a:txBody>
                    <a:bodyPr/>
                    <a:lstStyle/>
                    <a:p>
                      <a:pPr algn="ctr">
                        <a:spcAft>
                          <a:spcPts val="0"/>
                        </a:spcAft>
                      </a:pPr>
                      <a:r>
                        <a:rPr lang="hr-HR" sz="1000">
                          <a:solidFill>
                            <a:srgbClr val="000000"/>
                          </a:solidFill>
                          <a:effectLst/>
                          <a:latin typeface="Times New Roman" panose="02020603050405020304" pitchFamily="18" charset="0"/>
                          <a:ea typeface="Times New Roman" panose="02020603050405020304" pitchFamily="18" charset="0"/>
                        </a:rPr>
                        <a:t>AGRRA</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hr-HR" sz="1000">
                          <a:solidFill>
                            <a:srgbClr val="000000"/>
                          </a:solidFill>
                          <a:effectLst/>
                          <a:latin typeface="Times New Roman" panose="02020603050405020304" pitchFamily="18" charset="0"/>
                          <a:ea typeface="Times New Roman" panose="02020603050405020304" pitchFamily="18" charset="0"/>
                        </a:rPr>
                        <a:t>E-Citijens</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90.000,00</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90.819,20</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25333716"/>
                  </a:ext>
                </a:extLst>
              </a:tr>
              <a:tr h="0">
                <a:tc>
                  <a:txBody>
                    <a:bodyPr/>
                    <a:lstStyle/>
                    <a:p>
                      <a:pPr algn="ctr">
                        <a:spcAft>
                          <a:spcPts val="0"/>
                        </a:spcAft>
                      </a:pPr>
                      <a:r>
                        <a:rPr lang="hr-HR" sz="1000">
                          <a:solidFill>
                            <a:srgbClr val="000000"/>
                          </a:solidFill>
                          <a:effectLst/>
                          <a:latin typeface="Times New Roman" panose="02020603050405020304" pitchFamily="18" charset="0"/>
                          <a:ea typeface="Times New Roman" panose="02020603050405020304" pitchFamily="18" charset="0"/>
                        </a:rPr>
                        <a:t>AGRRA</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hr-HR" sz="1000">
                          <a:solidFill>
                            <a:srgbClr val="000000"/>
                          </a:solidFill>
                          <a:effectLst/>
                          <a:latin typeface="Times New Roman" panose="02020603050405020304" pitchFamily="18" charset="0"/>
                          <a:ea typeface="Times New Roman" panose="02020603050405020304" pitchFamily="18" charset="0"/>
                        </a:rPr>
                        <a:t>Green2Blue</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10.883,00</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10.883,00</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3712572"/>
                  </a:ext>
                </a:extLst>
              </a:tr>
              <a:tr h="0">
                <a:tc>
                  <a:txBody>
                    <a:bodyPr/>
                    <a:lstStyle/>
                    <a:p>
                      <a:pPr algn="ctr">
                        <a:spcAft>
                          <a:spcPts val="0"/>
                        </a:spcAft>
                      </a:pPr>
                      <a:r>
                        <a:rPr lang="hr-HR" sz="1000">
                          <a:solidFill>
                            <a:srgbClr val="000000"/>
                          </a:solidFill>
                          <a:effectLst/>
                          <a:latin typeface="Times New Roman" panose="02020603050405020304" pitchFamily="18" charset="0"/>
                          <a:ea typeface="Times New Roman" panose="02020603050405020304" pitchFamily="18" charset="0"/>
                        </a:rPr>
                        <a:t>AGRRA</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hr-HR" sz="1000">
                          <a:solidFill>
                            <a:srgbClr val="000000"/>
                          </a:solidFill>
                          <a:effectLst/>
                          <a:latin typeface="Times New Roman" panose="02020603050405020304" pitchFamily="18" charset="0"/>
                          <a:ea typeface="Times New Roman" panose="02020603050405020304" pitchFamily="18" charset="0"/>
                        </a:rPr>
                        <a:t>Skills+</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1.000,00</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0,00</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2486832"/>
                  </a:ext>
                </a:extLst>
              </a:tr>
              <a:tr h="0">
                <a:tc>
                  <a:txBody>
                    <a:bodyPr/>
                    <a:lstStyle/>
                    <a:p>
                      <a:pPr algn="ctr">
                        <a:spcAft>
                          <a:spcPts val="0"/>
                        </a:spcAft>
                      </a:pPr>
                      <a:r>
                        <a:rPr lang="hr-HR" sz="1000">
                          <a:solidFill>
                            <a:srgbClr val="000000"/>
                          </a:solidFill>
                          <a:effectLst/>
                          <a:latin typeface="Times New Roman" panose="02020603050405020304" pitchFamily="18" charset="0"/>
                          <a:ea typeface="Times New Roman" panose="02020603050405020304" pitchFamily="18" charset="0"/>
                        </a:rPr>
                        <a:t>AGRRA</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hr-HR" sz="1000">
                          <a:solidFill>
                            <a:srgbClr val="000000"/>
                          </a:solidFill>
                          <a:effectLst/>
                          <a:latin typeface="Times New Roman" panose="02020603050405020304" pitchFamily="18" charset="0"/>
                          <a:ea typeface="Times New Roman" panose="02020603050405020304" pitchFamily="18" charset="0"/>
                        </a:rPr>
                        <a:t>Cuhacha</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120.000,00</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185.303,52</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0125378"/>
                  </a:ext>
                </a:extLst>
              </a:tr>
              <a:tr h="0">
                <a:tc>
                  <a:txBody>
                    <a:bodyPr/>
                    <a:lstStyle/>
                    <a:p>
                      <a:pPr algn="ctr">
                        <a:spcAft>
                          <a:spcPts val="0"/>
                        </a:spcAft>
                      </a:pPr>
                      <a:r>
                        <a:rPr lang="hr-HR" sz="1000">
                          <a:solidFill>
                            <a:srgbClr val="000000"/>
                          </a:solidFill>
                          <a:effectLst/>
                          <a:latin typeface="Times New Roman" panose="02020603050405020304" pitchFamily="18" charset="0"/>
                          <a:ea typeface="Times New Roman" panose="02020603050405020304" pitchFamily="18" charset="0"/>
                        </a:rPr>
                        <a:t>AGRRA</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hr-HR" sz="1000">
                          <a:solidFill>
                            <a:srgbClr val="000000"/>
                          </a:solidFill>
                          <a:effectLst/>
                          <a:latin typeface="Times New Roman" panose="02020603050405020304" pitchFamily="18" charset="0"/>
                          <a:ea typeface="Times New Roman" panose="02020603050405020304" pitchFamily="18" charset="0"/>
                        </a:rPr>
                        <a:t>Track</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0,00</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8.022,40</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72475782"/>
                  </a:ext>
                </a:extLst>
              </a:tr>
              <a:tr h="0">
                <a:tc>
                  <a:txBody>
                    <a:bodyPr/>
                    <a:lstStyle/>
                    <a:p>
                      <a:pPr algn="ctr">
                        <a:spcAft>
                          <a:spcPts val="0"/>
                        </a:spcAft>
                      </a:pPr>
                      <a:r>
                        <a:rPr lang="hr-HR" sz="1000" b="1" i="1">
                          <a:solidFill>
                            <a:srgbClr val="000000"/>
                          </a:solidFill>
                          <a:effectLst/>
                          <a:latin typeface="Times New Roman" panose="02020603050405020304" pitchFamily="18" charset="0"/>
                          <a:ea typeface="Times New Roman" panose="02020603050405020304" pitchFamily="18" charset="0"/>
                        </a:rPr>
                        <a:t>UKUPNO</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spcAft>
                          <a:spcPts val="0"/>
                        </a:spcAft>
                      </a:pPr>
                      <a:r>
                        <a:rPr lang="hr-HR" sz="1000" b="1" i="1">
                          <a:solidFill>
                            <a:srgbClr val="000000"/>
                          </a:solidFill>
                          <a:effectLst/>
                          <a:latin typeface="Times New Roman" panose="02020603050405020304" pitchFamily="18" charset="0"/>
                          <a:ea typeface="Times New Roman" panose="02020603050405020304" pitchFamily="18" charset="0"/>
                        </a:rPr>
                        <a:t>AGRRA</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a:spcAft>
                          <a:spcPts val="0"/>
                        </a:spcAft>
                      </a:pPr>
                      <a:r>
                        <a:rPr lang="hr-HR" sz="1000" b="1" i="1">
                          <a:solidFill>
                            <a:srgbClr val="000000"/>
                          </a:solidFill>
                          <a:effectLst/>
                          <a:latin typeface="Times New Roman" panose="02020603050405020304" pitchFamily="18" charset="0"/>
                          <a:ea typeface="Times New Roman" panose="02020603050405020304" pitchFamily="18" charset="0"/>
                        </a:rPr>
                        <a:t>754.957,00</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a:spcAft>
                          <a:spcPts val="0"/>
                        </a:spcAft>
                      </a:pPr>
                      <a:r>
                        <a:rPr lang="hr-HR" sz="1000" b="1" i="1">
                          <a:solidFill>
                            <a:srgbClr val="000000"/>
                          </a:solidFill>
                          <a:effectLst/>
                          <a:latin typeface="Times New Roman" panose="02020603050405020304" pitchFamily="18" charset="0"/>
                          <a:ea typeface="Times New Roman" panose="02020603050405020304" pitchFamily="18" charset="0"/>
                        </a:rPr>
                        <a:t>907.757,62</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992389569"/>
                  </a:ext>
                </a:extLst>
              </a:tr>
              <a:tr h="0">
                <a:tc>
                  <a:txBody>
                    <a:bodyPr/>
                    <a:lstStyle/>
                    <a:p>
                      <a:pPr algn="ctr">
                        <a:spcAft>
                          <a:spcPts val="0"/>
                        </a:spcAft>
                      </a:pPr>
                      <a:r>
                        <a:rPr lang="hr-HR" sz="1000">
                          <a:solidFill>
                            <a:srgbClr val="000000"/>
                          </a:solidFill>
                          <a:effectLst/>
                          <a:latin typeface="Times New Roman" panose="02020603050405020304" pitchFamily="18" charset="0"/>
                          <a:ea typeface="Times New Roman" panose="02020603050405020304" pitchFamily="18" charset="0"/>
                        </a:rPr>
                        <a:t>INOVACIJA</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hr-HR" sz="1000">
                          <a:solidFill>
                            <a:srgbClr val="000000"/>
                          </a:solidFill>
                          <a:effectLst/>
                          <a:latin typeface="Times New Roman" panose="02020603050405020304" pitchFamily="18" charset="0"/>
                          <a:ea typeface="Times New Roman" panose="02020603050405020304" pitchFamily="18" charset="0"/>
                        </a:rPr>
                        <a:t>STEM COUNTY</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15.162,00</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24.017,15</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67025996"/>
                  </a:ext>
                </a:extLst>
              </a:tr>
              <a:tr h="0">
                <a:tc>
                  <a:txBody>
                    <a:bodyPr/>
                    <a:lstStyle/>
                    <a:p>
                      <a:pPr algn="ctr">
                        <a:spcAft>
                          <a:spcPts val="0"/>
                        </a:spcAft>
                      </a:pPr>
                      <a:r>
                        <a:rPr lang="hr-HR" sz="1000">
                          <a:solidFill>
                            <a:srgbClr val="000000"/>
                          </a:solidFill>
                          <a:effectLst/>
                          <a:latin typeface="Times New Roman" panose="02020603050405020304" pitchFamily="18" charset="0"/>
                          <a:ea typeface="Times New Roman" panose="02020603050405020304" pitchFamily="18" charset="0"/>
                        </a:rPr>
                        <a:t>INOVACIJA</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hr-HR" sz="1000">
                          <a:solidFill>
                            <a:srgbClr val="000000"/>
                          </a:solidFill>
                          <a:effectLst/>
                          <a:latin typeface="Times New Roman" panose="02020603050405020304" pitchFamily="18" charset="0"/>
                          <a:ea typeface="Times New Roman" panose="02020603050405020304" pitchFamily="18" charset="0"/>
                        </a:rPr>
                        <a:t>PODUZMI</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61.143,00</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46.734,00</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46143037"/>
                  </a:ext>
                </a:extLst>
              </a:tr>
              <a:tr h="0">
                <a:tc>
                  <a:txBody>
                    <a:bodyPr/>
                    <a:lstStyle/>
                    <a:p>
                      <a:pPr algn="ctr">
                        <a:spcAft>
                          <a:spcPts val="0"/>
                        </a:spcAft>
                      </a:pPr>
                      <a:r>
                        <a:rPr lang="hr-HR" sz="1000">
                          <a:solidFill>
                            <a:srgbClr val="000000"/>
                          </a:solidFill>
                          <a:effectLst/>
                          <a:latin typeface="Times New Roman" panose="02020603050405020304" pitchFamily="18" charset="0"/>
                          <a:ea typeface="Times New Roman" panose="02020603050405020304" pitchFamily="18" charset="0"/>
                        </a:rPr>
                        <a:t>INOVACIJA</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hr-HR" sz="1000">
                          <a:solidFill>
                            <a:srgbClr val="000000"/>
                          </a:solidFill>
                          <a:effectLst/>
                          <a:latin typeface="Times New Roman" panose="02020603050405020304" pitchFamily="18" charset="0"/>
                          <a:ea typeface="Times New Roman" panose="02020603050405020304" pitchFamily="18" charset="0"/>
                        </a:rPr>
                        <a:t>Innoxenia</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2.100,00</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0,00</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18752759"/>
                  </a:ext>
                </a:extLst>
              </a:tr>
              <a:tr h="0">
                <a:tc>
                  <a:txBody>
                    <a:bodyPr/>
                    <a:lstStyle/>
                    <a:p>
                      <a:pPr algn="ctr">
                        <a:spcAft>
                          <a:spcPts val="0"/>
                        </a:spcAft>
                      </a:pPr>
                      <a:r>
                        <a:rPr lang="hr-HR" sz="1000">
                          <a:solidFill>
                            <a:srgbClr val="000000"/>
                          </a:solidFill>
                          <a:effectLst/>
                          <a:latin typeface="Times New Roman" panose="02020603050405020304" pitchFamily="18" charset="0"/>
                          <a:ea typeface="Times New Roman" panose="02020603050405020304" pitchFamily="18" charset="0"/>
                        </a:rPr>
                        <a:t>INOVACIJA</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hr-HR" sz="1000">
                          <a:solidFill>
                            <a:srgbClr val="000000"/>
                          </a:solidFill>
                          <a:effectLst/>
                          <a:latin typeface="Times New Roman" panose="02020603050405020304" pitchFamily="18" charset="0"/>
                          <a:ea typeface="Times New Roman" panose="02020603050405020304" pitchFamily="18" charset="0"/>
                        </a:rPr>
                        <a:t>INNOXENIAPLUS</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17.000,00</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16.578,34</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03259971"/>
                  </a:ext>
                </a:extLst>
              </a:tr>
              <a:tr h="0">
                <a:tc>
                  <a:txBody>
                    <a:bodyPr/>
                    <a:lstStyle/>
                    <a:p>
                      <a:pPr algn="ctr">
                        <a:spcAft>
                          <a:spcPts val="0"/>
                        </a:spcAft>
                      </a:pPr>
                      <a:r>
                        <a:rPr lang="hr-HR" sz="1000">
                          <a:solidFill>
                            <a:srgbClr val="000000"/>
                          </a:solidFill>
                          <a:effectLst/>
                          <a:latin typeface="Times New Roman" panose="02020603050405020304" pitchFamily="18" charset="0"/>
                          <a:ea typeface="Times New Roman" panose="02020603050405020304" pitchFamily="18" charset="0"/>
                        </a:rPr>
                        <a:t>INOVACIJA</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hr-HR" sz="1000">
                          <a:solidFill>
                            <a:srgbClr val="000000"/>
                          </a:solidFill>
                          <a:effectLst/>
                          <a:latin typeface="Times New Roman" panose="02020603050405020304" pitchFamily="18" charset="0"/>
                          <a:ea typeface="Times New Roman" panose="02020603050405020304" pitchFamily="18" charset="0"/>
                        </a:rPr>
                        <a:t>Rosie</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800,00</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0,00</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6220623"/>
                  </a:ext>
                </a:extLst>
              </a:tr>
              <a:tr h="0">
                <a:tc>
                  <a:txBody>
                    <a:bodyPr/>
                    <a:lstStyle/>
                    <a:p>
                      <a:pPr algn="ctr">
                        <a:spcAft>
                          <a:spcPts val="0"/>
                        </a:spcAft>
                      </a:pPr>
                      <a:r>
                        <a:rPr lang="hr-HR" sz="1000" b="1" i="1">
                          <a:solidFill>
                            <a:srgbClr val="000000"/>
                          </a:solidFill>
                          <a:effectLst/>
                          <a:latin typeface="Times New Roman" panose="02020603050405020304" pitchFamily="18" charset="0"/>
                          <a:ea typeface="Times New Roman" panose="02020603050405020304" pitchFamily="18" charset="0"/>
                        </a:rPr>
                        <a:t>UKUPNO</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spcAft>
                          <a:spcPts val="0"/>
                        </a:spcAft>
                      </a:pPr>
                      <a:r>
                        <a:rPr lang="hr-HR" sz="1000" b="1" i="1">
                          <a:solidFill>
                            <a:srgbClr val="000000"/>
                          </a:solidFill>
                          <a:effectLst/>
                          <a:latin typeface="Times New Roman" panose="02020603050405020304" pitchFamily="18" charset="0"/>
                          <a:ea typeface="Times New Roman" panose="02020603050405020304" pitchFamily="18" charset="0"/>
                        </a:rPr>
                        <a:t>INOVACIJA</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a:spcAft>
                          <a:spcPts val="0"/>
                        </a:spcAft>
                      </a:pPr>
                      <a:r>
                        <a:rPr lang="hr-HR" sz="1000" b="1" i="1">
                          <a:solidFill>
                            <a:srgbClr val="000000"/>
                          </a:solidFill>
                          <a:effectLst/>
                          <a:latin typeface="Times New Roman" panose="02020603050405020304" pitchFamily="18" charset="0"/>
                          <a:ea typeface="Times New Roman" panose="02020603050405020304" pitchFamily="18" charset="0"/>
                        </a:rPr>
                        <a:t>96.205,00</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a:spcAft>
                          <a:spcPts val="0"/>
                        </a:spcAft>
                      </a:pPr>
                      <a:r>
                        <a:rPr lang="hr-HR" sz="1000" b="1" i="1" dirty="0">
                          <a:solidFill>
                            <a:srgbClr val="000000"/>
                          </a:solidFill>
                          <a:effectLst/>
                          <a:latin typeface="Times New Roman" panose="02020603050405020304" pitchFamily="18" charset="0"/>
                          <a:ea typeface="Times New Roman" panose="02020603050405020304" pitchFamily="18" charset="0"/>
                        </a:rPr>
                        <a:t>87.329,49</a:t>
                      </a:r>
                      <a:endParaRPr lang="hr-HR"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368090558"/>
                  </a:ext>
                </a:extLst>
              </a:tr>
            </a:tbl>
          </a:graphicData>
        </a:graphic>
      </p:graphicFrame>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Slika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34772" y="470862"/>
            <a:ext cx="504056" cy="633001"/>
          </a:xfrm>
          <a:prstGeom prst="rect">
            <a:avLst/>
          </a:prstGeom>
        </p:spPr>
      </p:pic>
      <p:sp>
        <p:nvSpPr>
          <p:cNvPr id="11" name="TextBox 12"/>
          <p:cNvSpPr txBox="1"/>
          <p:nvPr/>
        </p:nvSpPr>
        <p:spPr>
          <a:xfrm>
            <a:off x="0" y="6488668"/>
            <a:ext cx="4860032" cy="369332"/>
          </a:xfrm>
          <a:prstGeom prst="rect">
            <a:avLst/>
          </a:prstGeom>
          <a:noFill/>
        </p:spPr>
        <p:txBody>
          <a:bodyPr wrap="square" rtlCol="0">
            <a:spAutoFit/>
          </a:bodyPr>
          <a:lstStyle/>
          <a:p>
            <a:r>
              <a:rPr lang="hr-HR" b="1" u="sng" dirty="0">
                <a:solidFill>
                  <a:srgbClr val="002060"/>
                </a:solidFill>
                <a:latin typeface="Gabriola" panose="04040605051002020D02" pitchFamily="82" charset="0"/>
              </a:rPr>
              <a:t>Upravni odjel za financije i proračun Zadarske županije</a:t>
            </a:r>
            <a:endParaRPr lang="en-US" b="1" u="sng" dirty="0">
              <a:solidFill>
                <a:srgbClr val="002060"/>
              </a:solidFill>
              <a:latin typeface="Gabriola" panose="04040605051002020D02" pitchFamily="82" charset="0"/>
            </a:endParaRPr>
          </a:p>
        </p:txBody>
      </p:sp>
      <p:graphicFrame>
        <p:nvGraphicFramePr>
          <p:cNvPr id="2" name="Tablica 1">
            <a:extLst>
              <a:ext uri="{FF2B5EF4-FFF2-40B4-BE49-F238E27FC236}">
                <a16:creationId xmlns:a16="http://schemas.microsoft.com/office/drawing/2014/main" id="{668E221C-A0F0-46A8-AA62-D570BB8578B3}"/>
              </a:ext>
            </a:extLst>
          </p:cNvPr>
          <p:cNvGraphicFramePr>
            <a:graphicFrameLocks noGrp="1"/>
          </p:cNvGraphicFramePr>
          <p:nvPr/>
        </p:nvGraphicFramePr>
        <p:xfrm>
          <a:off x="457200" y="1881981"/>
          <a:ext cx="8229600" cy="3962400"/>
        </p:xfrm>
        <a:graphic>
          <a:graphicData uri="http://schemas.openxmlformats.org/drawingml/2006/table">
            <a:tbl>
              <a:tblPr firstRow="1" firstCol="1" bandRow="1"/>
              <a:tblGrid>
                <a:gridCol w="2057400">
                  <a:extLst>
                    <a:ext uri="{9D8B030D-6E8A-4147-A177-3AD203B41FA5}">
                      <a16:colId xmlns:a16="http://schemas.microsoft.com/office/drawing/2014/main" val="3548001713"/>
                    </a:ext>
                  </a:extLst>
                </a:gridCol>
                <a:gridCol w="2057400">
                  <a:extLst>
                    <a:ext uri="{9D8B030D-6E8A-4147-A177-3AD203B41FA5}">
                      <a16:colId xmlns:a16="http://schemas.microsoft.com/office/drawing/2014/main" val="1310725593"/>
                    </a:ext>
                  </a:extLst>
                </a:gridCol>
                <a:gridCol w="2057400">
                  <a:extLst>
                    <a:ext uri="{9D8B030D-6E8A-4147-A177-3AD203B41FA5}">
                      <a16:colId xmlns:a16="http://schemas.microsoft.com/office/drawing/2014/main" val="908364330"/>
                    </a:ext>
                  </a:extLst>
                </a:gridCol>
                <a:gridCol w="2057400">
                  <a:extLst>
                    <a:ext uri="{9D8B030D-6E8A-4147-A177-3AD203B41FA5}">
                      <a16:colId xmlns:a16="http://schemas.microsoft.com/office/drawing/2014/main" val="3150510015"/>
                    </a:ext>
                  </a:extLst>
                </a:gridCol>
              </a:tblGrid>
              <a:tr h="0">
                <a:tc>
                  <a:txBody>
                    <a:bodyPr/>
                    <a:lstStyle/>
                    <a:p>
                      <a:pPr algn="ctr">
                        <a:spcAft>
                          <a:spcPts val="0"/>
                        </a:spcAft>
                      </a:pPr>
                      <a:r>
                        <a:rPr lang="hr-HR" sz="1000">
                          <a:solidFill>
                            <a:srgbClr val="000000"/>
                          </a:solidFill>
                          <a:effectLst/>
                          <a:latin typeface="Times New Roman" panose="02020603050405020304" pitchFamily="18" charset="0"/>
                          <a:ea typeface="Times New Roman" panose="02020603050405020304" pitchFamily="18" charset="0"/>
                        </a:rPr>
                        <a:t>NATURA</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hr-HR" sz="1000">
                          <a:solidFill>
                            <a:srgbClr val="000000"/>
                          </a:solidFill>
                          <a:effectLst/>
                          <a:latin typeface="Times New Roman" panose="02020603050405020304" pitchFamily="18" charset="0"/>
                          <a:ea typeface="Times New Roman" panose="02020603050405020304" pitchFamily="18" charset="0"/>
                        </a:rPr>
                        <a:t>Dinalp Connect</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11.000,00</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45.073,34</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9603382"/>
                  </a:ext>
                </a:extLst>
              </a:tr>
              <a:tr h="0">
                <a:tc>
                  <a:txBody>
                    <a:bodyPr/>
                    <a:lstStyle/>
                    <a:p>
                      <a:pPr algn="ctr">
                        <a:spcAft>
                          <a:spcPts val="0"/>
                        </a:spcAft>
                      </a:pPr>
                      <a:r>
                        <a:rPr lang="hr-HR" sz="1000">
                          <a:solidFill>
                            <a:srgbClr val="000000"/>
                          </a:solidFill>
                          <a:effectLst/>
                          <a:latin typeface="Times New Roman" panose="02020603050405020304" pitchFamily="18" charset="0"/>
                          <a:ea typeface="Times New Roman" panose="02020603050405020304" pitchFamily="18" charset="0"/>
                        </a:rPr>
                        <a:t>NATURA</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hr-HR" sz="1000">
                          <a:solidFill>
                            <a:srgbClr val="000000"/>
                          </a:solidFill>
                          <a:effectLst/>
                          <a:latin typeface="Times New Roman" panose="02020603050405020304" pitchFamily="18" charset="0"/>
                          <a:ea typeface="Times New Roman" panose="02020603050405020304" pitchFamily="18" charset="0"/>
                        </a:rPr>
                        <a:t>Crew</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33.000,00</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44.921,00</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65441376"/>
                  </a:ext>
                </a:extLst>
              </a:tr>
              <a:tr h="0">
                <a:tc>
                  <a:txBody>
                    <a:bodyPr/>
                    <a:lstStyle/>
                    <a:p>
                      <a:pPr algn="ctr">
                        <a:spcAft>
                          <a:spcPts val="0"/>
                        </a:spcAft>
                      </a:pPr>
                      <a:r>
                        <a:rPr lang="hr-HR" sz="1000">
                          <a:solidFill>
                            <a:srgbClr val="000000"/>
                          </a:solidFill>
                          <a:effectLst/>
                          <a:latin typeface="Times New Roman" panose="02020603050405020304" pitchFamily="18" charset="0"/>
                          <a:ea typeface="Times New Roman" panose="02020603050405020304" pitchFamily="18" charset="0"/>
                        </a:rPr>
                        <a:t>NATURA</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hr-HR" sz="1000">
                          <a:solidFill>
                            <a:srgbClr val="000000"/>
                          </a:solidFill>
                          <a:effectLst/>
                          <a:latin typeface="Times New Roman" panose="02020603050405020304" pitchFamily="18" charset="0"/>
                          <a:ea typeface="Times New Roman" panose="02020603050405020304" pitchFamily="18" charset="0"/>
                        </a:rPr>
                        <a:t>Posbemed2</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11.500,00</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29.781,38</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348961949"/>
                  </a:ext>
                </a:extLst>
              </a:tr>
              <a:tr h="0">
                <a:tc>
                  <a:txBody>
                    <a:bodyPr/>
                    <a:lstStyle/>
                    <a:p>
                      <a:pPr algn="ctr">
                        <a:spcAft>
                          <a:spcPts val="0"/>
                        </a:spcAft>
                      </a:pPr>
                      <a:r>
                        <a:rPr lang="hr-HR" sz="1000" b="1" i="1">
                          <a:solidFill>
                            <a:srgbClr val="000000"/>
                          </a:solidFill>
                          <a:effectLst/>
                          <a:latin typeface="Times New Roman" panose="02020603050405020304" pitchFamily="18" charset="0"/>
                          <a:ea typeface="Times New Roman" panose="02020603050405020304" pitchFamily="18" charset="0"/>
                        </a:rPr>
                        <a:t>UKUPNO</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spcAft>
                          <a:spcPts val="0"/>
                        </a:spcAft>
                      </a:pPr>
                      <a:r>
                        <a:rPr lang="hr-HR" sz="1000" b="1" i="1">
                          <a:solidFill>
                            <a:srgbClr val="000000"/>
                          </a:solidFill>
                          <a:effectLst/>
                          <a:latin typeface="Times New Roman" panose="02020603050405020304" pitchFamily="18" charset="0"/>
                          <a:ea typeface="Times New Roman" panose="02020603050405020304" pitchFamily="18" charset="0"/>
                        </a:rPr>
                        <a:t>NATURA JADERA</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a:spcAft>
                          <a:spcPts val="0"/>
                        </a:spcAft>
                      </a:pPr>
                      <a:r>
                        <a:rPr lang="hr-HR" sz="1000" b="1" i="1">
                          <a:solidFill>
                            <a:srgbClr val="000000"/>
                          </a:solidFill>
                          <a:effectLst/>
                          <a:latin typeface="Times New Roman" panose="02020603050405020304" pitchFamily="18" charset="0"/>
                          <a:ea typeface="Times New Roman" panose="02020603050405020304" pitchFamily="18" charset="0"/>
                        </a:rPr>
                        <a:t>55.500,00</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a:spcAft>
                          <a:spcPts val="0"/>
                        </a:spcAft>
                      </a:pPr>
                      <a:r>
                        <a:rPr lang="hr-HR" sz="1000" b="1" i="1">
                          <a:solidFill>
                            <a:srgbClr val="000000"/>
                          </a:solidFill>
                          <a:effectLst/>
                          <a:latin typeface="Times New Roman" panose="02020603050405020304" pitchFamily="18" charset="0"/>
                          <a:ea typeface="Times New Roman" panose="02020603050405020304" pitchFamily="18" charset="0"/>
                        </a:rPr>
                        <a:t>119.775,72</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52397887"/>
                  </a:ext>
                </a:extLst>
              </a:tr>
              <a:tr h="0">
                <a:tc>
                  <a:txBody>
                    <a:bodyPr/>
                    <a:lstStyle/>
                    <a:p>
                      <a:pPr algn="ctr">
                        <a:spcAft>
                          <a:spcPts val="0"/>
                        </a:spcAft>
                      </a:pPr>
                      <a:r>
                        <a:rPr lang="hr-HR" sz="1000">
                          <a:solidFill>
                            <a:srgbClr val="000000"/>
                          </a:solidFill>
                          <a:effectLst/>
                          <a:latin typeface="Times New Roman" panose="02020603050405020304" pitchFamily="18" charset="0"/>
                          <a:ea typeface="Times New Roman" panose="02020603050405020304" pitchFamily="18" charset="0"/>
                        </a:rPr>
                        <a:t>ZADRA NOVA</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hr-HR" sz="1000">
                          <a:solidFill>
                            <a:srgbClr val="000000"/>
                          </a:solidFill>
                          <a:effectLst/>
                          <a:latin typeface="Times New Roman" panose="02020603050405020304" pitchFamily="18" charset="0"/>
                          <a:ea typeface="Times New Roman" panose="02020603050405020304" pitchFamily="18" charset="0"/>
                        </a:rPr>
                        <a:t>Pepsea</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828.901,97</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679.167,17</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88748377"/>
                  </a:ext>
                </a:extLst>
              </a:tr>
              <a:tr h="0">
                <a:tc>
                  <a:txBody>
                    <a:bodyPr/>
                    <a:lstStyle/>
                    <a:p>
                      <a:pPr algn="ctr">
                        <a:spcAft>
                          <a:spcPts val="0"/>
                        </a:spcAft>
                      </a:pPr>
                      <a:r>
                        <a:rPr lang="hr-HR" sz="1000">
                          <a:solidFill>
                            <a:srgbClr val="000000"/>
                          </a:solidFill>
                          <a:effectLst/>
                          <a:latin typeface="Times New Roman" panose="02020603050405020304" pitchFamily="18" charset="0"/>
                          <a:ea typeface="Times New Roman" panose="02020603050405020304" pitchFamily="18" charset="0"/>
                        </a:rPr>
                        <a:t>ZADRA NOVA</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hr-HR" sz="1000">
                          <a:solidFill>
                            <a:srgbClr val="000000"/>
                          </a:solidFill>
                          <a:effectLst/>
                          <a:latin typeface="Times New Roman" panose="02020603050405020304" pitchFamily="18" charset="0"/>
                          <a:ea typeface="Times New Roman" panose="02020603050405020304" pitchFamily="18" charset="0"/>
                        </a:rPr>
                        <a:t>Zadra Nova za vas</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945.176,89</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843.427,53</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36082024"/>
                  </a:ext>
                </a:extLst>
              </a:tr>
              <a:tr h="0">
                <a:tc>
                  <a:txBody>
                    <a:bodyPr/>
                    <a:lstStyle/>
                    <a:p>
                      <a:pPr algn="ctr">
                        <a:spcAft>
                          <a:spcPts val="0"/>
                        </a:spcAft>
                      </a:pPr>
                      <a:r>
                        <a:rPr lang="hr-HR" sz="1000">
                          <a:solidFill>
                            <a:srgbClr val="000000"/>
                          </a:solidFill>
                          <a:effectLst/>
                          <a:latin typeface="Times New Roman" panose="02020603050405020304" pitchFamily="18" charset="0"/>
                          <a:ea typeface="Times New Roman" panose="02020603050405020304" pitchFamily="18" charset="0"/>
                        </a:rPr>
                        <a:t>ZADRA NOVA</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hr-HR" sz="1000">
                          <a:solidFill>
                            <a:srgbClr val="000000"/>
                          </a:solidFill>
                          <a:effectLst/>
                          <a:latin typeface="Times New Roman" panose="02020603050405020304" pitchFamily="18" charset="0"/>
                          <a:ea typeface="Times New Roman" panose="02020603050405020304" pitchFamily="18" charset="0"/>
                        </a:rPr>
                        <a:t>Stream</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6.122.254,10</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5.822.370,09</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6484606"/>
                  </a:ext>
                </a:extLst>
              </a:tr>
              <a:tr h="0">
                <a:tc>
                  <a:txBody>
                    <a:bodyPr/>
                    <a:lstStyle/>
                    <a:p>
                      <a:pPr algn="ctr">
                        <a:spcAft>
                          <a:spcPts val="0"/>
                        </a:spcAft>
                      </a:pPr>
                      <a:r>
                        <a:rPr lang="hr-HR" sz="1000">
                          <a:solidFill>
                            <a:srgbClr val="000000"/>
                          </a:solidFill>
                          <a:effectLst/>
                          <a:latin typeface="Times New Roman" panose="02020603050405020304" pitchFamily="18" charset="0"/>
                          <a:ea typeface="Times New Roman" panose="02020603050405020304" pitchFamily="18" charset="0"/>
                        </a:rPr>
                        <a:t>ZADRA NOVA</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hr-HR" sz="1000">
                          <a:solidFill>
                            <a:srgbClr val="000000"/>
                          </a:solidFill>
                          <a:effectLst/>
                          <a:latin typeface="Times New Roman" panose="02020603050405020304" pitchFamily="18" charset="0"/>
                          <a:ea typeface="Times New Roman" panose="02020603050405020304" pitchFamily="18" charset="0"/>
                        </a:rPr>
                        <a:t>ADRIA CLIM</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177.000,00</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170.584,55</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01463180"/>
                  </a:ext>
                </a:extLst>
              </a:tr>
              <a:tr h="0">
                <a:tc>
                  <a:txBody>
                    <a:bodyPr/>
                    <a:lstStyle/>
                    <a:p>
                      <a:pPr algn="ctr">
                        <a:spcAft>
                          <a:spcPts val="0"/>
                        </a:spcAft>
                      </a:pPr>
                      <a:r>
                        <a:rPr lang="hr-HR" sz="1000">
                          <a:solidFill>
                            <a:srgbClr val="000000"/>
                          </a:solidFill>
                          <a:effectLst/>
                          <a:latin typeface="Times New Roman" panose="02020603050405020304" pitchFamily="18" charset="0"/>
                          <a:ea typeface="Times New Roman" panose="02020603050405020304" pitchFamily="18" charset="0"/>
                        </a:rPr>
                        <a:t>ZADRA NOVA</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hr-HR" sz="1000">
                          <a:solidFill>
                            <a:srgbClr val="000000"/>
                          </a:solidFill>
                          <a:effectLst/>
                          <a:latin typeface="Times New Roman" panose="02020603050405020304" pitchFamily="18" charset="0"/>
                          <a:ea typeface="Times New Roman" panose="02020603050405020304" pitchFamily="18" charset="0"/>
                        </a:rPr>
                        <a:t>EDIC 2021. - 2025.</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21.182,58</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30.399,94</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27610212"/>
                  </a:ext>
                </a:extLst>
              </a:tr>
              <a:tr h="0">
                <a:tc>
                  <a:txBody>
                    <a:bodyPr/>
                    <a:lstStyle/>
                    <a:p>
                      <a:pPr algn="ctr">
                        <a:spcAft>
                          <a:spcPts val="0"/>
                        </a:spcAft>
                      </a:pPr>
                      <a:r>
                        <a:rPr lang="hr-HR" sz="1000">
                          <a:solidFill>
                            <a:srgbClr val="000000"/>
                          </a:solidFill>
                          <a:effectLst/>
                          <a:latin typeface="Times New Roman" panose="02020603050405020304" pitchFamily="18" charset="0"/>
                          <a:ea typeface="Times New Roman" panose="02020603050405020304" pitchFamily="18" charset="0"/>
                        </a:rPr>
                        <a:t>ZADRA NOVA</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hr-HR" sz="1000">
                          <a:solidFill>
                            <a:srgbClr val="000000"/>
                          </a:solidFill>
                          <a:effectLst/>
                          <a:latin typeface="Times New Roman" panose="02020603050405020304" pitchFamily="18" charset="0"/>
                          <a:ea typeface="Times New Roman" panose="02020603050405020304" pitchFamily="18" charset="0"/>
                        </a:rPr>
                        <a:t>BOOST5</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7.000,00</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20.767,65</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3952982"/>
                  </a:ext>
                </a:extLst>
              </a:tr>
              <a:tr h="0">
                <a:tc>
                  <a:txBody>
                    <a:bodyPr/>
                    <a:lstStyle/>
                    <a:p>
                      <a:pPr algn="ctr">
                        <a:spcAft>
                          <a:spcPts val="0"/>
                        </a:spcAft>
                      </a:pPr>
                      <a:r>
                        <a:rPr lang="hr-HR" sz="1000">
                          <a:solidFill>
                            <a:srgbClr val="000000"/>
                          </a:solidFill>
                          <a:effectLst/>
                          <a:latin typeface="Times New Roman" panose="02020603050405020304" pitchFamily="18" charset="0"/>
                          <a:ea typeface="Times New Roman" panose="02020603050405020304" pitchFamily="18" charset="0"/>
                        </a:rPr>
                        <a:t>ZADRA NOVA</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hr-HR" sz="1000">
                          <a:solidFill>
                            <a:srgbClr val="000000"/>
                          </a:solidFill>
                          <a:effectLst/>
                          <a:latin typeface="Times New Roman" panose="02020603050405020304" pitchFamily="18" charset="0"/>
                          <a:ea typeface="Times New Roman" panose="02020603050405020304" pitchFamily="18" charset="0"/>
                        </a:rPr>
                        <a:t>ADRIREEF</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28.800,00</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32.536,17</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41714123"/>
                  </a:ext>
                </a:extLst>
              </a:tr>
              <a:tr h="0">
                <a:tc>
                  <a:txBody>
                    <a:bodyPr/>
                    <a:lstStyle/>
                    <a:p>
                      <a:pPr algn="ctr">
                        <a:spcAft>
                          <a:spcPts val="0"/>
                        </a:spcAft>
                      </a:pPr>
                      <a:r>
                        <a:rPr lang="hr-HR" sz="1000">
                          <a:solidFill>
                            <a:srgbClr val="000000"/>
                          </a:solidFill>
                          <a:effectLst/>
                          <a:latin typeface="Times New Roman" panose="02020603050405020304" pitchFamily="18" charset="0"/>
                          <a:ea typeface="Times New Roman" panose="02020603050405020304" pitchFamily="18" charset="0"/>
                        </a:rPr>
                        <a:t>ZADRA NOVA</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hr-HR" sz="1000">
                          <a:solidFill>
                            <a:srgbClr val="000000"/>
                          </a:solidFill>
                          <a:effectLst/>
                          <a:latin typeface="Times New Roman" panose="02020603050405020304" pitchFamily="18" charset="0"/>
                          <a:ea typeface="Times New Roman" panose="02020603050405020304" pitchFamily="18" charset="0"/>
                        </a:rPr>
                        <a:t>Made in Land</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119.000,00</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71.980,71</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13786192"/>
                  </a:ext>
                </a:extLst>
              </a:tr>
              <a:tr h="0">
                <a:tc>
                  <a:txBody>
                    <a:bodyPr/>
                    <a:lstStyle/>
                    <a:p>
                      <a:pPr algn="ctr">
                        <a:spcAft>
                          <a:spcPts val="0"/>
                        </a:spcAft>
                      </a:pPr>
                      <a:r>
                        <a:rPr lang="hr-HR" sz="1000">
                          <a:solidFill>
                            <a:srgbClr val="000000"/>
                          </a:solidFill>
                          <a:effectLst/>
                          <a:latin typeface="Times New Roman" panose="02020603050405020304" pitchFamily="18" charset="0"/>
                          <a:ea typeface="Times New Roman" panose="02020603050405020304" pitchFamily="18" charset="0"/>
                        </a:rPr>
                        <a:t>ZADRA NOVA</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hr-HR" sz="1000">
                          <a:solidFill>
                            <a:srgbClr val="000000"/>
                          </a:solidFill>
                          <a:effectLst/>
                          <a:latin typeface="Times New Roman" panose="02020603050405020304" pitchFamily="18" charset="0"/>
                          <a:ea typeface="Times New Roman" panose="02020603050405020304" pitchFamily="18" charset="0"/>
                        </a:rPr>
                        <a:t>Adriatic Canyoning</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3.500,00</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0,00</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11011343"/>
                  </a:ext>
                </a:extLst>
              </a:tr>
              <a:tr h="0">
                <a:tc>
                  <a:txBody>
                    <a:bodyPr/>
                    <a:lstStyle/>
                    <a:p>
                      <a:pPr algn="ctr">
                        <a:spcAft>
                          <a:spcPts val="0"/>
                        </a:spcAft>
                      </a:pPr>
                      <a:r>
                        <a:rPr lang="hr-HR" sz="1000" b="1" i="1">
                          <a:solidFill>
                            <a:srgbClr val="000000"/>
                          </a:solidFill>
                          <a:effectLst/>
                          <a:latin typeface="Times New Roman" panose="02020603050405020304" pitchFamily="18" charset="0"/>
                          <a:ea typeface="Times New Roman" panose="02020603050405020304" pitchFamily="18" charset="0"/>
                        </a:rPr>
                        <a:t>UKUPNO</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spcAft>
                          <a:spcPts val="0"/>
                        </a:spcAft>
                      </a:pPr>
                      <a:r>
                        <a:rPr lang="hr-HR" sz="1000" b="1" i="1">
                          <a:solidFill>
                            <a:srgbClr val="000000"/>
                          </a:solidFill>
                          <a:effectLst/>
                          <a:latin typeface="Times New Roman" panose="02020603050405020304" pitchFamily="18" charset="0"/>
                          <a:ea typeface="Times New Roman" panose="02020603050405020304" pitchFamily="18" charset="0"/>
                        </a:rPr>
                        <a:t>ZADRA NOVA</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a:spcAft>
                          <a:spcPts val="0"/>
                        </a:spcAft>
                      </a:pPr>
                      <a:r>
                        <a:rPr lang="hr-HR" sz="1000" b="1" i="1">
                          <a:solidFill>
                            <a:srgbClr val="000000"/>
                          </a:solidFill>
                          <a:effectLst/>
                          <a:latin typeface="Times New Roman" panose="02020603050405020304" pitchFamily="18" charset="0"/>
                          <a:ea typeface="Times New Roman" panose="02020603050405020304" pitchFamily="18" charset="0"/>
                        </a:rPr>
                        <a:t>8.252.815,54</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a:spcAft>
                          <a:spcPts val="0"/>
                        </a:spcAft>
                      </a:pPr>
                      <a:r>
                        <a:rPr lang="hr-HR" sz="1000" b="1" i="1">
                          <a:solidFill>
                            <a:srgbClr val="000000"/>
                          </a:solidFill>
                          <a:effectLst/>
                          <a:latin typeface="Times New Roman" panose="02020603050405020304" pitchFamily="18" charset="0"/>
                          <a:ea typeface="Times New Roman" panose="02020603050405020304" pitchFamily="18" charset="0"/>
                        </a:rPr>
                        <a:t>7.671.233,81</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892273560"/>
                  </a:ext>
                </a:extLst>
              </a:tr>
              <a:tr h="0">
                <a:tc>
                  <a:txBody>
                    <a:bodyPr/>
                    <a:lstStyle/>
                    <a:p>
                      <a:pPr algn="ctr">
                        <a:spcAft>
                          <a:spcPts val="0"/>
                        </a:spcAft>
                      </a:pPr>
                      <a:r>
                        <a:rPr lang="hr-HR" sz="1000">
                          <a:solidFill>
                            <a:srgbClr val="000000"/>
                          </a:solidFill>
                          <a:effectLst/>
                          <a:latin typeface="Times New Roman" panose="02020603050405020304" pitchFamily="18" charset="0"/>
                          <a:ea typeface="Times New Roman" panose="02020603050405020304" pitchFamily="18" charset="0"/>
                        </a:rPr>
                        <a:t>OŠ</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hr-HR" sz="1000">
                          <a:solidFill>
                            <a:srgbClr val="000000"/>
                          </a:solidFill>
                          <a:effectLst/>
                          <a:latin typeface="Times New Roman" panose="02020603050405020304" pitchFamily="18" charset="0"/>
                          <a:ea typeface="Times New Roman" panose="02020603050405020304" pitchFamily="18" charset="0"/>
                        </a:rPr>
                        <a:t>Erasmus+ KA122 OŠ Benkovac</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2.654,46</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2.654,46</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09859541"/>
                  </a:ext>
                </a:extLst>
              </a:tr>
              <a:tr h="0">
                <a:tc>
                  <a:txBody>
                    <a:bodyPr/>
                    <a:lstStyle/>
                    <a:p>
                      <a:pPr algn="ctr">
                        <a:spcAft>
                          <a:spcPts val="0"/>
                        </a:spcAft>
                      </a:pPr>
                      <a:r>
                        <a:rPr lang="hr-HR" sz="1000">
                          <a:solidFill>
                            <a:srgbClr val="000000"/>
                          </a:solidFill>
                          <a:effectLst/>
                          <a:latin typeface="Times New Roman" panose="02020603050405020304" pitchFamily="18" charset="0"/>
                          <a:ea typeface="Times New Roman" panose="02020603050405020304" pitchFamily="18" charset="0"/>
                        </a:rPr>
                        <a:t>OŠ</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hr-HR" sz="1000">
                          <a:solidFill>
                            <a:srgbClr val="000000"/>
                          </a:solidFill>
                          <a:effectLst/>
                          <a:latin typeface="Times New Roman" panose="02020603050405020304" pitchFamily="18" charset="0"/>
                          <a:ea typeface="Times New Roman" panose="02020603050405020304" pitchFamily="18" charset="0"/>
                        </a:rPr>
                        <a:t>Erasmus+ KA121 OŠ Nin </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0,00</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45,00</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988359407"/>
                  </a:ext>
                </a:extLst>
              </a:tr>
              <a:tr h="0">
                <a:tc>
                  <a:txBody>
                    <a:bodyPr/>
                    <a:lstStyle/>
                    <a:p>
                      <a:pPr algn="ctr">
                        <a:spcAft>
                          <a:spcPts val="0"/>
                        </a:spcAft>
                      </a:pPr>
                      <a:r>
                        <a:rPr lang="hr-HR" sz="1000">
                          <a:solidFill>
                            <a:srgbClr val="000000"/>
                          </a:solidFill>
                          <a:effectLst/>
                          <a:latin typeface="Times New Roman" panose="02020603050405020304" pitchFamily="18" charset="0"/>
                          <a:ea typeface="Times New Roman" panose="02020603050405020304" pitchFamily="18" charset="0"/>
                        </a:rPr>
                        <a:t>OŠ</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hr-HR" sz="1000">
                          <a:solidFill>
                            <a:srgbClr val="000000"/>
                          </a:solidFill>
                          <a:effectLst/>
                          <a:latin typeface="Times New Roman" panose="02020603050405020304" pitchFamily="18" charset="0"/>
                          <a:ea typeface="Times New Roman" panose="02020603050405020304" pitchFamily="18" charset="0"/>
                        </a:rPr>
                        <a:t>Erasmus+ KA122 Tate za pet OŠ Neviđane</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0,00</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280,00</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18956708"/>
                  </a:ext>
                </a:extLst>
              </a:tr>
              <a:tr h="0">
                <a:tc>
                  <a:txBody>
                    <a:bodyPr/>
                    <a:lstStyle/>
                    <a:p>
                      <a:pPr algn="ctr">
                        <a:spcAft>
                          <a:spcPts val="0"/>
                        </a:spcAft>
                      </a:pPr>
                      <a:r>
                        <a:rPr lang="hr-HR" sz="1000">
                          <a:solidFill>
                            <a:srgbClr val="000000"/>
                          </a:solidFill>
                          <a:effectLst/>
                          <a:latin typeface="Times New Roman" panose="02020603050405020304" pitchFamily="18" charset="0"/>
                          <a:ea typeface="Times New Roman" panose="02020603050405020304" pitchFamily="18" charset="0"/>
                        </a:rPr>
                        <a:t>OŠ</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hr-HR" sz="1000">
                          <a:solidFill>
                            <a:srgbClr val="000000"/>
                          </a:solidFill>
                          <a:effectLst/>
                          <a:latin typeface="Times New Roman" panose="02020603050405020304" pitchFamily="18" charset="0"/>
                          <a:ea typeface="Times New Roman" panose="02020603050405020304" pitchFamily="18" charset="0"/>
                        </a:rPr>
                        <a:t>Erasmus+ KA122 Budućnost na otoku OŠ Neviđane</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0,00</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9.032,00</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23749283"/>
                  </a:ext>
                </a:extLst>
              </a:tr>
              <a:tr h="0">
                <a:tc>
                  <a:txBody>
                    <a:bodyPr/>
                    <a:lstStyle/>
                    <a:p>
                      <a:pPr algn="ctr">
                        <a:spcAft>
                          <a:spcPts val="0"/>
                        </a:spcAft>
                      </a:pPr>
                      <a:r>
                        <a:rPr lang="hr-HR" sz="1000">
                          <a:solidFill>
                            <a:srgbClr val="000000"/>
                          </a:solidFill>
                          <a:effectLst/>
                          <a:latin typeface="Times New Roman" panose="02020603050405020304" pitchFamily="18" charset="0"/>
                          <a:ea typeface="Times New Roman" panose="02020603050405020304" pitchFamily="18" charset="0"/>
                        </a:rPr>
                        <a:t>OŠ</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hr-HR" sz="1000">
                          <a:solidFill>
                            <a:srgbClr val="000000"/>
                          </a:solidFill>
                          <a:effectLst/>
                          <a:latin typeface="Times New Roman" panose="02020603050405020304" pitchFamily="18" charset="0"/>
                          <a:ea typeface="Times New Roman" panose="02020603050405020304" pitchFamily="18" charset="0"/>
                        </a:rPr>
                        <a:t>Erasmus+ KA122 OŠ Sali</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0,00</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9.176,00</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44333493"/>
                  </a:ext>
                </a:extLst>
              </a:tr>
              <a:tr h="0">
                <a:tc>
                  <a:txBody>
                    <a:bodyPr/>
                    <a:lstStyle/>
                    <a:p>
                      <a:pPr algn="ctr">
                        <a:spcAft>
                          <a:spcPts val="0"/>
                        </a:spcAft>
                      </a:pPr>
                      <a:r>
                        <a:rPr lang="hr-HR" sz="1000">
                          <a:solidFill>
                            <a:srgbClr val="000000"/>
                          </a:solidFill>
                          <a:effectLst/>
                          <a:latin typeface="Times New Roman" panose="02020603050405020304" pitchFamily="18" charset="0"/>
                          <a:ea typeface="Times New Roman" panose="02020603050405020304" pitchFamily="18" charset="0"/>
                        </a:rPr>
                        <a:t>OŠ</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hr-HR" sz="1000">
                          <a:solidFill>
                            <a:srgbClr val="000000"/>
                          </a:solidFill>
                          <a:effectLst/>
                          <a:latin typeface="Times New Roman" panose="02020603050405020304" pitchFamily="18" charset="0"/>
                          <a:ea typeface="Times New Roman" panose="02020603050405020304" pitchFamily="18" charset="0"/>
                        </a:rPr>
                        <a:t>Inkluzija 2022/23 - OŠ</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262.680,65</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410.196,66</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26504106"/>
                  </a:ext>
                </a:extLst>
              </a:tr>
              <a:tr h="0">
                <a:tc>
                  <a:txBody>
                    <a:bodyPr/>
                    <a:lstStyle/>
                    <a:p>
                      <a:pPr algn="ctr">
                        <a:spcAft>
                          <a:spcPts val="0"/>
                        </a:spcAft>
                      </a:pPr>
                      <a:r>
                        <a:rPr lang="hr-HR" sz="1000">
                          <a:solidFill>
                            <a:srgbClr val="000000"/>
                          </a:solidFill>
                          <a:effectLst/>
                          <a:latin typeface="Times New Roman" panose="02020603050405020304" pitchFamily="18" charset="0"/>
                          <a:ea typeface="Times New Roman" panose="02020603050405020304" pitchFamily="18" charset="0"/>
                        </a:rPr>
                        <a:t>OŠ</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hr-HR" sz="1000">
                          <a:solidFill>
                            <a:srgbClr val="000000"/>
                          </a:solidFill>
                          <a:effectLst/>
                          <a:latin typeface="Times New Roman" panose="02020603050405020304" pitchFamily="18" charset="0"/>
                          <a:ea typeface="Times New Roman" panose="02020603050405020304" pitchFamily="18" charset="0"/>
                        </a:rPr>
                        <a:t>Projekt Potpore za pripravništvo</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25.880,96</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25.880,96</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338626011"/>
                  </a:ext>
                </a:extLst>
              </a:tr>
              <a:tr h="0">
                <a:tc>
                  <a:txBody>
                    <a:bodyPr/>
                    <a:lstStyle/>
                    <a:p>
                      <a:pPr algn="ctr">
                        <a:spcAft>
                          <a:spcPts val="0"/>
                        </a:spcAft>
                      </a:pPr>
                      <a:r>
                        <a:rPr lang="hr-HR" sz="1000">
                          <a:solidFill>
                            <a:srgbClr val="000000"/>
                          </a:solidFill>
                          <a:effectLst/>
                          <a:latin typeface="Times New Roman" panose="02020603050405020304" pitchFamily="18" charset="0"/>
                          <a:ea typeface="Times New Roman" panose="02020603050405020304" pitchFamily="18" charset="0"/>
                        </a:rPr>
                        <a:t>OŠ</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hr-HR" sz="1000">
                          <a:solidFill>
                            <a:srgbClr val="000000"/>
                          </a:solidFill>
                          <a:effectLst/>
                          <a:latin typeface="Times New Roman" panose="02020603050405020304" pitchFamily="18" charset="0"/>
                          <a:ea typeface="Times New Roman" panose="02020603050405020304" pitchFamily="18" charset="0"/>
                        </a:rPr>
                        <a:t>Prehrana u riziku od siromaštva</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51.394,42</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3.404,16</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57060460"/>
                  </a:ext>
                </a:extLst>
              </a:tr>
              <a:tr h="0">
                <a:tc>
                  <a:txBody>
                    <a:bodyPr/>
                    <a:lstStyle/>
                    <a:p>
                      <a:pPr algn="ctr">
                        <a:spcAft>
                          <a:spcPts val="0"/>
                        </a:spcAft>
                      </a:pPr>
                      <a:r>
                        <a:rPr lang="hr-HR" sz="1000">
                          <a:solidFill>
                            <a:srgbClr val="000000"/>
                          </a:solidFill>
                          <a:effectLst/>
                          <a:latin typeface="Times New Roman" panose="02020603050405020304" pitchFamily="18" charset="0"/>
                          <a:ea typeface="Times New Roman" panose="02020603050405020304" pitchFamily="18" charset="0"/>
                        </a:rPr>
                        <a:t>OŠ</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hr-HR" sz="1000">
                          <a:solidFill>
                            <a:srgbClr val="000000"/>
                          </a:solidFill>
                          <a:effectLst/>
                          <a:latin typeface="Times New Roman" panose="02020603050405020304" pitchFamily="18" charset="0"/>
                          <a:ea typeface="Times New Roman" panose="02020603050405020304" pitchFamily="18" charset="0"/>
                        </a:rPr>
                        <a:t>Školska shema</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17.717,85</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20.415,38</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47365400"/>
                  </a:ext>
                </a:extLst>
              </a:tr>
              <a:tr h="0">
                <a:tc>
                  <a:txBody>
                    <a:bodyPr/>
                    <a:lstStyle/>
                    <a:p>
                      <a:pPr algn="ctr">
                        <a:spcAft>
                          <a:spcPts val="0"/>
                        </a:spcAft>
                      </a:pPr>
                      <a:r>
                        <a:rPr lang="hr-HR" sz="1000" b="1" i="1">
                          <a:solidFill>
                            <a:srgbClr val="000000"/>
                          </a:solidFill>
                          <a:effectLst/>
                          <a:latin typeface="Times New Roman" panose="02020603050405020304" pitchFamily="18" charset="0"/>
                          <a:ea typeface="Times New Roman" panose="02020603050405020304" pitchFamily="18" charset="0"/>
                        </a:rPr>
                        <a:t>UKUPNO</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spcAft>
                          <a:spcPts val="0"/>
                        </a:spcAft>
                      </a:pPr>
                      <a:r>
                        <a:rPr lang="hr-HR" sz="1000" b="1" i="1">
                          <a:solidFill>
                            <a:srgbClr val="000000"/>
                          </a:solidFill>
                          <a:effectLst/>
                          <a:latin typeface="Times New Roman" panose="02020603050405020304" pitchFamily="18" charset="0"/>
                          <a:ea typeface="Times New Roman" panose="02020603050405020304" pitchFamily="18" charset="0"/>
                        </a:rPr>
                        <a:t>OSNOVNE ŠKOLE</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a:spcAft>
                          <a:spcPts val="0"/>
                        </a:spcAft>
                      </a:pPr>
                      <a:r>
                        <a:rPr lang="hr-HR" sz="1000" b="1" i="1">
                          <a:solidFill>
                            <a:srgbClr val="000000"/>
                          </a:solidFill>
                          <a:effectLst/>
                          <a:latin typeface="Times New Roman" panose="02020603050405020304" pitchFamily="18" charset="0"/>
                          <a:ea typeface="Times New Roman" panose="02020603050405020304" pitchFamily="18" charset="0"/>
                        </a:rPr>
                        <a:t>360.328,34</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a:spcAft>
                          <a:spcPts val="0"/>
                        </a:spcAft>
                      </a:pPr>
                      <a:r>
                        <a:rPr lang="hr-HR" sz="1000" b="1" i="1" dirty="0">
                          <a:solidFill>
                            <a:srgbClr val="000000"/>
                          </a:solidFill>
                          <a:effectLst/>
                          <a:latin typeface="Times New Roman" panose="02020603050405020304" pitchFamily="18" charset="0"/>
                          <a:ea typeface="Times New Roman" panose="02020603050405020304" pitchFamily="18" charset="0"/>
                        </a:rPr>
                        <a:t>481.084,62</a:t>
                      </a:r>
                      <a:endParaRPr lang="hr-HR"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2525740636"/>
                  </a:ext>
                </a:extLst>
              </a:tr>
            </a:tbl>
          </a:graphicData>
        </a:graphic>
      </p:graphicFrame>
      <p:graphicFrame>
        <p:nvGraphicFramePr>
          <p:cNvPr id="3" name="Tablica 2">
            <a:extLst>
              <a:ext uri="{FF2B5EF4-FFF2-40B4-BE49-F238E27FC236}">
                <a16:creationId xmlns:a16="http://schemas.microsoft.com/office/drawing/2014/main" id="{E7275E9A-073F-4487-B2E1-B3D8862A4425}"/>
              </a:ext>
            </a:extLst>
          </p:cNvPr>
          <p:cNvGraphicFramePr>
            <a:graphicFrameLocks noGrp="1"/>
          </p:cNvGraphicFramePr>
          <p:nvPr>
            <p:extLst>
              <p:ext uri="{D42A27DB-BD31-4B8C-83A1-F6EECF244321}">
                <p14:modId xmlns:p14="http://schemas.microsoft.com/office/powerpoint/2010/main" val="3773670038"/>
              </p:ext>
            </p:extLst>
          </p:nvPr>
        </p:nvGraphicFramePr>
        <p:xfrm>
          <a:off x="457200" y="1729581"/>
          <a:ext cx="8229600" cy="152400"/>
        </p:xfrm>
        <a:graphic>
          <a:graphicData uri="http://schemas.openxmlformats.org/drawingml/2006/table">
            <a:tbl>
              <a:tblPr firstRow="1" firstCol="1" bandRow="1"/>
              <a:tblGrid>
                <a:gridCol w="2057400">
                  <a:extLst>
                    <a:ext uri="{9D8B030D-6E8A-4147-A177-3AD203B41FA5}">
                      <a16:colId xmlns:a16="http://schemas.microsoft.com/office/drawing/2014/main" val="4272265044"/>
                    </a:ext>
                  </a:extLst>
                </a:gridCol>
                <a:gridCol w="2057400">
                  <a:extLst>
                    <a:ext uri="{9D8B030D-6E8A-4147-A177-3AD203B41FA5}">
                      <a16:colId xmlns:a16="http://schemas.microsoft.com/office/drawing/2014/main" val="2307548869"/>
                    </a:ext>
                  </a:extLst>
                </a:gridCol>
                <a:gridCol w="2057400">
                  <a:extLst>
                    <a:ext uri="{9D8B030D-6E8A-4147-A177-3AD203B41FA5}">
                      <a16:colId xmlns:a16="http://schemas.microsoft.com/office/drawing/2014/main" val="3301481788"/>
                    </a:ext>
                  </a:extLst>
                </a:gridCol>
                <a:gridCol w="2057400">
                  <a:extLst>
                    <a:ext uri="{9D8B030D-6E8A-4147-A177-3AD203B41FA5}">
                      <a16:colId xmlns:a16="http://schemas.microsoft.com/office/drawing/2014/main" val="2184933778"/>
                    </a:ext>
                  </a:extLst>
                </a:gridCol>
              </a:tblGrid>
              <a:tr h="0">
                <a:tc>
                  <a:txBody>
                    <a:bodyPr/>
                    <a:lstStyle/>
                    <a:p>
                      <a:pPr algn="ctr">
                        <a:spcAft>
                          <a:spcPts val="0"/>
                        </a:spcAft>
                      </a:pPr>
                      <a:r>
                        <a:rPr lang="hr-HR" sz="1000" b="1" i="1" dirty="0">
                          <a:solidFill>
                            <a:srgbClr val="000000"/>
                          </a:solidFill>
                          <a:effectLst/>
                          <a:latin typeface="Times New Roman" panose="02020603050405020304" pitchFamily="18" charset="0"/>
                          <a:ea typeface="Times New Roman" panose="02020603050405020304" pitchFamily="18" charset="0"/>
                        </a:rPr>
                        <a:t>NOSITELJ </a:t>
                      </a:r>
                      <a:endParaRPr lang="hr-HR"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ctr">
                        <a:spcAft>
                          <a:spcPts val="0"/>
                        </a:spcAft>
                      </a:pPr>
                      <a:r>
                        <a:rPr lang="hr-HR" sz="1000" b="1" i="1">
                          <a:solidFill>
                            <a:srgbClr val="000000"/>
                          </a:solidFill>
                          <a:effectLst/>
                          <a:latin typeface="Times New Roman" panose="02020603050405020304" pitchFamily="18" charset="0"/>
                          <a:ea typeface="Times New Roman" panose="02020603050405020304" pitchFamily="18" charset="0"/>
                        </a:rPr>
                        <a:t>NAZIV PROJEKTA</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ctr">
                        <a:spcAft>
                          <a:spcPts val="0"/>
                        </a:spcAft>
                      </a:pPr>
                      <a:r>
                        <a:rPr lang="hr-HR" sz="1000" b="1" i="1">
                          <a:solidFill>
                            <a:srgbClr val="000000"/>
                          </a:solidFill>
                          <a:effectLst/>
                          <a:latin typeface="Times New Roman" panose="02020603050405020304" pitchFamily="18" charset="0"/>
                          <a:ea typeface="Times New Roman" panose="02020603050405020304" pitchFamily="18" charset="0"/>
                        </a:rPr>
                        <a:t>PLAN 2023.</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ctr">
                        <a:spcAft>
                          <a:spcPts val="0"/>
                        </a:spcAft>
                      </a:pPr>
                      <a:r>
                        <a:rPr lang="hr-HR" sz="1000" b="1" i="1" dirty="0">
                          <a:solidFill>
                            <a:srgbClr val="000000"/>
                          </a:solidFill>
                          <a:effectLst/>
                          <a:latin typeface="Times New Roman" panose="02020603050405020304" pitchFamily="18" charset="0"/>
                          <a:ea typeface="Times New Roman" panose="02020603050405020304" pitchFamily="18" charset="0"/>
                        </a:rPr>
                        <a:t>IZMJENE I DOPUNE 2023.</a:t>
                      </a:r>
                      <a:endParaRPr lang="hr-HR"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extLst>
                  <a:ext uri="{0D108BD9-81ED-4DB2-BD59-A6C34878D82A}">
                    <a16:rowId xmlns:a16="http://schemas.microsoft.com/office/drawing/2014/main" val="2680966113"/>
                  </a:ext>
                </a:extLst>
              </a:tr>
            </a:tbl>
          </a:graphicData>
        </a:graphic>
      </p:graphicFrame>
      <p:sp>
        <p:nvSpPr>
          <p:cNvPr id="4" name="Pravokutnik 3">
            <a:extLst>
              <a:ext uri="{FF2B5EF4-FFF2-40B4-BE49-F238E27FC236}">
                <a16:creationId xmlns:a16="http://schemas.microsoft.com/office/drawing/2014/main" id="{ED35E6D6-FB6E-4DD5-91C2-FE2E2E5ED362}"/>
              </a:ext>
            </a:extLst>
          </p:cNvPr>
          <p:cNvSpPr/>
          <p:nvPr/>
        </p:nvSpPr>
        <p:spPr>
          <a:xfrm>
            <a:off x="457200" y="315334"/>
            <a:ext cx="6840760" cy="830997"/>
          </a:xfrm>
          <a:prstGeom prst="rect">
            <a:avLst/>
          </a:prstGeom>
        </p:spPr>
        <p:txBody>
          <a:bodyPr wrap="square">
            <a:spAutoFit/>
          </a:bodyPr>
          <a:lstStyle/>
          <a:p>
            <a:r>
              <a:rPr lang="hr-HR" sz="2400" b="1" i="1" dirty="0">
                <a:solidFill>
                  <a:prstClr val="black"/>
                </a:solidFill>
                <a:ea typeface="Times New Roman" panose="02020603050405020304" pitchFamily="18" charset="0"/>
                <a:cs typeface="+mj-cs"/>
              </a:rPr>
              <a:t>Prihodi po nositeljima projekata Zadarske županije i proračunskih korisnika u 2023. godini </a:t>
            </a:r>
            <a:endParaRPr lang="hr-HR" dirty="0"/>
          </a:p>
        </p:txBody>
      </p:sp>
    </p:spTree>
    <p:extLst>
      <p:ext uri="{BB962C8B-B14F-4D97-AF65-F5344CB8AC3E}">
        <p14:creationId xmlns:p14="http://schemas.microsoft.com/office/powerpoint/2010/main" val="2684469411"/>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12"/>
          <p:cNvSpPr txBox="1"/>
          <p:nvPr/>
        </p:nvSpPr>
        <p:spPr>
          <a:xfrm>
            <a:off x="0" y="6488668"/>
            <a:ext cx="4860032" cy="369332"/>
          </a:xfrm>
          <a:prstGeom prst="rect">
            <a:avLst/>
          </a:prstGeom>
          <a:noFill/>
        </p:spPr>
        <p:txBody>
          <a:bodyPr wrap="square" rtlCol="0">
            <a:spAutoFit/>
          </a:bodyPr>
          <a:lstStyle/>
          <a:p>
            <a:r>
              <a:rPr lang="hr-HR" b="1" u="sng" dirty="0">
                <a:solidFill>
                  <a:srgbClr val="002060"/>
                </a:solidFill>
                <a:latin typeface="Gabriola" panose="04040605051002020D02" pitchFamily="82" charset="0"/>
              </a:rPr>
              <a:t>Upravni odjel za financije i proračun Zadarske županije</a:t>
            </a:r>
            <a:endParaRPr lang="en-US" b="1" u="sng" dirty="0">
              <a:solidFill>
                <a:srgbClr val="002060"/>
              </a:solidFill>
              <a:latin typeface="Gabriola" panose="04040605051002020D02" pitchFamily="82" charset="0"/>
            </a:endParaRPr>
          </a:p>
        </p:txBody>
      </p:sp>
      <p:graphicFrame>
        <p:nvGraphicFramePr>
          <p:cNvPr id="2" name="Tablica 1">
            <a:extLst>
              <a:ext uri="{FF2B5EF4-FFF2-40B4-BE49-F238E27FC236}">
                <a16:creationId xmlns:a16="http://schemas.microsoft.com/office/drawing/2014/main" id="{13B63727-0ABD-4BA2-B11D-50442D82BBDB}"/>
              </a:ext>
            </a:extLst>
          </p:cNvPr>
          <p:cNvGraphicFramePr>
            <a:graphicFrameLocks noGrp="1"/>
          </p:cNvGraphicFramePr>
          <p:nvPr>
            <p:extLst>
              <p:ext uri="{D42A27DB-BD31-4B8C-83A1-F6EECF244321}">
                <p14:modId xmlns:p14="http://schemas.microsoft.com/office/powerpoint/2010/main" val="2023734498"/>
              </p:ext>
            </p:extLst>
          </p:nvPr>
        </p:nvGraphicFramePr>
        <p:xfrm>
          <a:off x="1120751" y="1556792"/>
          <a:ext cx="7103132" cy="4680519"/>
        </p:xfrm>
        <a:graphic>
          <a:graphicData uri="http://schemas.openxmlformats.org/drawingml/2006/table">
            <a:tbl>
              <a:tblPr firstRow="1" firstCol="1" bandRow="1"/>
              <a:tblGrid>
                <a:gridCol w="1775783">
                  <a:extLst>
                    <a:ext uri="{9D8B030D-6E8A-4147-A177-3AD203B41FA5}">
                      <a16:colId xmlns:a16="http://schemas.microsoft.com/office/drawing/2014/main" val="392788897"/>
                    </a:ext>
                  </a:extLst>
                </a:gridCol>
                <a:gridCol w="1775783">
                  <a:extLst>
                    <a:ext uri="{9D8B030D-6E8A-4147-A177-3AD203B41FA5}">
                      <a16:colId xmlns:a16="http://schemas.microsoft.com/office/drawing/2014/main" val="3639374530"/>
                    </a:ext>
                  </a:extLst>
                </a:gridCol>
                <a:gridCol w="1775783">
                  <a:extLst>
                    <a:ext uri="{9D8B030D-6E8A-4147-A177-3AD203B41FA5}">
                      <a16:colId xmlns:a16="http://schemas.microsoft.com/office/drawing/2014/main" val="3794174670"/>
                    </a:ext>
                  </a:extLst>
                </a:gridCol>
                <a:gridCol w="1775783">
                  <a:extLst>
                    <a:ext uri="{9D8B030D-6E8A-4147-A177-3AD203B41FA5}">
                      <a16:colId xmlns:a16="http://schemas.microsoft.com/office/drawing/2014/main" val="974105559"/>
                    </a:ext>
                  </a:extLst>
                </a:gridCol>
              </a:tblGrid>
              <a:tr h="114159">
                <a:tc>
                  <a:txBody>
                    <a:bodyPr/>
                    <a:lstStyle/>
                    <a:p>
                      <a:pPr algn="ctr">
                        <a:spcAft>
                          <a:spcPts val="0"/>
                        </a:spcAft>
                      </a:pPr>
                      <a:r>
                        <a:rPr lang="hr-HR" sz="700">
                          <a:solidFill>
                            <a:srgbClr val="000000"/>
                          </a:solidFill>
                          <a:effectLst/>
                          <a:latin typeface="Times New Roman" panose="02020603050405020304" pitchFamily="18" charset="0"/>
                          <a:ea typeface="Times New Roman" panose="02020603050405020304" pitchFamily="18" charset="0"/>
                        </a:rPr>
                        <a:t>SŠ</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hr-HR" sz="700">
                          <a:solidFill>
                            <a:srgbClr val="000000"/>
                          </a:solidFill>
                          <a:effectLst/>
                          <a:latin typeface="Times New Roman" panose="02020603050405020304" pitchFamily="18" charset="0"/>
                          <a:ea typeface="Times New Roman" panose="02020603050405020304" pitchFamily="18" charset="0"/>
                        </a:rPr>
                        <a:t>Erasmus+ KA116 - SŠ V.V.</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spcAft>
                          <a:spcPts val="0"/>
                        </a:spcAft>
                      </a:pPr>
                      <a:r>
                        <a:rPr lang="hr-HR" sz="700">
                          <a:solidFill>
                            <a:srgbClr val="000000"/>
                          </a:solidFill>
                          <a:effectLst/>
                          <a:latin typeface="Times New Roman" panose="02020603050405020304" pitchFamily="18" charset="0"/>
                          <a:ea typeface="Times New Roman" panose="02020603050405020304" pitchFamily="18" charset="0"/>
                        </a:rPr>
                        <a:t>22.164,71</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spcAft>
                          <a:spcPts val="0"/>
                        </a:spcAft>
                      </a:pPr>
                      <a:r>
                        <a:rPr lang="hr-HR" sz="700">
                          <a:solidFill>
                            <a:srgbClr val="000000"/>
                          </a:solidFill>
                          <a:effectLst/>
                          <a:latin typeface="Times New Roman" panose="02020603050405020304" pitchFamily="18" charset="0"/>
                          <a:ea typeface="Times New Roman" panose="02020603050405020304" pitchFamily="18" charset="0"/>
                        </a:rPr>
                        <a:t>0,00</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73500392"/>
                  </a:ext>
                </a:extLst>
              </a:tr>
              <a:tr h="114159">
                <a:tc>
                  <a:txBody>
                    <a:bodyPr/>
                    <a:lstStyle/>
                    <a:p>
                      <a:pPr algn="ctr">
                        <a:spcAft>
                          <a:spcPts val="0"/>
                        </a:spcAft>
                      </a:pPr>
                      <a:r>
                        <a:rPr lang="hr-HR" sz="700">
                          <a:solidFill>
                            <a:srgbClr val="000000"/>
                          </a:solidFill>
                          <a:effectLst/>
                          <a:latin typeface="Times New Roman" panose="02020603050405020304" pitchFamily="18" charset="0"/>
                          <a:ea typeface="Times New Roman" panose="02020603050405020304" pitchFamily="18" charset="0"/>
                        </a:rPr>
                        <a:t>SŠ</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hr-HR" sz="700">
                          <a:solidFill>
                            <a:srgbClr val="000000"/>
                          </a:solidFill>
                          <a:effectLst/>
                          <a:latin typeface="Times New Roman" panose="02020603050405020304" pitchFamily="18" charset="0"/>
                          <a:ea typeface="Times New Roman" panose="02020603050405020304" pitchFamily="18" charset="0"/>
                        </a:rPr>
                        <a:t>Erasmus+ KA102 CoLab</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hr-HR" sz="700">
                          <a:solidFill>
                            <a:srgbClr val="000000"/>
                          </a:solidFill>
                          <a:effectLst/>
                          <a:latin typeface="Times New Roman" panose="02020603050405020304" pitchFamily="18" charset="0"/>
                          <a:ea typeface="Times New Roman" panose="02020603050405020304" pitchFamily="18" charset="0"/>
                        </a:rPr>
                        <a:t>28.293,75</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hr-HR" sz="700">
                          <a:solidFill>
                            <a:srgbClr val="000000"/>
                          </a:solidFill>
                          <a:effectLst/>
                          <a:latin typeface="Times New Roman" panose="02020603050405020304" pitchFamily="18" charset="0"/>
                          <a:ea typeface="Times New Roman" panose="02020603050405020304" pitchFamily="18" charset="0"/>
                        </a:rPr>
                        <a:t>16.357,80</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60865234"/>
                  </a:ext>
                </a:extLst>
              </a:tr>
              <a:tr h="114159">
                <a:tc>
                  <a:txBody>
                    <a:bodyPr/>
                    <a:lstStyle/>
                    <a:p>
                      <a:pPr algn="ctr">
                        <a:spcAft>
                          <a:spcPts val="0"/>
                        </a:spcAft>
                      </a:pPr>
                      <a:r>
                        <a:rPr lang="hr-HR" sz="700">
                          <a:solidFill>
                            <a:srgbClr val="000000"/>
                          </a:solidFill>
                          <a:effectLst/>
                          <a:latin typeface="Times New Roman" panose="02020603050405020304" pitchFamily="18" charset="0"/>
                          <a:ea typeface="Times New Roman" panose="02020603050405020304" pitchFamily="18" charset="0"/>
                        </a:rPr>
                        <a:t>SŠ</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hr-HR" sz="700">
                          <a:solidFill>
                            <a:srgbClr val="000000"/>
                          </a:solidFill>
                          <a:effectLst/>
                          <a:latin typeface="Times New Roman" panose="02020603050405020304" pitchFamily="18" charset="0"/>
                          <a:ea typeface="Times New Roman" panose="02020603050405020304" pitchFamily="18" charset="0"/>
                        </a:rPr>
                        <a:t>Erasmus+ Facing ARTS</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hr-HR" sz="700">
                          <a:solidFill>
                            <a:srgbClr val="000000"/>
                          </a:solidFill>
                          <a:effectLst/>
                          <a:latin typeface="Times New Roman" panose="02020603050405020304" pitchFamily="18" charset="0"/>
                          <a:ea typeface="Times New Roman" panose="02020603050405020304" pitchFamily="18" charset="0"/>
                        </a:rPr>
                        <a:t>6.253,34</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hr-HR" sz="700">
                          <a:solidFill>
                            <a:srgbClr val="000000"/>
                          </a:solidFill>
                          <a:effectLst/>
                          <a:latin typeface="Times New Roman" panose="02020603050405020304" pitchFamily="18" charset="0"/>
                          <a:ea typeface="Times New Roman" panose="02020603050405020304" pitchFamily="18" charset="0"/>
                        </a:rPr>
                        <a:t>6.265,40</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52506431"/>
                  </a:ext>
                </a:extLst>
              </a:tr>
              <a:tr h="114159">
                <a:tc>
                  <a:txBody>
                    <a:bodyPr/>
                    <a:lstStyle/>
                    <a:p>
                      <a:pPr algn="ctr">
                        <a:spcAft>
                          <a:spcPts val="0"/>
                        </a:spcAft>
                      </a:pPr>
                      <a:r>
                        <a:rPr lang="hr-HR" sz="700">
                          <a:solidFill>
                            <a:srgbClr val="000000"/>
                          </a:solidFill>
                          <a:effectLst/>
                          <a:latin typeface="Times New Roman" panose="02020603050405020304" pitchFamily="18" charset="0"/>
                          <a:ea typeface="Times New Roman" panose="02020603050405020304" pitchFamily="18" charset="0"/>
                        </a:rPr>
                        <a:t>SŠ</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hr-HR" sz="700">
                          <a:solidFill>
                            <a:srgbClr val="000000"/>
                          </a:solidFill>
                          <a:effectLst/>
                          <a:latin typeface="Times New Roman" panose="02020603050405020304" pitchFamily="18" charset="0"/>
                          <a:ea typeface="Times New Roman" panose="02020603050405020304" pitchFamily="18" charset="0"/>
                        </a:rPr>
                        <a:t>Erasmus+ Irsko iskustvo Medicinska</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hr-HR" sz="700">
                          <a:solidFill>
                            <a:srgbClr val="000000"/>
                          </a:solidFill>
                          <a:effectLst/>
                          <a:latin typeface="Times New Roman" panose="02020603050405020304" pitchFamily="18" charset="0"/>
                          <a:ea typeface="Times New Roman" panose="02020603050405020304" pitchFamily="18" charset="0"/>
                        </a:rPr>
                        <a:t>10.989,85</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hr-HR" sz="700">
                          <a:solidFill>
                            <a:srgbClr val="000000"/>
                          </a:solidFill>
                          <a:effectLst/>
                          <a:latin typeface="Times New Roman" panose="02020603050405020304" pitchFamily="18" charset="0"/>
                          <a:ea typeface="Times New Roman" panose="02020603050405020304" pitchFamily="18" charset="0"/>
                        </a:rPr>
                        <a:t>8.631,64</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89609433"/>
                  </a:ext>
                </a:extLst>
              </a:tr>
              <a:tr h="228318">
                <a:tc>
                  <a:txBody>
                    <a:bodyPr/>
                    <a:lstStyle/>
                    <a:p>
                      <a:pPr algn="ctr">
                        <a:spcAft>
                          <a:spcPts val="0"/>
                        </a:spcAft>
                      </a:pPr>
                      <a:r>
                        <a:rPr lang="hr-HR" sz="700">
                          <a:solidFill>
                            <a:srgbClr val="000000"/>
                          </a:solidFill>
                          <a:effectLst/>
                          <a:latin typeface="Times New Roman" panose="02020603050405020304" pitchFamily="18" charset="0"/>
                          <a:ea typeface="Times New Roman" panose="02020603050405020304" pitchFamily="18" charset="0"/>
                        </a:rPr>
                        <a:t>SŠ</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hr-HR" sz="700">
                          <a:solidFill>
                            <a:srgbClr val="000000"/>
                          </a:solidFill>
                          <a:effectLst/>
                          <a:latin typeface="Times New Roman" panose="02020603050405020304" pitchFamily="18" charset="0"/>
                          <a:ea typeface="Times New Roman" panose="02020603050405020304" pitchFamily="18" charset="0"/>
                        </a:rPr>
                        <a:t>Erasmus+ Program zdr. njege Medicinska</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hr-HR" sz="700">
                          <a:solidFill>
                            <a:srgbClr val="000000"/>
                          </a:solidFill>
                          <a:effectLst/>
                          <a:latin typeface="Times New Roman" panose="02020603050405020304" pitchFamily="18" charset="0"/>
                          <a:ea typeface="Times New Roman" panose="02020603050405020304" pitchFamily="18" charset="0"/>
                        </a:rPr>
                        <a:t>3.500,00</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hr-HR" sz="700">
                          <a:solidFill>
                            <a:srgbClr val="000000"/>
                          </a:solidFill>
                          <a:effectLst/>
                          <a:latin typeface="Times New Roman" panose="02020603050405020304" pitchFamily="18" charset="0"/>
                          <a:ea typeface="Times New Roman" panose="02020603050405020304" pitchFamily="18" charset="0"/>
                        </a:rPr>
                        <a:t>3.500,00</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99975849"/>
                  </a:ext>
                </a:extLst>
              </a:tr>
              <a:tr h="114159">
                <a:tc>
                  <a:txBody>
                    <a:bodyPr/>
                    <a:lstStyle/>
                    <a:p>
                      <a:pPr algn="ctr">
                        <a:spcAft>
                          <a:spcPts val="0"/>
                        </a:spcAft>
                      </a:pPr>
                      <a:r>
                        <a:rPr lang="hr-HR" sz="700">
                          <a:solidFill>
                            <a:srgbClr val="000000"/>
                          </a:solidFill>
                          <a:effectLst/>
                          <a:latin typeface="Times New Roman" panose="02020603050405020304" pitchFamily="18" charset="0"/>
                          <a:ea typeface="Times New Roman" panose="02020603050405020304" pitchFamily="18" charset="0"/>
                        </a:rPr>
                        <a:t>SŠ</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hr-HR" sz="700">
                          <a:solidFill>
                            <a:srgbClr val="000000"/>
                          </a:solidFill>
                          <a:effectLst/>
                          <a:latin typeface="Times New Roman" panose="02020603050405020304" pitchFamily="18" charset="0"/>
                          <a:ea typeface="Times New Roman" panose="02020603050405020304" pitchFamily="18" charset="0"/>
                        </a:rPr>
                        <a:t>Erasmus+ Obrtnička</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hr-HR" sz="700">
                          <a:solidFill>
                            <a:srgbClr val="000000"/>
                          </a:solidFill>
                          <a:effectLst/>
                          <a:latin typeface="Times New Roman" panose="02020603050405020304" pitchFamily="18" charset="0"/>
                          <a:ea typeface="Times New Roman" panose="02020603050405020304" pitchFamily="18" charset="0"/>
                        </a:rPr>
                        <a:t>32.392,81</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hr-HR" sz="700">
                          <a:solidFill>
                            <a:srgbClr val="000000"/>
                          </a:solidFill>
                          <a:effectLst/>
                          <a:latin typeface="Times New Roman" panose="02020603050405020304" pitchFamily="18" charset="0"/>
                          <a:ea typeface="Times New Roman" panose="02020603050405020304" pitchFamily="18" charset="0"/>
                        </a:rPr>
                        <a:t>32.392,81</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51522605"/>
                  </a:ext>
                </a:extLst>
              </a:tr>
              <a:tr h="114159">
                <a:tc>
                  <a:txBody>
                    <a:bodyPr/>
                    <a:lstStyle/>
                    <a:p>
                      <a:pPr algn="ctr">
                        <a:spcAft>
                          <a:spcPts val="0"/>
                        </a:spcAft>
                      </a:pPr>
                      <a:r>
                        <a:rPr lang="hr-HR" sz="700">
                          <a:solidFill>
                            <a:srgbClr val="000000"/>
                          </a:solidFill>
                          <a:effectLst/>
                          <a:latin typeface="Times New Roman" panose="02020603050405020304" pitchFamily="18" charset="0"/>
                          <a:ea typeface="Times New Roman" panose="02020603050405020304" pitchFamily="18" charset="0"/>
                        </a:rPr>
                        <a:t>SŠ</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hr-HR" sz="700">
                          <a:solidFill>
                            <a:srgbClr val="000000"/>
                          </a:solidFill>
                          <a:effectLst/>
                          <a:latin typeface="Times New Roman" panose="02020603050405020304" pitchFamily="18" charset="0"/>
                          <a:ea typeface="Times New Roman" panose="02020603050405020304" pitchFamily="18" charset="0"/>
                        </a:rPr>
                        <a:t>Erasmus+ Plato's EU</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hr-HR" sz="700">
                          <a:solidFill>
                            <a:srgbClr val="000000"/>
                          </a:solidFill>
                          <a:effectLst/>
                          <a:latin typeface="Times New Roman" panose="02020603050405020304" pitchFamily="18" charset="0"/>
                          <a:ea typeface="Times New Roman" panose="02020603050405020304" pitchFamily="18" charset="0"/>
                        </a:rPr>
                        <a:t>10.721,88</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hr-HR" sz="700">
                          <a:solidFill>
                            <a:srgbClr val="000000"/>
                          </a:solidFill>
                          <a:effectLst/>
                          <a:latin typeface="Times New Roman" panose="02020603050405020304" pitchFamily="18" charset="0"/>
                          <a:ea typeface="Times New Roman" panose="02020603050405020304" pitchFamily="18" charset="0"/>
                        </a:rPr>
                        <a:t>10.800,00</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41032362"/>
                  </a:ext>
                </a:extLst>
              </a:tr>
              <a:tr h="114159">
                <a:tc>
                  <a:txBody>
                    <a:bodyPr/>
                    <a:lstStyle/>
                    <a:p>
                      <a:pPr algn="ctr">
                        <a:spcAft>
                          <a:spcPts val="0"/>
                        </a:spcAft>
                      </a:pPr>
                      <a:r>
                        <a:rPr lang="hr-HR" sz="700">
                          <a:solidFill>
                            <a:srgbClr val="000000"/>
                          </a:solidFill>
                          <a:effectLst/>
                          <a:latin typeface="Times New Roman" panose="02020603050405020304" pitchFamily="18" charset="0"/>
                          <a:ea typeface="Times New Roman" panose="02020603050405020304" pitchFamily="18" charset="0"/>
                        </a:rPr>
                        <a:t>SŠ</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hr-HR" sz="700">
                          <a:solidFill>
                            <a:srgbClr val="000000"/>
                          </a:solidFill>
                          <a:effectLst/>
                          <a:latin typeface="Times New Roman" panose="02020603050405020304" pitchFamily="18" charset="0"/>
                          <a:ea typeface="Times New Roman" panose="02020603050405020304" pitchFamily="18" charset="0"/>
                        </a:rPr>
                        <a:t>Erasmus+ PICELS GVN</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hr-HR" sz="700">
                          <a:solidFill>
                            <a:srgbClr val="000000"/>
                          </a:solidFill>
                          <a:effectLst/>
                          <a:latin typeface="Times New Roman" panose="02020603050405020304" pitchFamily="18" charset="0"/>
                          <a:ea typeface="Times New Roman" panose="02020603050405020304" pitchFamily="18" charset="0"/>
                        </a:rPr>
                        <a:t>0,00</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hr-HR" sz="700">
                          <a:solidFill>
                            <a:srgbClr val="000000"/>
                          </a:solidFill>
                          <a:effectLst/>
                          <a:latin typeface="Times New Roman" panose="02020603050405020304" pitchFamily="18" charset="0"/>
                          <a:ea typeface="Times New Roman" panose="02020603050405020304" pitchFamily="18" charset="0"/>
                        </a:rPr>
                        <a:t>771,97</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23046709"/>
                  </a:ext>
                </a:extLst>
              </a:tr>
              <a:tr h="114159">
                <a:tc>
                  <a:txBody>
                    <a:bodyPr/>
                    <a:lstStyle/>
                    <a:p>
                      <a:pPr algn="ctr">
                        <a:spcAft>
                          <a:spcPts val="0"/>
                        </a:spcAft>
                      </a:pPr>
                      <a:r>
                        <a:rPr lang="hr-HR" sz="700">
                          <a:solidFill>
                            <a:srgbClr val="000000"/>
                          </a:solidFill>
                          <a:effectLst/>
                          <a:latin typeface="Times New Roman" panose="02020603050405020304" pitchFamily="18" charset="0"/>
                          <a:ea typeface="Times New Roman" panose="02020603050405020304" pitchFamily="18" charset="0"/>
                        </a:rPr>
                        <a:t>SŠ</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hr-HR" sz="700">
                          <a:solidFill>
                            <a:srgbClr val="000000"/>
                          </a:solidFill>
                          <a:effectLst/>
                          <a:latin typeface="Times New Roman" panose="02020603050405020304" pitchFamily="18" charset="0"/>
                          <a:ea typeface="Times New Roman" panose="02020603050405020304" pitchFamily="18" charset="0"/>
                        </a:rPr>
                        <a:t>Erasmus+ Ekonomska</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hr-HR" sz="700">
                          <a:solidFill>
                            <a:srgbClr val="000000"/>
                          </a:solidFill>
                          <a:effectLst/>
                          <a:latin typeface="Times New Roman" panose="02020603050405020304" pitchFamily="18" charset="0"/>
                          <a:ea typeface="Times New Roman" panose="02020603050405020304" pitchFamily="18" charset="0"/>
                        </a:rPr>
                        <a:t>16.000,00</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hr-HR" sz="700">
                          <a:solidFill>
                            <a:srgbClr val="000000"/>
                          </a:solidFill>
                          <a:effectLst/>
                          <a:latin typeface="Times New Roman" panose="02020603050405020304" pitchFamily="18" charset="0"/>
                          <a:ea typeface="Times New Roman" panose="02020603050405020304" pitchFamily="18" charset="0"/>
                        </a:rPr>
                        <a:t>0,00</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68377811"/>
                  </a:ext>
                </a:extLst>
              </a:tr>
              <a:tr h="114159">
                <a:tc>
                  <a:txBody>
                    <a:bodyPr/>
                    <a:lstStyle/>
                    <a:p>
                      <a:pPr algn="ctr">
                        <a:spcAft>
                          <a:spcPts val="0"/>
                        </a:spcAft>
                      </a:pPr>
                      <a:r>
                        <a:rPr lang="hr-HR" sz="700">
                          <a:solidFill>
                            <a:srgbClr val="000000"/>
                          </a:solidFill>
                          <a:effectLst/>
                          <a:latin typeface="Times New Roman" panose="02020603050405020304" pitchFamily="18" charset="0"/>
                          <a:ea typeface="Times New Roman" panose="02020603050405020304" pitchFamily="18" charset="0"/>
                        </a:rPr>
                        <a:t>SŠ</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hr-HR" sz="700">
                          <a:solidFill>
                            <a:srgbClr val="000000"/>
                          </a:solidFill>
                          <a:effectLst/>
                          <a:latin typeface="Times New Roman" panose="02020603050405020304" pitchFamily="18" charset="0"/>
                          <a:ea typeface="Times New Roman" panose="02020603050405020304" pitchFamily="18" charset="0"/>
                        </a:rPr>
                        <a:t>Inkluzija 2022/23 - SŠ</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hr-HR" sz="700">
                          <a:solidFill>
                            <a:srgbClr val="000000"/>
                          </a:solidFill>
                          <a:effectLst/>
                          <a:latin typeface="Times New Roman" panose="02020603050405020304" pitchFamily="18" charset="0"/>
                          <a:ea typeface="Times New Roman" panose="02020603050405020304" pitchFamily="18" charset="0"/>
                        </a:rPr>
                        <a:t>38.581,75</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hr-HR" sz="700">
                          <a:solidFill>
                            <a:srgbClr val="000000"/>
                          </a:solidFill>
                          <a:effectLst/>
                          <a:latin typeface="Times New Roman" panose="02020603050405020304" pitchFamily="18" charset="0"/>
                          <a:ea typeface="Times New Roman" panose="02020603050405020304" pitchFamily="18" charset="0"/>
                        </a:rPr>
                        <a:t>88.175,95</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5516751"/>
                  </a:ext>
                </a:extLst>
              </a:tr>
              <a:tr h="228318">
                <a:tc>
                  <a:txBody>
                    <a:bodyPr/>
                    <a:lstStyle/>
                    <a:p>
                      <a:pPr algn="ctr">
                        <a:spcAft>
                          <a:spcPts val="0"/>
                        </a:spcAft>
                      </a:pPr>
                      <a:r>
                        <a:rPr lang="hr-HR" sz="700">
                          <a:solidFill>
                            <a:srgbClr val="000000"/>
                          </a:solidFill>
                          <a:effectLst/>
                          <a:latin typeface="Times New Roman" panose="02020603050405020304" pitchFamily="18" charset="0"/>
                          <a:ea typeface="Times New Roman" panose="02020603050405020304" pitchFamily="18" charset="0"/>
                        </a:rPr>
                        <a:t>SŠ</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hr-HR" sz="700">
                          <a:solidFill>
                            <a:srgbClr val="000000"/>
                          </a:solidFill>
                          <a:effectLst/>
                          <a:latin typeface="Times New Roman" panose="02020603050405020304" pitchFamily="18" charset="0"/>
                          <a:ea typeface="Times New Roman" panose="02020603050405020304" pitchFamily="18" charset="0"/>
                        </a:rPr>
                        <a:t>Bolji uvjeti za učenje kroz rad SŠ V.V.</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hr-HR" sz="700">
                          <a:solidFill>
                            <a:srgbClr val="000000"/>
                          </a:solidFill>
                          <a:effectLst/>
                          <a:latin typeface="Times New Roman" panose="02020603050405020304" pitchFamily="18" charset="0"/>
                          <a:ea typeface="Times New Roman" panose="02020603050405020304" pitchFamily="18" charset="0"/>
                        </a:rPr>
                        <a:t>3.133.310,83</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hr-HR" sz="700">
                          <a:solidFill>
                            <a:srgbClr val="000000"/>
                          </a:solidFill>
                          <a:effectLst/>
                          <a:latin typeface="Times New Roman" panose="02020603050405020304" pitchFamily="18" charset="0"/>
                          <a:ea typeface="Times New Roman" panose="02020603050405020304" pitchFamily="18" charset="0"/>
                        </a:rPr>
                        <a:t>1.201.197,27</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54364565"/>
                  </a:ext>
                </a:extLst>
              </a:tr>
              <a:tr h="114159">
                <a:tc>
                  <a:txBody>
                    <a:bodyPr/>
                    <a:lstStyle/>
                    <a:p>
                      <a:pPr algn="ctr">
                        <a:spcAft>
                          <a:spcPts val="0"/>
                        </a:spcAft>
                      </a:pPr>
                      <a:r>
                        <a:rPr lang="hr-HR" sz="700">
                          <a:solidFill>
                            <a:srgbClr val="000000"/>
                          </a:solidFill>
                          <a:effectLst/>
                          <a:latin typeface="Times New Roman" panose="02020603050405020304" pitchFamily="18" charset="0"/>
                          <a:ea typeface="Times New Roman" panose="02020603050405020304" pitchFamily="18" charset="0"/>
                        </a:rPr>
                        <a:t>SŠ</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hr-HR" sz="700">
                          <a:solidFill>
                            <a:srgbClr val="000000"/>
                          </a:solidFill>
                          <a:effectLst/>
                          <a:latin typeface="Times New Roman" panose="02020603050405020304" pitchFamily="18" charset="0"/>
                          <a:ea typeface="Times New Roman" panose="02020603050405020304" pitchFamily="18" charset="0"/>
                        </a:rPr>
                        <a:t>Budi spreman i kompetentan SŠ V.V.</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hr-HR" sz="700">
                          <a:solidFill>
                            <a:srgbClr val="000000"/>
                          </a:solidFill>
                          <a:effectLst/>
                          <a:latin typeface="Times New Roman" panose="02020603050405020304" pitchFamily="18" charset="0"/>
                          <a:ea typeface="Times New Roman" panose="02020603050405020304" pitchFamily="18" charset="0"/>
                        </a:rPr>
                        <a:t>2.739.943,65</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hr-HR" sz="700">
                          <a:solidFill>
                            <a:srgbClr val="000000"/>
                          </a:solidFill>
                          <a:effectLst/>
                          <a:latin typeface="Times New Roman" panose="02020603050405020304" pitchFamily="18" charset="0"/>
                          <a:ea typeface="Times New Roman" panose="02020603050405020304" pitchFamily="18" charset="0"/>
                        </a:rPr>
                        <a:t>2.537.681,24</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3087918"/>
                  </a:ext>
                </a:extLst>
              </a:tr>
              <a:tr h="228318">
                <a:tc>
                  <a:txBody>
                    <a:bodyPr/>
                    <a:lstStyle/>
                    <a:p>
                      <a:pPr algn="ctr">
                        <a:spcAft>
                          <a:spcPts val="0"/>
                        </a:spcAft>
                      </a:pPr>
                      <a:r>
                        <a:rPr lang="hr-HR" sz="700">
                          <a:solidFill>
                            <a:srgbClr val="000000"/>
                          </a:solidFill>
                          <a:effectLst/>
                          <a:latin typeface="Times New Roman" panose="02020603050405020304" pitchFamily="18" charset="0"/>
                          <a:ea typeface="Times New Roman" panose="02020603050405020304" pitchFamily="18" charset="0"/>
                        </a:rPr>
                        <a:t>SŠ</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hr-HR" sz="700">
                          <a:solidFill>
                            <a:srgbClr val="000000"/>
                          </a:solidFill>
                          <a:effectLst/>
                          <a:latin typeface="Times New Roman" panose="02020603050405020304" pitchFamily="18" charset="0"/>
                          <a:ea typeface="Times New Roman" panose="02020603050405020304" pitchFamily="18" charset="0"/>
                        </a:rPr>
                        <a:t>Regionalni centar kompetentnosti (Medicinska)</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hr-HR" sz="700">
                          <a:solidFill>
                            <a:srgbClr val="000000"/>
                          </a:solidFill>
                          <a:effectLst/>
                          <a:latin typeface="Times New Roman" panose="02020603050405020304" pitchFamily="18" charset="0"/>
                          <a:ea typeface="Times New Roman" panose="02020603050405020304" pitchFamily="18" charset="0"/>
                        </a:rPr>
                        <a:t>5.021.400,83</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hr-HR" sz="700">
                          <a:solidFill>
                            <a:srgbClr val="000000"/>
                          </a:solidFill>
                          <a:effectLst/>
                          <a:latin typeface="Times New Roman" panose="02020603050405020304" pitchFamily="18" charset="0"/>
                          <a:ea typeface="Times New Roman" panose="02020603050405020304" pitchFamily="18" charset="0"/>
                        </a:rPr>
                        <a:t>3.860.171,50</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0876211"/>
                  </a:ext>
                </a:extLst>
              </a:tr>
              <a:tr h="114159">
                <a:tc>
                  <a:txBody>
                    <a:bodyPr/>
                    <a:lstStyle/>
                    <a:p>
                      <a:pPr algn="ctr">
                        <a:spcAft>
                          <a:spcPts val="0"/>
                        </a:spcAft>
                      </a:pPr>
                      <a:r>
                        <a:rPr lang="hr-HR" sz="700">
                          <a:solidFill>
                            <a:srgbClr val="000000"/>
                          </a:solidFill>
                          <a:effectLst/>
                          <a:latin typeface="Times New Roman" panose="02020603050405020304" pitchFamily="18" charset="0"/>
                          <a:ea typeface="Times New Roman" panose="02020603050405020304" pitchFamily="18" charset="0"/>
                        </a:rPr>
                        <a:t>SŠ</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hr-HR" sz="700">
                          <a:solidFill>
                            <a:srgbClr val="000000"/>
                          </a:solidFill>
                          <a:effectLst/>
                          <a:latin typeface="Times New Roman" panose="02020603050405020304" pitchFamily="18" charset="0"/>
                          <a:ea typeface="Times New Roman" panose="02020603050405020304" pitchFamily="18" charset="0"/>
                        </a:rPr>
                        <a:t>Medicinska+ SŠ Medicinska</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hr-HR" sz="700">
                          <a:solidFill>
                            <a:srgbClr val="000000"/>
                          </a:solidFill>
                          <a:effectLst/>
                          <a:latin typeface="Times New Roman" panose="02020603050405020304" pitchFamily="18" charset="0"/>
                          <a:ea typeface="Times New Roman" panose="02020603050405020304" pitchFamily="18" charset="0"/>
                        </a:rPr>
                        <a:t>3.865.759,17</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hr-HR" sz="700">
                          <a:solidFill>
                            <a:srgbClr val="000000"/>
                          </a:solidFill>
                          <a:effectLst/>
                          <a:latin typeface="Times New Roman" panose="02020603050405020304" pitchFamily="18" charset="0"/>
                          <a:ea typeface="Times New Roman" panose="02020603050405020304" pitchFamily="18" charset="0"/>
                        </a:rPr>
                        <a:t>3.587.241,78</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01205663"/>
                  </a:ext>
                </a:extLst>
              </a:tr>
              <a:tr h="228318">
                <a:tc>
                  <a:txBody>
                    <a:bodyPr/>
                    <a:lstStyle/>
                    <a:p>
                      <a:pPr algn="ctr">
                        <a:spcAft>
                          <a:spcPts val="0"/>
                        </a:spcAft>
                      </a:pPr>
                      <a:r>
                        <a:rPr lang="hr-HR" sz="700">
                          <a:solidFill>
                            <a:srgbClr val="000000"/>
                          </a:solidFill>
                          <a:effectLst/>
                          <a:latin typeface="Times New Roman" panose="02020603050405020304" pitchFamily="18" charset="0"/>
                          <a:ea typeface="Times New Roman" panose="02020603050405020304" pitchFamily="18" charset="0"/>
                        </a:rPr>
                        <a:t>SŠ</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hr-HR" sz="700">
                          <a:solidFill>
                            <a:srgbClr val="000000"/>
                          </a:solidFill>
                          <a:effectLst/>
                          <a:latin typeface="Times New Roman" panose="02020603050405020304" pitchFamily="18" charset="0"/>
                          <a:ea typeface="Times New Roman" panose="02020603050405020304" pitchFamily="18" charset="0"/>
                        </a:rPr>
                        <a:t>Dobar posao u Benkovcu SŠ Benkovac</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hr-HR" sz="700">
                          <a:solidFill>
                            <a:srgbClr val="000000"/>
                          </a:solidFill>
                          <a:effectLst/>
                          <a:latin typeface="Times New Roman" panose="02020603050405020304" pitchFamily="18" charset="0"/>
                          <a:ea typeface="Times New Roman" panose="02020603050405020304" pitchFamily="18" charset="0"/>
                        </a:rPr>
                        <a:t>61.500,00</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hr-HR" sz="700">
                          <a:solidFill>
                            <a:srgbClr val="000000"/>
                          </a:solidFill>
                          <a:effectLst/>
                          <a:latin typeface="Times New Roman" panose="02020603050405020304" pitchFamily="18" charset="0"/>
                          <a:ea typeface="Times New Roman" panose="02020603050405020304" pitchFamily="18" charset="0"/>
                        </a:rPr>
                        <a:t>59.500,00</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69802971"/>
                  </a:ext>
                </a:extLst>
              </a:tr>
              <a:tr h="114159">
                <a:tc>
                  <a:txBody>
                    <a:bodyPr/>
                    <a:lstStyle/>
                    <a:p>
                      <a:pPr algn="ctr">
                        <a:spcAft>
                          <a:spcPts val="0"/>
                        </a:spcAft>
                      </a:pPr>
                      <a:r>
                        <a:rPr lang="hr-HR" sz="700">
                          <a:solidFill>
                            <a:srgbClr val="000000"/>
                          </a:solidFill>
                          <a:effectLst/>
                          <a:latin typeface="Times New Roman" panose="02020603050405020304" pitchFamily="18" charset="0"/>
                          <a:ea typeface="Times New Roman" panose="02020603050405020304" pitchFamily="18" charset="0"/>
                        </a:rPr>
                        <a:t>SŠ</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hr-HR" sz="700">
                          <a:solidFill>
                            <a:srgbClr val="000000"/>
                          </a:solidFill>
                          <a:effectLst/>
                          <a:latin typeface="Times New Roman" panose="02020603050405020304" pitchFamily="18" charset="0"/>
                          <a:ea typeface="Times New Roman" panose="02020603050405020304" pitchFamily="18" charset="0"/>
                        </a:rPr>
                        <a:t>En. Obnova Đački Dom</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hr-HR" sz="700">
                          <a:solidFill>
                            <a:srgbClr val="000000"/>
                          </a:solidFill>
                          <a:effectLst/>
                          <a:latin typeface="Times New Roman" panose="02020603050405020304" pitchFamily="18" charset="0"/>
                          <a:ea typeface="Times New Roman" panose="02020603050405020304" pitchFamily="18" charset="0"/>
                        </a:rPr>
                        <a:t>265.655,16</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hr-HR" sz="700">
                          <a:solidFill>
                            <a:srgbClr val="000000"/>
                          </a:solidFill>
                          <a:effectLst/>
                          <a:latin typeface="Times New Roman" panose="02020603050405020304" pitchFamily="18" charset="0"/>
                          <a:ea typeface="Times New Roman" panose="02020603050405020304" pitchFamily="18" charset="0"/>
                        </a:rPr>
                        <a:t>0,00</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2511893"/>
                  </a:ext>
                </a:extLst>
              </a:tr>
              <a:tr h="114159">
                <a:tc>
                  <a:txBody>
                    <a:bodyPr/>
                    <a:lstStyle/>
                    <a:p>
                      <a:pPr algn="ctr">
                        <a:spcAft>
                          <a:spcPts val="0"/>
                        </a:spcAft>
                      </a:pPr>
                      <a:r>
                        <a:rPr lang="hr-HR" sz="700">
                          <a:solidFill>
                            <a:srgbClr val="000000"/>
                          </a:solidFill>
                          <a:effectLst/>
                          <a:latin typeface="Times New Roman" panose="02020603050405020304" pitchFamily="18" charset="0"/>
                          <a:ea typeface="Times New Roman" panose="02020603050405020304" pitchFamily="18" charset="0"/>
                        </a:rPr>
                        <a:t>SŠ</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hr-HR" sz="700">
                          <a:solidFill>
                            <a:srgbClr val="000000"/>
                          </a:solidFill>
                          <a:effectLst/>
                          <a:latin typeface="Times New Roman" panose="02020603050405020304" pitchFamily="18" charset="0"/>
                          <a:ea typeface="Times New Roman" panose="02020603050405020304" pitchFamily="18" charset="0"/>
                        </a:rPr>
                        <a:t>Školska shema</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hr-HR" sz="700">
                          <a:solidFill>
                            <a:srgbClr val="000000"/>
                          </a:solidFill>
                          <a:effectLst/>
                          <a:latin typeface="Times New Roman" panose="02020603050405020304" pitchFamily="18" charset="0"/>
                          <a:ea typeface="Times New Roman" panose="02020603050405020304" pitchFamily="18" charset="0"/>
                        </a:rPr>
                        <a:t>18.758,19</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hr-HR" sz="700">
                          <a:solidFill>
                            <a:srgbClr val="000000"/>
                          </a:solidFill>
                          <a:effectLst/>
                          <a:latin typeface="Times New Roman" panose="02020603050405020304" pitchFamily="18" charset="0"/>
                          <a:ea typeface="Times New Roman" panose="02020603050405020304" pitchFamily="18" charset="0"/>
                        </a:rPr>
                        <a:t>22.051,83</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39503391"/>
                  </a:ext>
                </a:extLst>
              </a:tr>
              <a:tr h="114159">
                <a:tc>
                  <a:txBody>
                    <a:bodyPr/>
                    <a:lstStyle/>
                    <a:p>
                      <a:pPr algn="ctr">
                        <a:spcAft>
                          <a:spcPts val="0"/>
                        </a:spcAft>
                      </a:pPr>
                      <a:r>
                        <a:rPr lang="hr-HR" sz="700">
                          <a:solidFill>
                            <a:srgbClr val="000000"/>
                          </a:solidFill>
                          <a:effectLst/>
                          <a:latin typeface="Times New Roman" panose="02020603050405020304" pitchFamily="18" charset="0"/>
                          <a:ea typeface="Times New Roman" panose="02020603050405020304" pitchFamily="18" charset="0"/>
                        </a:rPr>
                        <a:t>NMZ</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hr-HR" sz="700">
                          <a:solidFill>
                            <a:srgbClr val="000000"/>
                          </a:solidFill>
                          <a:effectLst/>
                          <a:latin typeface="Times New Roman" panose="02020603050405020304" pitchFamily="18" charset="0"/>
                          <a:ea typeface="Times New Roman" panose="02020603050405020304" pitchFamily="18" charset="0"/>
                        </a:rPr>
                        <a:t>Remember</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hr-HR" sz="700">
                          <a:solidFill>
                            <a:srgbClr val="000000"/>
                          </a:solidFill>
                          <a:effectLst/>
                          <a:latin typeface="Times New Roman" panose="02020603050405020304" pitchFamily="18" charset="0"/>
                          <a:ea typeface="Times New Roman" panose="02020603050405020304" pitchFamily="18" charset="0"/>
                        </a:rPr>
                        <a:t>58.000,00</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hr-HR" sz="700">
                          <a:solidFill>
                            <a:srgbClr val="000000"/>
                          </a:solidFill>
                          <a:effectLst/>
                          <a:latin typeface="Times New Roman" panose="02020603050405020304" pitchFamily="18" charset="0"/>
                          <a:ea typeface="Times New Roman" panose="02020603050405020304" pitchFamily="18" charset="0"/>
                        </a:rPr>
                        <a:t>58.035,18</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5403260"/>
                  </a:ext>
                </a:extLst>
              </a:tr>
              <a:tr h="114159">
                <a:tc>
                  <a:txBody>
                    <a:bodyPr/>
                    <a:lstStyle/>
                    <a:p>
                      <a:pPr algn="ctr">
                        <a:spcAft>
                          <a:spcPts val="0"/>
                        </a:spcAft>
                      </a:pPr>
                      <a:r>
                        <a:rPr lang="hr-HR" sz="700">
                          <a:solidFill>
                            <a:srgbClr val="000000"/>
                          </a:solidFill>
                          <a:effectLst/>
                          <a:latin typeface="Times New Roman" panose="02020603050405020304" pitchFamily="18" charset="0"/>
                          <a:ea typeface="Times New Roman" panose="02020603050405020304" pitchFamily="18" charset="0"/>
                        </a:rPr>
                        <a:t>NMZ</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hr-HR" sz="700">
                          <a:solidFill>
                            <a:srgbClr val="000000"/>
                          </a:solidFill>
                          <a:effectLst/>
                          <a:latin typeface="Times New Roman" panose="02020603050405020304" pitchFamily="18" charset="0"/>
                          <a:ea typeface="Times New Roman" panose="02020603050405020304" pitchFamily="18" charset="0"/>
                        </a:rPr>
                        <a:t>Erasmus Next Museum</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hr-HR" sz="700">
                          <a:solidFill>
                            <a:srgbClr val="000000"/>
                          </a:solidFill>
                          <a:effectLst/>
                          <a:latin typeface="Times New Roman" panose="02020603050405020304" pitchFamily="18" charset="0"/>
                          <a:ea typeface="Times New Roman" panose="02020603050405020304" pitchFamily="18" charset="0"/>
                        </a:rPr>
                        <a:t>22.107,05</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hr-HR" sz="700">
                          <a:solidFill>
                            <a:srgbClr val="000000"/>
                          </a:solidFill>
                          <a:effectLst/>
                          <a:latin typeface="Times New Roman" panose="02020603050405020304" pitchFamily="18" charset="0"/>
                          <a:ea typeface="Times New Roman" panose="02020603050405020304" pitchFamily="18" charset="0"/>
                        </a:rPr>
                        <a:t>22.107,05</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9313235"/>
                  </a:ext>
                </a:extLst>
              </a:tr>
              <a:tr h="228318">
                <a:tc>
                  <a:txBody>
                    <a:bodyPr/>
                    <a:lstStyle/>
                    <a:p>
                      <a:pPr algn="ctr">
                        <a:spcAft>
                          <a:spcPts val="0"/>
                        </a:spcAft>
                      </a:pPr>
                      <a:r>
                        <a:rPr lang="hr-HR" sz="700" b="1" i="1">
                          <a:solidFill>
                            <a:srgbClr val="000000"/>
                          </a:solidFill>
                          <a:effectLst/>
                          <a:latin typeface="Times New Roman" panose="02020603050405020304" pitchFamily="18" charset="0"/>
                          <a:ea typeface="Times New Roman" panose="02020603050405020304" pitchFamily="18" charset="0"/>
                        </a:rPr>
                        <a:t>UKUPNO</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spcAft>
                          <a:spcPts val="0"/>
                        </a:spcAft>
                      </a:pPr>
                      <a:r>
                        <a:rPr lang="hr-HR" sz="700" b="1" i="1">
                          <a:solidFill>
                            <a:srgbClr val="000000"/>
                          </a:solidFill>
                          <a:effectLst/>
                          <a:latin typeface="Times New Roman" panose="02020603050405020304" pitchFamily="18" charset="0"/>
                          <a:ea typeface="Times New Roman" panose="02020603050405020304" pitchFamily="18" charset="0"/>
                        </a:rPr>
                        <a:t>SREDNJE ŠKOLE I NARODNI MUZEJ</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a:spcAft>
                          <a:spcPts val="0"/>
                        </a:spcAft>
                      </a:pPr>
                      <a:r>
                        <a:rPr lang="hr-HR" sz="700" b="1" i="1">
                          <a:solidFill>
                            <a:srgbClr val="000000"/>
                          </a:solidFill>
                          <a:effectLst/>
                          <a:latin typeface="Times New Roman" panose="02020603050405020304" pitchFamily="18" charset="0"/>
                          <a:ea typeface="Times New Roman" panose="02020603050405020304" pitchFamily="18" charset="0"/>
                        </a:rPr>
                        <a:t>15.355.332,97</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a:spcAft>
                          <a:spcPts val="0"/>
                        </a:spcAft>
                      </a:pPr>
                      <a:r>
                        <a:rPr lang="hr-HR" sz="700" b="1" i="1">
                          <a:solidFill>
                            <a:srgbClr val="000000"/>
                          </a:solidFill>
                          <a:effectLst/>
                          <a:latin typeface="Times New Roman" panose="02020603050405020304" pitchFamily="18" charset="0"/>
                          <a:ea typeface="Times New Roman" panose="02020603050405020304" pitchFamily="18" charset="0"/>
                        </a:rPr>
                        <a:t>11.514.881,42</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4057891519"/>
                  </a:ext>
                </a:extLst>
              </a:tr>
              <a:tr h="228318">
                <a:tc>
                  <a:txBody>
                    <a:bodyPr/>
                    <a:lstStyle/>
                    <a:p>
                      <a:pPr algn="ctr">
                        <a:spcAft>
                          <a:spcPts val="0"/>
                        </a:spcAft>
                      </a:pPr>
                      <a:r>
                        <a:rPr lang="hr-HR" sz="700">
                          <a:solidFill>
                            <a:srgbClr val="000000"/>
                          </a:solidFill>
                          <a:effectLst/>
                          <a:latin typeface="Times New Roman" panose="02020603050405020304" pitchFamily="18" charset="0"/>
                          <a:ea typeface="Times New Roman" panose="02020603050405020304" pitchFamily="18" charset="0"/>
                        </a:rPr>
                        <a:t>OBZ</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hr-HR" sz="700">
                          <a:solidFill>
                            <a:srgbClr val="000000"/>
                          </a:solidFill>
                          <a:effectLst/>
                          <a:latin typeface="Times New Roman" panose="02020603050405020304" pitchFamily="18" charset="0"/>
                          <a:ea typeface="Times New Roman" panose="02020603050405020304" pitchFamily="18" charset="0"/>
                        </a:rPr>
                        <a:t>Izgradnja i opremanje dnevnih bolnica</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hr-HR" sz="700">
                          <a:solidFill>
                            <a:srgbClr val="000000"/>
                          </a:solidFill>
                          <a:effectLst/>
                          <a:latin typeface="Times New Roman" panose="02020603050405020304" pitchFamily="18" charset="0"/>
                          <a:ea typeface="Times New Roman" panose="02020603050405020304" pitchFamily="18" charset="0"/>
                        </a:rPr>
                        <a:t>958.000,00</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hr-HR" sz="700">
                          <a:solidFill>
                            <a:srgbClr val="000000"/>
                          </a:solidFill>
                          <a:effectLst/>
                          <a:latin typeface="Times New Roman" panose="02020603050405020304" pitchFamily="18" charset="0"/>
                          <a:ea typeface="Times New Roman" panose="02020603050405020304" pitchFamily="18" charset="0"/>
                        </a:rPr>
                        <a:t>958.000,00</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85235043"/>
                  </a:ext>
                </a:extLst>
              </a:tr>
              <a:tr h="114159">
                <a:tc>
                  <a:txBody>
                    <a:bodyPr/>
                    <a:lstStyle/>
                    <a:p>
                      <a:pPr algn="ctr">
                        <a:spcAft>
                          <a:spcPts val="0"/>
                        </a:spcAft>
                      </a:pPr>
                      <a:r>
                        <a:rPr lang="hr-HR" sz="700">
                          <a:solidFill>
                            <a:srgbClr val="000000"/>
                          </a:solidFill>
                          <a:effectLst/>
                          <a:latin typeface="Times New Roman" panose="02020603050405020304" pitchFamily="18" charset="0"/>
                          <a:ea typeface="Times New Roman" panose="02020603050405020304" pitchFamily="18" charset="0"/>
                        </a:rPr>
                        <a:t>OBZ</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hr-HR" sz="700">
                          <a:solidFill>
                            <a:srgbClr val="000000"/>
                          </a:solidFill>
                          <a:effectLst/>
                          <a:latin typeface="Times New Roman" panose="02020603050405020304" pitchFamily="18" charset="0"/>
                          <a:ea typeface="Times New Roman" panose="02020603050405020304" pitchFamily="18" charset="0"/>
                        </a:rPr>
                        <a:t>ON TIME</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hr-HR" sz="700">
                          <a:solidFill>
                            <a:srgbClr val="000000"/>
                          </a:solidFill>
                          <a:effectLst/>
                          <a:latin typeface="Times New Roman" panose="02020603050405020304" pitchFamily="18" charset="0"/>
                          <a:ea typeface="Times New Roman" panose="02020603050405020304" pitchFamily="18" charset="0"/>
                        </a:rPr>
                        <a:t>122.277,73</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hr-HR" sz="700">
                          <a:solidFill>
                            <a:srgbClr val="000000"/>
                          </a:solidFill>
                          <a:effectLst/>
                          <a:latin typeface="Times New Roman" panose="02020603050405020304" pitchFamily="18" charset="0"/>
                          <a:ea typeface="Times New Roman" panose="02020603050405020304" pitchFamily="18" charset="0"/>
                        </a:rPr>
                        <a:t>110.368,56</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549480687"/>
                  </a:ext>
                </a:extLst>
              </a:tr>
              <a:tr h="114159">
                <a:tc>
                  <a:txBody>
                    <a:bodyPr/>
                    <a:lstStyle/>
                    <a:p>
                      <a:pPr algn="ctr">
                        <a:spcAft>
                          <a:spcPts val="0"/>
                        </a:spcAft>
                      </a:pPr>
                      <a:r>
                        <a:rPr lang="hr-HR" sz="700">
                          <a:solidFill>
                            <a:srgbClr val="000000"/>
                          </a:solidFill>
                          <a:effectLst/>
                          <a:latin typeface="Times New Roman" panose="02020603050405020304" pitchFamily="18" charset="0"/>
                          <a:ea typeface="Times New Roman" panose="02020603050405020304" pitchFamily="18" charset="0"/>
                        </a:rPr>
                        <a:t>OBZ</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hr-HR" sz="700">
                          <a:solidFill>
                            <a:srgbClr val="000000"/>
                          </a:solidFill>
                          <a:effectLst/>
                          <a:latin typeface="Times New Roman" panose="02020603050405020304" pitchFamily="18" charset="0"/>
                          <a:ea typeface="Times New Roman" panose="02020603050405020304" pitchFamily="18" charset="0"/>
                        </a:rPr>
                        <a:t>LAB OP</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hr-HR" sz="700">
                          <a:solidFill>
                            <a:srgbClr val="000000"/>
                          </a:solidFill>
                          <a:effectLst/>
                          <a:latin typeface="Times New Roman" panose="02020603050405020304" pitchFamily="18" charset="0"/>
                          <a:ea typeface="Times New Roman" panose="02020603050405020304" pitchFamily="18" charset="0"/>
                        </a:rPr>
                        <a:t>344.491,30</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hr-HR" sz="700">
                          <a:solidFill>
                            <a:srgbClr val="000000"/>
                          </a:solidFill>
                          <a:effectLst/>
                          <a:latin typeface="Times New Roman" panose="02020603050405020304" pitchFamily="18" charset="0"/>
                          <a:ea typeface="Times New Roman" panose="02020603050405020304" pitchFamily="18" charset="0"/>
                        </a:rPr>
                        <a:t>345.662,16</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503396610"/>
                  </a:ext>
                </a:extLst>
              </a:tr>
              <a:tr h="228318">
                <a:tc>
                  <a:txBody>
                    <a:bodyPr/>
                    <a:lstStyle/>
                    <a:p>
                      <a:pPr algn="ctr">
                        <a:spcAft>
                          <a:spcPts val="0"/>
                        </a:spcAft>
                      </a:pPr>
                      <a:r>
                        <a:rPr lang="hr-HR" sz="700">
                          <a:solidFill>
                            <a:srgbClr val="000000"/>
                          </a:solidFill>
                          <a:effectLst/>
                          <a:latin typeface="Times New Roman" panose="02020603050405020304" pitchFamily="18" charset="0"/>
                          <a:ea typeface="Times New Roman" panose="02020603050405020304" pitchFamily="18" charset="0"/>
                        </a:rPr>
                        <a:t>OBZ</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hr-HR" sz="700">
                          <a:solidFill>
                            <a:srgbClr val="000000"/>
                          </a:solidFill>
                          <a:effectLst/>
                          <a:latin typeface="Times New Roman" panose="02020603050405020304" pitchFamily="18" charset="0"/>
                          <a:ea typeface="Times New Roman" panose="02020603050405020304" pitchFamily="18" charset="0"/>
                        </a:rPr>
                        <a:t>Izgradnja solarne elektrane na krovu zgrade Poliklinike</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hr-HR" sz="700">
                          <a:solidFill>
                            <a:srgbClr val="000000"/>
                          </a:solidFill>
                          <a:effectLst/>
                          <a:latin typeface="Times New Roman" panose="02020603050405020304" pitchFamily="18" charset="0"/>
                          <a:ea typeface="Times New Roman" panose="02020603050405020304" pitchFamily="18" charset="0"/>
                        </a:rPr>
                        <a:t>222.600,00</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hr-HR" sz="700">
                          <a:solidFill>
                            <a:srgbClr val="000000"/>
                          </a:solidFill>
                          <a:effectLst/>
                          <a:latin typeface="Times New Roman" panose="02020603050405020304" pitchFamily="18" charset="0"/>
                          <a:ea typeface="Times New Roman" panose="02020603050405020304" pitchFamily="18" charset="0"/>
                        </a:rPr>
                        <a:t>219.800,00</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38726117"/>
                  </a:ext>
                </a:extLst>
              </a:tr>
              <a:tr h="114159">
                <a:tc>
                  <a:txBody>
                    <a:bodyPr/>
                    <a:lstStyle/>
                    <a:p>
                      <a:pPr algn="ctr">
                        <a:spcAft>
                          <a:spcPts val="0"/>
                        </a:spcAft>
                      </a:pPr>
                      <a:r>
                        <a:rPr lang="hr-HR" sz="700">
                          <a:solidFill>
                            <a:srgbClr val="000000"/>
                          </a:solidFill>
                          <a:effectLst/>
                          <a:latin typeface="Times New Roman" panose="02020603050405020304" pitchFamily="18" charset="0"/>
                          <a:ea typeface="Times New Roman" panose="02020603050405020304" pitchFamily="18" charset="0"/>
                        </a:rPr>
                        <a:t>PBU</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hr-HR" sz="700">
                          <a:solidFill>
                            <a:srgbClr val="000000"/>
                          </a:solidFill>
                          <a:effectLst/>
                          <a:latin typeface="Times New Roman" panose="02020603050405020304" pitchFamily="18" charset="0"/>
                          <a:ea typeface="Times New Roman" panose="02020603050405020304" pitchFamily="18" charset="0"/>
                        </a:rPr>
                        <a:t>Pripravništvo</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hr-HR" sz="700">
                          <a:solidFill>
                            <a:srgbClr val="000000"/>
                          </a:solidFill>
                          <a:effectLst/>
                          <a:latin typeface="Times New Roman" panose="02020603050405020304" pitchFamily="18" charset="0"/>
                          <a:ea typeface="Times New Roman" panose="02020603050405020304" pitchFamily="18" charset="0"/>
                        </a:rPr>
                        <a:t>0,00</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hr-HR" sz="700">
                          <a:solidFill>
                            <a:srgbClr val="000000"/>
                          </a:solidFill>
                          <a:effectLst/>
                          <a:latin typeface="Times New Roman" panose="02020603050405020304" pitchFamily="18" charset="0"/>
                          <a:ea typeface="Times New Roman" panose="02020603050405020304" pitchFamily="18" charset="0"/>
                        </a:rPr>
                        <a:t>14.709,12</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3217677"/>
                  </a:ext>
                </a:extLst>
              </a:tr>
              <a:tr h="228318">
                <a:tc>
                  <a:txBody>
                    <a:bodyPr/>
                    <a:lstStyle/>
                    <a:p>
                      <a:pPr algn="ctr">
                        <a:spcAft>
                          <a:spcPts val="0"/>
                        </a:spcAft>
                      </a:pPr>
                      <a:r>
                        <a:rPr lang="hr-HR" sz="700">
                          <a:solidFill>
                            <a:srgbClr val="000000"/>
                          </a:solidFill>
                          <a:effectLst/>
                          <a:latin typeface="Times New Roman" panose="02020603050405020304" pitchFamily="18" charset="0"/>
                          <a:ea typeface="Times New Roman" panose="02020603050405020304" pitchFamily="18" charset="0"/>
                        </a:rPr>
                        <a:t>DZ</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hr-HR" sz="700">
                          <a:solidFill>
                            <a:srgbClr val="000000"/>
                          </a:solidFill>
                          <a:effectLst/>
                          <a:latin typeface="Times New Roman" panose="02020603050405020304" pitchFamily="18" charset="0"/>
                          <a:ea typeface="Times New Roman" panose="02020603050405020304" pitchFamily="18" charset="0"/>
                        </a:rPr>
                        <a:t>Specijalističko usavršavanje doktora medicine DZ</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hr-HR" sz="700">
                          <a:solidFill>
                            <a:srgbClr val="000000"/>
                          </a:solidFill>
                          <a:effectLst/>
                          <a:latin typeface="Times New Roman" panose="02020603050405020304" pitchFamily="18" charset="0"/>
                          <a:ea typeface="Times New Roman" panose="02020603050405020304" pitchFamily="18" charset="0"/>
                        </a:rPr>
                        <a:t>253.023,10</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hr-HR" sz="700">
                          <a:solidFill>
                            <a:srgbClr val="000000"/>
                          </a:solidFill>
                          <a:effectLst/>
                          <a:latin typeface="Times New Roman" panose="02020603050405020304" pitchFamily="18" charset="0"/>
                          <a:ea typeface="Times New Roman" panose="02020603050405020304" pitchFamily="18" charset="0"/>
                        </a:rPr>
                        <a:t>669.400,00</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56462589"/>
                  </a:ext>
                </a:extLst>
              </a:tr>
              <a:tr h="114159">
                <a:tc>
                  <a:txBody>
                    <a:bodyPr/>
                    <a:lstStyle/>
                    <a:p>
                      <a:pPr algn="ctr">
                        <a:spcAft>
                          <a:spcPts val="0"/>
                        </a:spcAft>
                      </a:pPr>
                      <a:r>
                        <a:rPr lang="hr-HR" sz="700">
                          <a:solidFill>
                            <a:srgbClr val="000000"/>
                          </a:solidFill>
                          <a:effectLst/>
                          <a:latin typeface="Times New Roman" panose="02020603050405020304" pitchFamily="18" charset="0"/>
                          <a:ea typeface="Times New Roman" panose="02020603050405020304" pitchFamily="18" charset="0"/>
                        </a:rPr>
                        <a:t>DZ</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hr-HR" sz="700">
                          <a:solidFill>
                            <a:srgbClr val="000000"/>
                          </a:solidFill>
                          <a:effectLst/>
                          <a:latin typeface="Times New Roman" panose="02020603050405020304" pitchFamily="18" charset="0"/>
                          <a:ea typeface="Times New Roman" panose="02020603050405020304" pitchFamily="18" charset="0"/>
                        </a:rPr>
                        <a:t>En. obnova zgrade RJ Benkovac</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hr-HR" sz="700">
                          <a:solidFill>
                            <a:srgbClr val="000000"/>
                          </a:solidFill>
                          <a:effectLst/>
                          <a:latin typeface="Times New Roman" panose="02020603050405020304" pitchFamily="18" charset="0"/>
                          <a:ea typeface="Times New Roman" panose="02020603050405020304" pitchFamily="18" charset="0"/>
                        </a:rPr>
                        <a:t>542.730,50</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hr-HR" sz="700">
                          <a:solidFill>
                            <a:srgbClr val="000000"/>
                          </a:solidFill>
                          <a:effectLst/>
                          <a:latin typeface="Times New Roman" panose="02020603050405020304" pitchFamily="18" charset="0"/>
                          <a:ea typeface="Times New Roman" panose="02020603050405020304" pitchFamily="18" charset="0"/>
                        </a:rPr>
                        <a:t>1.394.578,75</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12938814"/>
                  </a:ext>
                </a:extLst>
              </a:tr>
              <a:tr h="228318">
                <a:tc>
                  <a:txBody>
                    <a:bodyPr/>
                    <a:lstStyle/>
                    <a:p>
                      <a:pPr algn="ctr">
                        <a:spcAft>
                          <a:spcPts val="0"/>
                        </a:spcAft>
                      </a:pPr>
                      <a:r>
                        <a:rPr lang="hr-HR" sz="700">
                          <a:solidFill>
                            <a:srgbClr val="000000"/>
                          </a:solidFill>
                          <a:effectLst/>
                          <a:latin typeface="Times New Roman" panose="02020603050405020304" pitchFamily="18" charset="0"/>
                          <a:ea typeface="Times New Roman" panose="02020603050405020304" pitchFamily="18" charset="0"/>
                        </a:rPr>
                        <a:t>ZHM</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hr-HR" sz="700">
                          <a:solidFill>
                            <a:srgbClr val="000000"/>
                          </a:solidFill>
                          <a:effectLst/>
                          <a:latin typeface="Times New Roman" panose="02020603050405020304" pitchFamily="18" charset="0"/>
                          <a:ea typeface="Times New Roman" panose="02020603050405020304" pitchFamily="18" charset="0"/>
                        </a:rPr>
                        <a:t>Specijalističko usavršavanje doktora medicine ZHM</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hr-HR" sz="700">
                          <a:solidFill>
                            <a:srgbClr val="000000"/>
                          </a:solidFill>
                          <a:effectLst/>
                          <a:latin typeface="Times New Roman" panose="02020603050405020304" pitchFamily="18" charset="0"/>
                          <a:ea typeface="Times New Roman" panose="02020603050405020304" pitchFamily="18" charset="0"/>
                        </a:rPr>
                        <a:t>40.148,65</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hr-HR" sz="700">
                          <a:solidFill>
                            <a:srgbClr val="000000"/>
                          </a:solidFill>
                          <a:effectLst/>
                          <a:latin typeface="Times New Roman" panose="02020603050405020304" pitchFamily="18" charset="0"/>
                          <a:ea typeface="Times New Roman" panose="02020603050405020304" pitchFamily="18" charset="0"/>
                        </a:rPr>
                        <a:t>24.000,00</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60019311"/>
                  </a:ext>
                </a:extLst>
              </a:tr>
              <a:tr h="114159">
                <a:tc>
                  <a:txBody>
                    <a:bodyPr/>
                    <a:lstStyle/>
                    <a:p>
                      <a:pPr algn="ctr">
                        <a:spcAft>
                          <a:spcPts val="0"/>
                        </a:spcAft>
                      </a:pPr>
                      <a:r>
                        <a:rPr lang="hr-HR" sz="700">
                          <a:solidFill>
                            <a:srgbClr val="000000"/>
                          </a:solidFill>
                          <a:effectLst/>
                          <a:latin typeface="Times New Roman" panose="02020603050405020304" pitchFamily="18" charset="0"/>
                          <a:ea typeface="Times New Roman" panose="02020603050405020304" pitchFamily="18" charset="0"/>
                        </a:rPr>
                        <a:t>ZJZZ</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hr-HR" sz="700">
                          <a:solidFill>
                            <a:srgbClr val="000000"/>
                          </a:solidFill>
                          <a:effectLst/>
                          <a:latin typeface="Times New Roman" panose="02020603050405020304" pitchFamily="18" charset="0"/>
                          <a:ea typeface="Times New Roman" panose="02020603050405020304" pitchFamily="18" charset="0"/>
                        </a:rPr>
                        <a:t>Pripravništvo</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hr-HR" sz="700">
                          <a:solidFill>
                            <a:srgbClr val="000000"/>
                          </a:solidFill>
                          <a:effectLst/>
                          <a:latin typeface="Times New Roman" panose="02020603050405020304" pitchFamily="18" charset="0"/>
                          <a:ea typeface="Times New Roman" panose="02020603050405020304" pitchFamily="18" charset="0"/>
                        </a:rPr>
                        <a:t>50.036,50</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hr-HR" sz="700">
                          <a:solidFill>
                            <a:srgbClr val="000000"/>
                          </a:solidFill>
                          <a:effectLst/>
                          <a:latin typeface="Times New Roman" panose="02020603050405020304" pitchFamily="18" charset="0"/>
                          <a:ea typeface="Times New Roman" panose="02020603050405020304" pitchFamily="18" charset="0"/>
                        </a:rPr>
                        <a:t>66.423,02</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24779458"/>
                  </a:ext>
                </a:extLst>
              </a:tr>
              <a:tr h="114159">
                <a:tc>
                  <a:txBody>
                    <a:bodyPr/>
                    <a:lstStyle/>
                    <a:p>
                      <a:pPr algn="ctr">
                        <a:spcAft>
                          <a:spcPts val="0"/>
                        </a:spcAft>
                      </a:pPr>
                      <a:r>
                        <a:rPr lang="hr-HR" sz="700">
                          <a:solidFill>
                            <a:srgbClr val="000000"/>
                          </a:solidFill>
                          <a:effectLst/>
                          <a:latin typeface="Times New Roman" panose="02020603050405020304" pitchFamily="18" charset="0"/>
                          <a:ea typeface="Times New Roman" panose="02020603050405020304" pitchFamily="18" charset="0"/>
                        </a:rPr>
                        <a:t>DSN</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hr-HR" sz="700">
                          <a:solidFill>
                            <a:srgbClr val="000000"/>
                          </a:solidFill>
                          <a:effectLst/>
                          <a:latin typeface="Times New Roman" panose="02020603050405020304" pitchFamily="18" charset="0"/>
                          <a:ea typeface="Times New Roman" panose="02020603050405020304" pitchFamily="18" charset="0"/>
                        </a:rPr>
                        <a:t>Moć osjetila</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hr-HR" sz="700">
                          <a:solidFill>
                            <a:srgbClr val="000000"/>
                          </a:solidFill>
                          <a:effectLst/>
                          <a:latin typeface="Times New Roman" panose="02020603050405020304" pitchFamily="18" charset="0"/>
                          <a:ea typeface="Times New Roman" panose="02020603050405020304" pitchFamily="18" charset="0"/>
                        </a:rPr>
                        <a:t>47.388,00</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hr-HR" sz="700">
                          <a:solidFill>
                            <a:srgbClr val="000000"/>
                          </a:solidFill>
                          <a:effectLst/>
                          <a:latin typeface="Times New Roman" panose="02020603050405020304" pitchFamily="18" charset="0"/>
                          <a:ea typeface="Times New Roman" panose="02020603050405020304" pitchFamily="18" charset="0"/>
                        </a:rPr>
                        <a:t>41.977,68</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84729653"/>
                  </a:ext>
                </a:extLst>
              </a:tr>
              <a:tr h="228318">
                <a:tc>
                  <a:txBody>
                    <a:bodyPr/>
                    <a:lstStyle/>
                    <a:p>
                      <a:pPr algn="ctr">
                        <a:spcAft>
                          <a:spcPts val="0"/>
                        </a:spcAft>
                      </a:pPr>
                      <a:r>
                        <a:rPr lang="hr-HR" sz="700" b="1" i="1">
                          <a:solidFill>
                            <a:srgbClr val="000000"/>
                          </a:solidFill>
                          <a:effectLst/>
                          <a:latin typeface="Times New Roman" panose="02020603050405020304" pitchFamily="18" charset="0"/>
                          <a:ea typeface="Times New Roman" panose="02020603050405020304" pitchFamily="18" charset="0"/>
                        </a:rPr>
                        <a:t>UKUPNO</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spcAft>
                          <a:spcPts val="0"/>
                        </a:spcAft>
                      </a:pPr>
                      <a:r>
                        <a:rPr lang="hr-HR" sz="700" b="1" i="1">
                          <a:solidFill>
                            <a:srgbClr val="000000"/>
                          </a:solidFill>
                          <a:effectLst/>
                          <a:latin typeface="Times New Roman" panose="02020603050405020304" pitchFamily="18" charset="0"/>
                          <a:ea typeface="Times New Roman" panose="02020603050405020304" pitchFamily="18" charset="0"/>
                        </a:rPr>
                        <a:t>USTANOVE U ZDRAVSTVU I SOC. SKRBI</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a:spcAft>
                          <a:spcPts val="0"/>
                        </a:spcAft>
                      </a:pPr>
                      <a:r>
                        <a:rPr lang="hr-HR" sz="700" b="1" i="1">
                          <a:effectLst/>
                          <a:latin typeface="Times New Roman" panose="02020603050405020304" pitchFamily="18" charset="0"/>
                          <a:ea typeface="Times New Roman" panose="02020603050405020304" pitchFamily="18" charset="0"/>
                        </a:rPr>
                        <a:t>2.580.695,78</a:t>
                      </a:r>
                      <a:endParaRPr lang="hr-HR" sz="90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a:spcAft>
                          <a:spcPts val="0"/>
                        </a:spcAft>
                      </a:pPr>
                      <a:r>
                        <a:rPr lang="hr-HR" sz="700" b="1" i="1" dirty="0">
                          <a:effectLst/>
                          <a:latin typeface="Times New Roman" panose="02020603050405020304" pitchFamily="18" charset="0"/>
                          <a:ea typeface="Times New Roman" panose="02020603050405020304" pitchFamily="18" charset="0"/>
                        </a:rPr>
                        <a:t>3.844.919,29</a:t>
                      </a:r>
                      <a:endParaRPr lang="hr-HR" sz="900" dirty="0">
                        <a:effectLst/>
                        <a:latin typeface="Times New Roman" panose="02020603050405020304" pitchFamily="18" charset="0"/>
                        <a:ea typeface="Times New Roman" panose="02020603050405020304" pitchFamily="18" charset="0"/>
                      </a:endParaRPr>
                    </a:p>
                  </a:txBody>
                  <a:tcPr marL="49675" marR="496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107126516"/>
                  </a:ext>
                </a:extLst>
              </a:tr>
            </a:tbl>
          </a:graphicData>
        </a:graphic>
      </p:graphicFrame>
      <p:graphicFrame>
        <p:nvGraphicFramePr>
          <p:cNvPr id="5" name="Tablica 4">
            <a:extLst>
              <a:ext uri="{FF2B5EF4-FFF2-40B4-BE49-F238E27FC236}">
                <a16:creationId xmlns:a16="http://schemas.microsoft.com/office/drawing/2014/main" id="{219C5DC0-E598-42ED-9202-0D91FCD57018}"/>
              </a:ext>
            </a:extLst>
          </p:cNvPr>
          <p:cNvGraphicFramePr>
            <a:graphicFrameLocks noGrp="1"/>
          </p:cNvGraphicFramePr>
          <p:nvPr>
            <p:extLst>
              <p:ext uri="{D42A27DB-BD31-4B8C-83A1-F6EECF244321}">
                <p14:modId xmlns:p14="http://schemas.microsoft.com/office/powerpoint/2010/main" val="2431280026"/>
              </p:ext>
            </p:extLst>
          </p:nvPr>
        </p:nvGraphicFramePr>
        <p:xfrm>
          <a:off x="1120750" y="1344806"/>
          <a:ext cx="7103132" cy="211986"/>
        </p:xfrm>
        <a:graphic>
          <a:graphicData uri="http://schemas.openxmlformats.org/drawingml/2006/table">
            <a:tbl>
              <a:tblPr firstRow="1" firstCol="1" bandRow="1"/>
              <a:tblGrid>
                <a:gridCol w="1775783">
                  <a:extLst>
                    <a:ext uri="{9D8B030D-6E8A-4147-A177-3AD203B41FA5}">
                      <a16:colId xmlns:a16="http://schemas.microsoft.com/office/drawing/2014/main" val="2851710094"/>
                    </a:ext>
                  </a:extLst>
                </a:gridCol>
                <a:gridCol w="1775783">
                  <a:extLst>
                    <a:ext uri="{9D8B030D-6E8A-4147-A177-3AD203B41FA5}">
                      <a16:colId xmlns:a16="http://schemas.microsoft.com/office/drawing/2014/main" val="372877919"/>
                    </a:ext>
                  </a:extLst>
                </a:gridCol>
                <a:gridCol w="1775783">
                  <a:extLst>
                    <a:ext uri="{9D8B030D-6E8A-4147-A177-3AD203B41FA5}">
                      <a16:colId xmlns:a16="http://schemas.microsoft.com/office/drawing/2014/main" val="3645495265"/>
                    </a:ext>
                  </a:extLst>
                </a:gridCol>
                <a:gridCol w="1775783">
                  <a:extLst>
                    <a:ext uri="{9D8B030D-6E8A-4147-A177-3AD203B41FA5}">
                      <a16:colId xmlns:a16="http://schemas.microsoft.com/office/drawing/2014/main" val="832451673"/>
                    </a:ext>
                  </a:extLst>
                </a:gridCol>
              </a:tblGrid>
              <a:tr h="211986">
                <a:tc>
                  <a:txBody>
                    <a:bodyPr/>
                    <a:lstStyle/>
                    <a:p>
                      <a:pPr algn="ctr">
                        <a:spcAft>
                          <a:spcPts val="0"/>
                        </a:spcAft>
                      </a:pPr>
                      <a:r>
                        <a:rPr lang="hr-HR" sz="1000" b="1" i="1">
                          <a:solidFill>
                            <a:srgbClr val="000000"/>
                          </a:solidFill>
                          <a:effectLst/>
                          <a:latin typeface="Times New Roman" panose="02020603050405020304" pitchFamily="18" charset="0"/>
                          <a:ea typeface="Times New Roman" panose="02020603050405020304" pitchFamily="18" charset="0"/>
                        </a:rPr>
                        <a:t>NOSITELJ </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ctr">
                        <a:spcAft>
                          <a:spcPts val="0"/>
                        </a:spcAft>
                      </a:pPr>
                      <a:r>
                        <a:rPr lang="hr-HR" sz="1000" b="1" i="1">
                          <a:solidFill>
                            <a:srgbClr val="000000"/>
                          </a:solidFill>
                          <a:effectLst/>
                          <a:latin typeface="Times New Roman" panose="02020603050405020304" pitchFamily="18" charset="0"/>
                          <a:ea typeface="Times New Roman" panose="02020603050405020304" pitchFamily="18" charset="0"/>
                        </a:rPr>
                        <a:t>NAZIV PROJEKTA</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ctr">
                        <a:spcAft>
                          <a:spcPts val="0"/>
                        </a:spcAft>
                      </a:pPr>
                      <a:r>
                        <a:rPr lang="hr-HR" sz="1000" b="1" i="1">
                          <a:solidFill>
                            <a:srgbClr val="000000"/>
                          </a:solidFill>
                          <a:effectLst/>
                          <a:latin typeface="Times New Roman" panose="02020603050405020304" pitchFamily="18" charset="0"/>
                          <a:ea typeface="Times New Roman" panose="02020603050405020304" pitchFamily="18" charset="0"/>
                        </a:rPr>
                        <a:t>PLAN 2023.</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ctr">
                        <a:spcAft>
                          <a:spcPts val="0"/>
                        </a:spcAft>
                      </a:pPr>
                      <a:r>
                        <a:rPr lang="hr-HR" sz="1000" b="1" i="1" dirty="0">
                          <a:solidFill>
                            <a:srgbClr val="000000"/>
                          </a:solidFill>
                          <a:effectLst/>
                          <a:latin typeface="Times New Roman" panose="02020603050405020304" pitchFamily="18" charset="0"/>
                          <a:ea typeface="Times New Roman" panose="02020603050405020304" pitchFamily="18" charset="0"/>
                        </a:rPr>
                        <a:t>IZMJENE I DOPUNE 2023.</a:t>
                      </a:r>
                      <a:endParaRPr lang="hr-HR"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extLst>
                  <a:ext uri="{0D108BD9-81ED-4DB2-BD59-A6C34878D82A}">
                    <a16:rowId xmlns:a16="http://schemas.microsoft.com/office/drawing/2014/main" val="3576931226"/>
                  </a:ext>
                </a:extLst>
              </a:tr>
            </a:tbl>
          </a:graphicData>
        </a:graphic>
      </p:graphicFrame>
      <p:sp>
        <p:nvSpPr>
          <p:cNvPr id="7" name="Pravokutnik 6">
            <a:extLst>
              <a:ext uri="{FF2B5EF4-FFF2-40B4-BE49-F238E27FC236}">
                <a16:creationId xmlns:a16="http://schemas.microsoft.com/office/drawing/2014/main" id="{B2B83C9C-465B-44E7-B682-86634EFEFD69}"/>
              </a:ext>
            </a:extLst>
          </p:cNvPr>
          <p:cNvSpPr/>
          <p:nvPr/>
        </p:nvSpPr>
        <p:spPr>
          <a:xfrm>
            <a:off x="1151620" y="332656"/>
            <a:ext cx="6840760" cy="830997"/>
          </a:xfrm>
          <a:prstGeom prst="rect">
            <a:avLst/>
          </a:prstGeom>
        </p:spPr>
        <p:txBody>
          <a:bodyPr wrap="square">
            <a:spAutoFit/>
          </a:bodyPr>
          <a:lstStyle/>
          <a:p>
            <a:r>
              <a:rPr lang="hr-HR" sz="2400" b="1" i="1" dirty="0">
                <a:solidFill>
                  <a:prstClr val="black"/>
                </a:solidFill>
                <a:ea typeface="Times New Roman" panose="02020603050405020304" pitchFamily="18" charset="0"/>
                <a:cs typeface="+mj-cs"/>
              </a:rPr>
              <a:t>Prihodi po nositeljima projekata Zadarske županije i proračunskih korisnika u 2023. godini </a:t>
            </a:r>
            <a:endParaRPr lang="hr-HR" dirty="0"/>
          </a:p>
        </p:txBody>
      </p:sp>
      <p:pic>
        <p:nvPicPr>
          <p:cNvPr id="9" name="Slika 8">
            <a:extLst>
              <a:ext uri="{FF2B5EF4-FFF2-40B4-BE49-F238E27FC236}">
                <a16:creationId xmlns:a16="http://schemas.microsoft.com/office/drawing/2014/main" id="{CED7762F-C254-497B-9904-AFAB9E2E98C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34772" y="470862"/>
            <a:ext cx="504056" cy="633001"/>
          </a:xfrm>
          <a:prstGeom prst="rect">
            <a:avLst/>
          </a:prstGeom>
        </p:spPr>
      </p:pic>
    </p:spTree>
    <p:extLst>
      <p:ext uri="{BB962C8B-B14F-4D97-AF65-F5344CB8AC3E}">
        <p14:creationId xmlns:p14="http://schemas.microsoft.com/office/powerpoint/2010/main" val="3557953295"/>
      </p:ext>
    </p:extLst>
  </p:cSld>
  <p:clrMapOvr>
    <a:masterClrMapping/>
  </p:clrMapOvr>
  <p:transition spd="slow" advClick="0" advTm="0"/>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12"/>
          <p:cNvSpPr txBox="1"/>
          <p:nvPr/>
        </p:nvSpPr>
        <p:spPr>
          <a:xfrm>
            <a:off x="0" y="6488668"/>
            <a:ext cx="4860032" cy="369332"/>
          </a:xfrm>
          <a:prstGeom prst="rect">
            <a:avLst/>
          </a:prstGeom>
          <a:noFill/>
        </p:spPr>
        <p:txBody>
          <a:bodyPr wrap="square" rtlCol="0">
            <a:spAutoFit/>
          </a:bodyPr>
          <a:lstStyle/>
          <a:p>
            <a:r>
              <a:rPr lang="hr-HR" b="1" u="sng" dirty="0">
                <a:solidFill>
                  <a:srgbClr val="002060"/>
                </a:solidFill>
                <a:latin typeface="Gabriola" panose="04040605051002020D02" pitchFamily="82" charset="0"/>
              </a:rPr>
              <a:t>Upravni odjel za financije i proračun Zadarske županije</a:t>
            </a:r>
            <a:endParaRPr lang="en-US" b="1" u="sng" dirty="0">
              <a:solidFill>
                <a:srgbClr val="002060"/>
              </a:solidFill>
              <a:latin typeface="Gabriola" panose="04040605051002020D02" pitchFamily="82" charset="0"/>
            </a:endParaRPr>
          </a:p>
        </p:txBody>
      </p:sp>
      <p:graphicFrame>
        <p:nvGraphicFramePr>
          <p:cNvPr id="6" name="Tablica 5">
            <a:extLst>
              <a:ext uri="{FF2B5EF4-FFF2-40B4-BE49-F238E27FC236}">
                <a16:creationId xmlns:a16="http://schemas.microsoft.com/office/drawing/2014/main" id="{2F1DFF9E-05CC-4C8E-BD10-21AE8C5EA741}"/>
              </a:ext>
            </a:extLst>
          </p:cNvPr>
          <p:cNvGraphicFramePr>
            <a:graphicFrameLocks noGrp="1"/>
          </p:cNvGraphicFramePr>
          <p:nvPr>
            <p:extLst>
              <p:ext uri="{D42A27DB-BD31-4B8C-83A1-F6EECF244321}">
                <p14:modId xmlns:p14="http://schemas.microsoft.com/office/powerpoint/2010/main" val="2989788821"/>
              </p:ext>
            </p:extLst>
          </p:nvPr>
        </p:nvGraphicFramePr>
        <p:xfrm>
          <a:off x="457797" y="1746980"/>
          <a:ext cx="8229600" cy="2438400"/>
        </p:xfrm>
        <a:graphic>
          <a:graphicData uri="http://schemas.openxmlformats.org/drawingml/2006/table">
            <a:tbl>
              <a:tblPr firstRow="1" firstCol="1" bandRow="1"/>
              <a:tblGrid>
                <a:gridCol w="2057400">
                  <a:extLst>
                    <a:ext uri="{9D8B030D-6E8A-4147-A177-3AD203B41FA5}">
                      <a16:colId xmlns:a16="http://schemas.microsoft.com/office/drawing/2014/main" val="3496198743"/>
                    </a:ext>
                  </a:extLst>
                </a:gridCol>
                <a:gridCol w="2057400">
                  <a:extLst>
                    <a:ext uri="{9D8B030D-6E8A-4147-A177-3AD203B41FA5}">
                      <a16:colId xmlns:a16="http://schemas.microsoft.com/office/drawing/2014/main" val="741006775"/>
                    </a:ext>
                  </a:extLst>
                </a:gridCol>
                <a:gridCol w="2057400">
                  <a:extLst>
                    <a:ext uri="{9D8B030D-6E8A-4147-A177-3AD203B41FA5}">
                      <a16:colId xmlns:a16="http://schemas.microsoft.com/office/drawing/2014/main" val="1335154575"/>
                    </a:ext>
                  </a:extLst>
                </a:gridCol>
                <a:gridCol w="2057400">
                  <a:extLst>
                    <a:ext uri="{9D8B030D-6E8A-4147-A177-3AD203B41FA5}">
                      <a16:colId xmlns:a16="http://schemas.microsoft.com/office/drawing/2014/main" val="422908517"/>
                    </a:ext>
                  </a:extLst>
                </a:gridCol>
              </a:tblGrid>
              <a:tr h="0">
                <a:tc>
                  <a:txBody>
                    <a:bodyPr/>
                    <a:lstStyle/>
                    <a:p>
                      <a:pPr algn="ctr">
                        <a:spcAft>
                          <a:spcPts val="0"/>
                        </a:spcAft>
                      </a:pPr>
                      <a:r>
                        <a:rPr lang="hr-HR" sz="1000">
                          <a:solidFill>
                            <a:srgbClr val="000000"/>
                          </a:solidFill>
                          <a:effectLst/>
                          <a:latin typeface="Times New Roman" panose="02020603050405020304" pitchFamily="18" charset="0"/>
                          <a:ea typeface="Times New Roman" panose="02020603050405020304" pitchFamily="18" charset="0"/>
                        </a:rPr>
                        <a:t>ŽUPANIJA</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hr-HR" sz="1000">
                          <a:solidFill>
                            <a:srgbClr val="000000"/>
                          </a:solidFill>
                          <a:effectLst/>
                          <a:latin typeface="Times New Roman" panose="02020603050405020304" pitchFamily="18" charset="0"/>
                          <a:ea typeface="Times New Roman" panose="02020603050405020304" pitchFamily="18" charset="0"/>
                        </a:rPr>
                        <a:t>Firespill</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129.313,43</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210.021,05</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1385101"/>
                  </a:ext>
                </a:extLst>
              </a:tr>
              <a:tr h="0">
                <a:tc>
                  <a:txBody>
                    <a:bodyPr/>
                    <a:lstStyle/>
                    <a:p>
                      <a:pPr algn="ctr">
                        <a:spcAft>
                          <a:spcPts val="0"/>
                        </a:spcAft>
                      </a:pPr>
                      <a:r>
                        <a:rPr lang="hr-HR" sz="1000" dirty="0">
                          <a:solidFill>
                            <a:srgbClr val="000000"/>
                          </a:solidFill>
                          <a:effectLst/>
                          <a:latin typeface="Times New Roman" panose="02020603050405020304" pitchFamily="18" charset="0"/>
                          <a:ea typeface="Times New Roman" panose="02020603050405020304" pitchFamily="18" charset="0"/>
                        </a:rPr>
                        <a:t>ŽUPANIJA</a:t>
                      </a:r>
                      <a:endParaRPr lang="hr-HR"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hr-HR" sz="1000">
                          <a:solidFill>
                            <a:srgbClr val="000000"/>
                          </a:solidFill>
                          <a:effectLst/>
                          <a:latin typeface="Times New Roman" panose="02020603050405020304" pitchFamily="18" charset="0"/>
                          <a:ea typeface="Times New Roman" panose="02020603050405020304" pitchFamily="18" charset="0"/>
                        </a:rPr>
                        <a:t>Sustavi navodnjavanja </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720.184,00</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650.466,44</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40588540"/>
                  </a:ext>
                </a:extLst>
              </a:tr>
              <a:tr h="0">
                <a:tc>
                  <a:txBody>
                    <a:bodyPr/>
                    <a:lstStyle/>
                    <a:p>
                      <a:pPr algn="ctr">
                        <a:spcAft>
                          <a:spcPts val="0"/>
                        </a:spcAft>
                      </a:pPr>
                      <a:r>
                        <a:rPr lang="hr-HR" sz="1000">
                          <a:solidFill>
                            <a:srgbClr val="000000"/>
                          </a:solidFill>
                          <a:effectLst/>
                          <a:latin typeface="Times New Roman" panose="02020603050405020304" pitchFamily="18" charset="0"/>
                          <a:ea typeface="Times New Roman" panose="02020603050405020304" pitchFamily="18" charset="0"/>
                        </a:rPr>
                        <a:t>ŽUPANIJA</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hr-HR" sz="1000">
                          <a:solidFill>
                            <a:srgbClr val="000000"/>
                          </a:solidFill>
                          <a:effectLst/>
                          <a:latin typeface="Times New Roman" panose="02020603050405020304" pitchFamily="18" charset="0"/>
                          <a:ea typeface="Times New Roman" panose="02020603050405020304" pitchFamily="18" charset="0"/>
                        </a:rPr>
                        <a:t>Argos</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144.308,91</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164.773,68</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17151862"/>
                  </a:ext>
                </a:extLst>
              </a:tr>
              <a:tr h="0">
                <a:tc>
                  <a:txBody>
                    <a:bodyPr/>
                    <a:lstStyle/>
                    <a:p>
                      <a:pPr algn="ctr">
                        <a:spcAft>
                          <a:spcPts val="0"/>
                        </a:spcAft>
                      </a:pPr>
                      <a:r>
                        <a:rPr lang="hr-HR" sz="1000">
                          <a:solidFill>
                            <a:srgbClr val="000000"/>
                          </a:solidFill>
                          <a:effectLst/>
                          <a:latin typeface="Times New Roman" panose="02020603050405020304" pitchFamily="18" charset="0"/>
                          <a:ea typeface="Times New Roman" panose="02020603050405020304" pitchFamily="18" charset="0"/>
                        </a:rPr>
                        <a:t>ŽUPANIJA</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hr-HR" sz="1000">
                          <a:solidFill>
                            <a:srgbClr val="000000"/>
                          </a:solidFill>
                          <a:effectLst/>
                          <a:latin typeface="Times New Roman" panose="02020603050405020304" pitchFamily="18" charset="0"/>
                          <a:ea typeface="Times New Roman" panose="02020603050405020304" pitchFamily="18" charset="0"/>
                        </a:rPr>
                        <a:t>Centar za školjkarstvo ZŽ</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600.000,00</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20.000,00</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984781154"/>
                  </a:ext>
                </a:extLst>
              </a:tr>
              <a:tr h="0">
                <a:tc>
                  <a:txBody>
                    <a:bodyPr/>
                    <a:lstStyle/>
                    <a:p>
                      <a:pPr algn="ctr">
                        <a:spcAft>
                          <a:spcPts val="0"/>
                        </a:spcAft>
                      </a:pPr>
                      <a:r>
                        <a:rPr lang="hr-HR" sz="1000">
                          <a:solidFill>
                            <a:srgbClr val="000000"/>
                          </a:solidFill>
                          <a:effectLst/>
                          <a:latin typeface="Times New Roman" panose="02020603050405020304" pitchFamily="18" charset="0"/>
                          <a:ea typeface="Times New Roman" panose="02020603050405020304" pitchFamily="18" charset="0"/>
                        </a:rPr>
                        <a:t>ŽUPANIJA</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hr-HR" sz="1000">
                          <a:solidFill>
                            <a:srgbClr val="000000"/>
                          </a:solidFill>
                          <a:effectLst/>
                          <a:latin typeface="Times New Roman" panose="02020603050405020304" pitchFamily="18" charset="0"/>
                          <a:ea typeface="Times New Roman" panose="02020603050405020304" pitchFamily="18" charset="0"/>
                        </a:rPr>
                        <a:t>STEM COUNTY</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247.487,59</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195.773,07</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288220797"/>
                  </a:ext>
                </a:extLst>
              </a:tr>
              <a:tr h="0">
                <a:tc>
                  <a:txBody>
                    <a:bodyPr/>
                    <a:lstStyle/>
                    <a:p>
                      <a:pPr algn="ctr">
                        <a:spcAft>
                          <a:spcPts val="0"/>
                        </a:spcAft>
                      </a:pPr>
                      <a:r>
                        <a:rPr lang="hr-HR" sz="1000">
                          <a:solidFill>
                            <a:srgbClr val="000000"/>
                          </a:solidFill>
                          <a:effectLst/>
                          <a:latin typeface="Times New Roman" panose="02020603050405020304" pitchFamily="18" charset="0"/>
                          <a:ea typeface="Times New Roman" panose="02020603050405020304" pitchFamily="18" charset="0"/>
                        </a:rPr>
                        <a:t>ŽUPANIJA</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hr-HR" sz="1000">
                          <a:solidFill>
                            <a:srgbClr val="000000"/>
                          </a:solidFill>
                          <a:effectLst/>
                          <a:latin typeface="Times New Roman" panose="02020603050405020304" pitchFamily="18" charset="0"/>
                          <a:ea typeface="Times New Roman" panose="02020603050405020304" pitchFamily="18" charset="0"/>
                        </a:rPr>
                        <a:t>TECHERA</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35.226,98</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39.389,50</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590150308"/>
                  </a:ext>
                </a:extLst>
              </a:tr>
              <a:tr h="0">
                <a:tc>
                  <a:txBody>
                    <a:bodyPr/>
                    <a:lstStyle/>
                    <a:p>
                      <a:pPr algn="ctr">
                        <a:spcAft>
                          <a:spcPts val="0"/>
                        </a:spcAft>
                      </a:pPr>
                      <a:r>
                        <a:rPr lang="hr-HR" sz="1000">
                          <a:solidFill>
                            <a:srgbClr val="000000"/>
                          </a:solidFill>
                          <a:effectLst/>
                          <a:latin typeface="Times New Roman" panose="02020603050405020304" pitchFamily="18" charset="0"/>
                          <a:ea typeface="Times New Roman" panose="02020603050405020304" pitchFamily="18" charset="0"/>
                        </a:rPr>
                        <a:t>ŽUPANIJA</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hr-HR" sz="1000">
                          <a:solidFill>
                            <a:srgbClr val="000000"/>
                          </a:solidFill>
                          <a:effectLst/>
                          <a:latin typeface="Times New Roman" panose="02020603050405020304" pitchFamily="18" charset="0"/>
                          <a:ea typeface="Times New Roman" panose="02020603050405020304" pitchFamily="18" charset="0"/>
                        </a:rPr>
                        <a:t>Readiness</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7.500,00</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0,00</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18517089"/>
                  </a:ext>
                </a:extLst>
              </a:tr>
              <a:tr h="0">
                <a:tc>
                  <a:txBody>
                    <a:bodyPr/>
                    <a:lstStyle/>
                    <a:p>
                      <a:pPr algn="ctr">
                        <a:spcAft>
                          <a:spcPts val="0"/>
                        </a:spcAft>
                      </a:pPr>
                      <a:r>
                        <a:rPr lang="hr-HR" sz="1000">
                          <a:solidFill>
                            <a:srgbClr val="000000"/>
                          </a:solidFill>
                          <a:effectLst/>
                          <a:latin typeface="Times New Roman" panose="02020603050405020304" pitchFamily="18" charset="0"/>
                          <a:ea typeface="Times New Roman" panose="02020603050405020304" pitchFamily="18" charset="0"/>
                        </a:rPr>
                        <a:t>ŽUPANIJA</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hr-HR" sz="1000">
                          <a:solidFill>
                            <a:srgbClr val="000000"/>
                          </a:solidFill>
                          <a:effectLst/>
                          <a:latin typeface="Times New Roman" panose="02020603050405020304" pitchFamily="18" charset="0"/>
                          <a:ea typeface="Times New Roman" panose="02020603050405020304" pitchFamily="18" charset="0"/>
                        </a:rPr>
                        <a:t>PRIZEFISH</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67.500,00</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74.975,95</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2964169"/>
                  </a:ext>
                </a:extLst>
              </a:tr>
              <a:tr h="0">
                <a:tc>
                  <a:txBody>
                    <a:bodyPr/>
                    <a:lstStyle/>
                    <a:p>
                      <a:pPr algn="ctr">
                        <a:spcAft>
                          <a:spcPts val="0"/>
                        </a:spcAft>
                      </a:pPr>
                      <a:r>
                        <a:rPr lang="hr-HR" sz="1000">
                          <a:solidFill>
                            <a:srgbClr val="000000"/>
                          </a:solidFill>
                          <a:effectLst/>
                          <a:latin typeface="Times New Roman" panose="02020603050405020304" pitchFamily="18" charset="0"/>
                          <a:ea typeface="Times New Roman" panose="02020603050405020304" pitchFamily="18" charset="0"/>
                        </a:rPr>
                        <a:t>ŽUPANIJA</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hr-HR" sz="1000">
                          <a:solidFill>
                            <a:srgbClr val="000000"/>
                          </a:solidFill>
                          <a:effectLst/>
                          <a:latin typeface="Times New Roman" panose="02020603050405020304" pitchFamily="18" charset="0"/>
                          <a:ea typeface="Times New Roman" panose="02020603050405020304" pitchFamily="18" charset="0"/>
                        </a:rPr>
                        <a:t>Smartfish</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59.000,00</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0,00</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68750780"/>
                  </a:ext>
                </a:extLst>
              </a:tr>
              <a:tr h="0">
                <a:tc>
                  <a:txBody>
                    <a:bodyPr/>
                    <a:lstStyle/>
                    <a:p>
                      <a:pPr algn="ctr">
                        <a:spcAft>
                          <a:spcPts val="0"/>
                        </a:spcAft>
                      </a:pPr>
                      <a:r>
                        <a:rPr lang="hr-HR" sz="1000">
                          <a:solidFill>
                            <a:srgbClr val="000000"/>
                          </a:solidFill>
                          <a:effectLst/>
                          <a:latin typeface="Times New Roman" panose="02020603050405020304" pitchFamily="18" charset="0"/>
                          <a:ea typeface="Times New Roman" panose="02020603050405020304" pitchFamily="18" charset="0"/>
                        </a:rPr>
                        <a:t>ŽUPANIJA</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hr-HR" sz="1000">
                          <a:solidFill>
                            <a:srgbClr val="000000"/>
                          </a:solidFill>
                          <a:effectLst/>
                          <a:latin typeface="Times New Roman" panose="02020603050405020304" pitchFamily="18" charset="0"/>
                          <a:ea typeface="Times New Roman" panose="02020603050405020304" pitchFamily="18" charset="0"/>
                        </a:rPr>
                        <a:t>Kulturna ruta</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25.000,00</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0,00</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02224297"/>
                  </a:ext>
                </a:extLst>
              </a:tr>
              <a:tr h="0">
                <a:tc>
                  <a:txBody>
                    <a:bodyPr/>
                    <a:lstStyle/>
                    <a:p>
                      <a:pPr algn="ctr">
                        <a:spcAft>
                          <a:spcPts val="0"/>
                        </a:spcAft>
                      </a:pPr>
                      <a:r>
                        <a:rPr lang="hr-HR" sz="1000">
                          <a:solidFill>
                            <a:srgbClr val="000000"/>
                          </a:solidFill>
                          <a:effectLst/>
                          <a:latin typeface="Times New Roman" panose="02020603050405020304" pitchFamily="18" charset="0"/>
                          <a:ea typeface="Times New Roman" panose="02020603050405020304" pitchFamily="18" charset="0"/>
                        </a:rPr>
                        <a:t>ŽUPANIJA</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hr-HR" sz="1000">
                          <a:solidFill>
                            <a:srgbClr val="000000"/>
                          </a:solidFill>
                          <a:effectLst/>
                          <a:latin typeface="Times New Roman" panose="02020603050405020304" pitchFamily="18" charset="0"/>
                          <a:ea typeface="Times New Roman" panose="02020603050405020304" pitchFamily="18" charset="0"/>
                        </a:rPr>
                        <a:t>SAFE</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0,00</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96.323,91</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06307137"/>
                  </a:ext>
                </a:extLst>
              </a:tr>
              <a:tr h="0">
                <a:tc>
                  <a:txBody>
                    <a:bodyPr/>
                    <a:lstStyle/>
                    <a:p>
                      <a:pPr algn="ctr">
                        <a:spcAft>
                          <a:spcPts val="0"/>
                        </a:spcAft>
                      </a:pPr>
                      <a:r>
                        <a:rPr lang="hr-HR" sz="1000">
                          <a:solidFill>
                            <a:srgbClr val="000000"/>
                          </a:solidFill>
                          <a:effectLst/>
                          <a:latin typeface="Times New Roman" panose="02020603050405020304" pitchFamily="18" charset="0"/>
                          <a:ea typeface="Times New Roman" panose="02020603050405020304" pitchFamily="18" charset="0"/>
                        </a:rPr>
                        <a:t>ŽUPANIJA</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hr-HR" sz="1000">
                          <a:solidFill>
                            <a:srgbClr val="000000"/>
                          </a:solidFill>
                          <a:effectLst/>
                          <a:latin typeface="Times New Roman" panose="02020603050405020304" pitchFamily="18" charset="0"/>
                          <a:ea typeface="Times New Roman" panose="02020603050405020304" pitchFamily="18" charset="0"/>
                        </a:rPr>
                        <a:t>Podrška razvoju rane intervencije</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0,00</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1.160,14</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44364525"/>
                  </a:ext>
                </a:extLst>
              </a:tr>
              <a:tr h="0">
                <a:tc>
                  <a:txBody>
                    <a:bodyPr/>
                    <a:lstStyle/>
                    <a:p>
                      <a:pPr algn="ctr">
                        <a:spcAft>
                          <a:spcPts val="0"/>
                        </a:spcAft>
                      </a:pPr>
                      <a:r>
                        <a:rPr lang="hr-HR" sz="1000">
                          <a:solidFill>
                            <a:srgbClr val="000000"/>
                          </a:solidFill>
                          <a:effectLst/>
                          <a:latin typeface="Times New Roman" panose="02020603050405020304" pitchFamily="18" charset="0"/>
                          <a:ea typeface="Times New Roman" panose="02020603050405020304" pitchFamily="18" charset="0"/>
                        </a:rPr>
                        <a:t>ŽUPANIJA</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spcAft>
                          <a:spcPts val="0"/>
                        </a:spcAft>
                      </a:pPr>
                      <a:r>
                        <a:rPr lang="hr-HR" sz="1000">
                          <a:solidFill>
                            <a:srgbClr val="000000"/>
                          </a:solidFill>
                          <a:effectLst/>
                          <a:latin typeface="Times New Roman" panose="02020603050405020304" pitchFamily="18" charset="0"/>
                          <a:ea typeface="Times New Roman" panose="02020603050405020304" pitchFamily="18" charset="0"/>
                        </a:rPr>
                        <a:t>Energ. obnova perivoj V. Nazora</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88.000,00</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hr-HR" sz="1000">
                          <a:solidFill>
                            <a:srgbClr val="000000"/>
                          </a:solidFill>
                          <a:effectLst/>
                          <a:latin typeface="Times New Roman" panose="02020603050405020304" pitchFamily="18" charset="0"/>
                          <a:ea typeface="Times New Roman" panose="02020603050405020304" pitchFamily="18" charset="0"/>
                        </a:rPr>
                        <a:t>0,00</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23415692"/>
                  </a:ext>
                </a:extLst>
              </a:tr>
              <a:tr h="0">
                <a:tc>
                  <a:txBody>
                    <a:bodyPr/>
                    <a:lstStyle/>
                    <a:p>
                      <a:pPr algn="ctr">
                        <a:spcAft>
                          <a:spcPts val="0"/>
                        </a:spcAft>
                      </a:pPr>
                      <a:r>
                        <a:rPr lang="hr-HR" sz="1000" b="1" i="1">
                          <a:solidFill>
                            <a:srgbClr val="000000"/>
                          </a:solidFill>
                          <a:effectLst/>
                          <a:latin typeface="Times New Roman" panose="02020603050405020304" pitchFamily="18" charset="0"/>
                          <a:ea typeface="Times New Roman" panose="02020603050405020304" pitchFamily="18" charset="0"/>
                        </a:rPr>
                        <a:t>UKUPNO</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spcAft>
                          <a:spcPts val="0"/>
                        </a:spcAft>
                      </a:pPr>
                      <a:r>
                        <a:rPr lang="hr-HR" sz="1000" b="1" i="1">
                          <a:solidFill>
                            <a:srgbClr val="000000"/>
                          </a:solidFill>
                          <a:effectLst/>
                          <a:latin typeface="Times New Roman" panose="02020603050405020304" pitchFamily="18" charset="0"/>
                          <a:ea typeface="Times New Roman" panose="02020603050405020304" pitchFamily="18" charset="0"/>
                        </a:rPr>
                        <a:t>UPRAVNI ODJELI ZADARSKE ŽUPANIJE</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a:spcAft>
                          <a:spcPts val="0"/>
                        </a:spcAft>
                      </a:pPr>
                      <a:r>
                        <a:rPr lang="hr-HR" sz="1000" b="1" i="1">
                          <a:solidFill>
                            <a:srgbClr val="000000"/>
                          </a:solidFill>
                          <a:effectLst/>
                          <a:latin typeface="Times New Roman" panose="02020603050405020304" pitchFamily="18" charset="0"/>
                          <a:ea typeface="Times New Roman" panose="02020603050405020304" pitchFamily="18" charset="0"/>
                        </a:rPr>
                        <a:t>2.123.520,91</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a:spcAft>
                          <a:spcPts val="0"/>
                        </a:spcAft>
                      </a:pPr>
                      <a:r>
                        <a:rPr lang="hr-HR" sz="1000" b="1" i="1">
                          <a:solidFill>
                            <a:srgbClr val="000000"/>
                          </a:solidFill>
                          <a:effectLst/>
                          <a:latin typeface="Times New Roman" panose="02020603050405020304" pitchFamily="18" charset="0"/>
                          <a:ea typeface="Times New Roman" panose="02020603050405020304" pitchFamily="18" charset="0"/>
                        </a:rPr>
                        <a:t>1.452.883,74</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2964865146"/>
                  </a:ext>
                </a:extLst>
              </a:tr>
              <a:tr h="0">
                <a:tc gridSpan="2">
                  <a:txBody>
                    <a:bodyPr/>
                    <a:lstStyle/>
                    <a:p>
                      <a:pPr algn="ctr">
                        <a:spcAft>
                          <a:spcPts val="0"/>
                        </a:spcAft>
                      </a:pPr>
                      <a:r>
                        <a:rPr lang="hr-HR" sz="1000" b="1">
                          <a:solidFill>
                            <a:srgbClr val="000000"/>
                          </a:solidFill>
                          <a:effectLst/>
                          <a:latin typeface="Times New Roman" panose="02020603050405020304" pitchFamily="18" charset="0"/>
                          <a:ea typeface="Times New Roman" panose="02020603050405020304" pitchFamily="18" charset="0"/>
                        </a:rPr>
                        <a:t>SVEUKUPNO 82 PROJEKTA</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hMerge="1">
                  <a:txBody>
                    <a:bodyPr/>
                    <a:lstStyle/>
                    <a:p>
                      <a:endParaRPr lang="hr-HR"/>
                    </a:p>
                  </a:txBody>
                  <a:tcPr/>
                </a:tc>
                <a:tc>
                  <a:txBody>
                    <a:bodyPr/>
                    <a:lstStyle/>
                    <a:p>
                      <a:pPr algn="r">
                        <a:spcAft>
                          <a:spcPts val="0"/>
                        </a:spcAft>
                      </a:pPr>
                      <a:r>
                        <a:rPr lang="hr-HR" sz="1000" b="1">
                          <a:solidFill>
                            <a:srgbClr val="000000"/>
                          </a:solidFill>
                          <a:effectLst/>
                          <a:latin typeface="Times New Roman" panose="02020603050405020304" pitchFamily="18" charset="0"/>
                          <a:ea typeface="Times New Roman" panose="02020603050405020304" pitchFamily="18" charset="0"/>
                        </a:rPr>
                        <a:t>29.579.355,54</a:t>
                      </a:r>
                      <a:endParaRPr lang="hr-HR" sz="120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tc>
                  <a:txBody>
                    <a:bodyPr/>
                    <a:lstStyle/>
                    <a:p>
                      <a:pPr algn="r">
                        <a:spcAft>
                          <a:spcPts val="0"/>
                        </a:spcAft>
                      </a:pPr>
                      <a:r>
                        <a:rPr lang="hr-HR" sz="1000" b="1" dirty="0">
                          <a:solidFill>
                            <a:srgbClr val="000000"/>
                          </a:solidFill>
                          <a:effectLst/>
                          <a:latin typeface="Times New Roman" panose="02020603050405020304" pitchFamily="18" charset="0"/>
                          <a:ea typeface="Times New Roman" panose="02020603050405020304" pitchFamily="18" charset="0"/>
                        </a:rPr>
                        <a:t>26.079.865,71</a:t>
                      </a:r>
                      <a:endParaRPr lang="hr-HR" sz="1200" dirty="0">
                        <a:effectLst/>
                        <a:latin typeface="Times New Roman" panose="02020603050405020304" pitchFamily="18" charset="0"/>
                        <a:ea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DE9D9"/>
                    </a:solidFill>
                  </a:tcPr>
                </a:tc>
                <a:extLst>
                  <a:ext uri="{0D108BD9-81ED-4DB2-BD59-A6C34878D82A}">
                    <a16:rowId xmlns:a16="http://schemas.microsoft.com/office/drawing/2014/main" val="904249270"/>
                  </a:ext>
                </a:extLst>
              </a:tr>
            </a:tbl>
          </a:graphicData>
        </a:graphic>
      </p:graphicFrame>
      <p:graphicFrame>
        <p:nvGraphicFramePr>
          <p:cNvPr id="7" name="Tablica 6">
            <a:extLst>
              <a:ext uri="{FF2B5EF4-FFF2-40B4-BE49-F238E27FC236}">
                <a16:creationId xmlns:a16="http://schemas.microsoft.com/office/drawing/2014/main" id="{74E195DC-54CE-4D00-8FAE-5638BA569CEE}"/>
              </a:ext>
            </a:extLst>
          </p:cNvPr>
          <p:cNvGraphicFramePr>
            <a:graphicFrameLocks noGrp="1"/>
          </p:cNvGraphicFramePr>
          <p:nvPr/>
        </p:nvGraphicFramePr>
        <p:xfrm>
          <a:off x="457200" y="1600200"/>
          <a:ext cx="8229600" cy="152400"/>
        </p:xfrm>
        <a:graphic>
          <a:graphicData uri="http://schemas.openxmlformats.org/drawingml/2006/table">
            <a:tbl>
              <a:tblPr firstRow="1" firstCol="1" bandRow="1"/>
              <a:tblGrid>
                <a:gridCol w="2057400">
                  <a:extLst>
                    <a:ext uri="{9D8B030D-6E8A-4147-A177-3AD203B41FA5}">
                      <a16:colId xmlns:a16="http://schemas.microsoft.com/office/drawing/2014/main" val="3321703919"/>
                    </a:ext>
                  </a:extLst>
                </a:gridCol>
                <a:gridCol w="2057400">
                  <a:extLst>
                    <a:ext uri="{9D8B030D-6E8A-4147-A177-3AD203B41FA5}">
                      <a16:colId xmlns:a16="http://schemas.microsoft.com/office/drawing/2014/main" val="1530126626"/>
                    </a:ext>
                  </a:extLst>
                </a:gridCol>
                <a:gridCol w="2057400">
                  <a:extLst>
                    <a:ext uri="{9D8B030D-6E8A-4147-A177-3AD203B41FA5}">
                      <a16:colId xmlns:a16="http://schemas.microsoft.com/office/drawing/2014/main" val="1319073239"/>
                    </a:ext>
                  </a:extLst>
                </a:gridCol>
                <a:gridCol w="2057400">
                  <a:extLst>
                    <a:ext uri="{9D8B030D-6E8A-4147-A177-3AD203B41FA5}">
                      <a16:colId xmlns:a16="http://schemas.microsoft.com/office/drawing/2014/main" val="1561501047"/>
                    </a:ext>
                  </a:extLst>
                </a:gridCol>
              </a:tblGrid>
              <a:tr h="0">
                <a:tc>
                  <a:txBody>
                    <a:bodyPr/>
                    <a:lstStyle/>
                    <a:p>
                      <a:pPr algn="ctr">
                        <a:spcAft>
                          <a:spcPts val="0"/>
                        </a:spcAft>
                      </a:pPr>
                      <a:r>
                        <a:rPr lang="hr-HR" sz="1000" b="1" i="1" dirty="0">
                          <a:solidFill>
                            <a:srgbClr val="000000"/>
                          </a:solidFill>
                          <a:effectLst/>
                          <a:latin typeface="Times New Roman" panose="02020603050405020304" pitchFamily="18" charset="0"/>
                          <a:ea typeface="Times New Roman" panose="02020603050405020304" pitchFamily="18" charset="0"/>
                        </a:rPr>
                        <a:t>NOSITELJ </a:t>
                      </a:r>
                      <a:endParaRPr lang="hr-HR"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ctr">
                        <a:spcAft>
                          <a:spcPts val="0"/>
                        </a:spcAft>
                      </a:pPr>
                      <a:r>
                        <a:rPr lang="hr-HR" sz="1000" b="1" i="1">
                          <a:solidFill>
                            <a:srgbClr val="000000"/>
                          </a:solidFill>
                          <a:effectLst/>
                          <a:latin typeface="Times New Roman" panose="02020603050405020304" pitchFamily="18" charset="0"/>
                          <a:ea typeface="Times New Roman" panose="02020603050405020304" pitchFamily="18" charset="0"/>
                        </a:rPr>
                        <a:t>NAZIV PROJEKTA</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ctr">
                        <a:spcAft>
                          <a:spcPts val="0"/>
                        </a:spcAft>
                      </a:pPr>
                      <a:r>
                        <a:rPr lang="hr-HR" sz="1000" b="1" i="1">
                          <a:solidFill>
                            <a:srgbClr val="000000"/>
                          </a:solidFill>
                          <a:effectLst/>
                          <a:latin typeface="Times New Roman" panose="02020603050405020304" pitchFamily="18" charset="0"/>
                          <a:ea typeface="Times New Roman" panose="02020603050405020304" pitchFamily="18" charset="0"/>
                        </a:rPr>
                        <a:t>PLAN 2023.</a:t>
                      </a:r>
                      <a:endParaRPr lang="hr-HR" sz="12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a:txBody>
                    <a:bodyPr/>
                    <a:lstStyle/>
                    <a:p>
                      <a:pPr algn="ctr">
                        <a:spcAft>
                          <a:spcPts val="0"/>
                        </a:spcAft>
                      </a:pPr>
                      <a:r>
                        <a:rPr lang="hr-HR" sz="1000" b="1" i="1" dirty="0">
                          <a:solidFill>
                            <a:srgbClr val="000000"/>
                          </a:solidFill>
                          <a:effectLst/>
                          <a:latin typeface="Times New Roman" panose="02020603050405020304" pitchFamily="18" charset="0"/>
                          <a:ea typeface="Times New Roman" panose="02020603050405020304" pitchFamily="18" charset="0"/>
                        </a:rPr>
                        <a:t>IZMJENE I DOPUNE 2023.</a:t>
                      </a:r>
                      <a:endParaRPr lang="hr-HR" sz="12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extLst>
                  <a:ext uri="{0D108BD9-81ED-4DB2-BD59-A6C34878D82A}">
                    <a16:rowId xmlns:a16="http://schemas.microsoft.com/office/drawing/2014/main" val="1954763374"/>
                  </a:ext>
                </a:extLst>
              </a:tr>
            </a:tbl>
          </a:graphicData>
        </a:graphic>
      </p:graphicFrame>
      <p:sp>
        <p:nvSpPr>
          <p:cNvPr id="8" name="Pravokutnik 7">
            <a:extLst>
              <a:ext uri="{FF2B5EF4-FFF2-40B4-BE49-F238E27FC236}">
                <a16:creationId xmlns:a16="http://schemas.microsoft.com/office/drawing/2014/main" id="{DCD144E6-36BC-480E-BD09-E505BFCAB8EE}"/>
              </a:ext>
            </a:extLst>
          </p:cNvPr>
          <p:cNvSpPr/>
          <p:nvPr/>
        </p:nvSpPr>
        <p:spPr>
          <a:xfrm>
            <a:off x="539552" y="424191"/>
            <a:ext cx="6840760" cy="830997"/>
          </a:xfrm>
          <a:prstGeom prst="rect">
            <a:avLst/>
          </a:prstGeom>
        </p:spPr>
        <p:txBody>
          <a:bodyPr wrap="square">
            <a:spAutoFit/>
          </a:bodyPr>
          <a:lstStyle/>
          <a:p>
            <a:r>
              <a:rPr lang="hr-HR" sz="2400" b="1" i="1" dirty="0">
                <a:solidFill>
                  <a:prstClr val="black"/>
                </a:solidFill>
                <a:ea typeface="Times New Roman" panose="02020603050405020304" pitchFamily="18" charset="0"/>
                <a:cs typeface="+mj-cs"/>
              </a:rPr>
              <a:t>Prihodi po nositeljima projekata Zadarske županije i proračunskih korisnika u 2023. godini </a:t>
            </a:r>
            <a:endParaRPr lang="hr-HR" dirty="0"/>
          </a:p>
        </p:txBody>
      </p:sp>
      <p:pic>
        <p:nvPicPr>
          <p:cNvPr id="9" name="Slika 8">
            <a:extLst>
              <a:ext uri="{FF2B5EF4-FFF2-40B4-BE49-F238E27FC236}">
                <a16:creationId xmlns:a16="http://schemas.microsoft.com/office/drawing/2014/main" id="{4D142283-ED7D-4A5F-8CB1-78EE9293DD6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82744" y="432601"/>
            <a:ext cx="504056" cy="633001"/>
          </a:xfrm>
          <a:prstGeom prst="rect">
            <a:avLst/>
          </a:prstGeom>
        </p:spPr>
      </p:pic>
    </p:spTree>
    <p:extLst>
      <p:ext uri="{BB962C8B-B14F-4D97-AF65-F5344CB8AC3E}">
        <p14:creationId xmlns:p14="http://schemas.microsoft.com/office/powerpoint/2010/main" val="3731347253"/>
      </p:ext>
    </p:extLst>
  </p:cSld>
  <p:clrMapOvr>
    <a:masterClrMapping/>
  </p:clrMapOvr>
  <p:transition spd="slow" advClick="0" advTm="0"/>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D90A39C-2641-41F0-B9DF-102CC6EC61A3}"/>
              </a:ext>
            </a:extLst>
          </p:cNvPr>
          <p:cNvSpPr>
            <a:spLocks noGrp="1"/>
          </p:cNvSpPr>
          <p:nvPr>
            <p:ph type="title"/>
          </p:nvPr>
        </p:nvSpPr>
        <p:spPr/>
        <p:txBody>
          <a:bodyPr>
            <a:normAutofit/>
          </a:bodyPr>
          <a:lstStyle/>
          <a:p>
            <a:r>
              <a:rPr lang="hr-HR" sz="3600" b="1" dirty="0"/>
              <a:t>Gospodarsko - razvojna komponenta</a:t>
            </a:r>
            <a:endParaRPr lang="hr-HR" sz="3600" dirty="0"/>
          </a:p>
        </p:txBody>
      </p:sp>
      <p:sp>
        <p:nvSpPr>
          <p:cNvPr id="3" name="Rezervirano mjesto sadržaja 2">
            <a:extLst>
              <a:ext uri="{FF2B5EF4-FFF2-40B4-BE49-F238E27FC236}">
                <a16:creationId xmlns:a16="http://schemas.microsoft.com/office/drawing/2014/main" id="{0DB97FF1-A8FB-4BCC-854F-C0130FBDC1C4}"/>
              </a:ext>
            </a:extLst>
          </p:cNvPr>
          <p:cNvSpPr>
            <a:spLocks noGrp="1"/>
          </p:cNvSpPr>
          <p:nvPr>
            <p:ph idx="1"/>
          </p:nvPr>
        </p:nvSpPr>
        <p:spPr>
          <a:xfrm>
            <a:off x="457200" y="2057399"/>
            <a:ext cx="8229600" cy="4525963"/>
          </a:xfrm>
        </p:spPr>
        <p:txBody>
          <a:bodyPr>
            <a:normAutofit/>
          </a:bodyPr>
          <a:lstStyle/>
          <a:p>
            <a:pPr marL="0" indent="0" algn="just">
              <a:spcAft>
                <a:spcPts val="0"/>
              </a:spcAft>
              <a:buNone/>
            </a:pPr>
            <a:r>
              <a:rPr lang="hr-HR" sz="1600" u="sng" dirty="0">
                <a:latin typeface="Times New Roman" panose="02020603050405020304" pitchFamily="18" charset="0"/>
                <a:ea typeface="Times New Roman" panose="02020603050405020304" pitchFamily="18" charset="0"/>
              </a:rPr>
              <a:t>Posebno ističemo</a:t>
            </a:r>
            <a:r>
              <a:rPr lang="hr-HR" sz="1600" dirty="0">
                <a:latin typeface="Times New Roman" panose="02020603050405020304" pitchFamily="18" charset="0"/>
                <a:ea typeface="Times New Roman" panose="02020603050405020304" pitchFamily="18" charset="0"/>
              </a:rPr>
              <a:t>:</a:t>
            </a:r>
          </a:p>
          <a:p>
            <a:pPr lvl="0">
              <a:buFont typeface="+mj-lt"/>
              <a:buAutoNum type="arabicPeriod"/>
            </a:pPr>
            <a:r>
              <a:rPr lang="hr-HR" sz="1600" dirty="0">
                <a:latin typeface="Times New Roman" panose="02020603050405020304" pitchFamily="18" charset="0"/>
                <a:ea typeface="Times New Roman" panose="02020603050405020304" pitchFamily="18" charset="0"/>
              </a:rPr>
              <a:t>provedbu projekata Medicinska+ i RCK za izgradnju nove školske zgrade sa </a:t>
            </a:r>
            <a:r>
              <a:rPr lang="hr-HR" sz="1600" b="1" dirty="0">
                <a:latin typeface="Times New Roman" panose="02020603050405020304" pitchFamily="18" charset="0"/>
                <a:ea typeface="Times New Roman" panose="02020603050405020304" pitchFamily="18" charset="0"/>
              </a:rPr>
              <a:t>12,3 </a:t>
            </a:r>
            <a:r>
              <a:rPr lang="hr-HR" sz="1600" b="1" dirty="0" err="1">
                <a:latin typeface="Times New Roman" panose="02020603050405020304" pitchFamily="18" charset="0"/>
                <a:ea typeface="Times New Roman" panose="02020603050405020304" pitchFamily="18" charset="0"/>
              </a:rPr>
              <a:t>mil</a:t>
            </a:r>
            <a:r>
              <a:rPr lang="hr-HR" sz="1600" b="1" dirty="0">
                <a:latin typeface="Times New Roman" panose="02020603050405020304" pitchFamily="18" charset="0"/>
                <a:ea typeface="Times New Roman" panose="02020603050405020304" pitchFamily="18" charset="0"/>
              </a:rPr>
              <a:t>.</a:t>
            </a:r>
            <a:r>
              <a:rPr lang="hr-HR" sz="1600" dirty="0">
                <a:latin typeface="Times New Roman" panose="02020603050405020304" pitchFamily="18" charset="0"/>
                <a:ea typeface="Times New Roman" panose="02020603050405020304" pitchFamily="18" charset="0"/>
              </a:rPr>
              <a:t> </a:t>
            </a:r>
            <a:r>
              <a:rPr lang="hr-HR" sz="1600" b="1" dirty="0">
                <a:latin typeface="Times New Roman" panose="02020603050405020304" pitchFamily="18" charset="0"/>
                <a:ea typeface="Times New Roman" panose="02020603050405020304" pitchFamily="18" charset="0"/>
              </a:rPr>
              <a:t>eura</a:t>
            </a:r>
            <a:r>
              <a:rPr lang="hr-HR" sz="1600" dirty="0">
                <a:latin typeface="Times New Roman" panose="02020603050405020304" pitchFamily="18" charset="0"/>
                <a:ea typeface="Times New Roman" panose="02020603050405020304" pitchFamily="18" charset="0"/>
              </a:rPr>
              <a:t>,</a:t>
            </a:r>
          </a:p>
          <a:p>
            <a:pPr lvl="0">
              <a:buFont typeface="+mj-lt"/>
              <a:buAutoNum type="arabicPeriod"/>
            </a:pPr>
            <a:r>
              <a:rPr lang="hr-HR" sz="1600" dirty="0">
                <a:latin typeface="Times New Roman" panose="02020603050405020304" pitchFamily="18" charset="0"/>
                <a:ea typeface="Times New Roman" panose="02020603050405020304" pitchFamily="18" charset="0"/>
              </a:rPr>
              <a:t>provedbu projekata SŠ Vice Vlatković, Bolji uvjeti za učenje kroz rad i Budi spreman i kompetentan u iznosu od </a:t>
            </a:r>
            <a:r>
              <a:rPr lang="hr-HR" sz="1600" b="1" dirty="0">
                <a:latin typeface="Times New Roman" panose="02020603050405020304" pitchFamily="18" charset="0"/>
                <a:ea typeface="Times New Roman" panose="02020603050405020304" pitchFamily="18" charset="0"/>
              </a:rPr>
              <a:t>5,5 </a:t>
            </a:r>
            <a:r>
              <a:rPr lang="hr-HR" sz="1600" b="1" dirty="0" err="1">
                <a:latin typeface="Times New Roman" panose="02020603050405020304" pitchFamily="18" charset="0"/>
                <a:ea typeface="Times New Roman" panose="02020603050405020304" pitchFamily="18" charset="0"/>
              </a:rPr>
              <a:t>mil</a:t>
            </a:r>
            <a:r>
              <a:rPr lang="hr-HR" sz="1600" b="1" dirty="0">
                <a:latin typeface="Times New Roman" panose="02020603050405020304" pitchFamily="18" charset="0"/>
                <a:ea typeface="Times New Roman" panose="02020603050405020304" pitchFamily="18" charset="0"/>
              </a:rPr>
              <a:t>. eura</a:t>
            </a:r>
            <a:r>
              <a:rPr lang="hr-HR" sz="1600" dirty="0">
                <a:latin typeface="Times New Roman" panose="02020603050405020304" pitchFamily="18" charset="0"/>
                <a:ea typeface="Times New Roman" panose="02020603050405020304" pitchFamily="18" charset="0"/>
              </a:rPr>
              <a:t>,</a:t>
            </a:r>
          </a:p>
          <a:p>
            <a:pPr lvl="0">
              <a:buFont typeface="+mj-lt"/>
              <a:buAutoNum type="arabicPeriod"/>
            </a:pPr>
            <a:r>
              <a:rPr lang="hr-HR" sz="1600" dirty="0">
                <a:latin typeface="Times New Roman" panose="02020603050405020304" pitchFamily="18" charset="0"/>
                <a:ea typeface="Times New Roman" panose="02020603050405020304" pitchFamily="18" charset="0"/>
              </a:rPr>
              <a:t>izgradnju dnevnih bolnica sa </a:t>
            </a:r>
            <a:r>
              <a:rPr lang="hr-HR" sz="1600" b="1" dirty="0">
                <a:latin typeface="Times New Roman" panose="02020603050405020304" pitchFamily="18" charset="0"/>
                <a:ea typeface="Times New Roman" panose="02020603050405020304" pitchFamily="18" charset="0"/>
              </a:rPr>
              <a:t>3,2 </a:t>
            </a:r>
            <a:r>
              <a:rPr lang="hr-HR" sz="1600" b="1" dirty="0" err="1">
                <a:latin typeface="Times New Roman" panose="02020603050405020304" pitchFamily="18" charset="0"/>
                <a:ea typeface="Times New Roman" panose="02020603050405020304" pitchFamily="18" charset="0"/>
              </a:rPr>
              <a:t>mil</a:t>
            </a:r>
            <a:r>
              <a:rPr lang="hr-HR" sz="1600" dirty="0">
                <a:latin typeface="Times New Roman" panose="02020603050405020304" pitchFamily="18" charset="0"/>
                <a:ea typeface="Times New Roman" panose="02020603050405020304" pitchFamily="18" charset="0"/>
              </a:rPr>
              <a:t> </a:t>
            </a:r>
            <a:r>
              <a:rPr lang="hr-HR" sz="1600" b="1" dirty="0">
                <a:latin typeface="Times New Roman" panose="02020603050405020304" pitchFamily="18" charset="0"/>
                <a:ea typeface="Times New Roman" panose="02020603050405020304" pitchFamily="18" charset="0"/>
              </a:rPr>
              <a:t>eura</a:t>
            </a:r>
            <a:r>
              <a:rPr lang="hr-HR" sz="1600" dirty="0">
                <a:latin typeface="Times New Roman" panose="02020603050405020304" pitchFamily="18" charset="0"/>
                <a:ea typeface="Times New Roman" panose="02020603050405020304" pitchFamily="18" charset="0"/>
              </a:rPr>
              <a:t>,</a:t>
            </a:r>
          </a:p>
          <a:p>
            <a:pPr lvl="0">
              <a:buFont typeface="+mj-lt"/>
              <a:buAutoNum type="arabicPeriod"/>
            </a:pPr>
            <a:r>
              <a:rPr lang="hr-HR" sz="1600" dirty="0">
                <a:latin typeface="Times New Roman" panose="02020603050405020304" pitchFamily="18" charset="0"/>
                <a:ea typeface="Times New Roman" panose="02020603050405020304" pitchFamily="18" charset="0"/>
              </a:rPr>
              <a:t>uređenje poslovnih zgrada Zadarske županije u iznosu od </a:t>
            </a:r>
            <a:r>
              <a:rPr lang="hr-HR" sz="1600" b="1" dirty="0">
                <a:latin typeface="Times New Roman" panose="02020603050405020304" pitchFamily="18" charset="0"/>
                <a:ea typeface="Times New Roman" panose="02020603050405020304" pitchFamily="18" charset="0"/>
              </a:rPr>
              <a:t>3,2 </a:t>
            </a:r>
            <a:r>
              <a:rPr lang="hr-HR" sz="1600" b="1" dirty="0" err="1">
                <a:latin typeface="Times New Roman" panose="02020603050405020304" pitchFamily="18" charset="0"/>
                <a:ea typeface="Times New Roman" panose="02020603050405020304" pitchFamily="18" charset="0"/>
              </a:rPr>
              <a:t>mil</a:t>
            </a:r>
            <a:r>
              <a:rPr lang="hr-HR" sz="1600" b="1" dirty="0">
                <a:latin typeface="Times New Roman" panose="02020603050405020304" pitchFamily="18" charset="0"/>
                <a:ea typeface="Times New Roman" panose="02020603050405020304" pitchFamily="18" charset="0"/>
              </a:rPr>
              <a:t>. eura</a:t>
            </a:r>
            <a:r>
              <a:rPr lang="hr-HR" sz="1600" dirty="0">
                <a:latin typeface="Times New Roman" panose="02020603050405020304" pitchFamily="18" charset="0"/>
                <a:ea typeface="Times New Roman" panose="02020603050405020304" pitchFamily="18" charset="0"/>
              </a:rPr>
              <a:t>,</a:t>
            </a:r>
          </a:p>
          <a:p>
            <a:pPr lvl="0">
              <a:buFont typeface="+mj-lt"/>
              <a:buAutoNum type="arabicPeriod"/>
            </a:pPr>
            <a:r>
              <a:rPr lang="hr-HR" sz="1600" dirty="0">
                <a:latin typeface="Times New Roman" panose="02020603050405020304" pitchFamily="18" charset="0"/>
                <a:ea typeface="Times New Roman" panose="02020603050405020304" pitchFamily="18" charset="0"/>
              </a:rPr>
              <a:t>izgradnju skloništa za napuštene i izgubljene životinje u iznosu od </a:t>
            </a:r>
            <a:r>
              <a:rPr lang="hr-HR" sz="1600" b="1" dirty="0">
                <a:latin typeface="Times New Roman" panose="02020603050405020304" pitchFamily="18" charset="0"/>
                <a:ea typeface="Times New Roman" panose="02020603050405020304" pitchFamily="18" charset="0"/>
              </a:rPr>
              <a:t>2,1 </a:t>
            </a:r>
            <a:r>
              <a:rPr lang="hr-HR" sz="1600" b="1" dirty="0" err="1">
                <a:latin typeface="Times New Roman" panose="02020603050405020304" pitchFamily="18" charset="0"/>
                <a:ea typeface="Times New Roman" panose="02020603050405020304" pitchFamily="18" charset="0"/>
              </a:rPr>
              <a:t>mil</a:t>
            </a:r>
            <a:r>
              <a:rPr lang="hr-HR" sz="1600" b="1" dirty="0">
                <a:latin typeface="Times New Roman" panose="02020603050405020304" pitchFamily="18" charset="0"/>
                <a:ea typeface="Times New Roman" panose="02020603050405020304" pitchFamily="18" charset="0"/>
              </a:rPr>
              <a:t>.</a:t>
            </a:r>
            <a:r>
              <a:rPr lang="hr-HR" sz="1600" dirty="0">
                <a:latin typeface="Times New Roman" panose="02020603050405020304" pitchFamily="18" charset="0"/>
                <a:ea typeface="Times New Roman" panose="02020603050405020304" pitchFamily="18" charset="0"/>
              </a:rPr>
              <a:t> </a:t>
            </a:r>
            <a:r>
              <a:rPr lang="hr-HR" sz="1600" b="1" dirty="0">
                <a:latin typeface="Times New Roman" panose="02020603050405020304" pitchFamily="18" charset="0"/>
                <a:ea typeface="Times New Roman" panose="02020603050405020304" pitchFamily="18" charset="0"/>
              </a:rPr>
              <a:t>eura</a:t>
            </a:r>
            <a:r>
              <a:rPr lang="hr-HR" sz="1600" dirty="0">
                <a:latin typeface="Times New Roman" panose="02020603050405020304" pitchFamily="18" charset="0"/>
                <a:ea typeface="Times New Roman" panose="02020603050405020304" pitchFamily="18" charset="0"/>
              </a:rPr>
              <a:t>,</a:t>
            </a:r>
          </a:p>
          <a:p>
            <a:pPr lvl="0">
              <a:buFont typeface="+mj-lt"/>
              <a:buAutoNum type="arabicPeriod"/>
            </a:pPr>
            <a:r>
              <a:rPr lang="hr-HR" sz="1600" dirty="0">
                <a:latin typeface="Times New Roman" panose="02020603050405020304" pitchFamily="18" charset="0"/>
                <a:ea typeface="Times New Roman" panose="02020603050405020304" pitchFamily="18" charset="0"/>
              </a:rPr>
              <a:t>izgradnju Centra za gospodarenje otpadom Biljane Donje u iznosu od </a:t>
            </a:r>
            <a:r>
              <a:rPr lang="hr-HR" sz="1600" b="1" dirty="0">
                <a:latin typeface="Times New Roman" panose="02020603050405020304" pitchFamily="18" charset="0"/>
                <a:ea typeface="Times New Roman" panose="02020603050405020304" pitchFamily="18" charset="0"/>
              </a:rPr>
              <a:t>1,0 </a:t>
            </a:r>
            <a:r>
              <a:rPr lang="hr-HR" sz="1600" b="1" dirty="0" err="1">
                <a:latin typeface="Times New Roman" panose="02020603050405020304" pitchFamily="18" charset="0"/>
                <a:ea typeface="Times New Roman" panose="02020603050405020304" pitchFamily="18" charset="0"/>
              </a:rPr>
              <a:t>mil</a:t>
            </a:r>
            <a:r>
              <a:rPr lang="hr-HR" sz="1600" dirty="0">
                <a:latin typeface="Times New Roman" panose="02020603050405020304" pitchFamily="18" charset="0"/>
                <a:ea typeface="Times New Roman" panose="02020603050405020304" pitchFamily="18" charset="0"/>
              </a:rPr>
              <a:t> </a:t>
            </a:r>
            <a:r>
              <a:rPr lang="hr-HR" sz="1600" b="1" dirty="0">
                <a:latin typeface="Times New Roman" panose="02020603050405020304" pitchFamily="18" charset="0"/>
                <a:ea typeface="Times New Roman" panose="02020603050405020304" pitchFamily="18" charset="0"/>
              </a:rPr>
              <a:t>eura</a:t>
            </a:r>
            <a:r>
              <a:rPr lang="hr-HR" sz="1600" dirty="0">
                <a:latin typeface="Times New Roman" panose="02020603050405020304" pitchFamily="18" charset="0"/>
                <a:ea typeface="Times New Roman" panose="02020603050405020304" pitchFamily="18" charset="0"/>
              </a:rPr>
              <a:t>,</a:t>
            </a:r>
          </a:p>
          <a:p>
            <a:pPr lvl="0">
              <a:buFont typeface="+mj-lt"/>
              <a:buAutoNum type="arabicPeriod"/>
            </a:pPr>
            <a:r>
              <a:rPr lang="hr-HR" sz="1600" dirty="0">
                <a:latin typeface="Times New Roman" panose="02020603050405020304" pitchFamily="18" charset="0"/>
                <a:ea typeface="Times New Roman" panose="02020603050405020304" pitchFamily="18" charset="0"/>
              </a:rPr>
              <a:t>izgradnju Poljoprivredno edukacijskog centra sa </a:t>
            </a:r>
            <a:r>
              <a:rPr lang="hr-HR" sz="1600" b="1" dirty="0">
                <a:latin typeface="Times New Roman" panose="02020603050405020304" pitchFamily="18" charset="0"/>
                <a:ea typeface="Times New Roman" panose="02020603050405020304" pitchFamily="18" charset="0"/>
              </a:rPr>
              <a:t>0,7 </a:t>
            </a:r>
            <a:r>
              <a:rPr lang="hr-HR" sz="1600" b="1" dirty="0" err="1">
                <a:latin typeface="Times New Roman" panose="02020603050405020304" pitchFamily="18" charset="0"/>
                <a:ea typeface="Times New Roman" panose="02020603050405020304" pitchFamily="18" charset="0"/>
              </a:rPr>
              <a:t>mil</a:t>
            </a:r>
            <a:r>
              <a:rPr lang="hr-HR" sz="1600" b="1" dirty="0">
                <a:latin typeface="Times New Roman" panose="02020603050405020304" pitchFamily="18" charset="0"/>
                <a:ea typeface="Times New Roman" panose="02020603050405020304" pitchFamily="18" charset="0"/>
              </a:rPr>
              <a:t>.</a:t>
            </a:r>
            <a:r>
              <a:rPr lang="hr-HR" sz="1600" dirty="0">
                <a:latin typeface="Times New Roman" panose="02020603050405020304" pitchFamily="18" charset="0"/>
                <a:ea typeface="Times New Roman" panose="02020603050405020304" pitchFamily="18" charset="0"/>
              </a:rPr>
              <a:t> </a:t>
            </a:r>
            <a:r>
              <a:rPr lang="hr-HR" sz="1600" b="1" dirty="0">
                <a:latin typeface="Times New Roman" panose="02020603050405020304" pitchFamily="18" charset="0"/>
                <a:ea typeface="Times New Roman" panose="02020603050405020304" pitchFamily="18" charset="0"/>
              </a:rPr>
              <a:t>eura</a:t>
            </a:r>
            <a:r>
              <a:rPr lang="hr-HR" sz="1600" dirty="0">
                <a:latin typeface="Times New Roman" panose="02020603050405020304" pitchFamily="18" charset="0"/>
                <a:ea typeface="Times New Roman" panose="02020603050405020304" pitchFamily="18" charset="0"/>
              </a:rPr>
              <a:t>.</a:t>
            </a:r>
          </a:p>
          <a:p>
            <a:endParaRPr lang="hr-HR" dirty="0"/>
          </a:p>
        </p:txBody>
      </p:sp>
      <p:sp>
        <p:nvSpPr>
          <p:cNvPr id="4" name="TekstniOkvir 3">
            <a:extLst>
              <a:ext uri="{FF2B5EF4-FFF2-40B4-BE49-F238E27FC236}">
                <a16:creationId xmlns:a16="http://schemas.microsoft.com/office/drawing/2014/main" id="{78A36E79-F253-4DE6-BC6A-FEC4433A082C}"/>
              </a:ext>
            </a:extLst>
          </p:cNvPr>
          <p:cNvSpPr txBox="1"/>
          <p:nvPr/>
        </p:nvSpPr>
        <p:spPr>
          <a:xfrm>
            <a:off x="755576" y="1262111"/>
            <a:ext cx="7344816" cy="646331"/>
          </a:xfrm>
          <a:prstGeom prst="rect">
            <a:avLst/>
          </a:prstGeom>
          <a:solidFill>
            <a:schemeClr val="accent4">
              <a:lumMod val="40000"/>
              <a:lumOff val="60000"/>
            </a:schemeClr>
          </a:solidFill>
          <a:ln>
            <a:solidFill>
              <a:schemeClr val="accent1"/>
            </a:solidFill>
          </a:ln>
        </p:spPr>
        <p:txBody>
          <a:bodyPr wrap="square" rtlCol="0">
            <a:spAutoFit/>
          </a:bodyPr>
          <a:lstStyle/>
          <a:p>
            <a:r>
              <a:rPr lang="hr-HR" b="1" dirty="0">
                <a:latin typeface="Times New Roman" panose="02020603050405020304" pitchFamily="18" charset="0"/>
                <a:ea typeface="Times New Roman" panose="02020603050405020304" pitchFamily="18" charset="0"/>
              </a:rPr>
              <a:t>Gospodarsko - razvojna komponenta proračuna izmjenama i dopunama planira se</a:t>
            </a:r>
            <a:r>
              <a:rPr lang="hr-HR" dirty="0">
                <a:latin typeface="Times New Roman" panose="02020603050405020304" pitchFamily="18" charset="0"/>
                <a:ea typeface="Times New Roman" panose="02020603050405020304" pitchFamily="18" charset="0"/>
              </a:rPr>
              <a:t> </a:t>
            </a:r>
            <a:r>
              <a:rPr lang="hr-HR" b="1" dirty="0">
                <a:latin typeface="Times New Roman" panose="02020603050405020304" pitchFamily="18" charset="0"/>
                <a:ea typeface="Times New Roman" panose="02020603050405020304" pitchFamily="18" charset="0"/>
              </a:rPr>
              <a:t>u ukupnom iznosu od 44 </a:t>
            </a:r>
            <a:r>
              <a:rPr lang="hr-HR" b="1" dirty="0" err="1">
                <a:latin typeface="Times New Roman" panose="02020603050405020304" pitchFamily="18" charset="0"/>
                <a:ea typeface="Times New Roman" panose="02020603050405020304" pitchFamily="18" charset="0"/>
              </a:rPr>
              <a:t>mil</a:t>
            </a:r>
            <a:r>
              <a:rPr lang="hr-HR" b="1" dirty="0">
                <a:latin typeface="Times New Roman" panose="02020603050405020304" pitchFamily="18" charset="0"/>
                <a:ea typeface="Times New Roman" panose="02020603050405020304" pitchFamily="18" charset="0"/>
              </a:rPr>
              <a:t>. eura </a:t>
            </a:r>
            <a:endParaRPr lang="hr-HR" dirty="0"/>
          </a:p>
        </p:txBody>
      </p:sp>
      <p:pic>
        <p:nvPicPr>
          <p:cNvPr id="5" name="Slika 4">
            <a:extLst>
              <a:ext uri="{FF2B5EF4-FFF2-40B4-BE49-F238E27FC236}">
                <a16:creationId xmlns:a16="http://schemas.microsoft.com/office/drawing/2014/main" id="{EB9C8A32-170F-432B-AC4A-04B26AD22FD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16416" y="294110"/>
            <a:ext cx="504056" cy="633001"/>
          </a:xfrm>
          <a:prstGeom prst="rect">
            <a:avLst/>
          </a:prstGeom>
        </p:spPr>
      </p:pic>
    </p:spTree>
    <p:extLst>
      <p:ext uri="{BB962C8B-B14F-4D97-AF65-F5344CB8AC3E}">
        <p14:creationId xmlns:p14="http://schemas.microsoft.com/office/powerpoint/2010/main" val="1222036841"/>
      </p:ext>
    </p:extLst>
  </p:cSld>
  <p:clrMapOvr>
    <a:masterClrMapping/>
  </p:clrMapOvr>
  <p:transition spd="slow" advClick="0" advTm="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07504" y="485964"/>
            <a:ext cx="8301608" cy="1143000"/>
          </a:xfrm>
        </p:spPr>
        <p:txBody>
          <a:bodyPr>
            <a:noAutofit/>
          </a:bodyPr>
          <a:lstStyle/>
          <a:p>
            <a:pPr algn="l"/>
            <a:r>
              <a:rPr lang="hr-HR" sz="2400" b="1" dirty="0"/>
              <a:t>Izmjene i dopune proračuna</a:t>
            </a:r>
            <a:r>
              <a:rPr lang="hr-HR" sz="2400" b="1" dirty="0">
                <a:solidFill>
                  <a:srgbClr val="C00000"/>
                </a:solidFill>
              </a:rPr>
              <a:t> </a:t>
            </a:r>
            <a:r>
              <a:rPr lang="hr-HR" sz="2400" b="1" dirty="0"/>
              <a:t>Zadarske županije </a:t>
            </a:r>
            <a:r>
              <a:rPr lang="hr-HR" sz="2400" b="1" i="1" dirty="0">
                <a:solidFill>
                  <a:srgbClr val="C00000"/>
                </a:solidFill>
              </a:rPr>
              <a:t>(sa 64 proračunska korisnika) </a:t>
            </a:r>
            <a:r>
              <a:rPr lang="hr-HR" sz="2400" b="1" dirty="0"/>
              <a:t>za 2023. godinu</a:t>
            </a:r>
            <a:endParaRPr lang="hr-HR" sz="2400" b="1" i="1" dirty="0">
              <a:solidFill>
                <a:srgbClr val="C00000"/>
              </a:solidFill>
            </a:endParaRPr>
          </a:p>
        </p:txBody>
      </p:sp>
      <p:pic>
        <p:nvPicPr>
          <p:cNvPr id="4" name="Slika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09112" y="485964"/>
            <a:ext cx="504056" cy="633001"/>
          </a:xfrm>
          <a:prstGeom prst="rect">
            <a:avLst/>
          </a:prstGeom>
        </p:spPr>
      </p:pic>
      <p:graphicFrame>
        <p:nvGraphicFramePr>
          <p:cNvPr id="8" name="Dijagram 7"/>
          <p:cNvGraphicFramePr/>
          <p:nvPr>
            <p:extLst>
              <p:ext uri="{D42A27DB-BD31-4B8C-83A1-F6EECF244321}">
                <p14:modId xmlns:p14="http://schemas.microsoft.com/office/powerpoint/2010/main" val="1742079860"/>
              </p:ext>
            </p:extLst>
          </p:nvPr>
        </p:nvGraphicFramePr>
        <p:xfrm>
          <a:off x="5436096" y="2852936"/>
          <a:ext cx="3348880" cy="32403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9" name="Dijagram 8"/>
          <p:cNvGraphicFramePr/>
          <p:nvPr>
            <p:extLst>
              <p:ext uri="{D42A27DB-BD31-4B8C-83A1-F6EECF244321}">
                <p14:modId xmlns:p14="http://schemas.microsoft.com/office/powerpoint/2010/main" val="3981488168"/>
              </p:ext>
            </p:extLst>
          </p:nvPr>
        </p:nvGraphicFramePr>
        <p:xfrm>
          <a:off x="251520" y="1988840"/>
          <a:ext cx="4632176" cy="289609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cxnSp>
        <p:nvCxnSpPr>
          <p:cNvPr id="15" name="Ravni poveznik 14"/>
          <p:cNvCxnSpPr/>
          <p:nvPr/>
        </p:nvCxnSpPr>
        <p:spPr>
          <a:xfrm flipH="1">
            <a:off x="4860032" y="3212976"/>
            <a:ext cx="576064" cy="1152128"/>
          </a:xfrm>
          <a:prstGeom prst="line">
            <a:avLst/>
          </a:prstGeom>
          <a:ln w="127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7" name="Ravni poveznik 16"/>
          <p:cNvCxnSpPr/>
          <p:nvPr/>
        </p:nvCxnSpPr>
        <p:spPr>
          <a:xfrm flipH="1">
            <a:off x="4860032" y="4077072"/>
            <a:ext cx="576064" cy="288032"/>
          </a:xfrm>
          <a:prstGeom prst="line">
            <a:avLst/>
          </a:prstGeom>
          <a:ln w="127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9" name="Ravni poveznik 18"/>
          <p:cNvCxnSpPr/>
          <p:nvPr/>
        </p:nvCxnSpPr>
        <p:spPr>
          <a:xfrm flipH="1" flipV="1">
            <a:off x="4860032" y="4365104"/>
            <a:ext cx="576064" cy="504056"/>
          </a:xfrm>
          <a:prstGeom prst="line">
            <a:avLst/>
          </a:prstGeom>
          <a:ln w="127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1" name="Ravni poveznik 20"/>
          <p:cNvCxnSpPr/>
          <p:nvPr/>
        </p:nvCxnSpPr>
        <p:spPr>
          <a:xfrm flipH="1" flipV="1">
            <a:off x="4860032" y="4365104"/>
            <a:ext cx="576064" cy="1296144"/>
          </a:xfrm>
          <a:prstGeom prst="line">
            <a:avLst/>
          </a:prstGeom>
          <a:ln w="127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0" name="TextBox 12"/>
          <p:cNvSpPr txBox="1"/>
          <p:nvPr/>
        </p:nvSpPr>
        <p:spPr>
          <a:xfrm>
            <a:off x="0" y="6488668"/>
            <a:ext cx="4860032" cy="369332"/>
          </a:xfrm>
          <a:prstGeom prst="rect">
            <a:avLst/>
          </a:prstGeom>
          <a:noFill/>
        </p:spPr>
        <p:txBody>
          <a:bodyPr wrap="square" rtlCol="0">
            <a:spAutoFit/>
          </a:bodyPr>
          <a:lstStyle/>
          <a:p>
            <a:r>
              <a:rPr lang="hr-HR" b="1" u="sng" dirty="0">
                <a:solidFill>
                  <a:srgbClr val="002060"/>
                </a:solidFill>
                <a:latin typeface="Gabriola" panose="04040605051002020D02" pitchFamily="82" charset="0"/>
              </a:rPr>
              <a:t>Upravni odjel za financije i proračun Zadarske županije</a:t>
            </a:r>
            <a:endParaRPr lang="en-US" b="1" u="sng" dirty="0">
              <a:solidFill>
                <a:srgbClr val="002060"/>
              </a:solidFill>
              <a:latin typeface="Gabriola" panose="04040605051002020D02" pitchFamily="82" charset="0"/>
            </a:endParaRPr>
          </a:p>
        </p:txBody>
      </p:sp>
    </p:spTree>
    <p:extLst>
      <p:ext uri="{BB962C8B-B14F-4D97-AF65-F5344CB8AC3E}">
        <p14:creationId xmlns:p14="http://schemas.microsoft.com/office/powerpoint/2010/main" val="3369435440"/>
      </p:ext>
    </p:extLst>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35F6543-DC52-4F83-A7E2-45E0F74D408A}"/>
              </a:ext>
            </a:extLst>
          </p:cNvPr>
          <p:cNvSpPr>
            <a:spLocks noGrp="1"/>
          </p:cNvSpPr>
          <p:nvPr>
            <p:ph type="title"/>
          </p:nvPr>
        </p:nvSpPr>
        <p:spPr/>
        <p:txBody>
          <a:bodyPr>
            <a:normAutofit/>
          </a:bodyPr>
          <a:lstStyle/>
          <a:p>
            <a:r>
              <a:rPr lang="hr-HR" sz="3600" b="1" dirty="0"/>
              <a:t>Socijalno - demografska komponenta</a:t>
            </a:r>
          </a:p>
        </p:txBody>
      </p:sp>
      <p:sp>
        <p:nvSpPr>
          <p:cNvPr id="3" name="Rezervirano mjesto sadržaja 2">
            <a:extLst>
              <a:ext uri="{FF2B5EF4-FFF2-40B4-BE49-F238E27FC236}">
                <a16:creationId xmlns:a16="http://schemas.microsoft.com/office/drawing/2014/main" id="{88EF1CF4-EE4F-46DC-A518-B2AD648E577E}"/>
              </a:ext>
            </a:extLst>
          </p:cNvPr>
          <p:cNvSpPr>
            <a:spLocks noGrp="1"/>
          </p:cNvSpPr>
          <p:nvPr>
            <p:ph idx="1"/>
          </p:nvPr>
        </p:nvSpPr>
        <p:spPr>
          <a:xfrm>
            <a:off x="472547" y="2100248"/>
            <a:ext cx="8229600" cy="4525963"/>
          </a:xfrm>
        </p:spPr>
        <p:txBody>
          <a:bodyPr>
            <a:normAutofit fontScale="47500" lnSpcReduction="20000"/>
          </a:bodyPr>
          <a:lstStyle/>
          <a:p>
            <a:pPr marL="0" indent="0">
              <a:buNone/>
            </a:pPr>
            <a:r>
              <a:rPr lang="hr-HR" sz="3400" u="sng" dirty="0">
                <a:latin typeface="Times New Roman" panose="02020603050405020304" pitchFamily="18" charset="0"/>
                <a:ea typeface="Times New Roman" panose="02020603050405020304" pitchFamily="18" charset="0"/>
              </a:rPr>
              <a:t>Posebno ističemo</a:t>
            </a:r>
            <a:r>
              <a:rPr lang="hr-HR" sz="3400" dirty="0">
                <a:latin typeface="Times New Roman" panose="02020603050405020304" pitchFamily="18" charset="0"/>
                <a:ea typeface="Times New Roman" panose="02020603050405020304" pitchFamily="18" charset="0"/>
              </a:rPr>
              <a:t>:</a:t>
            </a:r>
          </a:p>
          <a:p>
            <a:pPr lvl="0">
              <a:buFont typeface="Symbol" panose="05050102010706020507" pitchFamily="18" charset="2"/>
              <a:buChar char=""/>
            </a:pPr>
            <a:r>
              <a:rPr lang="hr-HR" sz="3400" dirty="0">
                <a:latin typeface="Times New Roman" panose="02020603050405020304" pitchFamily="18" charset="0"/>
                <a:ea typeface="Times New Roman" panose="02020603050405020304" pitchFamily="18" charset="0"/>
              </a:rPr>
              <a:t>1,0 </a:t>
            </a:r>
            <a:r>
              <a:rPr lang="hr-HR" sz="3400" dirty="0" err="1">
                <a:latin typeface="Times New Roman" panose="02020603050405020304" pitchFamily="18" charset="0"/>
                <a:ea typeface="Times New Roman" panose="02020603050405020304" pitchFamily="18" charset="0"/>
              </a:rPr>
              <a:t>mil</a:t>
            </a:r>
            <a:r>
              <a:rPr lang="hr-HR" sz="3400" dirty="0">
                <a:latin typeface="Times New Roman" panose="02020603050405020304" pitchFamily="18" charset="0"/>
                <a:ea typeface="Times New Roman" panose="02020603050405020304" pitchFamily="18" charset="0"/>
              </a:rPr>
              <a:t>. eura planiranih pomoći ustanovama u zdravstvu,</a:t>
            </a:r>
          </a:p>
          <a:p>
            <a:pPr lvl="0">
              <a:buFont typeface="Symbol" panose="05050102010706020507" pitchFamily="18" charset="2"/>
              <a:buChar char=""/>
            </a:pPr>
            <a:r>
              <a:rPr lang="hr-HR" sz="3400" dirty="0">
                <a:latin typeface="Times New Roman" panose="02020603050405020304" pitchFamily="18" charset="0"/>
                <a:ea typeface="Times New Roman" panose="02020603050405020304" pitchFamily="18" charset="0"/>
              </a:rPr>
              <a:t>648 tis. eura za pomoć starijim osobama (595 tis. eura za sufinanciranje smještaja starijim osobama u privatnim domovima),</a:t>
            </a:r>
          </a:p>
          <a:p>
            <a:pPr lvl="0">
              <a:buFont typeface="Symbol" panose="05050102010706020507" pitchFamily="18" charset="2"/>
              <a:buChar char=""/>
            </a:pPr>
            <a:r>
              <a:rPr lang="hr-HR" sz="3400" dirty="0">
                <a:latin typeface="Times New Roman" panose="02020603050405020304" pitchFamily="18" charset="0"/>
                <a:ea typeface="Times New Roman" panose="02020603050405020304" pitchFamily="18" charset="0"/>
              </a:rPr>
              <a:t>595 tis. eura za provođenje projekta Pomoćnici u nastavi i Inkluzija 2022./23.,</a:t>
            </a:r>
          </a:p>
          <a:p>
            <a:pPr lvl="0">
              <a:buFont typeface="Symbol" panose="05050102010706020507" pitchFamily="18" charset="2"/>
              <a:buChar char=""/>
            </a:pPr>
            <a:r>
              <a:rPr lang="hr-HR" sz="3400" dirty="0">
                <a:latin typeface="Times New Roman" panose="02020603050405020304" pitchFamily="18" charset="0"/>
                <a:ea typeface="Times New Roman" panose="02020603050405020304" pitchFamily="18" charset="0"/>
              </a:rPr>
              <a:t>520 tis. eura za prijevoz učenika srednjih škola,</a:t>
            </a:r>
          </a:p>
          <a:p>
            <a:pPr lvl="0">
              <a:buFont typeface="Symbol" panose="05050102010706020507" pitchFamily="18" charset="2"/>
              <a:buChar char=""/>
            </a:pPr>
            <a:r>
              <a:rPr lang="hr-HR" sz="3400" dirty="0">
                <a:latin typeface="Times New Roman" panose="02020603050405020304" pitchFamily="18" charset="0"/>
                <a:ea typeface="Times New Roman" panose="02020603050405020304" pitchFamily="18" charset="0"/>
              </a:rPr>
              <a:t>386 tis. eura naknada za novorođenčad,</a:t>
            </a:r>
          </a:p>
          <a:p>
            <a:pPr lvl="0">
              <a:buFont typeface="Symbol" panose="05050102010706020507" pitchFamily="18" charset="2"/>
              <a:buChar char=""/>
            </a:pPr>
            <a:r>
              <a:rPr lang="hr-HR" sz="3400" dirty="0">
                <a:latin typeface="Times New Roman" panose="02020603050405020304" pitchFamily="18" charset="0"/>
                <a:ea typeface="Times New Roman" panose="02020603050405020304" pitchFamily="18" charset="0"/>
              </a:rPr>
              <a:t>257 tis. eura za izgradnju Hospicija na </a:t>
            </a:r>
            <a:r>
              <a:rPr lang="hr-HR" sz="3400" dirty="0" err="1">
                <a:latin typeface="Times New Roman" panose="02020603050405020304" pitchFamily="18" charset="0"/>
                <a:ea typeface="Times New Roman" panose="02020603050405020304" pitchFamily="18" charset="0"/>
              </a:rPr>
              <a:t>Babindubu</a:t>
            </a:r>
            <a:r>
              <a:rPr lang="hr-HR" sz="3400" dirty="0">
                <a:latin typeface="Times New Roman" panose="02020603050405020304" pitchFamily="18" charset="0"/>
                <a:ea typeface="Times New Roman" panose="02020603050405020304" pitchFamily="18" charset="0"/>
              </a:rPr>
              <a:t>,</a:t>
            </a:r>
          </a:p>
          <a:p>
            <a:pPr lvl="0">
              <a:buFont typeface="Symbol" panose="05050102010706020507" pitchFamily="18" charset="2"/>
              <a:buChar char=""/>
            </a:pPr>
            <a:r>
              <a:rPr lang="hr-HR" sz="3400" dirty="0">
                <a:latin typeface="Times New Roman" panose="02020603050405020304" pitchFamily="18" charset="0"/>
                <a:ea typeface="Times New Roman" panose="02020603050405020304" pitchFamily="18" charset="0"/>
              </a:rPr>
              <a:t>181 tis. eura za donacije civilnim udrugama te udrugama u zdravstvu,</a:t>
            </a:r>
          </a:p>
          <a:p>
            <a:pPr lvl="0">
              <a:buFont typeface="Symbol" panose="05050102010706020507" pitchFamily="18" charset="2"/>
              <a:buChar char=""/>
            </a:pPr>
            <a:r>
              <a:rPr lang="hr-HR" sz="3400" dirty="0">
                <a:latin typeface="Times New Roman" panose="02020603050405020304" pitchFamily="18" charset="0"/>
                <a:ea typeface="Times New Roman" panose="02020603050405020304" pitchFamily="18" charset="0"/>
              </a:rPr>
              <a:t>117 tis. eura Domu za starije i nemoćne Zadar za uređenje i opremanje odjela za dementne osobe,</a:t>
            </a:r>
          </a:p>
          <a:p>
            <a:pPr lvl="0">
              <a:buFont typeface="Symbol" panose="05050102010706020507" pitchFamily="18" charset="2"/>
              <a:buChar char=""/>
            </a:pPr>
            <a:r>
              <a:rPr lang="hr-HR" sz="3400" dirty="0">
                <a:latin typeface="Times New Roman" panose="02020603050405020304" pitchFamily="18" charset="0"/>
                <a:ea typeface="Times New Roman" panose="02020603050405020304" pitchFamily="18" charset="0"/>
              </a:rPr>
              <a:t>  91 tis. eura za djelatnost </a:t>
            </a:r>
            <a:r>
              <a:rPr lang="hr-HR" sz="3400" dirty="0" err="1">
                <a:latin typeface="Times New Roman" panose="02020603050405020304" pitchFamily="18" charset="0"/>
                <a:ea typeface="Times New Roman" panose="02020603050405020304" pitchFamily="18" charset="0"/>
              </a:rPr>
              <a:t>mrtvozorenja</a:t>
            </a:r>
            <a:r>
              <a:rPr lang="hr-HR" sz="3400" dirty="0">
                <a:latin typeface="Times New Roman" panose="02020603050405020304" pitchFamily="18" charset="0"/>
                <a:ea typeface="Times New Roman" panose="02020603050405020304" pitchFamily="18" charset="0"/>
              </a:rPr>
              <a:t>,</a:t>
            </a:r>
          </a:p>
          <a:p>
            <a:pPr lvl="0">
              <a:buFont typeface="Symbol" panose="05050102010706020507" pitchFamily="18" charset="2"/>
              <a:buChar char=""/>
            </a:pPr>
            <a:r>
              <a:rPr lang="hr-HR" sz="3400" dirty="0">
                <a:latin typeface="Times New Roman" panose="02020603050405020304" pitchFamily="18" charset="0"/>
                <a:ea typeface="Times New Roman" panose="02020603050405020304" pitchFamily="18" charset="0"/>
              </a:rPr>
              <a:t>  73 tis. eura za Crveni križ,</a:t>
            </a:r>
          </a:p>
          <a:p>
            <a:pPr lvl="0">
              <a:buFont typeface="Symbol" panose="05050102010706020507" pitchFamily="18" charset="2"/>
              <a:buChar char=""/>
            </a:pPr>
            <a:r>
              <a:rPr lang="hr-HR" sz="3400" dirty="0">
                <a:latin typeface="Times New Roman" panose="02020603050405020304" pitchFamily="18" charset="0"/>
                <a:ea typeface="Times New Roman" panose="02020603050405020304" pitchFamily="18" charset="0"/>
              </a:rPr>
              <a:t>  73 tis. eura za Caritas Zadarske nadbiskupije,</a:t>
            </a:r>
          </a:p>
          <a:p>
            <a:pPr lvl="0">
              <a:buFont typeface="Symbol" panose="05050102010706020507" pitchFamily="18" charset="2"/>
              <a:buChar char=""/>
            </a:pPr>
            <a:r>
              <a:rPr lang="hr-HR" sz="3400" dirty="0">
                <a:latin typeface="Times New Roman" panose="02020603050405020304" pitchFamily="18" charset="0"/>
                <a:ea typeface="Times New Roman" panose="02020603050405020304" pitchFamily="18" charset="0"/>
              </a:rPr>
              <a:t>  70 tis. eura sufinanciranja smještaja u SĐD i udžbenika učenika deficitarnih zanimanja,</a:t>
            </a:r>
          </a:p>
          <a:p>
            <a:pPr lvl="0">
              <a:buFont typeface="Symbol" panose="05050102010706020507" pitchFamily="18" charset="2"/>
              <a:buChar char=""/>
            </a:pPr>
            <a:r>
              <a:rPr lang="hr-HR" sz="3400" dirty="0">
                <a:latin typeface="Times New Roman" panose="02020603050405020304" pitchFamily="18" charset="0"/>
                <a:ea typeface="Times New Roman" panose="02020603050405020304" pitchFamily="18" charset="0"/>
              </a:rPr>
              <a:t>  65 tis. eura za projektnu dokumentaciju Spomen područja – Za Dar domovini,</a:t>
            </a:r>
          </a:p>
          <a:p>
            <a:pPr lvl="0" algn="just">
              <a:buFont typeface="Symbol" panose="05050102010706020507" pitchFamily="18" charset="2"/>
              <a:buChar char=""/>
            </a:pPr>
            <a:r>
              <a:rPr lang="hr-HR" sz="3400" dirty="0">
                <a:latin typeface="Times New Roman" panose="02020603050405020304" pitchFamily="18" charset="0"/>
                <a:ea typeface="Times New Roman" panose="02020603050405020304" pitchFamily="18" charset="0"/>
              </a:rPr>
              <a:t>  40 tis. eura za sufinanciranje smještaja deficitarnih zanimanja u zdravstvu.</a:t>
            </a:r>
          </a:p>
          <a:p>
            <a:endParaRPr lang="hr-HR" dirty="0"/>
          </a:p>
        </p:txBody>
      </p:sp>
      <p:pic>
        <p:nvPicPr>
          <p:cNvPr id="4" name="Slika 3">
            <a:extLst>
              <a:ext uri="{FF2B5EF4-FFF2-40B4-BE49-F238E27FC236}">
                <a16:creationId xmlns:a16="http://schemas.microsoft.com/office/drawing/2014/main" id="{FAF07946-A90F-4339-BDEF-C667CDFAA79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34772" y="540142"/>
            <a:ext cx="504056" cy="633001"/>
          </a:xfrm>
          <a:prstGeom prst="rect">
            <a:avLst/>
          </a:prstGeom>
        </p:spPr>
      </p:pic>
      <p:sp>
        <p:nvSpPr>
          <p:cNvPr id="5" name="TekstniOkvir 4">
            <a:extLst>
              <a:ext uri="{FF2B5EF4-FFF2-40B4-BE49-F238E27FC236}">
                <a16:creationId xmlns:a16="http://schemas.microsoft.com/office/drawing/2014/main" id="{E469E099-CD90-4560-B594-C5E04E1D4E3D}"/>
              </a:ext>
            </a:extLst>
          </p:cNvPr>
          <p:cNvSpPr txBox="1"/>
          <p:nvPr/>
        </p:nvSpPr>
        <p:spPr>
          <a:xfrm>
            <a:off x="1043608" y="1173143"/>
            <a:ext cx="7200800" cy="646331"/>
          </a:xfrm>
          <a:prstGeom prst="rect">
            <a:avLst/>
          </a:prstGeom>
          <a:solidFill>
            <a:schemeClr val="accent4">
              <a:lumMod val="40000"/>
              <a:lumOff val="60000"/>
            </a:schemeClr>
          </a:solidFill>
          <a:ln>
            <a:solidFill>
              <a:schemeClr val="accent1"/>
            </a:solidFill>
          </a:ln>
        </p:spPr>
        <p:txBody>
          <a:bodyPr wrap="square" rtlCol="0">
            <a:spAutoFit/>
          </a:bodyPr>
          <a:lstStyle/>
          <a:p>
            <a:r>
              <a:rPr lang="hr-HR" b="1" dirty="0">
                <a:latin typeface="Times New Roman" panose="02020603050405020304" pitchFamily="18" charset="0"/>
                <a:ea typeface="Times New Roman" panose="02020603050405020304" pitchFamily="18" charset="0"/>
              </a:rPr>
              <a:t>Socijalno - demografska komponenta proračuna izmjenama i dopunama planira se</a:t>
            </a:r>
            <a:r>
              <a:rPr lang="hr-HR" dirty="0">
                <a:latin typeface="Times New Roman" panose="02020603050405020304" pitchFamily="18" charset="0"/>
                <a:ea typeface="Times New Roman" panose="02020603050405020304" pitchFamily="18" charset="0"/>
              </a:rPr>
              <a:t> </a:t>
            </a:r>
            <a:r>
              <a:rPr lang="hr-HR" b="1" dirty="0">
                <a:latin typeface="Times New Roman" panose="02020603050405020304" pitchFamily="18" charset="0"/>
                <a:ea typeface="Times New Roman" panose="02020603050405020304" pitchFamily="18" charset="0"/>
              </a:rPr>
              <a:t>u ukupnom iznosu od 4,1 </a:t>
            </a:r>
            <a:r>
              <a:rPr lang="hr-HR" b="1" dirty="0" err="1">
                <a:latin typeface="Times New Roman" panose="02020603050405020304" pitchFamily="18" charset="0"/>
                <a:ea typeface="Times New Roman" panose="02020603050405020304" pitchFamily="18" charset="0"/>
              </a:rPr>
              <a:t>mil</a:t>
            </a:r>
            <a:r>
              <a:rPr lang="hr-HR" b="1" dirty="0">
                <a:latin typeface="Times New Roman" panose="02020603050405020304" pitchFamily="18" charset="0"/>
                <a:ea typeface="Times New Roman" panose="02020603050405020304" pitchFamily="18" charset="0"/>
              </a:rPr>
              <a:t>. eura </a:t>
            </a:r>
            <a:endParaRPr lang="hr-HR" dirty="0"/>
          </a:p>
        </p:txBody>
      </p:sp>
    </p:spTree>
    <p:extLst>
      <p:ext uri="{BB962C8B-B14F-4D97-AF65-F5344CB8AC3E}">
        <p14:creationId xmlns:p14="http://schemas.microsoft.com/office/powerpoint/2010/main" val="3703027929"/>
      </p:ext>
    </p:extLst>
  </p:cSld>
  <p:clrMapOvr>
    <a:masterClrMapping/>
  </p:clrMapOvr>
  <p:transition spd="slow" advClick="0" advTm="0"/>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id="{7172DFAB-910D-461A-A43B-820D18BA34BC}"/>
              </a:ext>
            </a:extLst>
          </p:cNvPr>
          <p:cNvSpPr>
            <a:spLocks noGrp="1"/>
          </p:cNvSpPr>
          <p:nvPr>
            <p:ph idx="1"/>
          </p:nvPr>
        </p:nvSpPr>
        <p:spPr>
          <a:xfrm>
            <a:off x="457200" y="1382176"/>
            <a:ext cx="8229600" cy="4525963"/>
          </a:xfrm>
        </p:spPr>
        <p:txBody>
          <a:bodyPr>
            <a:normAutofit fontScale="47500" lnSpcReduction="20000"/>
          </a:bodyPr>
          <a:lstStyle/>
          <a:p>
            <a:r>
              <a:rPr lang="hr-HR" sz="3400" dirty="0"/>
              <a:t>Izdvajanja za </a:t>
            </a:r>
            <a:r>
              <a:rPr lang="hr-HR" sz="3400" b="1" dirty="0"/>
              <a:t>zaštitu i spašavanje</a:t>
            </a:r>
            <a:r>
              <a:rPr lang="hr-HR" sz="3400" dirty="0"/>
              <a:t> u iznosu od </a:t>
            </a:r>
            <a:r>
              <a:rPr lang="hr-HR" sz="3400" b="1" dirty="0"/>
              <a:t>7 </a:t>
            </a:r>
            <a:r>
              <a:rPr lang="hr-HR" sz="3400" b="1" dirty="0" err="1"/>
              <a:t>mil</a:t>
            </a:r>
            <a:r>
              <a:rPr lang="hr-HR" sz="3400" b="1" dirty="0"/>
              <a:t>. eura</a:t>
            </a:r>
            <a:r>
              <a:rPr lang="hr-HR" sz="3400" dirty="0"/>
              <a:t> (iz </a:t>
            </a:r>
            <a:r>
              <a:rPr lang="hr-HR" sz="3400" b="1" u="sng" dirty="0"/>
              <a:t>izvornih </a:t>
            </a:r>
            <a:r>
              <a:rPr lang="hr-HR" sz="3400" dirty="0"/>
              <a:t>prihoda 1 </a:t>
            </a:r>
            <a:r>
              <a:rPr lang="hr-HR" sz="3400" dirty="0" err="1"/>
              <a:t>mil</a:t>
            </a:r>
            <a:r>
              <a:rPr lang="hr-HR" sz="3400" dirty="0"/>
              <a:t>. eura) odnose se na sljedeće:</a:t>
            </a:r>
          </a:p>
          <a:p>
            <a:pPr lvl="0"/>
            <a:r>
              <a:rPr lang="hr-HR" sz="3400" dirty="0"/>
              <a:t>6,7 </a:t>
            </a:r>
            <a:r>
              <a:rPr lang="hr-HR" sz="3400" dirty="0" err="1"/>
              <a:t>mil</a:t>
            </a:r>
            <a:r>
              <a:rPr lang="hr-HR" sz="3400" dirty="0"/>
              <a:t>. eura za provedbu projekta Stream (sprečavanje poplava na području Zadarske županije),</a:t>
            </a:r>
          </a:p>
          <a:p>
            <a:pPr lvl="0"/>
            <a:r>
              <a:rPr lang="hr-HR" sz="3400" dirty="0"/>
              <a:t>261 tis. eura za Vatrogasnu zajednicu Zadarske županije, </a:t>
            </a:r>
          </a:p>
          <a:p>
            <a:pPr lvl="0"/>
            <a:r>
              <a:rPr lang="hr-HR" sz="3400" dirty="0"/>
              <a:t>26 tis. eura za HGSS Zadarske županije.</a:t>
            </a:r>
          </a:p>
          <a:p>
            <a:r>
              <a:rPr lang="hr-HR" sz="3400" dirty="0"/>
              <a:t> </a:t>
            </a:r>
          </a:p>
          <a:p>
            <a:r>
              <a:rPr lang="hr-HR" sz="3400" dirty="0"/>
              <a:t>Zadarska županija izdvaja za </a:t>
            </a:r>
            <a:r>
              <a:rPr lang="hr-HR" sz="3400" b="1" i="1" dirty="0"/>
              <a:t>kulturu 1,4 </a:t>
            </a:r>
            <a:r>
              <a:rPr lang="hr-HR" sz="3400" b="1" i="1" dirty="0" err="1"/>
              <a:t>mil</a:t>
            </a:r>
            <a:r>
              <a:rPr lang="hr-HR" sz="3400" b="1" i="1" dirty="0"/>
              <a:t>. eura </a:t>
            </a:r>
            <a:r>
              <a:rPr lang="hr-HR" sz="3400" dirty="0"/>
              <a:t> </a:t>
            </a:r>
            <a:r>
              <a:rPr lang="hr-HR" sz="3400" b="1" u="sng" dirty="0"/>
              <a:t>izvornih</a:t>
            </a:r>
            <a:r>
              <a:rPr lang="hr-HR" sz="3400" dirty="0"/>
              <a:t> prihoda, a  odnosi se  na: </a:t>
            </a:r>
          </a:p>
          <a:p>
            <a:pPr lvl="0"/>
            <a:r>
              <a:rPr lang="hr-HR" sz="3400" dirty="0"/>
              <a:t>750 tis. eura za djelatnost i aktivnosti </a:t>
            </a:r>
            <a:r>
              <a:rPr lang="hr-HR" sz="3400" i="1" dirty="0"/>
              <a:t>Kazališta lutaka Zadar</a:t>
            </a:r>
            <a:r>
              <a:rPr lang="hr-HR" sz="3400" dirty="0"/>
              <a:t>,</a:t>
            </a:r>
          </a:p>
          <a:p>
            <a:pPr lvl="0"/>
            <a:r>
              <a:rPr lang="hr-HR" sz="3400" dirty="0"/>
              <a:t>571 tis. eura za djelatnost i aktivnosti </a:t>
            </a:r>
            <a:r>
              <a:rPr lang="hr-HR" sz="3400" i="1" dirty="0"/>
              <a:t>Narodnog muzeja,</a:t>
            </a:r>
            <a:endParaRPr lang="hr-HR" sz="3400" dirty="0"/>
          </a:p>
          <a:p>
            <a:pPr lvl="0"/>
            <a:r>
              <a:rPr lang="hr-HR" sz="3400" dirty="0"/>
              <a:t>123 tis. eura za programe u kulturi.</a:t>
            </a:r>
          </a:p>
          <a:p>
            <a:r>
              <a:rPr lang="hr-HR" sz="3400" dirty="0"/>
              <a:t> </a:t>
            </a:r>
          </a:p>
          <a:p>
            <a:r>
              <a:rPr lang="hr-HR" sz="3400" dirty="0"/>
              <a:t>Izdvajanja za </a:t>
            </a:r>
            <a:r>
              <a:rPr lang="hr-HR" sz="3400" b="1" i="1" dirty="0"/>
              <a:t>razvoj športa</a:t>
            </a:r>
            <a:r>
              <a:rPr lang="hr-HR" sz="3400" dirty="0"/>
              <a:t> iz </a:t>
            </a:r>
            <a:r>
              <a:rPr lang="hr-HR" sz="3400" b="1" u="sng" dirty="0"/>
              <a:t>izvornih</a:t>
            </a:r>
            <a:r>
              <a:rPr lang="hr-HR" sz="3400" dirty="0"/>
              <a:t> prihoda na području Zadarske županije iznose </a:t>
            </a:r>
            <a:r>
              <a:rPr lang="hr-HR" sz="3400" b="1" i="1" dirty="0"/>
              <a:t>321 tis. eura </a:t>
            </a:r>
            <a:r>
              <a:rPr lang="hr-HR" sz="3400" dirty="0"/>
              <a:t>a odnose se na:</a:t>
            </a:r>
          </a:p>
          <a:p>
            <a:pPr lvl="0"/>
            <a:r>
              <a:rPr lang="hr-HR" sz="3400" dirty="0"/>
              <a:t>156 tis. eura za djelatnost Športske zajednice Zadarske županije,</a:t>
            </a:r>
          </a:p>
          <a:p>
            <a:pPr lvl="0"/>
            <a:r>
              <a:rPr lang="hr-HR" sz="3400" dirty="0"/>
              <a:t>155 tis. eura za javne potrebe u športu,</a:t>
            </a:r>
          </a:p>
          <a:p>
            <a:pPr lvl="0"/>
            <a:r>
              <a:rPr lang="hr-HR" sz="3400" dirty="0"/>
              <a:t>10 tis. eura za aktivnost „Vratimo šport u škole“.</a:t>
            </a:r>
          </a:p>
          <a:p>
            <a:endParaRPr lang="hr-HR" dirty="0"/>
          </a:p>
        </p:txBody>
      </p:sp>
      <p:sp>
        <p:nvSpPr>
          <p:cNvPr id="4" name="Naslov 1">
            <a:extLst>
              <a:ext uri="{FF2B5EF4-FFF2-40B4-BE49-F238E27FC236}">
                <a16:creationId xmlns:a16="http://schemas.microsoft.com/office/drawing/2014/main" id="{23EFF794-C037-446B-9783-54B5A7EE0487}"/>
              </a:ext>
            </a:extLst>
          </p:cNvPr>
          <p:cNvSpPr>
            <a:spLocks noGrp="1"/>
          </p:cNvSpPr>
          <p:nvPr>
            <p:ph type="title"/>
          </p:nvPr>
        </p:nvSpPr>
        <p:spPr>
          <a:xfrm>
            <a:off x="457200" y="274638"/>
            <a:ext cx="8229600" cy="1143000"/>
          </a:xfrm>
        </p:spPr>
        <p:txBody>
          <a:bodyPr>
            <a:normAutofit/>
          </a:bodyPr>
          <a:lstStyle/>
          <a:p>
            <a:r>
              <a:rPr lang="hr-HR" sz="3600" b="1" dirty="0"/>
              <a:t>Zaštita i spašavanje te kultura i šport </a:t>
            </a:r>
          </a:p>
        </p:txBody>
      </p:sp>
      <p:pic>
        <p:nvPicPr>
          <p:cNvPr id="5" name="Slika 4">
            <a:extLst>
              <a:ext uri="{FF2B5EF4-FFF2-40B4-BE49-F238E27FC236}">
                <a16:creationId xmlns:a16="http://schemas.microsoft.com/office/drawing/2014/main" id="{2047F98C-1F08-442C-85A2-BA7AA14BA94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82744" y="477302"/>
            <a:ext cx="504056" cy="633001"/>
          </a:xfrm>
          <a:prstGeom prst="rect">
            <a:avLst/>
          </a:prstGeom>
        </p:spPr>
      </p:pic>
    </p:spTree>
    <p:extLst>
      <p:ext uri="{BB962C8B-B14F-4D97-AF65-F5344CB8AC3E}">
        <p14:creationId xmlns:p14="http://schemas.microsoft.com/office/powerpoint/2010/main" val="2424392770"/>
      </p:ext>
    </p:extLst>
  </p:cSld>
  <p:clrMapOvr>
    <a:masterClrMapping/>
  </p:clrMapOvr>
  <p:transition spd="slow" advClick="0" advTm="0"/>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
            <a:lum/>
          </a:blip>
          <a:srcRect/>
          <a:stretch>
            <a:fillRect l="-25000" r="-25000"/>
          </a:stretch>
        </a:blipFill>
        <a:effectLst/>
      </p:bgPr>
    </p:bg>
    <p:spTree>
      <p:nvGrpSpPr>
        <p:cNvPr id="1" name=""/>
        <p:cNvGrpSpPr/>
        <p:nvPr/>
      </p:nvGrpSpPr>
      <p:grpSpPr>
        <a:xfrm>
          <a:off x="0" y="0"/>
          <a:ext cx="0" cy="0"/>
          <a:chOff x="0" y="0"/>
          <a:chExt cx="0" cy="0"/>
        </a:xfrm>
      </p:grpSpPr>
      <p:sp>
        <p:nvSpPr>
          <p:cNvPr id="7" name="Pravokutnik 6"/>
          <p:cNvSpPr/>
          <p:nvPr/>
        </p:nvSpPr>
        <p:spPr>
          <a:xfrm>
            <a:off x="726886" y="2420888"/>
            <a:ext cx="7960961" cy="1296144"/>
          </a:xfrm>
          <a:prstGeom prst="rect">
            <a:avLst/>
          </a:prstGeom>
          <a:no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hr-HR" b="1" dirty="0">
                <a:solidFill>
                  <a:schemeClr val="tx1"/>
                </a:solidFill>
                <a:latin typeface="Times New Roman" panose="02020603050405020304" pitchFamily="18" charset="0"/>
                <a:cs typeface="Times New Roman" panose="02020603050405020304" pitchFamily="18" charset="0"/>
              </a:rPr>
              <a:t>Hvala na pažnji !</a:t>
            </a:r>
          </a:p>
          <a:p>
            <a:r>
              <a:rPr lang="hr-HR" b="1" dirty="0">
                <a:solidFill>
                  <a:schemeClr val="tx1"/>
                </a:solidFill>
                <a:latin typeface="Times New Roman" panose="02020603050405020304" pitchFamily="18" charset="0"/>
                <a:cs typeface="Times New Roman" panose="02020603050405020304" pitchFamily="18" charset="0"/>
              </a:rPr>
              <a:t>Dodatne i detaljnije informacije možete pronaći na službenoj mrežnoj stranici Zadarske županije</a:t>
            </a:r>
          </a:p>
        </p:txBody>
      </p:sp>
      <p:sp>
        <p:nvSpPr>
          <p:cNvPr id="8" name="Pravokutnik 7"/>
          <p:cNvSpPr/>
          <p:nvPr/>
        </p:nvSpPr>
        <p:spPr>
          <a:xfrm>
            <a:off x="697569" y="3789040"/>
            <a:ext cx="7272808" cy="369332"/>
          </a:xfrm>
          <a:prstGeom prst="rect">
            <a:avLst/>
          </a:prstGeom>
        </p:spPr>
        <p:txBody>
          <a:bodyPr wrap="square">
            <a:spAutoFit/>
          </a:bodyPr>
          <a:lstStyle/>
          <a:p>
            <a:r>
              <a:rPr lang="hr-HR" dirty="0">
                <a:hlinkClick r:id="rId3"/>
              </a:rPr>
              <a:t>https://www.zadarska-zupanija.hr/component/content/article?id=479</a:t>
            </a:r>
            <a:endParaRPr lang="hr-HR" dirty="0"/>
          </a:p>
        </p:txBody>
      </p:sp>
      <p:sp>
        <p:nvSpPr>
          <p:cNvPr id="10" name="TextBox 12"/>
          <p:cNvSpPr txBox="1"/>
          <p:nvPr/>
        </p:nvSpPr>
        <p:spPr>
          <a:xfrm>
            <a:off x="0" y="6488668"/>
            <a:ext cx="4860032" cy="369332"/>
          </a:xfrm>
          <a:prstGeom prst="rect">
            <a:avLst/>
          </a:prstGeom>
          <a:noFill/>
        </p:spPr>
        <p:txBody>
          <a:bodyPr wrap="square" rtlCol="0">
            <a:spAutoFit/>
          </a:bodyPr>
          <a:lstStyle/>
          <a:p>
            <a:r>
              <a:rPr lang="hr-HR" b="1" u="sng" dirty="0">
                <a:solidFill>
                  <a:srgbClr val="002060"/>
                </a:solidFill>
                <a:latin typeface="Gabriola" panose="04040605051002020D02" pitchFamily="82" charset="0"/>
              </a:rPr>
              <a:t>Upravni odjel za financije i proračun Zadarske županije</a:t>
            </a:r>
            <a:endParaRPr lang="en-US" b="1" u="sng" dirty="0">
              <a:solidFill>
                <a:srgbClr val="002060"/>
              </a:solidFill>
              <a:latin typeface="Gabriola" panose="04040605051002020D02" pitchFamily="82" charset="0"/>
            </a:endParaRPr>
          </a:p>
        </p:txBody>
      </p:sp>
    </p:spTree>
    <p:extLst>
      <p:ext uri="{BB962C8B-B14F-4D97-AF65-F5344CB8AC3E}">
        <p14:creationId xmlns:p14="http://schemas.microsoft.com/office/powerpoint/2010/main" val="2885039123"/>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25876" y="485964"/>
            <a:ext cx="8229600" cy="1143000"/>
          </a:xfrm>
        </p:spPr>
        <p:txBody>
          <a:bodyPr>
            <a:normAutofit/>
          </a:bodyPr>
          <a:lstStyle/>
          <a:p>
            <a:pPr algn="l"/>
            <a:r>
              <a:rPr lang="hr-HR" sz="2400" b="1" dirty="0"/>
              <a:t>Izmjene i dopune proračuna Zadarske županije </a:t>
            </a:r>
            <a:r>
              <a:rPr lang="hr-HR" sz="2400" b="1" i="1" dirty="0">
                <a:solidFill>
                  <a:srgbClr val="C00000"/>
                </a:solidFill>
              </a:rPr>
              <a:t>(bez proračunskih korisnika) </a:t>
            </a:r>
            <a:r>
              <a:rPr lang="hr-HR" sz="2400" b="1" dirty="0"/>
              <a:t>za 2023. godinu   </a:t>
            </a:r>
            <a:endParaRPr lang="hr-HR" sz="2400" b="1" i="1" dirty="0">
              <a:solidFill>
                <a:srgbClr val="C00000"/>
              </a:solidFill>
            </a:endParaRPr>
          </a:p>
        </p:txBody>
      </p:sp>
      <p:pic>
        <p:nvPicPr>
          <p:cNvPr id="4" name="Slika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09112" y="485964"/>
            <a:ext cx="504056" cy="633001"/>
          </a:xfrm>
          <a:prstGeom prst="rect">
            <a:avLst/>
          </a:prstGeom>
        </p:spPr>
      </p:pic>
      <p:graphicFrame>
        <p:nvGraphicFramePr>
          <p:cNvPr id="8" name="Dijagram 7"/>
          <p:cNvGraphicFramePr/>
          <p:nvPr>
            <p:extLst>
              <p:ext uri="{D42A27DB-BD31-4B8C-83A1-F6EECF244321}">
                <p14:modId xmlns:p14="http://schemas.microsoft.com/office/powerpoint/2010/main" val="2101205325"/>
              </p:ext>
            </p:extLst>
          </p:nvPr>
        </p:nvGraphicFramePr>
        <p:xfrm>
          <a:off x="5436096" y="2708920"/>
          <a:ext cx="3348880" cy="32403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9" name="Dijagram 8"/>
          <p:cNvGraphicFramePr/>
          <p:nvPr>
            <p:extLst>
              <p:ext uri="{D42A27DB-BD31-4B8C-83A1-F6EECF244321}">
                <p14:modId xmlns:p14="http://schemas.microsoft.com/office/powerpoint/2010/main" val="702621642"/>
              </p:ext>
            </p:extLst>
          </p:nvPr>
        </p:nvGraphicFramePr>
        <p:xfrm>
          <a:off x="251520" y="1988840"/>
          <a:ext cx="4632176" cy="289609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cxnSp>
        <p:nvCxnSpPr>
          <p:cNvPr id="15" name="Ravni poveznik 14"/>
          <p:cNvCxnSpPr/>
          <p:nvPr/>
        </p:nvCxnSpPr>
        <p:spPr>
          <a:xfrm flipH="1">
            <a:off x="4860032" y="3212976"/>
            <a:ext cx="576064" cy="1152128"/>
          </a:xfrm>
          <a:prstGeom prst="line">
            <a:avLst/>
          </a:prstGeom>
          <a:ln w="127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7" name="Ravni poveznik 16"/>
          <p:cNvCxnSpPr/>
          <p:nvPr/>
        </p:nvCxnSpPr>
        <p:spPr>
          <a:xfrm flipH="1">
            <a:off x="4860032" y="4077072"/>
            <a:ext cx="576064" cy="288032"/>
          </a:xfrm>
          <a:prstGeom prst="line">
            <a:avLst/>
          </a:prstGeom>
          <a:ln w="127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9" name="Ravni poveznik 18"/>
          <p:cNvCxnSpPr/>
          <p:nvPr/>
        </p:nvCxnSpPr>
        <p:spPr>
          <a:xfrm flipH="1" flipV="1">
            <a:off x="4860032" y="4365104"/>
            <a:ext cx="576064" cy="504056"/>
          </a:xfrm>
          <a:prstGeom prst="line">
            <a:avLst/>
          </a:prstGeom>
          <a:ln w="127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1" name="Ravni poveznik 20"/>
          <p:cNvCxnSpPr/>
          <p:nvPr/>
        </p:nvCxnSpPr>
        <p:spPr>
          <a:xfrm flipH="1" flipV="1">
            <a:off x="4860032" y="4365104"/>
            <a:ext cx="576064" cy="1296144"/>
          </a:xfrm>
          <a:prstGeom prst="line">
            <a:avLst/>
          </a:prstGeom>
          <a:ln w="127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0" name="TextBox 12"/>
          <p:cNvSpPr txBox="1"/>
          <p:nvPr/>
        </p:nvSpPr>
        <p:spPr>
          <a:xfrm>
            <a:off x="0" y="6488668"/>
            <a:ext cx="4860032" cy="369332"/>
          </a:xfrm>
          <a:prstGeom prst="rect">
            <a:avLst/>
          </a:prstGeom>
          <a:noFill/>
        </p:spPr>
        <p:txBody>
          <a:bodyPr wrap="square" rtlCol="0">
            <a:spAutoFit/>
          </a:bodyPr>
          <a:lstStyle/>
          <a:p>
            <a:r>
              <a:rPr lang="hr-HR" b="1" u="sng" dirty="0">
                <a:solidFill>
                  <a:srgbClr val="002060"/>
                </a:solidFill>
                <a:latin typeface="Gabriola" panose="04040605051002020D02" pitchFamily="82" charset="0"/>
              </a:rPr>
              <a:t>Upravni odjel za financije i proračun Zadarske županije</a:t>
            </a:r>
            <a:endParaRPr lang="en-US" b="1" u="sng" dirty="0">
              <a:solidFill>
                <a:srgbClr val="002060"/>
              </a:solidFill>
              <a:latin typeface="Gabriola" panose="04040605051002020D02" pitchFamily="82" charset="0"/>
            </a:endParaRPr>
          </a:p>
        </p:txBody>
      </p:sp>
    </p:spTree>
    <p:extLst>
      <p:ext uri="{BB962C8B-B14F-4D97-AF65-F5344CB8AC3E}">
        <p14:creationId xmlns:p14="http://schemas.microsoft.com/office/powerpoint/2010/main" val="1446926445"/>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44946" y="260648"/>
            <a:ext cx="8229600" cy="706090"/>
          </a:xfrm>
        </p:spPr>
        <p:txBody>
          <a:bodyPr>
            <a:normAutofit/>
          </a:bodyPr>
          <a:lstStyle/>
          <a:p>
            <a:pPr algn="l"/>
            <a:r>
              <a:rPr lang="hr-HR" sz="2400" b="1" dirty="0"/>
              <a:t>Proračunski korisnici Zadarske županije</a:t>
            </a:r>
          </a:p>
        </p:txBody>
      </p:sp>
      <p:sp>
        <p:nvSpPr>
          <p:cNvPr id="7" name="TextBox 12"/>
          <p:cNvSpPr txBox="1"/>
          <p:nvPr/>
        </p:nvSpPr>
        <p:spPr>
          <a:xfrm>
            <a:off x="0" y="6488668"/>
            <a:ext cx="3714744" cy="369332"/>
          </a:xfrm>
          <a:prstGeom prst="rect">
            <a:avLst/>
          </a:prstGeom>
          <a:noFill/>
        </p:spPr>
        <p:txBody>
          <a:bodyPr wrap="square" rtlCol="0">
            <a:spAutoFit/>
          </a:bodyPr>
          <a:lstStyle/>
          <a:p>
            <a:r>
              <a:rPr lang="hr-HR" b="1" u="sng" dirty="0">
                <a:solidFill>
                  <a:srgbClr val="002060"/>
                </a:solidFill>
                <a:latin typeface="Gabriola" panose="04040605051002020D02" pitchFamily="82" charset="0"/>
              </a:rPr>
              <a:t>Upravni odjel za financije i proračun</a:t>
            </a:r>
            <a:endParaRPr lang="en-US" b="1" u="sng" dirty="0">
              <a:solidFill>
                <a:srgbClr val="002060"/>
              </a:solidFill>
              <a:latin typeface="Gabriola" panose="04040605051002020D02" pitchFamily="82" charset="0"/>
            </a:endParaRPr>
          </a:p>
        </p:txBody>
      </p:sp>
      <p:sp>
        <p:nvSpPr>
          <p:cNvPr id="6" name="TekstniOkvir 5"/>
          <p:cNvSpPr txBox="1"/>
          <p:nvPr/>
        </p:nvSpPr>
        <p:spPr>
          <a:xfrm>
            <a:off x="444946" y="966738"/>
            <a:ext cx="7704856" cy="369332"/>
          </a:xfrm>
          <a:prstGeom prst="rect">
            <a:avLst/>
          </a:prstGeom>
          <a:noFill/>
        </p:spPr>
        <p:txBody>
          <a:bodyPr wrap="square" rtlCol="0">
            <a:spAutoFit/>
          </a:bodyPr>
          <a:lstStyle/>
          <a:p>
            <a:r>
              <a:rPr lang="hr-HR" b="1" dirty="0"/>
              <a:t>Zadarska županija ima 64 proračunska korisnika.</a:t>
            </a:r>
          </a:p>
        </p:txBody>
      </p:sp>
      <p:sp>
        <p:nvSpPr>
          <p:cNvPr id="8" name="TextBox 12"/>
          <p:cNvSpPr txBox="1"/>
          <p:nvPr/>
        </p:nvSpPr>
        <p:spPr>
          <a:xfrm>
            <a:off x="0" y="6488668"/>
            <a:ext cx="4860032" cy="369332"/>
          </a:xfrm>
          <a:prstGeom prst="rect">
            <a:avLst/>
          </a:prstGeom>
          <a:noFill/>
        </p:spPr>
        <p:txBody>
          <a:bodyPr wrap="square" rtlCol="0">
            <a:spAutoFit/>
          </a:bodyPr>
          <a:lstStyle/>
          <a:p>
            <a:r>
              <a:rPr lang="hr-HR" b="1" u="sng" dirty="0">
                <a:solidFill>
                  <a:srgbClr val="002060"/>
                </a:solidFill>
                <a:latin typeface="Gabriola" panose="04040605051002020D02" pitchFamily="82" charset="0"/>
              </a:rPr>
              <a:t>Upravni odjel za financije i proračun Zadarske županije</a:t>
            </a:r>
            <a:endParaRPr lang="en-US" b="1" u="sng" dirty="0">
              <a:solidFill>
                <a:srgbClr val="002060"/>
              </a:solidFill>
              <a:latin typeface="Gabriola" panose="04040605051002020D02" pitchFamily="82" charset="0"/>
            </a:endParaRPr>
          </a:p>
        </p:txBody>
      </p:sp>
      <p:sp>
        <p:nvSpPr>
          <p:cNvPr id="11" name="TekstniOkvir 10"/>
          <p:cNvSpPr txBox="1"/>
          <p:nvPr/>
        </p:nvSpPr>
        <p:spPr>
          <a:xfrm>
            <a:off x="179512" y="5696848"/>
            <a:ext cx="9159815" cy="923330"/>
          </a:xfrm>
          <a:prstGeom prst="rect">
            <a:avLst/>
          </a:prstGeom>
          <a:noFill/>
          <a:effectLst>
            <a:outerShdw blurRad="50800" dist="38100" dir="2700000" algn="tl" rotWithShape="0">
              <a:prstClr val="black">
                <a:alpha val="40000"/>
              </a:prstClr>
            </a:outerShdw>
          </a:effectLst>
        </p:spPr>
        <p:txBody>
          <a:bodyPr wrap="none" rtlCol="0">
            <a:spAutoFit/>
          </a:bodyPr>
          <a:lstStyle/>
          <a:p>
            <a:r>
              <a:rPr lang="hr-HR" b="1" i="1" dirty="0"/>
              <a:t>Od ukupno planiranih prihoda i primitaka na proračunske korisnike se odnosi 193,9 mil. eura</a:t>
            </a:r>
          </a:p>
          <a:p>
            <a:r>
              <a:rPr lang="hr-HR" b="1" i="1" dirty="0"/>
              <a:t>ili 82%</a:t>
            </a:r>
            <a:endParaRPr lang="hr-HR" b="1" i="1" u="sng" dirty="0"/>
          </a:p>
          <a:p>
            <a:endParaRPr lang="hr-HR" dirty="0"/>
          </a:p>
        </p:txBody>
      </p:sp>
      <p:graphicFrame>
        <p:nvGraphicFramePr>
          <p:cNvPr id="5" name="Dijagram 4">
            <a:extLst>
              <a:ext uri="{FF2B5EF4-FFF2-40B4-BE49-F238E27FC236}">
                <a16:creationId xmlns:a16="http://schemas.microsoft.com/office/drawing/2014/main" id="{B40B0D62-06DD-4439-9924-E60A1B66B68D}"/>
              </a:ext>
            </a:extLst>
          </p:cNvPr>
          <p:cNvGraphicFramePr/>
          <p:nvPr>
            <p:extLst/>
          </p:nvPr>
        </p:nvGraphicFramePr>
        <p:xfrm>
          <a:off x="768982" y="1342516"/>
          <a:ext cx="7056784" cy="43543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2" name="Slika 11">
            <a:extLst>
              <a:ext uri="{FF2B5EF4-FFF2-40B4-BE49-F238E27FC236}">
                <a16:creationId xmlns:a16="http://schemas.microsoft.com/office/drawing/2014/main" id="{60F3BFD6-5792-4A21-B703-544215A1A5FE}"/>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426265" y="475743"/>
            <a:ext cx="504056" cy="633001"/>
          </a:xfrm>
          <a:prstGeom prst="rect">
            <a:avLst/>
          </a:prstGeom>
        </p:spPr>
      </p:pic>
    </p:spTree>
    <p:extLst>
      <p:ext uri="{BB962C8B-B14F-4D97-AF65-F5344CB8AC3E}">
        <p14:creationId xmlns:p14="http://schemas.microsoft.com/office/powerpoint/2010/main" val="2120998666"/>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7000"/>
            <a:lum/>
          </a:blip>
          <a:srcRect/>
          <a:stretch>
            <a:fillRect l="-25000" r="-25000"/>
          </a:stretch>
        </a:blipFill>
        <a:effectLst/>
      </p:bgPr>
    </p:bg>
    <p:spTree>
      <p:nvGrpSpPr>
        <p:cNvPr id="1" name=""/>
        <p:cNvGrpSpPr/>
        <p:nvPr/>
      </p:nvGrpSpPr>
      <p:grpSpPr>
        <a:xfrm>
          <a:off x="0" y="0"/>
          <a:ext cx="0" cy="0"/>
          <a:chOff x="0" y="0"/>
          <a:chExt cx="0" cy="0"/>
        </a:xfrm>
      </p:grpSpPr>
      <p:sp>
        <p:nvSpPr>
          <p:cNvPr id="2" name="Naslov 1"/>
          <p:cNvSpPr>
            <a:spLocks noGrp="1"/>
          </p:cNvSpPr>
          <p:nvPr>
            <p:ph type="title"/>
          </p:nvPr>
        </p:nvSpPr>
        <p:spPr>
          <a:xfrm>
            <a:off x="446856" y="549856"/>
            <a:ext cx="8229600" cy="706090"/>
          </a:xfrm>
        </p:spPr>
        <p:txBody>
          <a:bodyPr>
            <a:normAutofit/>
          </a:bodyPr>
          <a:lstStyle/>
          <a:p>
            <a:pPr algn="l"/>
            <a:r>
              <a:rPr lang="hr-HR" sz="2400" b="1" dirty="0"/>
              <a:t>„Izvorni” prihodi Zadarske županije</a:t>
            </a:r>
          </a:p>
        </p:txBody>
      </p:sp>
      <p:sp>
        <p:nvSpPr>
          <p:cNvPr id="7" name="TextBox 12"/>
          <p:cNvSpPr txBox="1"/>
          <p:nvPr/>
        </p:nvSpPr>
        <p:spPr>
          <a:xfrm>
            <a:off x="0" y="6488668"/>
            <a:ext cx="3714744" cy="369332"/>
          </a:xfrm>
          <a:prstGeom prst="rect">
            <a:avLst/>
          </a:prstGeom>
          <a:noFill/>
        </p:spPr>
        <p:txBody>
          <a:bodyPr wrap="square" rtlCol="0">
            <a:spAutoFit/>
          </a:bodyPr>
          <a:lstStyle/>
          <a:p>
            <a:r>
              <a:rPr lang="hr-HR" b="1" u="sng" dirty="0">
                <a:solidFill>
                  <a:srgbClr val="002060"/>
                </a:solidFill>
                <a:latin typeface="Gabriola" panose="04040605051002020D02" pitchFamily="82" charset="0"/>
              </a:rPr>
              <a:t>Upravni odjel za financije i proračun</a:t>
            </a:r>
            <a:endParaRPr lang="en-US" b="1" u="sng" dirty="0">
              <a:solidFill>
                <a:srgbClr val="002060"/>
              </a:solidFill>
              <a:latin typeface="Gabriola" panose="04040605051002020D02" pitchFamily="82" charset="0"/>
            </a:endParaRPr>
          </a:p>
        </p:txBody>
      </p:sp>
      <p:sp>
        <p:nvSpPr>
          <p:cNvPr id="8" name="TextBox 12"/>
          <p:cNvSpPr txBox="1"/>
          <p:nvPr/>
        </p:nvSpPr>
        <p:spPr>
          <a:xfrm>
            <a:off x="0" y="6488668"/>
            <a:ext cx="4860032" cy="369332"/>
          </a:xfrm>
          <a:prstGeom prst="rect">
            <a:avLst/>
          </a:prstGeom>
          <a:noFill/>
        </p:spPr>
        <p:txBody>
          <a:bodyPr wrap="square" rtlCol="0">
            <a:spAutoFit/>
          </a:bodyPr>
          <a:lstStyle/>
          <a:p>
            <a:r>
              <a:rPr lang="hr-HR" b="1" u="sng" dirty="0">
                <a:solidFill>
                  <a:srgbClr val="002060"/>
                </a:solidFill>
                <a:latin typeface="Gabriola" panose="04040605051002020D02" pitchFamily="82" charset="0"/>
              </a:rPr>
              <a:t>Upravni odjel za financije i proračun Zadarske županije</a:t>
            </a:r>
            <a:endParaRPr lang="en-US" b="1" u="sng" dirty="0">
              <a:solidFill>
                <a:srgbClr val="002060"/>
              </a:solidFill>
              <a:latin typeface="Gabriola" panose="04040605051002020D02" pitchFamily="82" charset="0"/>
            </a:endParaRPr>
          </a:p>
        </p:txBody>
      </p:sp>
      <p:sp>
        <p:nvSpPr>
          <p:cNvPr id="9" name="TekstniOkvir 8"/>
          <p:cNvSpPr txBox="1"/>
          <p:nvPr/>
        </p:nvSpPr>
        <p:spPr>
          <a:xfrm>
            <a:off x="539552" y="1916832"/>
            <a:ext cx="8352928" cy="3785652"/>
          </a:xfrm>
          <a:prstGeom prst="rect">
            <a:avLst/>
          </a:prstGeom>
          <a:noFill/>
        </p:spPr>
        <p:txBody>
          <a:bodyPr wrap="square" rtlCol="0">
            <a:spAutoFit/>
          </a:bodyPr>
          <a:lstStyle/>
          <a:p>
            <a:pPr algn="just">
              <a:spcAft>
                <a:spcPts val="0"/>
              </a:spcAft>
            </a:pPr>
            <a:r>
              <a:rPr lang="hr-HR" sz="1600" b="1" dirty="0">
                <a:solidFill>
                  <a:srgbClr val="000000"/>
                </a:solidFill>
                <a:latin typeface="Calibri" panose="020F0502020204030204" pitchFamily="34" charset="0"/>
                <a:ea typeface="Times New Roman"/>
                <a:cs typeface="Calibri" panose="020F0502020204030204" pitchFamily="34" charset="0"/>
              </a:rPr>
              <a:t>Izmjenama i dopunama za 2023. godinu, ”izvorni” prihodi Zadarske županije kao JLP(R)S iznose 23,3 mil. eura što je 2,</a:t>
            </a:r>
            <a:r>
              <a:rPr lang="hr-HR" sz="1600" b="1" dirty="0" err="1">
                <a:solidFill>
                  <a:srgbClr val="000000"/>
                </a:solidFill>
                <a:latin typeface="Calibri" panose="020F0502020204030204" pitchFamily="34" charset="0"/>
                <a:ea typeface="Times New Roman"/>
                <a:cs typeface="Calibri" panose="020F0502020204030204" pitchFamily="34" charset="0"/>
              </a:rPr>
              <a:t>2</a:t>
            </a:r>
            <a:r>
              <a:rPr lang="hr-HR" sz="1600" b="1" dirty="0">
                <a:solidFill>
                  <a:srgbClr val="000000"/>
                </a:solidFill>
                <a:latin typeface="Calibri" panose="020F0502020204030204" pitchFamily="34" charset="0"/>
                <a:ea typeface="Times New Roman"/>
                <a:cs typeface="Calibri" panose="020F0502020204030204" pitchFamily="34" charset="0"/>
              </a:rPr>
              <a:t> mil. eura više, a odnose se na :</a:t>
            </a:r>
          </a:p>
          <a:p>
            <a:pPr algn="just">
              <a:spcAft>
                <a:spcPts val="0"/>
              </a:spcAft>
            </a:pPr>
            <a:endParaRPr lang="hr-HR" sz="1600" b="1" dirty="0">
              <a:latin typeface="Calibri" panose="020F0502020204030204" pitchFamily="34" charset="0"/>
              <a:ea typeface="Times New Roman"/>
              <a:cs typeface="Calibri" panose="020F0502020204030204" pitchFamily="34" charset="0"/>
            </a:endParaRPr>
          </a:p>
          <a:p>
            <a:pPr indent="-144000" algn="just">
              <a:lnSpc>
                <a:spcPct val="150000"/>
              </a:lnSpc>
              <a:buFont typeface="Arial" panose="020B0604020202020204" pitchFamily="34" charset="0"/>
              <a:buChar char="•"/>
              <a:tabLst>
                <a:tab pos="457200" algn="l"/>
              </a:tabLst>
            </a:pPr>
            <a:r>
              <a:rPr lang="hr-HR" sz="1600" b="1" dirty="0">
                <a:solidFill>
                  <a:srgbClr val="000000"/>
                </a:solidFill>
                <a:latin typeface="Calibri" panose="020F0502020204030204" pitchFamily="34" charset="0"/>
                <a:ea typeface="Times New Roman"/>
                <a:cs typeface="Calibri" panose="020F0502020204030204" pitchFamily="34" charset="0"/>
              </a:rPr>
              <a:t>15,0 mil. eura prihod od poreza na dohodak (1,8 mil. eura više),</a:t>
            </a:r>
          </a:p>
          <a:p>
            <a:pPr indent="-144000" algn="just">
              <a:lnSpc>
                <a:spcPct val="150000"/>
              </a:lnSpc>
              <a:buFont typeface="Arial" panose="020B0604020202020204" pitchFamily="34" charset="0"/>
              <a:buChar char="•"/>
              <a:tabLst>
                <a:tab pos="457200" algn="l"/>
              </a:tabLst>
            </a:pPr>
            <a:r>
              <a:rPr lang="hr-HR" sz="1600" b="1" dirty="0">
                <a:solidFill>
                  <a:srgbClr val="000000"/>
                </a:solidFill>
                <a:latin typeface="Calibri" panose="020F0502020204030204" pitchFamily="34" charset="0"/>
                <a:ea typeface="Times New Roman"/>
                <a:cs typeface="Calibri" panose="020F0502020204030204" pitchFamily="34" charset="0"/>
              </a:rPr>
              <a:t>2,8 mil. eura refundacije/sufinanciranje po projektima (0,2 mil. eura više),</a:t>
            </a:r>
          </a:p>
          <a:p>
            <a:pPr lvl="0" indent="-144000" algn="just">
              <a:lnSpc>
                <a:spcPct val="150000"/>
              </a:lnSpc>
              <a:spcAft>
                <a:spcPts val="0"/>
              </a:spcAft>
              <a:buFont typeface="Arial" panose="020B0604020202020204" pitchFamily="34" charset="0"/>
              <a:buChar char="•"/>
              <a:tabLst>
                <a:tab pos="457200" algn="l"/>
              </a:tabLst>
            </a:pPr>
            <a:r>
              <a:rPr lang="hr-HR" sz="1600" b="1" dirty="0">
                <a:solidFill>
                  <a:srgbClr val="000000"/>
                </a:solidFill>
                <a:latin typeface="Calibri" panose="020F0502020204030204" pitchFamily="34" charset="0"/>
                <a:ea typeface="Times New Roman"/>
                <a:cs typeface="Calibri" panose="020F0502020204030204" pitchFamily="34" charset="0"/>
              </a:rPr>
              <a:t>2,4 mil. eura udio poreza na dohodak za </a:t>
            </a:r>
            <a:r>
              <a:rPr lang="hr-HR" sz="1600" b="1" dirty="0" err="1">
                <a:solidFill>
                  <a:srgbClr val="000000"/>
                </a:solidFill>
                <a:latin typeface="Calibri" panose="020F0502020204030204" pitchFamily="34" charset="0"/>
                <a:ea typeface="Times New Roman"/>
                <a:cs typeface="Calibri" panose="020F0502020204030204" pitchFamily="34" charset="0"/>
              </a:rPr>
              <a:t>finan</a:t>
            </a:r>
            <a:r>
              <a:rPr lang="hr-HR" sz="1600" b="1" dirty="0">
                <a:solidFill>
                  <a:srgbClr val="000000"/>
                </a:solidFill>
                <a:latin typeface="Calibri" panose="020F0502020204030204" pitchFamily="34" charset="0"/>
                <a:ea typeface="Times New Roman"/>
                <a:cs typeface="Calibri" panose="020F0502020204030204" pitchFamily="34" charset="0"/>
              </a:rPr>
              <a:t>. </a:t>
            </a:r>
            <a:r>
              <a:rPr lang="hr-HR" sz="1600" b="1" dirty="0" err="1">
                <a:solidFill>
                  <a:srgbClr val="000000"/>
                </a:solidFill>
                <a:latin typeface="Calibri" panose="020F0502020204030204" pitchFamily="34" charset="0"/>
                <a:ea typeface="Times New Roman"/>
                <a:cs typeface="Calibri" panose="020F0502020204030204" pitchFamily="34" charset="0"/>
              </a:rPr>
              <a:t>dec</a:t>
            </a:r>
            <a:r>
              <a:rPr lang="hr-HR" sz="1600" b="1" dirty="0">
                <a:solidFill>
                  <a:srgbClr val="000000"/>
                </a:solidFill>
                <a:latin typeface="Calibri" panose="020F0502020204030204" pitchFamily="34" charset="0"/>
                <a:ea typeface="Times New Roman"/>
                <a:cs typeface="Calibri" panose="020F0502020204030204" pitchFamily="34" charset="0"/>
              </a:rPr>
              <a:t>. funkcija (0,2 mil. eura više),</a:t>
            </a:r>
          </a:p>
          <a:p>
            <a:pPr lvl="0" indent="-144000" algn="just">
              <a:lnSpc>
                <a:spcPct val="150000"/>
              </a:lnSpc>
              <a:spcAft>
                <a:spcPts val="0"/>
              </a:spcAft>
              <a:buFont typeface="Arial" panose="020B0604020202020204" pitchFamily="34" charset="0"/>
              <a:buChar char="•"/>
              <a:tabLst>
                <a:tab pos="457200" algn="l"/>
              </a:tabLst>
            </a:pPr>
            <a:r>
              <a:rPr lang="hr-HR" sz="1600" b="1" dirty="0">
                <a:solidFill>
                  <a:srgbClr val="000000"/>
                </a:solidFill>
                <a:latin typeface="Calibri" panose="020F0502020204030204" pitchFamily="34" charset="0"/>
                <a:ea typeface="Times New Roman"/>
                <a:cs typeface="Calibri" panose="020F0502020204030204" pitchFamily="34" charset="0"/>
              </a:rPr>
              <a:t>1,8 mil. eura ostali porezni prihodi (0,1 mil. eura više),</a:t>
            </a:r>
          </a:p>
          <a:p>
            <a:pPr lvl="0" indent="-144000" algn="just">
              <a:lnSpc>
                <a:spcPct val="150000"/>
              </a:lnSpc>
              <a:spcAft>
                <a:spcPts val="0"/>
              </a:spcAft>
              <a:buFont typeface="Arial" panose="020B0604020202020204" pitchFamily="34" charset="0"/>
              <a:buChar char="•"/>
              <a:tabLst>
                <a:tab pos="457200" algn="l"/>
              </a:tabLst>
            </a:pPr>
            <a:r>
              <a:rPr lang="hr-HR" sz="1600" b="1" dirty="0">
                <a:solidFill>
                  <a:srgbClr val="000000"/>
                </a:solidFill>
                <a:latin typeface="Calibri" panose="020F0502020204030204" pitchFamily="34" charset="0"/>
                <a:ea typeface="Times New Roman"/>
                <a:cs typeface="Calibri" panose="020F0502020204030204" pitchFamily="34" charset="0"/>
              </a:rPr>
              <a:t>1,8 mil. eura prihodi od imovine (0,05 mil. eura manje),</a:t>
            </a:r>
          </a:p>
          <a:p>
            <a:pPr lvl="0" indent="-144000" algn="just">
              <a:lnSpc>
                <a:spcPct val="150000"/>
              </a:lnSpc>
              <a:spcAft>
                <a:spcPts val="0"/>
              </a:spcAft>
              <a:buFont typeface="Arial" panose="020B0604020202020204" pitchFamily="34" charset="0"/>
              <a:buChar char="•"/>
              <a:tabLst>
                <a:tab pos="457200" algn="l"/>
              </a:tabLst>
            </a:pPr>
            <a:r>
              <a:rPr lang="hr-HR" sz="1600" b="1" dirty="0">
                <a:solidFill>
                  <a:srgbClr val="000000"/>
                </a:solidFill>
                <a:latin typeface="Calibri" panose="020F0502020204030204" pitchFamily="34" charset="0"/>
                <a:ea typeface="Times New Roman"/>
                <a:cs typeface="Calibri" panose="020F0502020204030204" pitchFamily="34" charset="0"/>
              </a:rPr>
              <a:t>  1,0 mil. eura prihodi od administrativnih pristojbi (0,1 mil. eura više), </a:t>
            </a:r>
          </a:p>
          <a:p>
            <a:pPr indent="-144000" algn="just">
              <a:lnSpc>
                <a:spcPct val="150000"/>
              </a:lnSpc>
              <a:buFont typeface="Arial" panose="020B0604020202020204" pitchFamily="34" charset="0"/>
              <a:buChar char="•"/>
              <a:tabLst>
                <a:tab pos="457200" algn="l"/>
              </a:tabLst>
            </a:pPr>
            <a:r>
              <a:rPr lang="hr-HR" sz="1600" b="1" dirty="0">
                <a:solidFill>
                  <a:srgbClr val="000000"/>
                </a:solidFill>
                <a:latin typeface="Calibri" panose="020F0502020204030204" pitchFamily="34" charset="0"/>
                <a:ea typeface="Times New Roman"/>
                <a:cs typeface="Calibri" panose="020F0502020204030204" pitchFamily="34" charset="0"/>
              </a:rPr>
              <a:t>  0,6 mil. eura sredstva fiskalnog izravnavanja (0,05 mil. eura manje)</a:t>
            </a:r>
          </a:p>
          <a:p>
            <a:pPr lvl="0" indent="-144000" algn="just">
              <a:lnSpc>
                <a:spcPct val="150000"/>
              </a:lnSpc>
              <a:spcAft>
                <a:spcPts val="0"/>
              </a:spcAft>
              <a:buFont typeface="Arial" panose="020B0604020202020204" pitchFamily="34" charset="0"/>
              <a:buChar char="•"/>
              <a:tabLst>
                <a:tab pos="457200" algn="l"/>
              </a:tabLst>
            </a:pPr>
            <a:r>
              <a:rPr lang="hr-HR" sz="1600" b="1" dirty="0">
                <a:solidFill>
                  <a:srgbClr val="000000"/>
                </a:solidFill>
                <a:latin typeface="Calibri" panose="020F0502020204030204" pitchFamily="34" charset="0"/>
                <a:ea typeface="Times New Roman"/>
                <a:cs typeface="Calibri" panose="020F0502020204030204" pitchFamily="34" charset="0"/>
              </a:rPr>
              <a:t>  0,07 mil. eura ostali prihodi (0,02 mil. eura više)</a:t>
            </a:r>
          </a:p>
        </p:txBody>
      </p:sp>
    </p:spTree>
    <p:extLst>
      <p:ext uri="{BB962C8B-B14F-4D97-AF65-F5344CB8AC3E}">
        <p14:creationId xmlns:p14="http://schemas.microsoft.com/office/powerpoint/2010/main" val="2266416108"/>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000"/>
            <a:lum/>
          </a:blip>
          <a:srcRect/>
          <a:stretch>
            <a:fillRect l="-25000" r="-25000"/>
          </a:stretch>
        </a:blipFill>
        <a:effectLst/>
      </p:bgPr>
    </p:bg>
    <p:spTree>
      <p:nvGrpSpPr>
        <p:cNvPr id="1" name=""/>
        <p:cNvGrpSpPr/>
        <p:nvPr/>
      </p:nvGrpSpPr>
      <p:grpSpPr>
        <a:xfrm>
          <a:off x="0" y="0"/>
          <a:ext cx="0" cy="0"/>
          <a:chOff x="0" y="0"/>
          <a:chExt cx="0" cy="0"/>
        </a:xfrm>
      </p:grpSpPr>
      <p:sp>
        <p:nvSpPr>
          <p:cNvPr id="2" name="object 2"/>
          <p:cNvSpPr txBox="1">
            <a:spLocks noGrp="1"/>
          </p:cNvSpPr>
          <p:nvPr>
            <p:ph type="title"/>
          </p:nvPr>
        </p:nvSpPr>
        <p:spPr>
          <a:xfrm>
            <a:off x="-468560" y="363433"/>
            <a:ext cx="8229600" cy="369332"/>
          </a:xfrm>
          <a:prstGeom prst="rect">
            <a:avLst/>
          </a:prstGeom>
        </p:spPr>
        <p:txBody>
          <a:bodyPr vert="horz" wrap="square" lIns="0" tIns="0" rIns="0" bIns="0" rtlCol="0">
            <a:spAutoFit/>
          </a:bodyPr>
          <a:lstStyle/>
          <a:p>
            <a:pPr marL="326266"/>
            <a:r>
              <a:rPr sz="2400" b="1" spc="-9" dirty="0"/>
              <a:t>Fiskalni </a:t>
            </a:r>
            <a:r>
              <a:rPr sz="2400" b="1" spc="-4" dirty="0"/>
              <a:t>učinak na</a:t>
            </a:r>
            <a:r>
              <a:rPr sz="2400" b="1" spc="18" dirty="0"/>
              <a:t> </a:t>
            </a:r>
            <a:r>
              <a:rPr sz="2400" b="1" spc="-13" dirty="0"/>
              <a:t>proračun</a:t>
            </a:r>
            <a:r>
              <a:rPr lang="hr-HR" sz="2400" b="1" spc="-13" dirty="0"/>
              <a:t> - prihodi</a:t>
            </a:r>
            <a:endParaRPr sz="2400" b="1" spc="-13" dirty="0"/>
          </a:p>
        </p:txBody>
      </p:sp>
      <p:sp>
        <p:nvSpPr>
          <p:cNvPr id="6" name="object 6"/>
          <p:cNvSpPr txBox="1"/>
          <p:nvPr/>
        </p:nvSpPr>
        <p:spPr>
          <a:xfrm>
            <a:off x="314661" y="948690"/>
            <a:ext cx="8229600" cy="6124754"/>
          </a:xfrm>
          <a:prstGeom prst="rect">
            <a:avLst/>
          </a:prstGeom>
          <a:noFill/>
        </p:spPr>
        <p:txBody>
          <a:bodyPr vert="horz" wrap="square" lIns="0" tIns="0" rIns="0" bIns="0" rtlCol="0">
            <a:spAutoFit/>
          </a:bodyPr>
          <a:lstStyle/>
          <a:p>
            <a:pPr marL="11135" marR="4454"/>
            <a:endParaRPr lang="hr-HR" sz="1600" b="1" spc="-13" dirty="0">
              <a:solidFill>
                <a:schemeClr val="tx2">
                  <a:lumMod val="50000"/>
                </a:schemeClr>
              </a:solidFill>
              <a:cs typeface="Calibri"/>
            </a:endParaRPr>
          </a:p>
          <a:p>
            <a:pPr marL="11135" marR="4454" algn="just"/>
            <a:r>
              <a:rPr lang="hr-HR" sz="1600" b="1" spc="-4" dirty="0">
                <a:solidFill>
                  <a:schemeClr val="tx2">
                    <a:lumMod val="50000"/>
                  </a:schemeClr>
                </a:solidFill>
                <a:highlight>
                  <a:srgbClr val="BCCFE6"/>
                </a:highlight>
                <a:cs typeface="Times New Roman" panose="02020603050405020304" pitchFamily="18" charset="0"/>
              </a:rPr>
              <a:t>I</a:t>
            </a:r>
            <a:r>
              <a:rPr sz="1600" b="1" spc="-4" dirty="0" err="1">
                <a:solidFill>
                  <a:schemeClr val="tx2">
                    <a:lumMod val="50000"/>
                  </a:schemeClr>
                </a:solidFill>
                <a:highlight>
                  <a:srgbClr val="BCCFE6"/>
                </a:highlight>
                <a:cs typeface="Times New Roman" panose="02020603050405020304" pitchFamily="18" charset="0"/>
              </a:rPr>
              <a:t>zmjenama</a:t>
            </a:r>
            <a:r>
              <a:rPr sz="1600" b="1" spc="-4" dirty="0">
                <a:solidFill>
                  <a:schemeClr val="tx2">
                    <a:lumMod val="50000"/>
                  </a:schemeClr>
                </a:solidFill>
                <a:highlight>
                  <a:srgbClr val="BCCFE6"/>
                </a:highlight>
                <a:cs typeface="Times New Roman" panose="02020603050405020304" pitchFamily="18" charset="0"/>
              </a:rPr>
              <a:t> </a:t>
            </a:r>
            <a:r>
              <a:rPr sz="1600" b="1" dirty="0" err="1">
                <a:solidFill>
                  <a:schemeClr val="tx2">
                    <a:lumMod val="50000"/>
                  </a:schemeClr>
                </a:solidFill>
                <a:highlight>
                  <a:srgbClr val="BCCFE6"/>
                </a:highlight>
                <a:cs typeface="Times New Roman" panose="02020603050405020304" pitchFamily="18" charset="0"/>
              </a:rPr>
              <a:t>i</a:t>
            </a:r>
            <a:r>
              <a:rPr sz="1600" b="1" dirty="0">
                <a:solidFill>
                  <a:schemeClr val="tx2">
                    <a:lumMod val="50000"/>
                  </a:schemeClr>
                </a:solidFill>
                <a:highlight>
                  <a:srgbClr val="BCCFE6"/>
                </a:highlight>
                <a:cs typeface="Times New Roman" panose="02020603050405020304" pitchFamily="18" charset="0"/>
              </a:rPr>
              <a:t> </a:t>
            </a:r>
            <a:r>
              <a:rPr sz="1600" b="1" spc="-4" dirty="0" err="1">
                <a:solidFill>
                  <a:schemeClr val="tx2">
                    <a:lumMod val="50000"/>
                  </a:schemeClr>
                </a:solidFill>
                <a:highlight>
                  <a:srgbClr val="BCCFE6"/>
                </a:highlight>
                <a:cs typeface="Times New Roman" panose="02020603050405020304" pitchFamily="18" charset="0"/>
              </a:rPr>
              <a:t>dopunama</a:t>
            </a:r>
            <a:r>
              <a:rPr lang="hr-HR" sz="1600" b="1" spc="-4" dirty="0">
                <a:solidFill>
                  <a:schemeClr val="tx2">
                    <a:lumMod val="50000"/>
                  </a:schemeClr>
                </a:solidFill>
                <a:highlight>
                  <a:srgbClr val="BCCFE6"/>
                </a:highlight>
                <a:cs typeface="Times New Roman" panose="02020603050405020304" pitchFamily="18" charset="0"/>
              </a:rPr>
              <a:t>, Proračun Zadarske županije za 2023. godinu povećava se za</a:t>
            </a:r>
            <a:r>
              <a:rPr sz="1600" b="1" dirty="0">
                <a:solidFill>
                  <a:schemeClr val="tx2">
                    <a:lumMod val="50000"/>
                  </a:schemeClr>
                </a:solidFill>
                <a:highlight>
                  <a:srgbClr val="BCCFE6"/>
                </a:highlight>
                <a:cs typeface="Times New Roman" panose="02020603050405020304" pitchFamily="18" charset="0"/>
              </a:rPr>
              <a:t> </a:t>
            </a:r>
            <a:r>
              <a:rPr lang="hr-HR" sz="1600" b="1" spc="-4" dirty="0">
                <a:solidFill>
                  <a:schemeClr val="tx2">
                    <a:lumMod val="50000"/>
                  </a:schemeClr>
                </a:solidFill>
                <a:highlight>
                  <a:srgbClr val="BCCFE6"/>
                </a:highlight>
                <a:cs typeface="Times New Roman" panose="02020603050405020304" pitchFamily="18" charset="0"/>
              </a:rPr>
              <a:t>7.340.000,00 eura u odnosu na Plan:</a:t>
            </a:r>
            <a:endParaRPr sz="1600" b="1" dirty="0">
              <a:solidFill>
                <a:schemeClr val="tx2">
                  <a:lumMod val="50000"/>
                </a:schemeClr>
              </a:solidFill>
              <a:highlight>
                <a:srgbClr val="BCCFE6"/>
              </a:highlight>
              <a:cs typeface="Times New Roman" panose="02020603050405020304" pitchFamily="18" charset="0"/>
            </a:endParaRPr>
          </a:p>
          <a:p>
            <a:endParaRPr lang="hr-HR" sz="1600" b="1" dirty="0">
              <a:solidFill>
                <a:schemeClr val="tx2">
                  <a:lumMod val="50000"/>
                </a:schemeClr>
              </a:solidFill>
              <a:cs typeface="Times New Roman" panose="02020603050405020304" pitchFamily="18" charset="0"/>
            </a:endParaRPr>
          </a:p>
          <a:p>
            <a:endParaRPr lang="hr-HR" sz="1600" b="1" dirty="0">
              <a:solidFill>
                <a:srgbClr val="FF0000"/>
              </a:solidFill>
              <a:cs typeface="Times New Roman" panose="02020603050405020304" pitchFamily="18" charset="0"/>
            </a:endParaRPr>
          </a:p>
          <a:p>
            <a:r>
              <a:rPr lang="hr-HR" sz="1600" b="1" dirty="0">
                <a:cs typeface="Times New Roman" panose="02020603050405020304" pitchFamily="18" charset="0"/>
              </a:rPr>
              <a:t>Planira se</a:t>
            </a:r>
            <a:r>
              <a:rPr lang="hr-HR" sz="1600" b="1" u="sng" dirty="0">
                <a:cs typeface="Times New Roman" panose="02020603050405020304" pitchFamily="18" charset="0"/>
              </a:rPr>
              <a:t> povećanje</a:t>
            </a:r>
            <a:r>
              <a:rPr lang="hr-HR" sz="1600" b="1" dirty="0">
                <a:cs typeface="Times New Roman" panose="02020603050405020304" pitchFamily="18" charset="0"/>
              </a:rPr>
              <a:t> prihoda i primitaka po osnovi:</a:t>
            </a:r>
          </a:p>
          <a:p>
            <a:pPr marL="285750" indent="-180000">
              <a:buFont typeface="Arial" panose="020B0604020202020204" pitchFamily="34" charset="0"/>
              <a:buChar char="•"/>
            </a:pPr>
            <a:r>
              <a:rPr lang="hr-HR" sz="1600" b="1" dirty="0"/>
              <a:t>općih prihoda i primitaka za 1,7 mil. eura (</a:t>
            </a:r>
            <a:r>
              <a:rPr lang="hr-HR" sz="1600" b="1" dirty="0">
                <a:ea typeface="Times New Roman" panose="02020603050405020304" pitchFamily="18" charset="0"/>
              </a:rPr>
              <a:t>povećanje mase naplate poreza na dohodak)</a:t>
            </a:r>
            <a:r>
              <a:rPr lang="hr-HR" sz="1600" b="1" dirty="0"/>
              <a:t>, </a:t>
            </a:r>
          </a:p>
          <a:p>
            <a:pPr marL="285750" indent="-180000">
              <a:buFont typeface="Arial" panose="020B0604020202020204" pitchFamily="34" charset="0"/>
              <a:buChar char="•"/>
            </a:pPr>
            <a:r>
              <a:rPr lang="hr-HR" sz="1600" b="1" dirty="0"/>
              <a:t>višak prihoda ZŽ za 2,2 </a:t>
            </a:r>
            <a:r>
              <a:rPr lang="hr-HR" sz="1600" b="1" dirty="0" err="1"/>
              <a:t>mil</a:t>
            </a:r>
            <a:r>
              <a:rPr lang="hr-HR" sz="1600" b="1" dirty="0"/>
              <a:t>. eura – usklađen s Odlukom o rasporedu viška </a:t>
            </a:r>
            <a:r>
              <a:rPr lang="hr-HR" sz="1600" b="1" dirty="0">
                <a:solidFill>
                  <a:srgbClr val="000000"/>
                </a:solidFill>
                <a:ea typeface="Times New Roman" panose="02020603050405020304" pitchFamily="18" charset="0"/>
              </a:rPr>
              <a:t>koja je dio Godišnjeg izvještaja o izvršenju proračuna Zadarske županije za 2022. godinu</a:t>
            </a:r>
            <a:endParaRPr lang="hr-HR" sz="1600" b="1" dirty="0"/>
          </a:p>
          <a:p>
            <a:pPr marL="285750" indent="-180000">
              <a:buFont typeface="Arial" panose="020B0604020202020204" pitchFamily="34" charset="0"/>
              <a:buChar char="•"/>
            </a:pPr>
            <a:r>
              <a:rPr lang="hr-HR" sz="1600" b="1" dirty="0"/>
              <a:t>prihodi za posebne namjene za 0,8 mil. eura</a:t>
            </a:r>
          </a:p>
          <a:p>
            <a:pPr marL="285750" indent="-180000">
              <a:buFont typeface="Arial" panose="020B0604020202020204" pitchFamily="34" charset="0"/>
              <a:buChar char="•"/>
            </a:pPr>
            <a:r>
              <a:rPr lang="hr-HR" sz="1600" b="1" dirty="0"/>
              <a:t>vlastiti prihodi - korisnici za 1,2 mil. eura od čega najviše u ustanovama u srednjem školstvu </a:t>
            </a:r>
            <a:r>
              <a:rPr lang="hr-HR" sz="1600" dirty="0"/>
              <a:t>(usluge učeničkog servisa Pomorske škole Zadar) </a:t>
            </a:r>
          </a:p>
          <a:p>
            <a:pPr marL="285750" indent="-180000">
              <a:buFont typeface="Arial" panose="020B0604020202020204" pitchFamily="34" charset="0"/>
              <a:buChar char="•"/>
            </a:pPr>
            <a:r>
              <a:rPr lang="hr-HR" sz="1600" b="1" dirty="0"/>
              <a:t>državni proračun za 0,5 mil. eura, a najviše kod korisnika u zdravstvu i srednjem školstvu</a:t>
            </a:r>
          </a:p>
          <a:p>
            <a:pPr marL="285750" indent="-180000">
              <a:buFont typeface="Arial" panose="020B0604020202020204" pitchFamily="34" charset="0"/>
              <a:buChar char="•"/>
            </a:pPr>
            <a:r>
              <a:rPr lang="hr-HR" sz="1600" b="1" dirty="0"/>
              <a:t>refundacije/ sufinanciranje po projektima za 0,3 mil. eura</a:t>
            </a:r>
          </a:p>
          <a:p>
            <a:r>
              <a:rPr lang="hr-HR" sz="1600" b="1" dirty="0">
                <a:cs typeface="Times New Roman" panose="02020603050405020304" pitchFamily="18" charset="0"/>
              </a:rPr>
              <a:t> Uz istodobno </a:t>
            </a:r>
            <a:r>
              <a:rPr lang="hr-HR" sz="1600" b="1" u="sng" dirty="0">
                <a:cs typeface="Times New Roman" panose="02020603050405020304" pitchFamily="18" charset="0"/>
              </a:rPr>
              <a:t>smanjenje:</a:t>
            </a:r>
          </a:p>
          <a:p>
            <a:pPr marL="285750" indent="-180000">
              <a:buFont typeface="Arial" panose="020B0604020202020204" pitchFamily="34" charset="0"/>
              <a:buChar char="•"/>
            </a:pPr>
            <a:r>
              <a:rPr lang="en-US" sz="1600" b="1" dirty="0" err="1"/>
              <a:t>prihod</a:t>
            </a:r>
            <a:r>
              <a:rPr lang="hr-HR" sz="1600" b="1" dirty="0"/>
              <a:t>a</a:t>
            </a:r>
            <a:r>
              <a:rPr lang="en-US" sz="1600" b="1" dirty="0"/>
              <a:t> od </a:t>
            </a:r>
            <a:r>
              <a:rPr lang="en-US" sz="1600" b="1" dirty="0" err="1"/>
              <a:t>prodaje</a:t>
            </a:r>
            <a:r>
              <a:rPr lang="en-US" sz="1600" b="1" dirty="0"/>
              <a:t> </a:t>
            </a:r>
            <a:r>
              <a:rPr lang="en-US" sz="1600" b="1" dirty="0" err="1"/>
              <a:t>nefinancijske</a:t>
            </a:r>
            <a:r>
              <a:rPr lang="en-US" sz="1600" b="1" dirty="0"/>
              <a:t> </a:t>
            </a:r>
            <a:r>
              <a:rPr lang="en-US" sz="1600" b="1" dirty="0" err="1"/>
              <a:t>imovine</a:t>
            </a:r>
            <a:r>
              <a:rPr lang="hr-HR" sz="1600" b="1" dirty="0"/>
              <a:t> </a:t>
            </a:r>
            <a:r>
              <a:rPr lang="en-US" sz="1600" b="1" dirty="0"/>
              <a:t>za </a:t>
            </a:r>
            <a:r>
              <a:rPr lang="hr-HR" sz="1600" b="1" dirty="0"/>
              <a:t>0,4</a:t>
            </a:r>
            <a:r>
              <a:rPr lang="en-US" sz="1600" b="1" dirty="0"/>
              <a:t> mil. </a:t>
            </a:r>
            <a:r>
              <a:rPr lang="hr-HR" sz="1600" b="1" dirty="0"/>
              <a:t>eura</a:t>
            </a:r>
          </a:p>
          <a:p>
            <a:pPr marL="285750" indent="-180000">
              <a:buFont typeface="Arial" panose="020B0604020202020204" pitchFamily="34" charset="0"/>
              <a:buChar char="•"/>
            </a:pPr>
            <a:r>
              <a:rPr lang="hr-HR" sz="1600" b="1" dirty="0"/>
              <a:t>pomoći iz inozemstva (3,5 </a:t>
            </a:r>
            <a:r>
              <a:rPr lang="hr-HR" sz="1600" b="1" dirty="0" err="1"/>
              <a:t>mil</a:t>
            </a:r>
            <a:r>
              <a:rPr lang="hr-HR" sz="1600" b="1" dirty="0"/>
              <a:t>. eura) :</a:t>
            </a:r>
          </a:p>
          <a:p>
            <a:pPr marL="285750" indent="-180000">
              <a:buFont typeface="Wingdings" panose="05000000000000000000" pitchFamily="2" charset="2"/>
              <a:buChar char="Ø"/>
            </a:pPr>
            <a:r>
              <a:rPr lang="hr-HR" sz="1600" b="1" dirty="0"/>
              <a:t>      0,4 </a:t>
            </a:r>
            <a:r>
              <a:rPr lang="hr-HR" sz="1600" b="1" dirty="0" err="1"/>
              <a:t>mil</a:t>
            </a:r>
            <a:r>
              <a:rPr lang="hr-HR" sz="1600" b="1" dirty="0"/>
              <a:t>. eura manje za projekt STREAM, </a:t>
            </a:r>
          </a:p>
          <a:p>
            <a:pPr marL="285750" indent="-180000">
              <a:buFont typeface="Wingdings" panose="05000000000000000000" pitchFamily="2" charset="2"/>
              <a:buChar char="Ø"/>
            </a:pPr>
            <a:r>
              <a:rPr lang="hr-HR" sz="1600" b="1" dirty="0"/>
              <a:t>      1,8 </a:t>
            </a:r>
            <a:r>
              <a:rPr lang="hr-HR" sz="1600" b="1" dirty="0" err="1"/>
              <a:t>mil</a:t>
            </a:r>
            <a:r>
              <a:rPr lang="hr-HR" sz="1600" b="1" dirty="0"/>
              <a:t>. eura manje za projekte Bolji uvjeti za učenje kroz rad, SŠ Vice Vlatkovića,</a:t>
            </a:r>
          </a:p>
          <a:p>
            <a:pPr marL="285750" indent="-180000">
              <a:buFont typeface="Wingdings" panose="05000000000000000000" pitchFamily="2" charset="2"/>
              <a:buChar char="Ø"/>
            </a:pPr>
            <a:r>
              <a:rPr lang="hr-HR" sz="1600" b="1" dirty="0"/>
              <a:t>      1,4 </a:t>
            </a:r>
            <a:r>
              <a:rPr lang="hr-HR" sz="1600" b="1" dirty="0" err="1"/>
              <a:t>mil</a:t>
            </a:r>
            <a:r>
              <a:rPr lang="hr-HR" sz="1600" b="1" dirty="0"/>
              <a:t>. eura manje za projekte Medicinska + i RCK Medicinske škole A. </a:t>
            </a:r>
            <a:r>
              <a:rPr lang="hr-HR" sz="1600" b="1" dirty="0" err="1"/>
              <a:t>Kuzmanića</a:t>
            </a:r>
            <a:r>
              <a:rPr lang="hr-HR" sz="1600" b="1" dirty="0"/>
              <a:t>, </a:t>
            </a:r>
          </a:p>
          <a:p>
            <a:pPr marL="105750"/>
            <a:r>
              <a:rPr lang="hr-HR" sz="1600" b="1"/>
              <a:t>a </a:t>
            </a:r>
            <a:r>
              <a:rPr lang="hr-HR" sz="1600" b="1" dirty="0"/>
              <a:t>sve zbog promjene dinamike ostvarenja prihoda u 2022./2023. godini koji će se refundirati u 2024. godini</a:t>
            </a:r>
            <a:endParaRPr lang="en-US" sz="1600" b="1" dirty="0">
              <a:solidFill>
                <a:srgbClr val="FF0000"/>
              </a:solidFill>
            </a:endParaRPr>
          </a:p>
          <a:p>
            <a:pPr marL="285750" indent="-285750">
              <a:buFont typeface="Arial" panose="020B0604020202020204" pitchFamily="34" charset="0"/>
              <a:buChar char="•"/>
            </a:pPr>
            <a:endParaRPr lang="hr-HR" sz="1600" b="1" dirty="0"/>
          </a:p>
          <a:p>
            <a:pPr marL="285750" indent="-285750">
              <a:buFont typeface="Arial" panose="020B0604020202020204" pitchFamily="34" charset="0"/>
              <a:buChar char="•"/>
            </a:pPr>
            <a:endParaRPr lang="hr-HR" sz="1600" b="1" dirty="0">
              <a:solidFill>
                <a:schemeClr val="tx2">
                  <a:lumMod val="50000"/>
                </a:schemeClr>
              </a:solidFill>
              <a:cs typeface="Times New Roman" panose="02020603050405020304" pitchFamily="18" charset="0"/>
            </a:endParaRPr>
          </a:p>
          <a:p>
            <a:endParaRPr lang="hr-HR" sz="1400" b="1" dirty="0">
              <a:solidFill>
                <a:srgbClr val="002060"/>
              </a:solidFill>
            </a:endParaRPr>
          </a:p>
        </p:txBody>
      </p:sp>
      <p:sp>
        <p:nvSpPr>
          <p:cNvPr id="10" name="TextBox 12"/>
          <p:cNvSpPr txBox="1"/>
          <p:nvPr/>
        </p:nvSpPr>
        <p:spPr>
          <a:xfrm>
            <a:off x="0" y="6488668"/>
            <a:ext cx="4860032" cy="369332"/>
          </a:xfrm>
          <a:prstGeom prst="rect">
            <a:avLst/>
          </a:prstGeom>
          <a:noFill/>
        </p:spPr>
        <p:txBody>
          <a:bodyPr wrap="square" rtlCol="0">
            <a:spAutoFit/>
          </a:bodyPr>
          <a:lstStyle/>
          <a:p>
            <a:r>
              <a:rPr lang="hr-HR" b="1" u="sng" dirty="0">
                <a:solidFill>
                  <a:srgbClr val="002060"/>
                </a:solidFill>
                <a:latin typeface="Gabriola" panose="04040605051002020D02" pitchFamily="82" charset="0"/>
              </a:rPr>
              <a:t>Upravni odjel za financije i proračun Zadarske županije</a:t>
            </a:r>
            <a:endParaRPr lang="en-US" b="1" u="sng" dirty="0">
              <a:solidFill>
                <a:srgbClr val="002060"/>
              </a:solidFill>
              <a:latin typeface="Gabriola" panose="04040605051002020D02" pitchFamily="82" charset="0"/>
            </a:endParaRPr>
          </a:p>
        </p:txBody>
      </p:sp>
    </p:spTree>
    <p:extLst>
      <p:ext uri="{BB962C8B-B14F-4D97-AF65-F5344CB8AC3E}">
        <p14:creationId xmlns:p14="http://schemas.microsoft.com/office/powerpoint/2010/main" val="1559025380"/>
      </p:ext>
    </p:extLst>
  </p:cSld>
  <p:clrMapOvr>
    <a:masterClrMapping/>
  </p:clrMapOvr>
  <p:transition spd="slow" advClick="0" advTm="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331640" y="67812"/>
            <a:ext cx="7056784" cy="1048626"/>
          </a:xfrm>
        </p:spPr>
        <p:txBody>
          <a:bodyPr>
            <a:normAutofit/>
          </a:bodyPr>
          <a:lstStyle/>
          <a:p>
            <a:pPr algn="l"/>
            <a:r>
              <a:rPr lang="hr-HR" sz="2400" b="1" dirty="0"/>
              <a:t>Prihodi i primici Proračuna Zadarske županije</a:t>
            </a:r>
          </a:p>
        </p:txBody>
      </p:sp>
      <p:graphicFrame>
        <p:nvGraphicFramePr>
          <p:cNvPr id="4" name="Rezervirano mjesto sadržaja 3"/>
          <p:cNvGraphicFramePr>
            <a:graphicFrameLocks noGrp="1"/>
          </p:cNvGraphicFramePr>
          <p:nvPr>
            <p:ph idx="1"/>
            <p:extLst>
              <p:ext uri="{D42A27DB-BD31-4B8C-83A1-F6EECF244321}">
                <p14:modId xmlns:p14="http://schemas.microsoft.com/office/powerpoint/2010/main" val="2757260328"/>
              </p:ext>
            </p:extLst>
          </p:nvPr>
        </p:nvGraphicFramePr>
        <p:xfrm>
          <a:off x="4285747" y="2277623"/>
          <a:ext cx="4822758" cy="4139280"/>
        </p:xfrm>
        <a:graphic>
          <a:graphicData uri="http://schemas.openxmlformats.org/drawingml/2006/table">
            <a:tbl>
              <a:tblPr firstRow="1" lastCol="1">
                <a:tableStyleId>{5A111915-BE36-4E01-A7E5-04B1672EAD32}</a:tableStyleId>
              </a:tblPr>
              <a:tblGrid>
                <a:gridCol w="1721177">
                  <a:extLst>
                    <a:ext uri="{9D8B030D-6E8A-4147-A177-3AD203B41FA5}">
                      <a16:colId xmlns:a16="http://schemas.microsoft.com/office/drawing/2014/main" val="20000"/>
                    </a:ext>
                  </a:extLst>
                </a:gridCol>
                <a:gridCol w="1013816">
                  <a:extLst>
                    <a:ext uri="{9D8B030D-6E8A-4147-A177-3AD203B41FA5}">
                      <a16:colId xmlns:a16="http://schemas.microsoft.com/office/drawing/2014/main" val="20001"/>
                    </a:ext>
                  </a:extLst>
                </a:gridCol>
                <a:gridCol w="1307968">
                  <a:extLst>
                    <a:ext uri="{9D8B030D-6E8A-4147-A177-3AD203B41FA5}">
                      <a16:colId xmlns:a16="http://schemas.microsoft.com/office/drawing/2014/main" val="20002"/>
                    </a:ext>
                  </a:extLst>
                </a:gridCol>
                <a:gridCol w="779797">
                  <a:extLst>
                    <a:ext uri="{9D8B030D-6E8A-4147-A177-3AD203B41FA5}">
                      <a16:colId xmlns:a16="http://schemas.microsoft.com/office/drawing/2014/main" val="20003"/>
                    </a:ext>
                  </a:extLst>
                </a:gridCol>
              </a:tblGrid>
              <a:tr h="366387">
                <a:tc>
                  <a:txBody>
                    <a:bodyPr/>
                    <a:lstStyle/>
                    <a:p>
                      <a:r>
                        <a:rPr lang="hr-HR" sz="1000" dirty="0"/>
                        <a:t>(u eurima)</a:t>
                      </a:r>
                    </a:p>
                  </a:txBody>
                  <a:tcPr anchor="ctr">
                    <a:solidFill>
                      <a:schemeClr val="accent1">
                        <a:lumMod val="75000"/>
                      </a:schemeClr>
                    </a:solidFill>
                  </a:tcPr>
                </a:tc>
                <a:tc>
                  <a:txBody>
                    <a:bodyPr/>
                    <a:lstStyle/>
                    <a:p>
                      <a:pPr algn="ctr"/>
                      <a:r>
                        <a:rPr lang="hr-HR" sz="1000" dirty="0"/>
                        <a:t>Plan za 2023.</a:t>
                      </a:r>
                    </a:p>
                  </a:txBody>
                  <a:tcPr anchor="ctr">
                    <a:solidFill>
                      <a:schemeClr val="accent1">
                        <a:lumMod val="75000"/>
                      </a:schemeClr>
                    </a:solidFill>
                  </a:tcPr>
                </a:tc>
                <a:tc>
                  <a:txBody>
                    <a:bodyPr/>
                    <a:lstStyle/>
                    <a:p>
                      <a:pPr algn="ctr"/>
                      <a:r>
                        <a:rPr lang="hr-HR" sz="1000" dirty="0"/>
                        <a:t> Izmjene i dopune</a:t>
                      </a:r>
                    </a:p>
                  </a:txBody>
                  <a:tcPr anchor="ctr">
                    <a:solidFill>
                      <a:schemeClr val="accent1">
                        <a:lumMod val="75000"/>
                      </a:schemeClr>
                    </a:solidFill>
                  </a:tcPr>
                </a:tc>
                <a:tc>
                  <a:txBody>
                    <a:bodyPr/>
                    <a:lstStyle/>
                    <a:p>
                      <a:pPr algn="ctr"/>
                      <a:r>
                        <a:rPr lang="hr-HR" sz="1000" dirty="0"/>
                        <a:t>Indeks</a:t>
                      </a:r>
                    </a:p>
                  </a:txBody>
                  <a:tcPr anchor="ctr">
                    <a:solidFill>
                      <a:schemeClr val="accent1">
                        <a:lumMod val="75000"/>
                      </a:schemeClr>
                    </a:solidFill>
                  </a:tcPr>
                </a:tc>
                <a:extLst>
                  <a:ext uri="{0D108BD9-81ED-4DB2-BD59-A6C34878D82A}">
                    <a16:rowId xmlns:a16="http://schemas.microsoft.com/office/drawing/2014/main" val="10000"/>
                  </a:ext>
                </a:extLst>
              </a:tr>
              <a:tr h="264590">
                <a:tc>
                  <a:txBody>
                    <a:bodyPr/>
                    <a:lstStyle/>
                    <a:p>
                      <a:r>
                        <a:rPr lang="hr-HR" sz="800" b="1" dirty="0"/>
                        <a:t>6 PRIHODI POSLOVANJA</a:t>
                      </a:r>
                    </a:p>
                  </a:txBody>
                  <a:tcPr anchor="ctr">
                    <a:solidFill>
                      <a:schemeClr val="accent1">
                        <a:lumMod val="40000"/>
                        <a:lumOff val="60000"/>
                      </a:schemeClr>
                    </a:solidFill>
                  </a:tcPr>
                </a:tc>
                <a:tc>
                  <a:txBody>
                    <a:bodyPr/>
                    <a:lstStyle/>
                    <a:p>
                      <a:pPr algn="ctr"/>
                      <a:r>
                        <a:rPr lang="hr-HR" sz="800" b="1" dirty="0"/>
                        <a:t>226.953.532,96</a:t>
                      </a:r>
                    </a:p>
                  </a:txBody>
                  <a:tcPr anchor="ctr">
                    <a:solidFill>
                      <a:schemeClr val="accent1">
                        <a:lumMod val="40000"/>
                        <a:lumOff val="60000"/>
                      </a:schemeClr>
                    </a:solidFill>
                  </a:tcPr>
                </a:tc>
                <a:tc>
                  <a:txBody>
                    <a:bodyPr/>
                    <a:lstStyle/>
                    <a:p>
                      <a:pPr algn="ctr"/>
                      <a:r>
                        <a:rPr lang="hr-HR" sz="800" b="1" dirty="0"/>
                        <a:t>228.134.347,13</a:t>
                      </a:r>
                    </a:p>
                  </a:txBody>
                  <a:tcPr anchor="ctr">
                    <a:solidFill>
                      <a:schemeClr val="accent1">
                        <a:lumMod val="40000"/>
                        <a:lumOff val="60000"/>
                      </a:schemeClr>
                    </a:solidFill>
                  </a:tcPr>
                </a:tc>
                <a:tc>
                  <a:txBody>
                    <a:bodyPr/>
                    <a:lstStyle/>
                    <a:p>
                      <a:pPr algn="ctr"/>
                      <a:r>
                        <a:rPr lang="hr-HR" sz="800" b="1" kern="1200" dirty="0">
                          <a:solidFill>
                            <a:schemeClr val="tx1"/>
                          </a:solidFill>
                          <a:effectLst/>
                          <a:latin typeface="+mn-lt"/>
                          <a:cs typeface="+mn-cs"/>
                        </a:rPr>
                        <a:t>100,52</a:t>
                      </a:r>
                    </a:p>
                  </a:txBody>
                  <a:tcPr anchor="ctr">
                    <a:solidFill>
                      <a:schemeClr val="accent1">
                        <a:lumMod val="40000"/>
                        <a:lumOff val="60000"/>
                      </a:schemeClr>
                    </a:solidFill>
                  </a:tcPr>
                </a:tc>
                <a:extLst>
                  <a:ext uri="{0D108BD9-81ED-4DB2-BD59-A6C34878D82A}">
                    <a16:rowId xmlns:a16="http://schemas.microsoft.com/office/drawing/2014/main" val="10001"/>
                  </a:ext>
                </a:extLst>
              </a:tr>
              <a:tr h="264590">
                <a:tc>
                  <a:txBody>
                    <a:bodyPr/>
                    <a:lstStyle/>
                    <a:p>
                      <a:r>
                        <a:rPr lang="hr-HR" sz="800" dirty="0"/>
                        <a:t>61 PRIHODI</a:t>
                      </a:r>
                      <a:r>
                        <a:rPr lang="hr-HR" sz="800" baseline="0" dirty="0"/>
                        <a:t> OD </a:t>
                      </a:r>
                      <a:r>
                        <a:rPr lang="hr-HR" sz="800" i="0" baseline="0" dirty="0"/>
                        <a:t>POREZA</a:t>
                      </a:r>
                      <a:endParaRPr lang="hr-HR" sz="800" i="0" dirty="0"/>
                    </a:p>
                  </a:txBody>
                  <a:tcPr anchor="ctr"/>
                </a:tc>
                <a:tc>
                  <a:txBody>
                    <a:bodyPr/>
                    <a:lstStyle/>
                    <a:p>
                      <a:pPr algn="ctr" rtl="0" fontAlgn="ctr"/>
                      <a:r>
                        <a:rPr lang="hr-HR" sz="800" b="1" i="0" u="none" strike="noStrike" dirty="0">
                          <a:solidFill>
                            <a:schemeClr val="tx1"/>
                          </a:solidFill>
                          <a:effectLst/>
                          <a:latin typeface="Calibri"/>
                        </a:rPr>
                        <a:t>14.873.500,00</a:t>
                      </a:r>
                      <a:endParaRPr lang="hr-HR" sz="800" b="1" i="0" u="none" strike="noStrike" dirty="0">
                        <a:solidFill>
                          <a:srgbClr val="FFFFFF"/>
                        </a:solidFill>
                        <a:effectLst/>
                        <a:latin typeface="Calibri"/>
                      </a:endParaRPr>
                    </a:p>
                  </a:txBody>
                  <a:tcPr marL="9525" marR="9525" marT="9525" marB="0" anchor="ctr"/>
                </a:tc>
                <a:tc>
                  <a:txBody>
                    <a:bodyPr/>
                    <a:lstStyle/>
                    <a:p>
                      <a:pPr algn="ctr" rtl="0" fontAlgn="ctr"/>
                      <a:r>
                        <a:rPr lang="hr-HR" sz="800" b="1" i="0" u="none" strike="noStrike" dirty="0">
                          <a:solidFill>
                            <a:schemeClr val="tx1"/>
                          </a:solidFill>
                          <a:effectLst/>
                          <a:latin typeface="Calibri"/>
                        </a:rPr>
                        <a:t>16.838.000,00</a:t>
                      </a:r>
                      <a:endParaRPr lang="hr-HR" sz="800" b="1" i="0" u="none" strike="noStrike" dirty="0">
                        <a:solidFill>
                          <a:srgbClr val="FFFFFF"/>
                        </a:solidFill>
                        <a:effectLst/>
                        <a:latin typeface="Calibri"/>
                      </a:endParaRPr>
                    </a:p>
                  </a:txBody>
                  <a:tcPr marL="9525" marR="9525" marT="9525" marB="0" anchor="ctr"/>
                </a:tc>
                <a:tc>
                  <a:txBody>
                    <a:bodyPr/>
                    <a:lstStyle/>
                    <a:p>
                      <a:pPr algn="ctr">
                        <a:spcAft>
                          <a:spcPts val="0"/>
                        </a:spcAft>
                      </a:pPr>
                      <a:r>
                        <a:rPr lang="hr-HR" sz="800" dirty="0">
                          <a:effectLst/>
                          <a:latin typeface="+mn-lt"/>
                          <a:ea typeface="Times New Roman" panose="02020603050405020304" pitchFamily="18" charset="0"/>
                        </a:rPr>
                        <a:t>113,21</a:t>
                      </a:r>
                    </a:p>
                  </a:txBody>
                  <a:tcPr marL="68580" marR="68580" marT="0" marB="0" anchor="ctr"/>
                </a:tc>
                <a:extLst>
                  <a:ext uri="{0D108BD9-81ED-4DB2-BD59-A6C34878D82A}">
                    <a16:rowId xmlns:a16="http://schemas.microsoft.com/office/drawing/2014/main" val="10002"/>
                  </a:ext>
                </a:extLst>
              </a:tr>
              <a:tr h="264590">
                <a:tc>
                  <a:txBody>
                    <a:bodyPr/>
                    <a:lstStyle/>
                    <a:p>
                      <a:r>
                        <a:rPr lang="hr-HR" sz="800" dirty="0"/>
                        <a:t>63 POMOĆI</a:t>
                      </a:r>
                      <a:r>
                        <a:rPr lang="hr-HR" sz="800" baseline="0" dirty="0"/>
                        <a:t> IZ INOZEMSTVA</a:t>
                      </a:r>
                      <a:endParaRPr lang="hr-HR" sz="800" dirty="0"/>
                    </a:p>
                  </a:txBody>
                  <a:tcPr anchor="ctr"/>
                </a:tc>
                <a:tc>
                  <a:txBody>
                    <a:bodyPr/>
                    <a:lstStyle/>
                    <a:p>
                      <a:pPr algn="ctr" rtl="0" fontAlgn="ctr"/>
                      <a:r>
                        <a:rPr lang="hr-HR" sz="800" b="1" i="0" u="none" strike="noStrike">
                          <a:solidFill>
                            <a:srgbClr val="000000"/>
                          </a:solidFill>
                          <a:effectLst/>
                          <a:latin typeface="Calibri"/>
                        </a:rPr>
                        <a:t>97.155.440,41</a:t>
                      </a:r>
                    </a:p>
                  </a:txBody>
                  <a:tcPr marL="9525" marR="9525" marT="9525" marB="0" anchor="ctr"/>
                </a:tc>
                <a:tc>
                  <a:txBody>
                    <a:bodyPr/>
                    <a:lstStyle/>
                    <a:p>
                      <a:pPr algn="ctr" rtl="0" fontAlgn="ctr"/>
                      <a:r>
                        <a:rPr lang="hr-HR" sz="800" b="1" i="0" u="none" strike="noStrike" dirty="0">
                          <a:solidFill>
                            <a:srgbClr val="000000"/>
                          </a:solidFill>
                          <a:effectLst/>
                          <a:latin typeface="Calibri"/>
                        </a:rPr>
                        <a:t>94.234.166,86</a:t>
                      </a:r>
                    </a:p>
                  </a:txBody>
                  <a:tcPr marL="9525" marR="9525" marT="9525" marB="0" anchor="ctr"/>
                </a:tc>
                <a:tc>
                  <a:txBody>
                    <a:bodyPr/>
                    <a:lstStyle/>
                    <a:p>
                      <a:pPr algn="ctr">
                        <a:spcAft>
                          <a:spcPts val="0"/>
                        </a:spcAft>
                      </a:pPr>
                      <a:r>
                        <a:rPr lang="hr-HR" sz="800" dirty="0">
                          <a:effectLst/>
                          <a:latin typeface="+mn-lt"/>
                          <a:ea typeface="Times New Roman" panose="02020603050405020304" pitchFamily="18" charset="0"/>
                        </a:rPr>
                        <a:t>96,99</a:t>
                      </a:r>
                    </a:p>
                  </a:txBody>
                  <a:tcPr marL="68580" marR="68580" marT="0" marB="0" anchor="ctr"/>
                </a:tc>
                <a:extLst>
                  <a:ext uri="{0D108BD9-81ED-4DB2-BD59-A6C34878D82A}">
                    <a16:rowId xmlns:a16="http://schemas.microsoft.com/office/drawing/2014/main" val="10003"/>
                  </a:ext>
                </a:extLst>
              </a:tr>
              <a:tr h="264590">
                <a:tc>
                  <a:txBody>
                    <a:bodyPr/>
                    <a:lstStyle/>
                    <a:p>
                      <a:r>
                        <a:rPr lang="hr-HR" sz="800" dirty="0"/>
                        <a:t>64 PRIHODI OD IMOVINE</a:t>
                      </a:r>
                    </a:p>
                  </a:txBody>
                  <a:tcPr anchor="ctr"/>
                </a:tc>
                <a:tc>
                  <a:txBody>
                    <a:bodyPr/>
                    <a:lstStyle/>
                    <a:p>
                      <a:pPr algn="ctr" rtl="0" fontAlgn="ctr"/>
                      <a:r>
                        <a:rPr lang="hr-HR" sz="800" b="1" i="0" u="none" strike="noStrike">
                          <a:solidFill>
                            <a:srgbClr val="000000"/>
                          </a:solidFill>
                          <a:effectLst/>
                          <a:latin typeface="Calibri"/>
                        </a:rPr>
                        <a:t>1.863.485,31</a:t>
                      </a:r>
                    </a:p>
                  </a:txBody>
                  <a:tcPr marL="9525" marR="9525" marT="9525" marB="0" anchor="ctr"/>
                </a:tc>
                <a:tc>
                  <a:txBody>
                    <a:bodyPr/>
                    <a:lstStyle/>
                    <a:p>
                      <a:pPr algn="ctr" rtl="0" fontAlgn="ctr"/>
                      <a:r>
                        <a:rPr lang="hr-HR" sz="800" b="1" i="0" u="none" strike="noStrike" dirty="0">
                          <a:solidFill>
                            <a:srgbClr val="000000"/>
                          </a:solidFill>
                          <a:effectLst/>
                          <a:latin typeface="Calibri"/>
                        </a:rPr>
                        <a:t>1.811.952,05</a:t>
                      </a:r>
                    </a:p>
                  </a:txBody>
                  <a:tcPr marL="9525" marR="9525" marT="9525" marB="0" anchor="ctr"/>
                </a:tc>
                <a:tc>
                  <a:txBody>
                    <a:bodyPr/>
                    <a:lstStyle/>
                    <a:p>
                      <a:pPr algn="ctr">
                        <a:spcAft>
                          <a:spcPts val="0"/>
                        </a:spcAft>
                      </a:pPr>
                      <a:r>
                        <a:rPr lang="hr-HR" sz="800" dirty="0">
                          <a:effectLst/>
                          <a:latin typeface="+mn-lt"/>
                          <a:ea typeface="Times New Roman" panose="02020603050405020304" pitchFamily="18" charset="0"/>
                        </a:rPr>
                        <a:t>97,23</a:t>
                      </a:r>
                    </a:p>
                  </a:txBody>
                  <a:tcPr marL="68580" marR="68580" marT="0" marB="0" anchor="ctr"/>
                </a:tc>
                <a:extLst>
                  <a:ext uri="{0D108BD9-81ED-4DB2-BD59-A6C34878D82A}">
                    <a16:rowId xmlns:a16="http://schemas.microsoft.com/office/drawing/2014/main" val="10004"/>
                  </a:ext>
                </a:extLst>
              </a:tr>
              <a:tr h="341196">
                <a:tc>
                  <a:txBody>
                    <a:bodyPr/>
                    <a:lstStyle/>
                    <a:p>
                      <a:r>
                        <a:rPr lang="hr-HR" sz="800" dirty="0"/>
                        <a:t>65 PRIHODI OD UPRAVNIH</a:t>
                      </a:r>
                      <a:r>
                        <a:rPr lang="hr-HR" sz="800" baseline="0" dirty="0"/>
                        <a:t> I</a:t>
                      </a:r>
                    </a:p>
                    <a:p>
                      <a:r>
                        <a:rPr lang="hr-HR" sz="800" baseline="0" dirty="0"/>
                        <a:t>      ADMIN. PRISTOJBI</a:t>
                      </a:r>
                      <a:endParaRPr lang="hr-HR" sz="800" dirty="0"/>
                    </a:p>
                  </a:txBody>
                  <a:tcPr/>
                </a:tc>
                <a:tc>
                  <a:txBody>
                    <a:bodyPr/>
                    <a:lstStyle/>
                    <a:p>
                      <a:pPr algn="ctr" rtl="0" fontAlgn="ctr"/>
                      <a:r>
                        <a:rPr lang="hr-HR" sz="800" b="1" i="0" u="none" strike="noStrike">
                          <a:solidFill>
                            <a:srgbClr val="000000"/>
                          </a:solidFill>
                          <a:effectLst/>
                          <a:latin typeface="Calibri"/>
                        </a:rPr>
                        <a:t>11.001.194,09</a:t>
                      </a:r>
                    </a:p>
                  </a:txBody>
                  <a:tcPr marL="9525" marR="9525" marT="9525" marB="0" anchor="ctr"/>
                </a:tc>
                <a:tc>
                  <a:txBody>
                    <a:bodyPr/>
                    <a:lstStyle/>
                    <a:p>
                      <a:pPr algn="ctr" rtl="0" fontAlgn="ctr"/>
                      <a:r>
                        <a:rPr lang="hr-HR" sz="800" b="1" i="0" u="none" strike="noStrike" dirty="0">
                          <a:solidFill>
                            <a:srgbClr val="000000"/>
                          </a:solidFill>
                          <a:effectLst/>
                          <a:latin typeface="Calibri"/>
                        </a:rPr>
                        <a:t>11.175.249,59</a:t>
                      </a:r>
                    </a:p>
                  </a:txBody>
                  <a:tcPr marL="9525" marR="9525" marT="9525" marB="0" anchor="ctr"/>
                </a:tc>
                <a:tc>
                  <a:txBody>
                    <a:bodyPr/>
                    <a:lstStyle/>
                    <a:p>
                      <a:pPr algn="ctr">
                        <a:spcAft>
                          <a:spcPts val="0"/>
                        </a:spcAft>
                      </a:pPr>
                      <a:r>
                        <a:rPr lang="hr-HR" sz="800" dirty="0">
                          <a:effectLst/>
                          <a:latin typeface="+mn-lt"/>
                          <a:ea typeface="Times New Roman" panose="02020603050405020304" pitchFamily="18" charset="0"/>
                        </a:rPr>
                        <a:t>101,58</a:t>
                      </a:r>
                    </a:p>
                  </a:txBody>
                  <a:tcPr marL="68580" marR="68580" marT="0" marB="0" anchor="ctr"/>
                </a:tc>
                <a:extLst>
                  <a:ext uri="{0D108BD9-81ED-4DB2-BD59-A6C34878D82A}">
                    <a16:rowId xmlns:a16="http://schemas.microsoft.com/office/drawing/2014/main" val="10005"/>
                  </a:ext>
                </a:extLst>
              </a:tr>
              <a:tr h="344755">
                <a:tc>
                  <a:txBody>
                    <a:bodyPr/>
                    <a:lstStyle/>
                    <a:p>
                      <a:r>
                        <a:rPr lang="hr-HR" sz="800" dirty="0"/>
                        <a:t>66 PRIHODI OD PRODAJE  PROIZV.</a:t>
                      </a:r>
                      <a:r>
                        <a:rPr lang="hr-HR" sz="800" baseline="0" dirty="0"/>
                        <a:t> </a:t>
                      </a:r>
                    </a:p>
                    <a:p>
                      <a:r>
                        <a:rPr lang="hr-HR" sz="800" baseline="0" dirty="0"/>
                        <a:t>      I ROBE, USLUGA I DONACIJA</a:t>
                      </a:r>
                      <a:endParaRPr lang="hr-HR" sz="800" dirty="0"/>
                    </a:p>
                  </a:txBody>
                  <a:tcPr/>
                </a:tc>
                <a:tc>
                  <a:txBody>
                    <a:bodyPr/>
                    <a:lstStyle/>
                    <a:p>
                      <a:pPr algn="ctr" rtl="0" fontAlgn="ctr"/>
                      <a:r>
                        <a:rPr lang="hr-HR" sz="800" b="1" i="0" u="none" strike="noStrike">
                          <a:solidFill>
                            <a:srgbClr val="000000"/>
                          </a:solidFill>
                          <a:effectLst/>
                          <a:latin typeface="Calibri"/>
                        </a:rPr>
                        <a:t>10.954.771,71</a:t>
                      </a:r>
                    </a:p>
                  </a:txBody>
                  <a:tcPr marL="9525" marR="9525" marT="9525" marB="0" anchor="ctr"/>
                </a:tc>
                <a:tc>
                  <a:txBody>
                    <a:bodyPr/>
                    <a:lstStyle/>
                    <a:p>
                      <a:pPr algn="ctr" rtl="0" fontAlgn="ctr"/>
                      <a:r>
                        <a:rPr lang="hr-HR" sz="800" b="1" i="0" u="none" strike="noStrike" dirty="0">
                          <a:solidFill>
                            <a:srgbClr val="000000"/>
                          </a:solidFill>
                          <a:effectLst/>
                          <a:latin typeface="Calibri"/>
                        </a:rPr>
                        <a:t>12.305.428,34</a:t>
                      </a:r>
                    </a:p>
                  </a:txBody>
                  <a:tcPr marL="9525" marR="9525" marT="9525" marB="0" anchor="ctr"/>
                </a:tc>
                <a:tc>
                  <a:txBody>
                    <a:bodyPr/>
                    <a:lstStyle/>
                    <a:p>
                      <a:pPr algn="ctr">
                        <a:spcAft>
                          <a:spcPts val="0"/>
                        </a:spcAft>
                      </a:pPr>
                      <a:r>
                        <a:rPr lang="hr-HR" sz="800" dirty="0">
                          <a:effectLst/>
                          <a:latin typeface="+mn-lt"/>
                          <a:ea typeface="Times New Roman" panose="02020603050405020304" pitchFamily="18" charset="0"/>
                        </a:rPr>
                        <a:t>112,33</a:t>
                      </a:r>
                    </a:p>
                  </a:txBody>
                  <a:tcPr marL="68580" marR="68580" marT="0" marB="0" anchor="ctr"/>
                </a:tc>
                <a:extLst>
                  <a:ext uri="{0D108BD9-81ED-4DB2-BD59-A6C34878D82A}">
                    <a16:rowId xmlns:a16="http://schemas.microsoft.com/office/drawing/2014/main" val="10006"/>
                  </a:ext>
                </a:extLst>
              </a:tr>
              <a:tr h="341196">
                <a:tc>
                  <a:txBody>
                    <a:bodyPr/>
                    <a:lstStyle/>
                    <a:p>
                      <a:r>
                        <a:rPr lang="hr-HR" sz="800" dirty="0"/>
                        <a:t>67</a:t>
                      </a:r>
                      <a:r>
                        <a:rPr lang="hr-HR" sz="800" baseline="0" dirty="0"/>
                        <a:t> PRIHODI IZ NADL. PRORAČUNA </a:t>
                      </a:r>
                    </a:p>
                    <a:p>
                      <a:r>
                        <a:rPr lang="hr-HR" sz="800" dirty="0"/>
                        <a:t>      I OD HZZO     </a:t>
                      </a:r>
                    </a:p>
                  </a:txBody>
                  <a:tcPr/>
                </a:tc>
                <a:tc>
                  <a:txBody>
                    <a:bodyPr/>
                    <a:lstStyle/>
                    <a:p>
                      <a:pPr algn="ctr" rtl="0" fontAlgn="ctr"/>
                      <a:r>
                        <a:rPr lang="hr-HR" sz="800" b="1" i="0" u="none" strike="noStrike">
                          <a:solidFill>
                            <a:srgbClr val="000000"/>
                          </a:solidFill>
                          <a:effectLst/>
                          <a:latin typeface="Calibri"/>
                        </a:rPr>
                        <a:t>90.760.843,45</a:t>
                      </a:r>
                    </a:p>
                  </a:txBody>
                  <a:tcPr marL="9525" marR="9525" marT="9525" marB="0" anchor="ctr"/>
                </a:tc>
                <a:tc>
                  <a:txBody>
                    <a:bodyPr/>
                    <a:lstStyle/>
                    <a:p>
                      <a:pPr algn="ctr" rtl="0" fontAlgn="ctr"/>
                      <a:r>
                        <a:rPr lang="hr-HR" sz="800" b="1" i="0" u="none" strike="noStrike" dirty="0">
                          <a:solidFill>
                            <a:srgbClr val="000000"/>
                          </a:solidFill>
                          <a:effectLst/>
                          <a:latin typeface="Calibri"/>
                        </a:rPr>
                        <a:t>91.424.371,88</a:t>
                      </a:r>
                    </a:p>
                  </a:txBody>
                  <a:tcPr marL="9525" marR="9525" marT="9525" marB="0" anchor="ctr"/>
                </a:tc>
                <a:tc>
                  <a:txBody>
                    <a:bodyPr/>
                    <a:lstStyle/>
                    <a:p>
                      <a:pPr algn="ctr">
                        <a:spcAft>
                          <a:spcPts val="0"/>
                        </a:spcAft>
                      </a:pPr>
                      <a:r>
                        <a:rPr lang="hr-HR" sz="800" dirty="0">
                          <a:effectLst/>
                          <a:latin typeface="+mn-lt"/>
                          <a:ea typeface="Times New Roman" panose="02020603050405020304" pitchFamily="18" charset="0"/>
                        </a:rPr>
                        <a:t>100,73</a:t>
                      </a:r>
                    </a:p>
                  </a:txBody>
                  <a:tcPr marL="68580" marR="68580" marT="0" marB="0" anchor="ctr"/>
                </a:tc>
                <a:extLst>
                  <a:ext uri="{0D108BD9-81ED-4DB2-BD59-A6C34878D82A}">
                    <a16:rowId xmlns:a16="http://schemas.microsoft.com/office/drawing/2014/main" val="10007"/>
                  </a:ext>
                </a:extLst>
              </a:tr>
              <a:tr h="341196">
                <a:tc>
                  <a:txBody>
                    <a:bodyPr/>
                    <a:lstStyle/>
                    <a:p>
                      <a:r>
                        <a:rPr lang="hr-HR" sz="800" dirty="0"/>
                        <a:t>68 KAZNE, UPRAVNE</a:t>
                      </a:r>
                      <a:r>
                        <a:rPr lang="hr-HR" sz="800" baseline="0" dirty="0"/>
                        <a:t> MJERE I OST.</a:t>
                      </a:r>
                    </a:p>
                    <a:p>
                      <a:r>
                        <a:rPr lang="hr-HR" sz="800" baseline="0" dirty="0"/>
                        <a:t>      PRIHODI</a:t>
                      </a:r>
                      <a:endParaRPr lang="hr-HR" sz="800" dirty="0"/>
                    </a:p>
                  </a:txBody>
                  <a:tcPr anchor="ctr"/>
                </a:tc>
                <a:tc>
                  <a:txBody>
                    <a:bodyPr/>
                    <a:lstStyle/>
                    <a:p>
                      <a:pPr algn="ctr" rtl="0" fontAlgn="ctr"/>
                      <a:r>
                        <a:rPr lang="hr-HR" sz="800" b="1" i="0" u="none" strike="noStrike">
                          <a:solidFill>
                            <a:srgbClr val="000000"/>
                          </a:solidFill>
                          <a:effectLst/>
                          <a:latin typeface="Calibri"/>
                        </a:rPr>
                        <a:t>344.297,99</a:t>
                      </a:r>
                    </a:p>
                  </a:txBody>
                  <a:tcPr marL="9525" marR="9525" marT="9525" marB="0" anchor="ctr"/>
                </a:tc>
                <a:tc>
                  <a:txBody>
                    <a:bodyPr/>
                    <a:lstStyle/>
                    <a:p>
                      <a:pPr algn="ctr" rtl="0" fontAlgn="ctr"/>
                      <a:r>
                        <a:rPr lang="hr-HR" sz="800" b="1" i="0" u="none" strike="noStrike" dirty="0">
                          <a:solidFill>
                            <a:srgbClr val="000000"/>
                          </a:solidFill>
                          <a:effectLst/>
                          <a:latin typeface="Calibri"/>
                        </a:rPr>
                        <a:t>345.178,41</a:t>
                      </a:r>
                    </a:p>
                  </a:txBody>
                  <a:tcPr marL="9525" marR="9525" marT="9525" marB="0" anchor="ctr"/>
                </a:tc>
                <a:tc>
                  <a:txBody>
                    <a:bodyPr/>
                    <a:lstStyle/>
                    <a:p>
                      <a:pPr algn="ctr">
                        <a:spcAft>
                          <a:spcPts val="0"/>
                        </a:spcAft>
                      </a:pPr>
                      <a:r>
                        <a:rPr lang="hr-HR" sz="800" dirty="0">
                          <a:effectLst/>
                          <a:latin typeface="+mn-lt"/>
                          <a:ea typeface="Times New Roman" panose="02020603050405020304" pitchFamily="18" charset="0"/>
                        </a:rPr>
                        <a:t>100,26</a:t>
                      </a:r>
                    </a:p>
                  </a:txBody>
                  <a:tcPr marL="68580" marR="68580" marT="0" marB="0" anchor="ctr"/>
                </a:tc>
                <a:extLst>
                  <a:ext uri="{0D108BD9-81ED-4DB2-BD59-A6C34878D82A}">
                    <a16:rowId xmlns:a16="http://schemas.microsoft.com/office/drawing/2014/main" val="10008"/>
                  </a:ext>
                </a:extLst>
              </a:tr>
              <a:tr h="341196">
                <a:tc>
                  <a:txBody>
                    <a:bodyPr/>
                    <a:lstStyle/>
                    <a:p>
                      <a:r>
                        <a:rPr lang="hr-HR" sz="800" b="1" dirty="0"/>
                        <a:t>7 PRIHODI OD</a:t>
                      </a:r>
                      <a:r>
                        <a:rPr lang="hr-HR" sz="800" b="1" baseline="0" dirty="0"/>
                        <a:t> PRODAJE NEFIN. </a:t>
                      </a:r>
                    </a:p>
                    <a:p>
                      <a:r>
                        <a:rPr lang="hr-HR" sz="800" b="1" baseline="0" dirty="0"/>
                        <a:t>      IMOVINE</a:t>
                      </a:r>
                      <a:endParaRPr lang="hr-HR" sz="800" b="1" dirty="0"/>
                    </a:p>
                  </a:txBody>
                  <a:tcPr>
                    <a:solidFill>
                      <a:schemeClr val="accent1">
                        <a:lumMod val="40000"/>
                        <a:lumOff val="60000"/>
                      </a:schemeClr>
                    </a:solidFill>
                  </a:tcPr>
                </a:tc>
                <a:tc>
                  <a:txBody>
                    <a:bodyPr/>
                    <a:lstStyle/>
                    <a:p>
                      <a:pPr algn="ctr" rtl="0" fontAlgn="ctr"/>
                      <a:r>
                        <a:rPr lang="hr-HR" sz="800" b="1" i="0" u="none" strike="noStrike" dirty="0">
                          <a:solidFill>
                            <a:schemeClr val="tx1"/>
                          </a:solidFill>
                          <a:effectLst/>
                          <a:latin typeface="Calibri"/>
                        </a:rPr>
                        <a:t>1.474.568,72</a:t>
                      </a:r>
                    </a:p>
                  </a:txBody>
                  <a:tcPr marL="9525" marR="9525" marT="9525" marB="0" anchor="ctr">
                    <a:solidFill>
                      <a:schemeClr val="accent1">
                        <a:lumMod val="40000"/>
                        <a:lumOff val="60000"/>
                      </a:schemeClr>
                    </a:solidFill>
                  </a:tcPr>
                </a:tc>
                <a:tc>
                  <a:txBody>
                    <a:bodyPr/>
                    <a:lstStyle/>
                    <a:p>
                      <a:pPr algn="ctr" rtl="0" fontAlgn="ctr"/>
                      <a:r>
                        <a:rPr lang="hr-HR" sz="800" b="1" i="0" u="none" strike="noStrike" dirty="0">
                          <a:solidFill>
                            <a:schemeClr val="tx1"/>
                          </a:solidFill>
                          <a:effectLst/>
                          <a:latin typeface="Calibri"/>
                        </a:rPr>
                        <a:t>1.063.934,80</a:t>
                      </a:r>
                    </a:p>
                  </a:txBody>
                  <a:tcPr marL="9525" marR="85725" marT="9525" marB="0" anchor="ctr">
                    <a:solidFill>
                      <a:schemeClr val="accent1">
                        <a:lumMod val="40000"/>
                        <a:lumOff val="60000"/>
                      </a:schemeClr>
                    </a:solidFill>
                  </a:tcPr>
                </a:tc>
                <a:tc>
                  <a:txBody>
                    <a:bodyPr/>
                    <a:lstStyle/>
                    <a:p>
                      <a:pPr algn="ctr">
                        <a:spcAft>
                          <a:spcPts val="0"/>
                        </a:spcAft>
                      </a:pPr>
                      <a:r>
                        <a:rPr lang="hr-HR" sz="800" dirty="0">
                          <a:effectLst/>
                          <a:latin typeface="+mn-lt"/>
                          <a:ea typeface="Times New Roman" panose="02020603050405020304" pitchFamily="18" charset="0"/>
                        </a:rPr>
                        <a:t>49,18</a:t>
                      </a:r>
                    </a:p>
                  </a:txBody>
                  <a:tcPr marL="68580" marR="68580" marT="0" marB="0" anchor="ctr">
                    <a:solidFill>
                      <a:schemeClr val="accent1">
                        <a:lumMod val="40000"/>
                        <a:lumOff val="60000"/>
                      </a:schemeClr>
                    </a:solidFill>
                  </a:tcPr>
                </a:tc>
                <a:extLst>
                  <a:ext uri="{0D108BD9-81ED-4DB2-BD59-A6C34878D82A}">
                    <a16:rowId xmlns:a16="http://schemas.microsoft.com/office/drawing/2014/main" val="10009"/>
                  </a:ext>
                </a:extLst>
              </a:tr>
              <a:tr h="341196">
                <a:tc>
                  <a:txBody>
                    <a:bodyPr/>
                    <a:lstStyle/>
                    <a:p>
                      <a:r>
                        <a:rPr lang="hr-HR" sz="800" b="1" dirty="0"/>
                        <a:t>8 PRIMICI</a:t>
                      </a:r>
                      <a:r>
                        <a:rPr lang="hr-HR" sz="800" b="1" baseline="0" dirty="0"/>
                        <a:t> OD FIN IMOVINE I </a:t>
                      </a:r>
                    </a:p>
                    <a:p>
                      <a:r>
                        <a:rPr lang="hr-HR" sz="800" b="1" baseline="0" dirty="0"/>
                        <a:t>   ZADUŽIVANJA</a:t>
                      </a:r>
                      <a:endParaRPr lang="hr-HR" sz="800" b="1" dirty="0"/>
                    </a:p>
                  </a:txBody>
                  <a:tcPr>
                    <a:solidFill>
                      <a:schemeClr val="accent1">
                        <a:lumMod val="40000"/>
                        <a:lumOff val="60000"/>
                      </a:schemeClr>
                    </a:solidFill>
                  </a:tcPr>
                </a:tc>
                <a:tc>
                  <a:txBody>
                    <a:bodyPr/>
                    <a:lstStyle/>
                    <a:p>
                      <a:pPr algn="ctr" rtl="0" fontAlgn="ctr"/>
                      <a:r>
                        <a:rPr lang="hr-HR" sz="800" b="1" i="0" u="none" strike="noStrike" dirty="0">
                          <a:solidFill>
                            <a:srgbClr val="000000"/>
                          </a:solidFill>
                          <a:effectLst/>
                          <a:latin typeface="Calibri"/>
                        </a:rPr>
                        <a:t>6.555.440,19</a:t>
                      </a:r>
                    </a:p>
                  </a:txBody>
                  <a:tcPr marL="9525" marR="85725" marT="9525" marB="0" anchor="ctr">
                    <a:solidFill>
                      <a:schemeClr val="accent1">
                        <a:lumMod val="40000"/>
                        <a:lumOff val="60000"/>
                      </a:schemeClr>
                    </a:solidFill>
                  </a:tcPr>
                </a:tc>
                <a:tc>
                  <a:txBody>
                    <a:bodyPr/>
                    <a:lstStyle/>
                    <a:p>
                      <a:pPr algn="ctr" rtl="0" fontAlgn="ctr"/>
                      <a:r>
                        <a:rPr lang="hr-HR" sz="800" b="1" i="0" u="none" strike="noStrike" dirty="0">
                          <a:solidFill>
                            <a:srgbClr val="000000"/>
                          </a:solidFill>
                          <a:effectLst/>
                          <a:latin typeface="Calibri"/>
                        </a:rPr>
                        <a:t>8.248.059,41</a:t>
                      </a:r>
                    </a:p>
                  </a:txBody>
                  <a:tcPr marL="9525" marR="85725" marT="9525" marB="0" anchor="ctr">
                    <a:solidFill>
                      <a:schemeClr val="accent1">
                        <a:lumMod val="40000"/>
                        <a:lumOff val="60000"/>
                      </a:schemeClr>
                    </a:solidFill>
                  </a:tcPr>
                </a:tc>
                <a:tc>
                  <a:txBody>
                    <a:bodyPr/>
                    <a:lstStyle/>
                    <a:p>
                      <a:pPr algn="ctr"/>
                      <a:r>
                        <a:rPr lang="hr-HR" sz="800" b="1" dirty="0"/>
                        <a:t>125,80</a:t>
                      </a:r>
                    </a:p>
                  </a:txBody>
                  <a:tcPr anchor="ctr">
                    <a:solidFill>
                      <a:schemeClr val="accent1">
                        <a:lumMod val="40000"/>
                        <a:lumOff val="60000"/>
                      </a:schemeClr>
                    </a:solidFill>
                  </a:tcPr>
                </a:tc>
                <a:extLst>
                  <a:ext uri="{0D108BD9-81ED-4DB2-BD59-A6C34878D82A}">
                    <a16:rowId xmlns:a16="http://schemas.microsoft.com/office/drawing/2014/main" val="10010"/>
                  </a:ext>
                </a:extLst>
              </a:tr>
              <a:tr h="260567">
                <a:tc>
                  <a:txBody>
                    <a:bodyPr/>
                    <a:lstStyle/>
                    <a:p>
                      <a:r>
                        <a:rPr lang="hr-HR" sz="800" b="1" dirty="0"/>
                        <a:t>9 VLASTITI</a:t>
                      </a:r>
                      <a:r>
                        <a:rPr lang="hr-HR" sz="800" b="1" baseline="0" dirty="0"/>
                        <a:t> IZVORI</a:t>
                      </a:r>
                      <a:endParaRPr lang="hr-HR" sz="800" b="1" dirty="0"/>
                    </a:p>
                  </a:txBody>
                  <a:tcPr>
                    <a:solidFill>
                      <a:schemeClr val="accent1">
                        <a:lumMod val="40000"/>
                        <a:lumOff val="60000"/>
                      </a:schemeClr>
                    </a:solidFill>
                  </a:tcPr>
                </a:tc>
                <a:tc>
                  <a:txBody>
                    <a:bodyPr/>
                    <a:lstStyle/>
                    <a:p>
                      <a:pPr algn="ctr"/>
                      <a:r>
                        <a:rPr lang="hr-HR" sz="800" b="1" i="0" u="none" strike="noStrike" kern="1200" dirty="0">
                          <a:solidFill>
                            <a:srgbClr val="000000"/>
                          </a:solidFill>
                          <a:effectLst/>
                          <a:latin typeface="Calibri"/>
                          <a:ea typeface="+mn-ea"/>
                          <a:cs typeface="+mn-cs"/>
                        </a:rPr>
                        <a:t>-5.883.541,87</a:t>
                      </a:r>
                    </a:p>
                  </a:txBody>
                  <a:tcPr anchor="ctr">
                    <a:solidFill>
                      <a:schemeClr val="accent1">
                        <a:lumMod val="40000"/>
                        <a:lumOff val="60000"/>
                      </a:schemeClr>
                    </a:solidFill>
                  </a:tcPr>
                </a:tc>
                <a:tc>
                  <a:txBody>
                    <a:bodyPr/>
                    <a:lstStyle/>
                    <a:p>
                      <a:pPr algn="ctr"/>
                      <a:r>
                        <a:rPr lang="hr-HR" sz="800" b="1" dirty="0"/>
                        <a:t>-1.006.341,34</a:t>
                      </a:r>
                    </a:p>
                  </a:txBody>
                  <a:tcPr anchor="ctr">
                    <a:solidFill>
                      <a:schemeClr val="accent1">
                        <a:lumMod val="40000"/>
                        <a:lumOff val="60000"/>
                      </a:schemeClr>
                    </a:solidFill>
                  </a:tcPr>
                </a:tc>
                <a:tc>
                  <a:txBody>
                    <a:bodyPr/>
                    <a:lstStyle/>
                    <a:p>
                      <a:pPr algn="ctr"/>
                      <a:r>
                        <a:rPr lang="hr-HR" sz="800" b="1" dirty="0"/>
                        <a:t>17,10</a:t>
                      </a:r>
                    </a:p>
                  </a:txBody>
                  <a:tcPr anchor="ctr">
                    <a:solidFill>
                      <a:schemeClr val="accent1">
                        <a:lumMod val="40000"/>
                        <a:lumOff val="60000"/>
                      </a:schemeClr>
                    </a:solidFill>
                  </a:tcPr>
                </a:tc>
                <a:extLst>
                  <a:ext uri="{0D108BD9-81ED-4DB2-BD59-A6C34878D82A}">
                    <a16:rowId xmlns:a16="http://schemas.microsoft.com/office/drawing/2014/main" val="10011"/>
                  </a:ext>
                </a:extLst>
              </a:tr>
              <a:tr h="403231">
                <a:tc>
                  <a:txBody>
                    <a:bodyPr/>
                    <a:lstStyle/>
                    <a:p>
                      <a:pPr algn="l"/>
                      <a:r>
                        <a:rPr lang="hr-HR" sz="1000" b="1" dirty="0">
                          <a:solidFill>
                            <a:schemeClr val="bg1"/>
                          </a:solidFill>
                        </a:rPr>
                        <a:t>UKUPNO</a:t>
                      </a:r>
                    </a:p>
                  </a:txBody>
                  <a:tcPr anchor="ctr">
                    <a:solidFill>
                      <a:schemeClr val="accent1">
                        <a:lumMod val="75000"/>
                      </a:schemeClr>
                    </a:solidFill>
                  </a:tcPr>
                </a:tc>
                <a:tc>
                  <a:txBody>
                    <a:bodyPr/>
                    <a:lstStyle/>
                    <a:p>
                      <a:pPr algn="ctr"/>
                      <a:r>
                        <a:rPr lang="hr-HR" sz="1000" b="1" dirty="0">
                          <a:solidFill>
                            <a:schemeClr val="bg1"/>
                          </a:solidFill>
                        </a:rPr>
                        <a:t>229.100.000,00</a:t>
                      </a:r>
                    </a:p>
                  </a:txBody>
                  <a:tcPr anchor="ctr">
                    <a:solidFill>
                      <a:schemeClr val="accent1">
                        <a:lumMod val="75000"/>
                      </a:schemeClr>
                    </a:solidFill>
                  </a:tcPr>
                </a:tc>
                <a:tc>
                  <a:txBody>
                    <a:bodyPr/>
                    <a:lstStyle/>
                    <a:p>
                      <a:pPr algn="ctr"/>
                      <a:r>
                        <a:rPr lang="hr-HR" sz="1000" b="1" dirty="0">
                          <a:solidFill>
                            <a:schemeClr val="bg1"/>
                          </a:solidFill>
                        </a:rPr>
                        <a:t>236.440.000,00</a:t>
                      </a:r>
                    </a:p>
                  </a:txBody>
                  <a:tcPr anchor="ctr">
                    <a:solidFill>
                      <a:schemeClr val="accent1">
                        <a:lumMod val="75000"/>
                      </a:schemeClr>
                    </a:solidFill>
                  </a:tcPr>
                </a:tc>
                <a:tc>
                  <a:txBody>
                    <a:bodyPr/>
                    <a:lstStyle/>
                    <a:p>
                      <a:pPr algn="ctr"/>
                      <a:r>
                        <a:rPr lang="hr-HR" sz="1000" b="1" dirty="0">
                          <a:solidFill>
                            <a:schemeClr val="bg1"/>
                          </a:solidFill>
                        </a:rPr>
                        <a:t>103,20</a:t>
                      </a:r>
                    </a:p>
                  </a:txBody>
                  <a:tcPr anchor="ctr">
                    <a:solidFill>
                      <a:schemeClr val="accent1">
                        <a:lumMod val="75000"/>
                      </a:schemeClr>
                    </a:solidFill>
                  </a:tcPr>
                </a:tc>
                <a:extLst>
                  <a:ext uri="{0D108BD9-81ED-4DB2-BD59-A6C34878D82A}">
                    <a16:rowId xmlns:a16="http://schemas.microsoft.com/office/drawing/2014/main" val="10012"/>
                  </a:ext>
                </a:extLst>
              </a:tr>
            </a:tbl>
          </a:graphicData>
        </a:graphic>
      </p:graphicFrame>
      <p:graphicFrame>
        <p:nvGraphicFramePr>
          <p:cNvPr id="5" name="Grafikon 4" title="Prihodi i primici Proračuna Zadarske županije"/>
          <p:cNvGraphicFramePr/>
          <p:nvPr>
            <p:extLst>
              <p:ext uri="{D42A27DB-BD31-4B8C-83A1-F6EECF244321}">
                <p14:modId xmlns:p14="http://schemas.microsoft.com/office/powerpoint/2010/main" val="4226084687"/>
              </p:ext>
            </p:extLst>
          </p:nvPr>
        </p:nvGraphicFramePr>
        <p:xfrm>
          <a:off x="42597" y="2089885"/>
          <a:ext cx="412812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15"/>
          <p:cNvSpPr txBox="1"/>
          <p:nvPr/>
        </p:nvSpPr>
        <p:spPr>
          <a:xfrm>
            <a:off x="4460574" y="1692848"/>
            <a:ext cx="4716016" cy="584775"/>
          </a:xfrm>
          <a:prstGeom prst="rect">
            <a:avLst/>
          </a:prstGeom>
          <a:noFill/>
        </p:spPr>
        <p:txBody>
          <a:bodyPr wrap="square" rtlCol="0">
            <a:spAutoFit/>
          </a:bodyPr>
          <a:lstStyle/>
          <a:p>
            <a:r>
              <a:rPr lang="hr-HR" sz="1100" b="1" dirty="0">
                <a:solidFill>
                  <a:prstClr val="black"/>
                </a:solidFill>
                <a:cs typeface="Arial" pitchFamily="34" charset="0"/>
              </a:rPr>
              <a:t>Tablica 1</a:t>
            </a:r>
            <a:r>
              <a:rPr lang="hr-HR" sz="1100" dirty="0">
                <a:solidFill>
                  <a:prstClr val="black"/>
                </a:solidFill>
                <a:cs typeface="Arial" pitchFamily="34" charset="0"/>
              </a:rPr>
              <a:t>. </a:t>
            </a:r>
            <a:r>
              <a:rPr lang="hr-HR" sz="1100" b="1" dirty="0">
                <a:solidFill>
                  <a:prstClr val="black"/>
                </a:solidFill>
                <a:cs typeface="Arial" pitchFamily="34" charset="0"/>
              </a:rPr>
              <a:t>Usporedni prikaz Plana za 2023. te Izmjena i dopuna proračuna za 2023. godinu</a:t>
            </a:r>
          </a:p>
          <a:p>
            <a:endParaRPr lang="hr-HR" sz="1000" b="1" dirty="0">
              <a:solidFill>
                <a:prstClr val="black"/>
              </a:solidFill>
              <a:latin typeface="Arial" pitchFamily="34" charset="0"/>
              <a:cs typeface="Arial" pitchFamily="34" charset="0"/>
            </a:endParaRPr>
          </a:p>
        </p:txBody>
      </p:sp>
      <p:sp>
        <p:nvSpPr>
          <p:cNvPr id="7" name="Rectangle 15"/>
          <p:cNvSpPr/>
          <p:nvPr/>
        </p:nvSpPr>
        <p:spPr>
          <a:xfrm>
            <a:off x="-72432" y="1692848"/>
            <a:ext cx="4667285" cy="430887"/>
          </a:xfrm>
          <a:prstGeom prst="rect">
            <a:avLst/>
          </a:prstGeom>
        </p:spPr>
        <p:txBody>
          <a:bodyPr wrap="square">
            <a:spAutoFit/>
          </a:bodyPr>
          <a:lstStyle/>
          <a:p>
            <a:r>
              <a:rPr lang="hr-HR" sz="1100" b="1" dirty="0">
                <a:solidFill>
                  <a:prstClr val="black"/>
                </a:solidFill>
                <a:cs typeface="Arial" pitchFamily="34" charset="0"/>
              </a:rPr>
              <a:t>Grafikon 1. Usporedni prikaz odnosa prihoda poslovanja Plana i Izmjena i dopuna proračuna za 2023. godinu</a:t>
            </a:r>
            <a:endParaRPr lang="vi-VN" sz="1100" b="1" dirty="0">
              <a:solidFill>
                <a:prstClr val="black"/>
              </a:solidFill>
              <a:cs typeface="Arial" pitchFamily="34" charset="0"/>
            </a:endParaRPr>
          </a:p>
        </p:txBody>
      </p:sp>
      <p:pic>
        <p:nvPicPr>
          <p:cNvPr id="8" name="Slika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18244" y="532620"/>
            <a:ext cx="504056" cy="633001"/>
          </a:xfrm>
          <a:prstGeom prst="rect">
            <a:avLst/>
          </a:prstGeom>
        </p:spPr>
      </p:pic>
      <p:sp>
        <p:nvSpPr>
          <p:cNvPr id="10" name="TextBox 12"/>
          <p:cNvSpPr txBox="1"/>
          <p:nvPr/>
        </p:nvSpPr>
        <p:spPr>
          <a:xfrm>
            <a:off x="0" y="6488668"/>
            <a:ext cx="4860032" cy="369332"/>
          </a:xfrm>
          <a:prstGeom prst="rect">
            <a:avLst/>
          </a:prstGeom>
          <a:noFill/>
        </p:spPr>
        <p:txBody>
          <a:bodyPr wrap="square" rtlCol="0">
            <a:spAutoFit/>
          </a:bodyPr>
          <a:lstStyle/>
          <a:p>
            <a:r>
              <a:rPr lang="hr-HR" b="1" u="sng" dirty="0">
                <a:solidFill>
                  <a:srgbClr val="002060"/>
                </a:solidFill>
                <a:latin typeface="Gabriola" panose="04040605051002020D02" pitchFamily="82" charset="0"/>
              </a:rPr>
              <a:t>Upravni odjel za financije i proračun Zadarske županije</a:t>
            </a:r>
            <a:endParaRPr lang="en-US" b="1" u="sng" dirty="0">
              <a:solidFill>
                <a:srgbClr val="002060"/>
              </a:solidFill>
              <a:latin typeface="Gabriola" panose="04040605051002020D02" pitchFamily="82" charset="0"/>
            </a:endParaRPr>
          </a:p>
        </p:txBody>
      </p:sp>
    </p:spTree>
    <p:extLst>
      <p:ext uri="{BB962C8B-B14F-4D97-AF65-F5344CB8AC3E}">
        <p14:creationId xmlns:p14="http://schemas.microsoft.com/office/powerpoint/2010/main" val="2437570542"/>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
            <a:lum/>
          </a:blip>
          <a:srcRect/>
          <a:stretch>
            <a:fillRect l="-25000" r="-25000"/>
          </a:stretch>
        </a:blipFill>
        <a:effectLst/>
      </p:bgPr>
    </p:bg>
    <p:spTree>
      <p:nvGrpSpPr>
        <p:cNvPr id="1" name=""/>
        <p:cNvGrpSpPr/>
        <p:nvPr/>
      </p:nvGrpSpPr>
      <p:grpSpPr>
        <a:xfrm>
          <a:off x="0" y="0"/>
          <a:ext cx="0" cy="0"/>
          <a:chOff x="0" y="0"/>
          <a:chExt cx="0" cy="0"/>
        </a:xfrm>
      </p:grpSpPr>
      <p:sp>
        <p:nvSpPr>
          <p:cNvPr id="3" name="Rezervirano mjesto sadržaja 2">
            <a:extLst>
              <a:ext uri="{FF2B5EF4-FFF2-40B4-BE49-F238E27FC236}">
                <a16:creationId xmlns:a16="http://schemas.microsoft.com/office/drawing/2014/main" id="{E7FD378E-2309-49A3-BF19-04DA3FA8C577}"/>
              </a:ext>
            </a:extLst>
          </p:cNvPr>
          <p:cNvSpPr>
            <a:spLocks noGrp="1"/>
          </p:cNvSpPr>
          <p:nvPr>
            <p:ph idx="1"/>
          </p:nvPr>
        </p:nvSpPr>
        <p:spPr>
          <a:xfrm>
            <a:off x="457200" y="1052736"/>
            <a:ext cx="8219256" cy="5112568"/>
          </a:xfrm>
        </p:spPr>
        <p:txBody>
          <a:bodyPr>
            <a:normAutofit fontScale="77500" lnSpcReduction="20000"/>
          </a:bodyPr>
          <a:lstStyle/>
          <a:p>
            <a:pPr marL="0" indent="0">
              <a:buNone/>
            </a:pPr>
            <a:r>
              <a:rPr lang="hr-HR" sz="2000" b="1" dirty="0"/>
              <a:t>RASHODI POSLOVANJA </a:t>
            </a:r>
            <a:r>
              <a:rPr lang="hr-HR" sz="2000" dirty="0"/>
              <a:t>- izmjenama plana iznose </a:t>
            </a:r>
            <a:r>
              <a:rPr lang="hr-HR" sz="2000" b="1" dirty="0"/>
              <a:t>201.713.161,12 eura </a:t>
            </a:r>
            <a:r>
              <a:rPr lang="hr-HR" sz="2000" dirty="0"/>
              <a:t>ili za 4,00 % odnosno </a:t>
            </a:r>
            <a:r>
              <a:rPr lang="hr-HR" sz="2000" b="1" dirty="0"/>
              <a:t>8,3 </a:t>
            </a:r>
            <a:r>
              <a:rPr lang="hr-HR" sz="2000" b="1" dirty="0" err="1"/>
              <a:t>mil</a:t>
            </a:r>
            <a:r>
              <a:rPr lang="hr-HR" sz="2000" b="1" dirty="0"/>
              <a:t>. eura </a:t>
            </a:r>
            <a:r>
              <a:rPr lang="hr-HR" sz="2000" dirty="0"/>
              <a:t>više od prvobitnog plana, od kojih: </a:t>
            </a:r>
          </a:p>
          <a:p>
            <a:pPr marL="0" indent="0">
              <a:buNone/>
            </a:pPr>
            <a:endParaRPr lang="hr-HR" sz="2000" dirty="0"/>
          </a:p>
          <a:p>
            <a:r>
              <a:rPr lang="hr-HR" sz="2000" b="1" dirty="0"/>
              <a:t>rashodi za zaposlene </a:t>
            </a:r>
            <a:r>
              <a:rPr lang="hr-HR" sz="2000" dirty="0"/>
              <a:t>- izmjenama povećani za 4 </a:t>
            </a:r>
            <a:r>
              <a:rPr lang="hr-HR" sz="2000" dirty="0" err="1"/>
              <a:t>mil</a:t>
            </a:r>
            <a:r>
              <a:rPr lang="hr-HR" sz="2000" dirty="0"/>
              <a:t>. eura a povećanje se najviše odnosi na rashode za zaposlene (plaće za redovan rad, doprinosi na plaće i ostali rashodi za zaposlene) kod proračunskih korisnika (uključujući i projekte sufinancirane iz EU): ustanove u zdravstvu 1,8 </a:t>
            </a:r>
            <a:r>
              <a:rPr lang="hr-HR" sz="2000" dirty="0" err="1"/>
              <a:t>mil</a:t>
            </a:r>
            <a:r>
              <a:rPr lang="hr-HR" sz="2000" dirty="0"/>
              <a:t>. eura, ustanove u školstvu – 1,3 </a:t>
            </a:r>
            <a:r>
              <a:rPr lang="hr-HR" sz="2000" dirty="0" err="1"/>
              <a:t>mil</a:t>
            </a:r>
            <a:r>
              <a:rPr lang="hr-HR" sz="2000" dirty="0"/>
              <a:t>. eura,</a:t>
            </a:r>
          </a:p>
          <a:p>
            <a:r>
              <a:rPr lang="pl-PL" sz="2000" b="1" dirty="0"/>
              <a:t>materijalni rashodi – </a:t>
            </a:r>
            <a:r>
              <a:rPr lang="pl-PL" sz="2000" dirty="0"/>
              <a:t>novi plan povećan je za 4,2 mil. eura i iznosi 61 mil. eura od kojih se najveće povećanje bilježi kod:</a:t>
            </a:r>
          </a:p>
          <a:p>
            <a:r>
              <a:rPr lang="pl-PL" sz="2000" dirty="0"/>
              <a:t>- ustanova u osnovnom i srednjem školstvu: najveće povećanje kod aktivnosti: Posredovanje pri zapošljavanju učenika i Zalihe menstrualnih higijenskih potrepština,</a:t>
            </a:r>
          </a:p>
          <a:p>
            <a:r>
              <a:rPr lang="pl-PL" sz="2000" dirty="0"/>
              <a:t>- ustanova u zdravstvu u iznosu od 0,9 mil. eura (inflacija cijena i porast troškova nabave potrošnog i ugradbenog materijala).</a:t>
            </a:r>
          </a:p>
          <a:p>
            <a:pPr marL="0" indent="0">
              <a:buNone/>
            </a:pPr>
            <a:endParaRPr lang="hr-HR" sz="2000" b="1" dirty="0">
              <a:solidFill>
                <a:srgbClr val="FF0000"/>
              </a:solidFill>
            </a:endParaRPr>
          </a:p>
          <a:p>
            <a:pPr marL="0" indent="0">
              <a:buNone/>
            </a:pPr>
            <a:r>
              <a:rPr lang="hr-HR" sz="2000" b="1" dirty="0"/>
              <a:t>RASHODI ZA NABAVU NEFINANCIJSKE IMOVINE </a:t>
            </a:r>
            <a:r>
              <a:rPr lang="hr-HR" sz="2000" dirty="0"/>
              <a:t>planirani su u iznosu od </a:t>
            </a:r>
            <a:r>
              <a:rPr lang="hr-HR" sz="2000" b="1" dirty="0"/>
              <a:t>34.295.606,42 eura</a:t>
            </a:r>
            <a:r>
              <a:rPr lang="hr-HR" sz="2000" dirty="0"/>
              <a:t> ili za 0,9 </a:t>
            </a:r>
            <a:r>
              <a:rPr lang="hr-HR" sz="2000" dirty="0" err="1"/>
              <a:t>mil</a:t>
            </a:r>
            <a:r>
              <a:rPr lang="hr-HR" sz="2000" dirty="0"/>
              <a:t>. eura – 2,6% manje od početnog plana, a smanjenje je rezultat prijenosa realizacije pojedinih projektnih aktivnosti povezanih s kapitalnim ulaganjima u 2024. godinu kod projekata:</a:t>
            </a:r>
            <a:endParaRPr lang="hr-HR" sz="2000" b="1" dirty="0"/>
          </a:p>
          <a:p>
            <a:pPr marL="0" indent="0">
              <a:buNone/>
            </a:pPr>
            <a:r>
              <a:rPr lang="hr-HR" sz="2000" b="1" dirty="0"/>
              <a:t>- </a:t>
            </a:r>
            <a:r>
              <a:rPr lang="hr-HR" sz="2000" b="1" i="1" dirty="0"/>
              <a:t>Izgradnja Hospicija na </a:t>
            </a:r>
            <a:r>
              <a:rPr lang="hr-HR" sz="2000" b="1" i="1" dirty="0" err="1"/>
              <a:t>Babindubu</a:t>
            </a:r>
            <a:r>
              <a:rPr lang="hr-HR" sz="2000" b="1" i="1" dirty="0"/>
              <a:t> – osigurano u državnom proračunu 2,3 </a:t>
            </a:r>
            <a:r>
              <a:rPr lang="hr-HR" sz="2000" b="1" i="1" dirty="0" err="1"/>
              <a:t>mil</a:t>
            </a:r>
            <a:r>
              <a:rPr lang="hr-HR" sz="2000" b="1" i="1" dirty="0"/>
              <a:t>. eura </a:t>
            </a:r>
            <a:r>
              <a:rPr lang="hr-HR" sz="2000" i="1" dirty="0"/>
              <a:t>(0,3 </a:t>
            </a:r>
            <a:r>
              <a:rPr lang="hr-HR" sz="2000" i="1" dirty="0" err="1"/>
              <a:t>mil</a:t>
            </a:r>
            <a:r>
              <a:rPr lang="hr-HR" sz="2000" i="1" dirty="0"/>
              <a:t>. eura planirano u 2023. godini i 2,0 </a:t>
            </a:r>
            <a:r>
              <a:rPr lang="hr-HR" sz="2000" i="1" dirty="0" err="1"/>
              <a:t>mil</a:t>
            </a:r>
            <a:r>
              <a:rPr lang="hr-HR" sz="2000" i="1" dirty="0"/>
              <a:t>. eura planirano za 2024. godinu)</a:t>
            </a:r>
          </a:p>
          <a:p>
            <a:pPr marL="0" indent="0">
              <a:buNone/>
            </a:pPr>
            <a:r>
              <a:rPr lang="hr-HR" sz="2000" b="1" i="1" dirty="0"/>
              <a:t>- Centar za školjkarstvo Zadarske županije </a:t>
            </a:r>
            <a:r>
              <a:rPr lang="hr-HR" sz="2100" i="1" dirty="0"/>
              <a:t>- sredstva se smanjuju  radi odgađanja gradnje Centra za školjkarstvo na 2024. godinu, a preostala sredstva na toj aktivnosti (0,9 </a:t>
            </a:r>
            <a:r>
              <a:rPr lang="hr-HR" sz="2100" i="1" dirty="0" err="1"/>
              <a:t>mil</a:t>
            </a:r>
            <a:r>
              <a:rPr lang="hr-HR" sz="2100" i="1" dirty="0"/>
              <a:t>. eura) koristit će se za projektnu dokumentaciju </a:t>
            </a:r>
          </a:p>
        </p:txBody>
      </p:sp>
      <p:sp>
        <p:nvSpPr>
          <p:cNvPr id="2" name="Pravokutnik 1">
            <a:extLst>
              <a:ext uri="{FF2B5EF4-FFF2-40B4-BE49-F238E27FC236}">
                <a16:creationId xmlns:a16="http://schemas.microsoft.com/office/drawing/2014/main" id="{49C15DF3-11FA-462E-841C-28CBCD34132E}"/>
              </a:ext>
            </a:extLst>
          </p:cNvPr>
          <p:cNvSpPr/>
          <p:nvPr/>
        </p:nvSpPr>
        <p:spPr>
          <a:xfrm>
            <a:off x="1547664" y="215642"/>
            <a:ext cx="5832648" cy="461665"/>
          </a:xfrm>
          <a:prstGeom prst="rect">
            <a:avLst/>
          </a:prstGeom>
        </p:spPr>
        <p:txBody>
          <a:bodyPr wrap="square">
            <a:spAutoFit/>
          </a:bodyPr>
          <a:lstStyle/>
          <a:p>
            <a:r>
              <a:rPr lang="pl-PL" sz="2400" b="1" spc="-9" dirty="0">
                <a:solidFill>
                  <a:prstClr val="black"/>
                </a:solidFill>
                <a:ea typeface="+mj-ea"/>
                <a:cs typeface="+mj-cs"/>
              </a:rPr>
              <a:t>Fiskalni </a:t>
            </a:r>
            <a:r>
              <a:rPr lang="pl-PL" sz="2400" b="1" spc="-4" dirty="0">
                <a:solidFill>
                  <a:prstClr val="black"/>
                </a:solidFill>
                <a:ea typeface="+mj-ea"/>
                <a:cs typeface="+mj-cs"/>
              </a:rPr>
              <a:t>učinak na</a:t>
            </a:r>
            <a:r>
              <a:rPr lang="pl-PL" sz="2400" b="1" spc="18" dirty="0">
                <a:solidFill>
                  <a:prstClr val="black"/>
                </a:solidFill>
                <a:ea typeface="+mj-ea"/>
                <a:cs typeface="+mj-cs"/>
              </a:rPr>
              <a:t> </a:t>
            </a:r>
            <a:r>
              <a:rPr lang="pl-PL" sz="2400" b="1" spc="-13" dirty="0">
                <a:solidFill>
                  <a:prstClr val="black"/>
                </a:solidFill>
                <a:ea typeface="+mj-ea"/>
                <a:cs typeface="+mj-cs"/>
              </a:rPr>
              <a:t>proračun - rashodi</a:t>
            </a:r>
            <a:endParaRPr lang="hr-HR" sz="2400" dirty="0"/>
          </a:p>
        </p:txBody>
      </p:sp>
    </p:spTree>
    <p:extLst>
      <p:ext uri="{BB962C8B-B14F-4D97-AF65-F5344CB8AC3E}">
        <p14:creationId xmlns:p14="http://schemas.microsoft.com/office/powerpoint/2010/main" val="915342159"/>
      </p:ext>
    </p:extLst>
  </p:cSld>
  <p:clrMapOvr>
    <a:masterClrMapping/>
  </p:clrMapOvr>
  <p:transition spd="slow" advClick="0" advTm="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295636" y="116632"/>
            <a:ext cx="6696744" cy="934943"/>
          </a:xfrm>
        </p:spPr>
        <p:txBody>
          <a:bodyPr>
            <a:noAutofit/>
          </a:bodyPr>
          <a:lstStyle/>
          <a:p>
            <a:pPr algn="l"/>
            <a:r>
              <a:rPr lang="hr-HR" sz="2400" b="1" dirty="0"/>
              <a:t>Rashodi i izdaci Proračuna Zadarske županije </a:t>
            </a:r>
          </a:p>
        </p:txBody>
      </p:sp>
      <p:graphicFrame>
        <p:nvGraphicFramePr>
          <p:cNvPr id="4" name="Rezervirano mjesto sadržaja 3"/>
          <p:cNvGraphicFramePr>
            <a:graphicFrameLocks noGrp="1"/>
          </p:cNvGraphicFramePr>
          <p:nvPr>
            <p:ph idx="1"/>
            <p:extLst>
              <p:ext uri="{D42A27DB-BD31-4B8C-83A1-F6EECF244321}">
                <p14:modId xmlns:p14="http://schemas.microsoft.com/office/powerpoint/2010/main" val="3083230806"/>
              </p:ext>
            </p:extLst>
          </p:nvPr>
        </p:nvGraphicFramePr>
        <p:xfrm>
          <a:off x="4419802" y="2535794"/>
          <a:ext cx="4680520" cy="3762590"/>
        </p:xfrm>
        <a:graphic>
          <a:graphicData uri="http://schemas.openxmlformats.org/drawingml/2006/table">
            <a:tbl>
              <a:tblPr firstRow="1" bandRow="1">
                <a:tableStyleId>{17292A2E-F333-43FB-9621-5CBBE7FDCDCB}</a:tableStyleId>
              </a:tblPr>
              <a:tblGrid>
                <a:gridCol w="1962799">
                  <a:extLst>
                    <a:ext uri="{9D8B030D-6E8A-4147-A177-3AD203B41FA5}">
                      <a16:colId xmlns:a16="http://schemas.microsoft.com/office/drawing/2014/main" val="20000"/>
                    </a:ext>
                  </a:extLst>
                </a:gridCol>
                <a:gridCol w="1056892">
                  <a:extLst>
                    <a:ext uri="{9D8B030D-6E8A-4147-A177-3AD203B41FA5}">
                      <a16:colId xmlns:a16="http://schemas.microsoft.com/office/drawing/2014/main" val="20001"/>
                    </a:ext>
                  </a:extLst>
                </a:gridCol>
                <a:gridCol w="1092947">
                  <a:extLst>
                    <a:ext uri="{9D8B030D-6E8A-4147-A177-3AD203B41FA5}">
                      <a16:colId xmlns:a16="http://schemas.microsoft.com/office/drawing/2014/main" val="20002"/>
                    </a:ext>
                  </a:extLst>
                </a:gridCol>
                <a:gridCol w="567882">
                  <a:extLst>
                    <a:ext uri="{9D8B030D-6E8A-4147-A177-3AD203B41FA5}">
                      <a16:colId xmlns:a16="http://schemas.microsoft.com/office/drawing/2014/main" val="20003"/>
                    </a:ext>
                  </a:extLst>
                </a:gridCol>
              </a:tblGrid>
              <a:tr h="262076">
                <a:tc>
                  <a:txBody>
                    <a:bodyPr/>
                    <a:lstStyle/>
                    <a:p>
                      <a:r>
                        <a:rPr lang="hr-HR" sz="1000" dirty="0"/>
                        <a:t>(u eurima)</a:t>
                      </a:r>
                    </a:p>
                  </a:txBody>
                  <a:tcPr anchor="ctr"/>
                </a:tc>
                <a:tc>
                  <a:txBody>
                    <a:bodyPr/>
                    <a:lstStyle/>
                    <a:p>
                      <a:pPr algn="ctr"/>
                      <a:r>
                        <a:rPr lang="hr-HR" sz="1000" dirty="0"/>
                        <a:t>Plan za 2023.</a:t>
                      </a:r>
                    </a:p>
                  </a:txBody>
                  <a:tcPr anchor="ctr"/>
                </a:tc>
                <a:tc>
                  <a:txBody>
                    <a:bodyPr/>
                    <a:lstStyle/>
                    <a:p>
                      <a:pPr algn="ctr"/>
                      <a:r>
                        <a:rPr lang="hr-HR" sz="1000" dirty="0"/>
                        <a:t>Izmjene i dopune</a:t>
                      </a:r>
                    </a:p>
                  </a:txBody>
                  <a:tcPr anchor="ctr"/>
                </a:tc>
                <a:tc>
                  <a:txBody>
                    <a:bodyPr/>
                    <a:lstStyle/>
                    <a:p>
                      <a:pPr algn="ctr"/>
                      <a:r>
                        <a:rPr lang="hr-HR" sz="1000" dirty="0"/>
                        <a:t>Indeks</a:t>
                      </a:r>
                    </a:p>
                  </a:txBody>
                  <a:tcPr anchor="ctr"/>
                </a:tc>
                <a:extLst>
                  <a:ext uri="{0D108BD9-81ED-4DB2-BD59-A6C34878D82A}">
                    <a16:rowId xmlns:a16="http://schemas.microsoft.com/office/drawing/2014/main" val="10000"/>
                  </a:ext>
                </a:extLst>
              </a:tr>
              <a:tr h="343098">
                <a:tc>
                  <a:txBody>
                    <a:bodyPr/>
                    <a:lstStyle/>
                    <a:p>
                      <a:r>
                        <a:rPr lang="hr-HR" sz="800" dirty="0"/>
                        <a:t>3</a:t>
                      </a:r>
                      <a:r>
                        <a:rPr lang="hr-HR" sz="800" baseline="0" dirty="0"/>
                        <a:t> RASHODI POSLOVANJA</a:t>
                      </a:r>
                      <a:endParaRPr lang="hr-HR" sz="800" b="1" dirty="0"/>
                    </a:p>
                  </a:txBody>
                  <a:tcPr anchor="ctr">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hr-HR" sz="800" b="1" dirty="0"/>
                        <a:t>193.387.264,60</a:t>
                      </a:r>
                    </a:p>
                  </a:txBody>
                  <a:tcPr anchor="ctr">
                    <a:solidFill>
                      <a:schemeClr val="accent4">
                        <a:lumMod val="40000"/>
                        <a:lumOff val="60000"/>
                      </a:schemeClr>
                    </a:solidFill>
                  </a:tcPr>
                </a:tc>
                <a:tc>
                  <a:txBody>
                    <a:bodyPr/>
                    <a:lstStyle/>
                    <a:p>
                      <a:pPr algn="ctr"/>
                      <a:r>
                        <a:rPr lang="hr-HR" sz="800" b="1" dirty="0"/>
                        <a:t>201.713.161,12</a:t>
                      </a:r>
                    </a:p>
                  </a:txBody>
                  <a:tcPr anchor="ctr">
                    <a:solidFill>
                      <a:schemeClr val="accent4">
                        <a:lumMod val="40000"/>
                        <a:lumOff val="60000"/>
                      </a:schemeClr>
                    </a:solidFill>
                  </a:tcPr>
                </a:tc>
                <a:tc>
                  <a:txBody>
                    <a:bodyPr/>
                    <a:lstStyle/>
                    <a:p>
                      <a:pPr algn="ctr"/>
                      <a:r>
                        <a:rPr lang="hr-HR" sz="800" b="1" dirty="0"/>
                        <a:t>104,31</a:t>
                      </a:r>
                    </a:p>
                  </a:txBody>
                  <a:tcPr anchor="ctr">
                    <a:solidFill>
                      <a:schemeClr val="accent4">
                        <a:lumMod val="40000"/>
                        <a:lumOff val="60000"/>
                      </a:schemeClr>
                    </a:solidFill>
                  </a:tcPr>
                </a:tc>
                <a:extLst>
                  <a:ext uri="{0D108BD9-81ED-4DB2-BD59-A6C34878D82A}">
                    <a16:rowId xmlns:a16="http://schemas.microsoft.com/office/drawing/2014/main" val="10001"/>
                  </a:ext>
                </a:extLst>
              </a:tr>
              <a:tr h="262076">
                <a:tc>
                  <a:txBody>
                    <a:bodyPr/>
                    <a:lstStyle/>
                    <a:p>
                      <a:r>
                        <a:rPr lang="hr-HR" sz="800" dirty="0"/>
                        <a:t>31 RASHODI ZA</a:t>
                      </a:r>
                      <a:r>
                        <a:rPr lang="hr-HR" sz="800" baseline="0" dirty="0"/>
                        <a:t> ZAPOSLENE</a:t>
                      </a:r>
                    </a:p>
                  </a:txBody>
                  <a:tcPr anchor="ctr"/>
                </a:tc>
                <a:tc>
                  <a:txBody>
                    <a:bodyPr/>
                    <a:lstStyle/>
                    <a:p>
                      <a:pPr algn="ctr" rtl="0" fontAlgn="ctr"/>
                      <a:r>
                        <a:rPr lang="hr-HR" sz="800" b="0" i="0" u="none" strike="noStrike" dirty="0">
                          <a:solidFill>
                            <a:srgbClr val="000000"/>
                          </a:solidFill>
                          <a:effectLst/>
                          <a:latin typeface="Calibri" panose="020F0502020204030204" pitchFamily="34" charset="0"/>
                        </a:rPr>
                        <a:t>114.380.572,31</a:t>
                      </a:r>
                    </a:p>
                  </a:txBody>
                  <a:tcPr marL="9525" marR="9525" marT="9525" marB="0" anchor="ctr"/>
                </a:tc>
                <a:tc>
                  <a:txBody>
                    <a:bodyPr/>
                    <a:lstStyle/>
                    <a:p>
                      <a:pPr algn="ctr" rtl="0" fontAlgn="ctr"/>
                      <a:r>
                        <a:rPr lang="hr-HR" sz="800" b="0" i="0" u="none" strike="noStrike" dirty="0">
                          <a:solidFill>
                            <a:srgbClr val="000000"/>
                          </a:solidFill>
                          <a:effectLst/>
                          <a:latin typeface="Calibri" panose="020F0502020204030204" pitchFamily="34" charset="0"/>
                        </a:rPr>
                        <a:t>118.390.664,92</a:t>
                      </a:r>
                    </a:p>
                  </a:txBody>
                  <a:tcPr marL="9525" marR="9525" marT="9525" marB="0" anchor="ctr"/>
                </a:tc>
                <a:tc>
                  <a:txBody>
                    <a:bodyPr/>
                    <a:lstStyle/>
                    <a:p>
                      <a:pPr algn="ctr">
                        <a:spcAft>
                          <a:spcPts val="0"/>
                        </a:spcAft>
                      </a:pPr>
                      <a:r>
                        <a:rPr lang="hr-HR" sz="800" dirty="0">
                          <a:effectLst/>
                        </a:rPr>
                        <a:t>103,51</a:t>
                      </a:r>
                      <a:endParaRPr lang="hr-HR" sz="800" dirty="0">
                        <a:effectLst/>
                        <a:latin typeface="+mn-lt"/>
                        <a:ea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262076">
                <a:tc>
                  <a:txBody>
                    <a:bodyPr/>
                    <a:lstStyle/>
                    <a:p>
                      <a:r>
                        <a:rPr lang="hr-HR" sz="800" dirty="0"/>
                        <a:t>32 MATERIJALNI</a:t>
                      </a:r>
                      <a:r>
                        <a:rPr lang="hr-HR" sz="800" baseline="0" dirty="0"/>
                        <a:t> RASHODI</a:t>
                      </a:r>
                      <a:endParaRPr lang="hr-HR" sz="800" dirty="0"/>
                    </a:p>
                  </a:txBody>
                  <a:tcPr anchor="ctr"/>
                </a:tc>
                <a:tc>
                  <a:txBody>
                    <a:bodyPr/>
                    <a:lstStyle/>
                    <a:p>
                      <a:pPr algn="ctr" rtl="0" fontAlgn="ctr"/>
                      <a:r>
                        <a:rPr lang="hr-HR" sz="800" b="0" i="0" u="none" strike="noStrike">
                          <a:solidFill>
                            <a:srgbClr val="000000"/>
                          </a:solidFill>
                          <a:effectLst/>
                          <a:latin typeface="Calibri" panose="020F0502020204030204" pitchFamily="34" charset="0"/>
                        </a:rPr>
                        <a:t>56.848.853,08</a:t>
                      </a:r>
                    </a:p>
                  </a:txBody>
                  <a:tcPr marL="9525" marR="9525" marT="9525" marB="0" anchor="ctr"/>
                </a:tc>
                <a:tc>
                  <a:txBody>
                    <a:bodyPr/>
                    <a:lstStyle/>
                    <a:p>
                      <a:pPr algn="ctr" rtl="0" fontAlgn="ctr"/>
                      <a:r>
                        <a:rPr lang="hr-HR" sz="800" b="0" i="0" u="none" strike="noStrike" dirty="0">
                          <a:solidFill>
                            <a:srgbClr val="000000"/>
                          </a:solidFill>
                          <a:effectLst/>
                          <a:latin typeface="Calibri" panose="020F0502020204030204" pitchFamily="34" charset="0"/>
                        </a:rPr>
                        <a:t>61.016.095,17</a:t>
                      </a:r>
                    </a:p>
                  </a:txBody>
                  <a:tcPr marL="9525" marR="9525" marT="9525" marB="0" anchor="ctr"/>
                </a:tc>
                <a:tc>
                  <a:txBody>
                    <a:bodyPr/>
                    <a:lstStyle/>
                    <a:p>
                      <a:pPr algn="ctr">
                        <a:spcAft>
                          <a:spcPts val="0"/>
                        </a:spcAft>
                      </a:pPr>
                      <a:r>
                        <a:rPr lang="hr-HR" sz="800" dirty="0">
                          <a:effectLst/>
                          <a:latin typeface="+mn-lt"/>
                          <a:ea typeface="Times New Roman" panose="02020603050405020304" pitchFamily="18" charset="0"/>
                        </a:rPr>
                        <a:t>107,33</a:t>
                      </a:r>
                    </a:p>
                  </a:txBody>
                  <a:tcPr marL="68580" marR="68580" marT="0" marB="0" anchor="ctr"/>
                </a:tc>
                <a:extLst>
                  <a:ext uri="{0D108BD9-81ED-4DB2-BD59-A6C34878D82A}">
                    <a16:rowId xmlns:a16="http://schemas.microsoft.com/office/drawing/2014/main" val="10003"/>
                  </a:ext>
                </a:extLst>
              </a:tr>
              <a:tr h="262076">
                <a:tc>
                  <a:txBody>
                    <a:bodyPr/>
                    <a:lstStyle/>
                    <a:p>
                      <a:r>
                        <a:rPr lang="hr-HR" sz="800" dirty="0"/>
                        <a:t>34 FINANCIJSKI RASHODI</a:t>
                      </a:r>
                    </a:p>
                  </a:txBody>
                  <a:tcPr anchor="ctr"/>
                </a:tc>
                <a:tc>
                  <a:txBody>
                    <a:bodyPr/>
                    <a:lstStyle/>
                    <a:p>
                      <a:pPr algn="ctr" rtl="0" fontAlgn="ctr"/>
                      <a:r>
                        <a:rPr lang="hr-HR" sz="800" b="0" i="0" u="none" strike="noStrike">
                          <a:solidFill>
                            <a:srgbClr val="000000"/>
                          </a:solidFill>
                          <a:effectLst/>
                          <a:latin typeface="Calibri" panose="020F0502020204030204" pitchFamily="34" charset="0"/>
                        </a:rPr>
                        <a:t>453.165,03</a:t>
                      </a:r>
                    </a:p>
                  </a:txBody>
                  <a:tcPr marL="9525" marR="9525" marT="9525" marB="0" anchor="ctr"/>
                </a:tc>
                <a:tc>
                  <a:txBody>
                    <a:bodyPr/>
                    <a:lstStyle/>
                    <a:p>
                      <a:pPr algn="ctr" rtl="0" fontAlgn="ctr"/>
                      <a:r>
                        <a:rPr lang="hr-HR" sz="800" b="0" i="0" u="none" strike="noStrike" dirty="0">
                          <a:solidFill>
                            <a:srgbClr val="000000"/>
                          </a:solidFill>
                          <a:effectLst/>
                          <a:latin typeface="Calibri" panose="020F0502020204030204" pitchFamily="34" charset="0"/>
                        </a:rPr>
                        <a:t>498.393,97</a:t>
                      </a:r>
                    </a:p>
                  </a:txBody>
                  <a:tcPr marL="9525" marR="9525" marT="9525" marB="0" anchor="ctr"/>
                </a:tc>
                <a:tc>
                  <a:txBody>
                    <a:bodyPr/>
                    <a:lstStyle/>
                    <a:p>
                      <a:pPr algn="ctr">
                        <a:spcAft>
                          <a:spcPts val="0"/>
                        </a:spcAft>
                      </a:pPr>
                      <a:r>
                        <a:rPr lang="hr-HR" sz="800" dirty="0">
                          <a:effectLst/>
                        </a:rPr>
                        <a:t>109,98</a:t>
                      </a:r>
                      <a:endParaRPr lang="hr-HR" sz="800" dirty="0">
                        <a:effectLst/>
                        <a:latin typeface="+mn-lt"/>
                        <a:ea typeface="Times New Roman" panose="02020603050405020304" pitchFamily="18" charset="0"/>
                      </a:endParaRPr>
                    </a:p>
                  </a:txBody>
                  <a:tcPr marL="68580" marR="68580" marT="0" marB="0" anchor="ctr"/>
                </a:tc>
                <a:extLst>
                  <a:ext uri="{0D108BD9-81ED-4DB2-BD59-A6C34878D82A}">
                    <a16:rowId xmlns:a16="http://schemas.microsoft.com/office/drawing/2014/main" val="10004"/>
                  </a:ext>
                </a:extLst>
              </a:tr>
              <a:tr h="262076">
                <a:tc>
                  <a:txBody>
                    <a:bodyPr/>
                    <a:lstStyle/>
                    <a:p>
                      <a:r>
                        <a:rPr lang="hr-HR" sz="800" dirty="0"/>
                        <a:t>35 SUBVENCIJE</a:t>
                      </a:r>
                    </a:p>
                  </a:txBody>
                  <a:tcPr anchor="ctr"/>
                </a:tc>
                <a:tc>
                  <a:txBody>
                    <a:bodyPr/>
                    <a:lstStyle/>
                    <a:p>
                      <a:pPr algn="ctr" rtl="0" fontAlgn="ctr"/>
                      <a:r>
                        <a:rPr lang="hr-HR" sz="800" b="0" i="0" u="none" strike="noStrike">
                          <a:solidFill>
                            <a:srgbClr val="000000"/>
                          </a:solidFill>
                          <a:effectLst/>
                          <a:latin typeface="Calibri" panose="020F0502020204030204" pitchFamily="34" charset="0"/>
                        </a:rPr>
                        <a:t>1.837.817,21</a:t>
                      </a:r>
                    </a:p>
                  </a:txBody>
                  <a:tcPr marL="9525" marR="9525" marT="9525" marB="0" anchor="ctr"/>
                </a:tc>
                <a:tc>
                  <a:txBody>
                    <a:bodyPr/>
                    <a:lstStyle/>
                    <a:p>
                      <a:pPr algn="ctr" rtl="0" fontAlgn="ctr"/>
                      <a:r>
                        <a:rPr lang="hr-HR" sz="800" b="0" i="0" u="none" strike="noStrike" dirty="0">
                          <a:solidFill>
                            <a:srgbClr val="000000"/>
                          </a:solidFill>
                          <a:effectLst/>
                          <a:latin typeface="Calibri" panose="020F0502020204030204" pitchFamily="34" charset="0"/>
                        </a:rPr>
                        <a:t>1.839.116,74</a:t>
                      </a:r>
                    </a:p>
                  </a:txBody>
                  <a:tcPr marL="9525" marR="9525" marT="9525" marB="0" anchor="ctr"/>
                </a:tc>
                <a:tc>
                  <a:txBody>
                    <a:bodyPr/>
                    <a:lstStyle/>
                    <a:p>
                      <a:pPr algn="ctr">
                        <a:spcAft>
                          <a:spcPts val="0"/>
                        </a:spcAft>
                      </a:pPr>
                      <a:r>
                        <a:rPr lang="hr-HR" sz="800" dirty="0">
                          <a:effectLst/>
                          <a:latin typeface="+mn-lt"/>
                          <a:ea typeface="Times New Roman" panose="02020603050405020304" pitchFamily="18" charset="0"/>
                        </a:rPr>
                        <a:t>100,07</a:t>
                      </a:r>
                    </a:p>
                  </a:txBody>
                  <a:tcPr marL="68580" marR="68580" marT="0" marB="0" anchor="ctr"/>
                </a:tc>
                <a:extLst>
                  <a:ext uri="{0D108BD9-81ED-4DB2-BD59-A6C34878D82A}">
                    <a16:rowId xmlns:a16="http://schemas.microsoft.com/office/drawing/2014/main" val="10005"/>
                  </a:ext>
                </a:extLst>
              </a:tr>
              <a:tr h="299752">
                <a:tc>
                  <a:txBody>
                    <a:bodyPr/>
                    <a:lstStyle/>
                    <a:p>
                      <a:r>
                        <a:rPr lang="hr-HR" sz="800" dirty="0"/>
                        <a:t>36 POMOĆI DANE</a:t>
                      </a:r>
                      <a:r>
                        <a:rPr lang="hr-HR" sz="800" baseline="0" dirty="0"/>
                        <a:t> U INOZ. I UNUTAR </a:t>
                      </a:r>
                    </a:p>
                    <a:p>
                      <a:r>
                        <a:rPr lang="hr-HR" sz="800" baseline="0" dirty="0"/>
                        <a:t>      OPĆEG PRORAČUNA</a:t>
                      </a:r>
                      <a:endParaRPr lang="hr-HR" sz="800" dirty="0"/>
                    </a:p>
                  </a:txBody>
                  <a:tcPr anchor="ctr"/>
                </a:tc>
                <a:tc>
                  <a:txBody>
                    <a:bodyPr/>
                    <a:lstStyle/>
                    <a:p>
                      <a:pPr algn="ctr" rtl="0" fontAlgn="ctr"/>
                      <a:r>
                        <a:rPr lang="hr-HR" sz="800" b="0" i="0" u="none" strike="noStrike" dirty="0">
                          <a:solidFill>
                            <a:srgbClr val="000000"/>
                          </a:solidFill>
                          <a:effectLst/>
                          <a:latin typeface="Calibri" panose="020F0502020204030204" pitchFamily="34" charset="0"/>
                        </a:rPr>
                        <a:t>12.625.913,94</a:t>
                      </a:r>
                    </a:p>
                  </a:txBody>
                  <a:tcPr marL="9525" marR="9525" marT="9525" marB="0" anchor="ctr"/>
                </a:tc>
                <a:tc>
                  <a:txBody>
                    <a:bodyPr/>
                    <a:lstStyle/>
                    <a:p>
                      <a:pPr algn="ctr" rtl="0" fontAlgn="ctr"/>
                      <a:r>
                        <a:rPr lang="hr-HR" sz="800" b="0" i="0" u="none" strike="noStrike" dirty="0">
                          <a:solidFill>
                            <a:srgbClr val="000000"/>
                          </a:solidFill>
                          <a:effectLst/>
                          <a:latin typeface="Calibri" panose="020F0502020204030204" pitchFamily="34" charset="0"/>
                        </a:rPr>
                        <a:t>12.436.977,21</a:t>
                      </a:r>
                    </a:p>
                  </a:txBody>
                  <a:tcPr marL="9525" marR="9525" marT="9525" marB="0" anchor="ctr"/>
                </a:tc>
                <a:tc>
                  <a:txBody>
                    <a:bodyPr/>
                    <a:lstStyle/>
                    <a:p>
                      <a:pPr algn="ctr">
                        <a:spcAft>
                          <a:spcPts val="0"/>
                        </a:spcAft>
                      </a:pPr>
                      <a:r>
                        <a:rPr lang="hr-HR" sz="800" dirty="0">
                          <a:effectLst/>
                          <a:latin typeface="+mn-lt"/>
                          <a:ea typeface="Times New Roman" panose="02020603050405020304" pitchFamily="18" charset="0"/>
                        </a:rPr>
                        <a:t>98,50</a:t>
                      </a:r>
                    </a:p>
                  </a:txBody>
                  <a:tcPr marL="68580" marR="68580" marT="0" marB="0" anchor="ctr"/>
                </a:tc>
                <a:extLst>
                  <a:ext uri="{0D108BD9-81ED-4DB2-BD59-A6C34878D82A}">
                    <a16:rowId xmlns:a16="http://schemas.microsoft.com/office/drawing/2014/main" val="10006"/>
                  </a:ext>
                </a:extLst>
              </a:tr>
              <a:tr h="324512">
                <a:tc>
                  <a:txBody>
                    <a:bodyPr/>
                    <a:lstStyle/>
                    <a:p>
                      <a:r>
                        <a:rPr lang="hr-HR" sz="800" dirty="0"/>
                        <a:t>37 NAKNADE</a:t>
                      </a:r>
                      <a:r>
                        <a:rPr lang="hr-HR" sz="800" baseline="0" dirty="0"/>
                        <a:t> GRAĐANA I KUĆANSTAVA</a:t>
                      </a:r>
                    </a:p>
                    <a:p>
                      <a:r>
                        <a:rPr lang="hr-HR" sz="800" baseline="0" dirty="0"/>
                        <a:t>     OD OSIG. I DRUGE NAKNADE</a:t>
                      </a:r>
                      <a:endParaRPr lang="hr-HR" sz="800" dirty="0"/>
                    </a:p>
                  </a:txBody>
                  <a:tcPr anchor="ctr"/>
                </a:tc>
                <a:tc>
                  <a:txBody>
                    <a:bodyPr/>
                    <a:lstStyle/>
                    <a:p>
                      <a:pPr algn="ctr" rtl="0" fontAlgn="ctr"/>
                      <a:r>
                        <a:rPr lang="hr-HR" sz="800" b="0" i="0" u="none" strike="noStrike">
                          <a:solidFill>
                            <a:srgbClr val="000000"/>
                          </a:solidFill>
                          <a:effectLst/>
                          <a:latin typeface="Calibri" panose="020F0502020204030204" pitchFamily="34" charset="0"/>
                        </a:rPr>
                        <a:t>3.980.003,89</a:t>
                      </a:r>
                    </a:p>
                  </a:txBody>
                  <a:tcPr marL="9525" marR="9525" marT="9525" marB="0" anchor="ctr"/>
                </a:tc>
                <a:tc>
                  <a:txBody>
                    <a:bodyPr/>
                    <a:lstStyle/>
                    <a:p>
                      <a:pPr algn="ctr" rtl="0" fontAlgn="ctr"/>
                      <a:r>
                        <a:rPr lang="hr-HR" sz="800" b="0" i="0" u="none" strike="noStrike" dirty="0">
                          <a:solidFill>
                            <a:srgbClr val="000000"/>
                          </a:solidFill>
                          <a:effectLst/>
                          <a:latin typeface="Calibri" panose="020F0502020204030204" pitchFamily="34" charset="0"/>
                        </a:rPr>
                        <a:t>4.009.272,32</a:t>
                      </a:r>
                    </a:p>
                  </a:txBody>
                  <a:tcPr marL="9525" marR="9525" marT="9525" marB="0" anchor="ctr"/>
                </a:tc>
                <a:tc>
                  <a:txBody>
                    <a:bodyPr/>
                    <a:lstStyle/>
                    <a:p>
                      <a:pPr algn="ctr">
                        <a:spcAft>
                          <a:spcPts val="0"/>
                        </a:spcAft>
                      </a:pPr>
                      <a:r>
                        <a:rPr lang="hr-HR" sz="800" dirty="0">
                          <a:effectLst/>
                          <a:latin typeface="+mn-lt"/>
                          <a:ea typeface="Times New Roman" panose="02020603050405020304" pitchFamily="18" charset="0"/>
                        </a:rPr>
                        <a:t>100,74</a:t>
                      </a:r>
                    </a:p>
                  </a:txBody>
                  <a:tcPr marL="68580" marR="68580" marT="0" marB="0" anchor="ctr"/>
                </a:tc>
                <a:extLst>
                  <a:ext uri="{0D108BD9-81ED-4DB2-BD59-A6C34878D82A}">
                    <a16:rowId xmlns:a16="http://schemas.microsoft.com/office/drawing/2014/main" val="10007"/>
                  </a:ext>
                </a:extLst>
              </a:tr>
              <a:tr h="262076">
                <a:tc>
                  <a:txBody>
                    <a:bodyPr/>
                    <a:lstStyle/>
                    <a:p>
                      <a:r>
                        <a:rPr lang="hr-HR" sz="800" dirty="0"/>
                        <a:t>38 OSTALI RASHODI</a:t>
                      </a:r>
                    </a:p>
                  </a:txBody>
                  <a:tcPr anchor="ctr"/>
                </a:tc>
                <a:tc>
                  <a:txBody>
                    <a:bodyPr/>
                    <a:lstStyle/>
                    <a:p>
                      <a:pPr algn="ctr" rtl="0" fontAlgn="ctr"/>
                      <a:r>
                        <a:rPr lang="hr-HR" sz="800" b="0" i="0" u="none" strike="noStrike">
                          <a:solidFill>
                            <a:srgbClr val="000000"/>
                          </a:solidFill>
                          <a:effectLst/>
                          <a:latin typeface="Calibri" panose="020F0502020204030204" pitchFamily="34" charset="0"/>
                        </a:rPr>
                        <a:t>3.260.939,14</a:t>
                      </a:r>
                    </a:p>
                  </a:txBody>
                  <a:tcPr marL="9525" marR="9525" marT="9525" marB="0" anchor="ctr"/>
                </a:tc>
                <a:tc>
                  <a:txBody>
                    <a:bodyPr/>
                    <a:lstStyle/>
                    <a:p>
                      <a:pPr algn="ctr" rtl="0" fontAlgn="ctr"/>
                      <a:r>
                        <a:rPr lang="hr-HR" sz="800" b="0" i="0" u="none" strike="noStrike" dirty="0">
                          <a:solidFill>
                            <a:srgbClr val="000000"/>
                          </a:solidFill>
                          <a:effectLst/>
                          <a:latin typeface="Calibri" panose="020F0502020204030204" pitchFamily="34" charset="0"/>
                        </a:rPr>
                        <a:t>3.522.640,79</a:t>
                      </a:r>
                    </a:p>
                  </a:txBody>
                  <a:tcPr marL="9525" marR="9525" marT="9525" marB="0" anchor="ctr"/>
                </a:tc>
                <a:tc>
                  <a:txBody>
                    <a:bodyPr/>
                    <a:lstStyle/>
                    <a:p>
                      <a:pPr algn="ctr">
                        <a:spcAft>
                          <a:spcPts val="0"/>
                        </a:spcAft>
                      </a:pPr>
                      <a:r>
                        <a:rPr lang="hr-HR" sz="800" dirty="0">
                          <a:effectLst/>
                          <a:latin typeface="+mn-lt"/>
                          <a:ea typeface="Times New Roman" panose="02020603050405020304" pitchFamily="18" charset="0"/>
                        </a:rPr>
                        <a:t>108,03</a:t>
                      </a:r>
                    </a:p>
                  </a:txBody>
                  <a:tcPr marL="68580" marR="68580" marT="0" marB="0" anchor="ctr"/>
                </a:tc>
                <a:extLst>
                  <a:ext uri="{0D108BD9-81ED-4DB2-BD59-A6C34878D82A}">
                    <a16:rowId xmlns:a16="http://schemas.microsoft.com/office/drawing/2014/main" val="10008"/>
                  </a:ext>
                </a:extLst>
              </a:tr>
              <a:tr h="262076">
                <a:tc>
                  <a:txBody>
                    <a:bodyPr/>
                    <a:lstStyle/>
                    <a:p>
                      <a:r>
                        <a:rPr lang="hr-HR" sz="800" dirty="0"/>
                        <a:t>4 RASHODI ZA NAB. NEFIN. IMOVINE</a:t>
                      </a:r>
                      <a:endParaRPr lang="hr-HR" sz="800" b="1" dirty="0"/>
                    </a:p>
                  </a:txBody>
                  <a:tcPr anchor="ctr">
                    <a:solidFill>
                      <a:schemeClr val="accent4">
                        <a:lumMod val="40000"/>
                        <a:lumOff val="60000"/>
                      </a:schemeClr>
                    </a:solidFill>
                  </a:tcPr>
                </a:tc>
                <a:tc>
                  <a:txBody>
                    <a:bodyPr/>
                    <a:lstStyle/>
                    <a:p>
                      <a:pPr algn="ctr"/>
                      <a:r>
                        <a:rPr lang="hr-HR" sz="800" dirty="0"/>
                        <a:t>35.216.339,04</a:t>
                      </a:r>
                    </a:p>
                  </a:txBody>
                  <a:tcPr anchor="ctr">
                    <a:solidFill>
                      <a:schemeClr val="accent4">
                        <a:lumMod val="40000"/>
                        <a:lumOff val="60000"/>
                      </a:schemeClr>
                    </a:solidFill>
                  </a:tcPr>
                </a:tc>
                <a:tc>
                  <a:txBody>
                    <a:bodyPr/>
                    <a:lstStyle/>
                    <a:p>
                      <a:pPr algn="ctr"/>
                      <a:endParaRPr lang="hr-HR" sz="800" dirty="0"/>
                    </a:p>
                    <a:p>
                      <a:pPr algn="ctr"/>
                      <a:r>
                        <a:rPr lang="hr-HR" sz="800" dirty="0"/>
                        <a:t>34.295.606,42</a:t>
                      </a:r>
                    </a:p>
                    <a:p>
                      <a:pPr algn="ctr"/>
                      <a:r>
                        <a:rPr lang="hr-HR" sz="800" dirty="0"/>
                        <a:t>	</a:t>
                      </a:r>
                    </a:p>
                  </a:txBody>
                  <a:tcPr anchor="ctr">
                    <a:solidFill>
                      <a:schemeClr val="accent4">
                        <a:lumMod val="40000"/>
                        <a:lumOff val="60000"/>
                      </a:schemeClr>
                    </a:solidFill>
                  </a:tcPr>
                </a:tc>
                <a:tc>
                  <a:txBody>
                    <a:bodyPr/>
                    <a:lstStyle/>
                    <a:p>
                      <a:pPr algn="ctr"/>
                      <a:r>
                        <a:rPr lang="hr-HR" sz="800" dirty="0"/>
                        <a:t>97,39</a:t>
                      </a:r>
                      <a:endParaRPr lang="hr-HR" sz="800" b="1" dirty="0"/>
                    </a:p>
                  </a:txBody>
                  <a:tcPr anchor="ctr">
                    <a:solidFill>
                      <a:schemeClr val="accent4">
                        <a:lumMod val="40000"/>
                        <a:lumOff val="60000"/>
                      </a:schemeClr>
                    </a:solidFill>
                  </a:tcPr>
                </a:tc>
                <a:extLst>
                  <a:ext uri="{0D108BD9-81ED-4DB2-BD59-A6C34878D82A}">
                    <a16:rowId xmlns:a16="http://schemas.microsoft.com/office/drawing/2014/main" val="10009"/>
                  </a:ext>
                </a:extLst>
              </a:tr>
              <a:tr h="163728">
                <a:tc>
                  <a:txBody>
                    <a:bodyPr/>
                    <a:lstStyle/>
                    <a:p>
                      <a:r>
                        <a:rPr lang="hr-HR" sz="800" dirty="0"/>
                        <a:t>5 IZDACI ZA</a:t>
                      </a:r>
                      <a:r>
                        <a:rPr lang="hr-HR" sz="800" baseline="0" dirty="0"/>
                        <a:t> FIN. IMOVINU I OTPLATU </a:t>
                      </a:r>
                    </a:p>
                    <a:p>
                      <a:r>
                        <a:rPr lang="hr-HR" sz="800" baseline="0" dirty="0"/>
                        <a:t>   ZAJMOVA</a:t>
                      </a:r>
                      <a:endParaRPr lang="hr-HR" sz="800" b="1" dirty="0"/>
                    </a:p>
                  </a:txBody>
                  <a:tcPr anchor="ctr">
                    <a:solidFill>
                      <a:schemeClr val="accent4">
                        <a:lumMod val="40000"/>
                        <a:lumOff val="60000"/>
                      </a:schemeClr>
                    </a:solidFill>
                  </a:tcPr>
                </a:tc>
                <a:tc>
                  <a:txBody>
                    <a:bodyPr/>
                    <a:lstStyle/>
                    <a:p>
                      <a:pPr algn="ctr"/>
                      <a:endParaRPr lang="hr-HR" sz="800" dirty="0"/>
                    </a:p>
                    <a:p>
                      <a:pPr algn="ctr"/>
                      <a:r>
                        <a:rPr lang="hr-HR" sz="800" dirty="0"/>
                        <a:t>496.396,36	</a:t>
                      </a:r>
                    </a:p>
                  </a:txBody>
                  <a:tcPr anchor="ctr">
                    <a:solidFill>
                      <a:schemeClr val="accent4">
                        <a:lumMod val="40000"/>
                        <a:lumOff val="60000"/>
                      </a:schemeClr>
                    </a:solidFill>
                  </a:tcPr>
                </a:tc>
                <a:tc>
                  <a:txBody>
                    <a:bodyPr/>
                    <a:lstStyle/>
                    <a:p>
                      <a:pPr algn="ctr"/>
                      <a:endParaRPr lang="hr-HR" sz="800" dirty="0"/>
                    </a:p>
                    <a:p>
                      <a:pPr algn="ctr"/>
                      <a:r>
                        <a:rPr lang="hr-HR" sz="800" dirty="0"/>
                        <a:t>431.232,46	</a:t>
                      </a:r>
                    </a:p>
                  </a:txBody>
                  <a:tcPr anchor="ctr">
                    <a:solidFill>
                      <a:schemeClr val="accent4">
                        <a:lumMod val="40000"/>
                        <a:lumOff val="60000"/>
                      </a:schemeClr>
                    </a:solidFill>
                  </a:tcPr>
                </a:tc>
                <a:tc>
                  <a:txBody>
                    <a:bodyPr/>
                    <a:lstStyle/>
                    <a:p>
                      <a:pPr algn="ctr"/>
                      <a:r>
                        <a:rPr lang="hr-HR" sz="800" b="0" dirty="0"/>
                        <a:t>86,87</a:t>
                      </a:r>
                    </a:p>
                  </a:txBody>
                  <a:tcPr anchor="ctr">
                    <a:solidFill>
                      <a:schemeClr val="accent4">
                        <a:lumMod val="40000"/>
                        <a:lumOff val="60000"/>
                      </a:schemeClr>
                    </a:solidFill>
                  </a:tcPr>
                </a:tc>
                <a:extLst>
                  <a:ext uri="{0D108BD9-81ED-4DB2-BD59-A6C34878D82A}">
                    <a16:rowId xmlns:a16="http://schemas.microsoft.com/office/drawing/2014/main" val="10010"/>
                  </a:ext>
                </a:extLst>
              </a:tr>
              <a:tr h="262076">
                <a:tc>
                  <a:txBody>
                    <a:bodyPr/>
                    <a:lstStyle/>
                    <a:p>
                      <a:r>
                        <a:rPr lang="hr-HR" sz="1000" baseline="0" dirty="0"/>
                        <a:t>UKUPNO</a:t>
                      </a:r>
                      <a:endParaRPr lang="hr-HR" sz="1000" b="1" baseline="0" dirty="0">
                        <a:solidFill>
                          <a:schemeClr val="bg1"/>
                        </a:solidFill>
                      </a:endParaRPr>
                    </a:p>
                  </a:txBody>
                  <a:tcPr anchor="ctr">
                    <a:solidFill>
                      <a:schemeClr val="accent4"/>
                    </a:solidFill>
                  </a:tcPr>
                </a:tc>
                <a:tc>
                  <a:txBody>
                    <a:bodyPr/>
                    <a:lstStyle/>
                    <a:p>
                      <a:pPr algn="ctr"/>
                      <a:r>
                        <a:rPr lang="hr-HR" sz="800" dirty="0"/>
                        <a:t>229.100.000,00</a:t>
                      </a:r>
                    </a:p>
                  </a:txBody>
                  <a:tcPr anchor="ctr">
                    <a:solidFill>
                      <a:schemeClr val="accent4"/>
                    </a:solidFill>
                  </a:tcPr>
                </a:tc>
                <a:tc>
                  <a:txBody>
                    <a:bodyPr/>
                    <a:lstStyle/>
                    <a:p>
                      <a:pPr algn="ctr"/>
                      <a:r>
                        <a:rPr lang="hr-HR" sz="800" dirty="0"/>
                        <a:t>236.440.000,00</a:t>
                      </a:r>
                    </a:p>
                  </a:txBody>
                  <a:tcPr anchor="ctr">
                    <a:solidFill>
                      <a:schemeClr val="accent4"/>
                    </a:solidFill>
                  </a:tcPr>
                </a:tc>
                <a:tc>
                  <a:txBody>
                    <a:bodyPr/>
                    <a:lstStyle/>
                    <a:p>
                      <a:pPr algn="ctr"/>
                      <a:r>
                        <a:rPr lang="hr-HR" sz="800" dirty="0"/>
                        <a:t>103,20</a:t>
                      </a:r>
                      <a:endParaRPr lang="hr-HR" sz="800" b="1" dirty="0">
                        <a:solidFill>
                          <a:schemeClr val="bg1"/>
                        </a:solidFill>
                      </a:endParaRPr>
                    </a:p>
                  </a:txBody>
                  <a:tcPr anchor="ctr">
                    <a:solidFill>
                      <a:schemeClr val="accent4"/>
                    </a:solidFill>
                  </a:tcPr>
                </a:tc>
                <a:extLst>
                  <a:ext uri="{0D108BD9-81ED-4DB2-BD59-A6C34878D82A}">
                    <a16:rowId xmlns:a16="http://schemas.microsoft.com/office/drawing/2014/main" val="10011"/>
                  </a:ext>
                </a:extLst>
              </a:tr>
            </a:tbl>
          </a:graphicData>
        </a:graphic>
      </p:graphicFrame>
      <p:graphicFrame>
        <p:nvGraphicFramePr>
          <p:cNvPr id="5" name="Grafikon 4"/>
          <p:cNvGraphicFramePr/>
          <p:nvPr>
            <p:extLst>
              <p:ext uri="{D42A27DB-BD31-4B8C-83A1-F6EECF244321}">
                <p14:modId xmlns:p14="http://schemas.microsoft.com/office/powerpoint/2010/main" val="2373766828"/>
              </p:ext>
            </p:extLst>
          </p:nvPr>
        </p:nvGraphicFramePr>
        <p:xfrm>
          <a:off x="108012" y="2426732"/>
          <a:ext cx="3960440" cy="3960440"/>
        </p:xfrm>
        <a:graphic>
          <a:graphicData uri="http://schemas.openxmlformats.org/drawingml/2006/chart">
            <c:chart xmlns:c="http://schemas.openxmlformats.org/drawingml/2006/chart" xmlns:r="http://schemas.openxmlformats.org/officeDocument/2006/relationships" r:id="rId2"/>
          </a:graphicData>
        </a:graphic>
      </p:graphicFrame>
      <p:sp>
        <p:nvSpPr>
          <p:cNvPr id="6" name="Pravokutnik 5"/>
          <p:cNvSpPr/>
          <p:nvPr/>
        </p:nvSpPr>
        <p:spPr>
          <a:xfrm>
            <a:off x="4650971" y="1806970"/>
            <a:ext cx="4464496" cy="430887"/>
          </a:xfrm>
          <a:prstGeom prst="rect">
            <a:avLst/>
          </a:prstGeom>
        </p:spPr>
        <p:txBody>
          <a:bodyPr wrap="square">
            <a:spAutoFit/>
          </a:bodyPr>
          <a:lstStyle/>
          <a:p>
            <a:r>
              <a:rPr lang="hr-HR" sz="1100" b="1" dirty="0">
                <a:cs typeface="Arial" pitchFamily="34" charset="0"/>
              </a:rPr>
              <a:t>Tablica 2</a:t>
            </a:r>
            <a:r>
              <a:rPr lang="hr-HR" sz="1100" dirty="0">
                <a:cs typeface="Arial" pitchFamily="34" charset="0"/>
              </a:rPr>
              <a:t>. </a:t>
            </a:r>
            <a:r>
              <a:rPr lang="hr-HR" sz="1100" b="1" dirty="0">
                <a:cs typeface="Arial" pitchFamily="34" charset="0"/>
              </a:rPr>
              <a:t>Usporedni prikaz Plana za 2023. te Izmjena i dopuna proračuna za 2022. godinu</a:t>
            </a:r>
          </a:p>
        </p:txBody>
      </p:sp>
      <p:sp>
        <p:nvSpPr>
          <p:cNvPr id="7" name="TextBox 15"/>
          <p:cNvSpPr txBox="1"/>
          <p:nvPr/>
        </p:nvSpPr>
        <p:spPr>
          <a:xfrm>
            <a:off x="108012" y="1814888"/>
            <a:ext cx="4644008" cy="430887"/>
          </a:xfrm>
          <a:prstGeom prst="rect">
            <a:avLst/>
          </a:prstGeom>
          <a:noFill/>
        </p:spPr>
        <p:txBody>
          <a:bodyPr wrap="square" rtlCol="0">
            <a:spAutoFit/>
          </a:bodyPr>
          <a:lstStyle/>
          <a:p>
            <a:r>
              <a:rPr lang="hr-HR" sz="1100" b="1" dirty="0">
                <a:solidFill>
                  <a:prstClr val="black"/>
                </a:solidFill>
                <a:cs typeface="Arial" pitchFamily="34" charset="0"/>
              </a:rPr>
              <a:t> Grafikon 2</a:t>
            </a:r>
            <a:r>
              <a:rPr lang="hr-HR" sz="1100" dirty="0">
                <a:solidFill>
                  <a:prstClr val="black"/>
                </a:solidFill>
                <a:cs typeface="Arial" pitchFamily="34" charset="0"/>
              </a:rPr>
              <a:t>. </a:t>
            </a:r>
            <a:r>
              <a:rPr lang="hr-HR" sz="1100" b="1" dirty="0">
                <a:solidFill>
                  <a:prstClr val="black"/>
                </a:solidFill>
                <a:cs typeface="Arial" pitchFamily="34" charset="0"/>
              </a:rPr>
              <a:t> Usporedni prikaz odnosa rashoda poslovanja Plana i Izmjena i dopuna proračuna za 2023. godinu</a:t>
            </a:r>
          </a:p>
        </p:txBody>
      </p:sp>
      <p:pic>
        <p:nvPicPr>
          <p:cNvPr id="9" name="Slika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26265" y="475743"/>
            <a:ext cx="504056" cy="633001"/>
          </a:xfrm>
          <a:prstGeom prst="rect">
            <a:avLst/>
          </a:prstGeom>
        </p:spPr>
      </p:pic>
      <p:sp>
        <p:nvSpPr>
          <p:cNvPr id="11" name="TekstniOkvir 10"/>
          <p:cNvSpPr txBox="1"/>
          <p:nvPr/>
        </p:nvSpPr>
        <p:spPr>
          <a:xfrm>
            <a:off x="129478" y="2274184"/>
            <a:ext cx="792088" cy="261610"/>
          </a:xfrm>
          <a:prstGeom prst="rect">
            <a:avLst/>
          </a:prstGeom>
          <a:noFill/>
        </p:spPr>
        <p:txBody>
          <a:bodyPr wrap="square" rtlCol="0">
            <a:spAutoFit/>
          </a:bodyPr>
          <a:lstStyle/>
          <a:p>
            <a:r>
              <a:rPr lang="hr-HR" sz="1100" b="1" dirty="0">
                <a:solidFill>
                  <a:prstClr val="black"/>
                </a:solidFill>
              </a:rPr>
              <a:t>(</a:t>
            </a:r>
            <a:r>
              <a:rPr lang="hr-HR" sz="1000" b="1" dirty="0">
                <a:solidFill>
                  <a:prstClr val="black"/>
                </a:solidFill>
              </a:rPr>
              <a:t>mil. eura</a:t>
            </a:r>
            <a:r>
              <a:rPr lang="hr-HR" sz="1100" b="1" dirty="0">
                <a:solidFill>
                  <a:prstClr val="black"/>
                </a:solidFill>
              </a:rPr>
              <a:t>)</a:t>
            </a:r>
          </a:p>
        </p:txBody>
      </p:sp>
      <p:sp>
        <p:nvSpPr>
          <p:cNvPr id="13" name="TextBox 12"/>
          <p:cNvSpPr txBox="1"/>
          <p:nvPr/>
        </p:nvSpPr>
        <p:spPr>
          <a:xfrm>
            <a:off x="0" y="6488668"/>
            <a:ext cx="4860032" cy="369332"/>
          </a:xfrm>
          <a:prstGeom prst="rect">
            <a:avLst/>
          </a:prstGeom>
          <a:noFill/>
        </p:spPr>
        <p:txBody>
          <a:bodyPr wrap="square" rtlCol="0">
            <a:spAutoFit/>
          </a:bodyPr>
          <a:lstStyle/>
          <a:p>
            <a:r>
              <a:rPr lang="hr-HR" b="1" u="sng" dirty="0">
                <a:solidFill>
                  <a:srgbClr val="002060"/>
                </a:solidFill>
                <a:latin typeface="Gabriola" panose="04040605051002020D02" pitchFamily="82" charset="0"/>
              </a:rPr>
              <a:t>Upravni odjel za financije i proračun Zadarske županije</a:t>
            </a:r>
            <a:endParaRPr lang="en-US" b="1" u="sng" dirty="0">
              <a:solidFill>
                <a:srgbClr val="002060"/>
              </a:solidFill>
              <a:latin typeface="Gabriola" panose="04040605051002020D02" pitchFamily="82" charset="0"/>
            </a:endParaRPr>
          </a:p>
        </p:txBody>
      </p:sp>
    </p:spTree>
    <p:extLst>
      <p:ext uri="{BB962C8B-B14F-4D97-AF65-F5344CB8AC3E}">
        <p14:creationId xmlns:p14="http://schemas.microsoft.com/office/powerpoint/2010/main" val="1500681443"/>
      </p:ext>
    </p:extLst>
  </p:cSld>
  <p:clrMapOvr>
    <a:masterClrMapping/>
  </p:clrMapOvr>
  <p:transition spd="slow"/>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12249</TotalTime>
  <Words>3274</Words>
  <Application>Microsoft Office PowerPoint</Application>
  <PresentationFormat>Prikaz na zaslonu (4:3)</PresentationFormat>
  <Paragraphs>708</Paragraphs>
  <Slides>22</Slides>
  <Notes>5</Notes>
  <HiddenSlides>0</HiddenSlides>
  <MMClips>0</MMClips>
  <ScaleCrop>false</ScaleCrop>
  <HeadingPairs>
    <vt:vector size="6" baseType="variant">
      <vt:variant>
        <vt:lpstr>Korišteni fontovi</vt:lpstr>
      </vt:variant>
      <vt:variant>
        <vt:i4>6</vt:i4>
      </vt:variant>
      <vt:variant>
        <vt:lpstr>Tema</vt:lpstr>
      </vt:variant>
      <vt:variant>
        <vt:i4>1</vt:i4>
      </vt:variant>
      <vt:variant>
        <vt:lpstr>Naslovi slajdova</vt:lpstr>
      </vt:variant>
      <vt:variant>
        <vt:i4>22</vt:i4>
      </vt:variant>
    </vt:vector>
  </HeadingPairs>
  <TitlesOfParts>
    <vt:vector size="29" baseType="lpstr">
      <vt:lpstr>Arial</vt:lpstr>
      <vt:lpstr>Calibri</vt:lpstr>
      <vt:lpstr>Gabriola</vt:lpstr>
      <vt:lpstr>Symbol</vt:lpstr>
      <vt:lpstr>Times New Roman</vt:lpstr>
      <vt:lpstr>Wingdings</vt:lpstr>
      <vt:lpstr>Office tema</vt:lpstr>
      <vt:lpstr>  REPUBLIKA HRVATSKA ZADARSKA ŽUPANIJA  Izmjene i dopune proračuna Zadarske županije za 2023. godinu  - vodič za građane -  </vt:lpstr>
      <vt:lpstr>Izmjene i dopune proračuna Zadarske županije (sa 64 proračunska korisnika) za 2023. godinu</vt:lpstr>
      <vt:lpstr>Izmjene i dopune proračuna Zadarske županije (bez proračunskih korisnika) za 2023. godinu   </vt:lpstr>
      <vt:lpstr>Proračunski korisnici Zadarske županije</vt:lpstr>
      <vt:lpstr>„Izvorni” prihodi Zadarske županije</vt:lpstr>
      <vt:lpstr>Fiskalni učinak na proračun - prihodi</vt:lpstr>
      <vt:lpstr>Prihodi i primici Proračuna Zadarske županije</vt:lpstr>
      <vt:lpstr>PowerPoint prezentacija</vt:lpstr>
      <vt:lpstr>Rashodi i izdaci Proračuna Zadarske županije </vt:lpstr>
      <vt:lpstr>  </vt:lpstr>
      <vt:lpstr>  </vt:lpstr>
      <vt:lpstr>Najznačajnije promjene su unutar sljedećih odjela:</vt:lpstr>
      <vt:lpstr>Najznačajnije promjene su unutar sljedećih odjela:</vt:lpstr>
      <vt:lpstr>Najznačajnije promjene su unutar sljedećih odjela:</vt:lpstr>
      <vt:lpstr>Prihodi po nositeljima projekata Zadarske županije i proračunskih korisnika u 2023. godini </vt:lpstr>
      <vt:lpstr>PowerPoint prezentacija</vt:lpstr>
      <vt:lpstr>PowerPoint prezentacija</vt:lpstr>
      <vt:lpstr>PowerPoint prezentacija</vt:lpstr>
      <vt:lpstr>Gospodarsko - razvojna komponenta</vt:lpstr>
      <vt:lpstr>Socijalno - demografska komponenta</vt:lpstr>
      <vt:lpstr>Zaštita i spašavanje te kultura i šport </vt:lpstr>
      <vt:lpstr>PowerPoint prezentacija</vt:lpstr>
    </vt:vector>
  </TitlesOfParts>
  <Company>ZADARSKA ŽUPANIJA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POLUGODIŠNJI IZVJEŠTAJ O IZVRŠENJU PRORAČUNA ZADARSKE ŽUPANIJE ZA 2014. g.</dc:title>
  <dc:creator>Katarina</dc:creator>
  <cp:lastModifiedBy>Iva Vanjak</cp:lastModifiedBy>
  <cp:revision>1593</cp:revision>
  <cp:lastPrinted>2022-11-10T08:24:54Z</cp:lastPrinted>
  <dcterms:created xsi:type="dcterms:W3CDTF">2014-10-06T07:52:48Z</dcterms:created>
  <dcterms:modified xsi:type="dcterms:W3CDTF">2023-06-29T06:40:59Z</dcterms:modified>
</cp:coreProperties>
</file>