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0" r:id="rId2"/>
    <p:sldId id="326" r:id="rId3"/>
    <p:sldId id="297" r:id="rId4"/>
    <p:sldId id="298" r:id="rId5"/>
    <p:sldId id="29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5" r:id="rId14"/>
    <p:sldId id="324" r:id="rId15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66"/>
    <a:srgbClr val="A2CB9B"/>
    <a:srgbClr val="567A5F"/>
    <a:srgbClr val="CC6600"/>
    <a:srgbClr val="3366FF"/>
    <a:srgbClr val="00CC99"/>
    <a:srgbClr val="00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195" autoAdjust="0"/>
  </p:normalViewPr>
  <p:slideViewPr>
    <p:cSldViewPr>
      <p:cViewPr>
        <p:scale>
          <a:sx n="150" d="100"/>
          <a:sy n="150" d="100"/>
        </p:scale>
        <p:origin x="-600" y="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autoTitleDeleted val="1"/>
    <c:plotArea>
      <c:layout>
        <c:manualLayout>
          <c:layoutTarget val="inner"/>
          <c:xMode val="edge"/>
          <c:yMode val="edge"/>
          <c:x val="0.12109323711506802"/>
          <c:y val="0.16713366270850066"/>
          <c:w val="0.43296920000341871"/>
          <c:h val="0.5518234902004356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txPr>
              <a:bodyPr/>
              <a:lstStyle/>
              <a:p>
                <a:pPr>
                  <a:defRPr sz="900" b="1"/>
                </a:pPr>
                <a:endParaRPr lang="sr-Latn-CS"/>
              </a:p>
            </c:txPr>
            <c:showVal val="1"/>
            <c:showLeaderLines val="1"/>
          </c:dLbls>
          <c:cat>
            <c:strRef>
              <c:f>List1!$A$2:$A$10</c:f>
              <c:strCache>
                <c:ptCount val="9"/>
                <c:pt idx="0">
                  <c:v>61 PRIHODI OD POREZA (27 mil)</c:v>
                </c:pt>
                <c:pt idx="1">
                  <c:v>63 POMOĆI IZ INOZ. I OST. SUBJEKATA (34,46 mil)</c:v>
                </c:pt>
                <c:pt idx="2">
                  <c:v>64 PRIHODI OD IMOVINE (5,76 mil)</c:v>
                </c:pt>
                <c:pt idx="3">
                  <c:v>65 PRIHODI OD ADMIN. PRISTOJBI (8,44 mil)</c:v>
                </c:pt>
                <c:pt idx="4">
                  <c:v>66 PRIHODI OD PRODAJE ROBE, USLUGA, DONACIJA (2,1 mil)</c:v>
                </c:pt>
                <c:pt idx="5">
                  <c:v>68 OSTALI PRIHODI (0,07 mil)</c:v>
                </c:pt>
                <c:pt idx="6">
                  <c:v>72 PRIHODI OD PRODAJE NEFIN. IMOVINE (0,43 mil)</c:v>
                </c:pt>
                <c:pt idx="7">
                  <c:v>81 PRIMICI OD FIN IMOVINE (0,10 mil)</c:v>
                </c:pt>
                <c:pt idx="8">
                  <c:v>92 VLASTITI IZVORI (22,33 mil)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0.2681</c:v>
                </c:pt>
                <c:pt idx="1">
                  <c:v>0.3422</c:v>
                </c:pt>
                <c:pt idx="2">
                  <c:v>5.7200000000000001E-2</c:v>
                </c:pt>
                <c:pt idx="3">
                  <c:v>8.3800000000000083E-2</c:v>
                </c:pt>
                <c:pt idx="4">
                  <c:v>2.0900000000000002E-2</c:v>
                </c:pt>
                <c:pt idx="5">
                  <c:v>7.0000000000000032E-4</c:v>
                </c:pt>
                <c:pt idx="6">
                  <c:v>4.3000000000000026E-3</c:v>
                </c:pt>
                <c:pt idx="7">
                  <c:v>1.0000000000000007E-3</c:v>
                </c:pt>
                <c:pt idx="8">
                  <c:v>0.22170000000000001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895033030517975"/>
          <c:y val="0"/>
          <c:w val="0.39999273584986367"/>
          <c:h val="0.99999662199695305"/>
        </c:manualLayout>
      </c:layout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59868731225001282"/>
          <c:y val="0"/>
          <c:w val="0.38451726721315943"/>
          <c:h val="1"/>
        </c:manualLayout>
      </c:layout>
      <c:txPr>
        <a:bodyPr/>
        <a:lstStyle/>
        <a:p>
          <a:pPr>
            <a:defRPr sz="800"/>
          </a:pPr>
          <a:endParaRPr lang="sr-Latn-CS"/>
        </a:p>
      </c:txPr>
    </c:legend>
    <c:plotVisOnly val="1"/>
    <c:dispBlanksAs val="zero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plotArea>
      <c:layout>
        <c:manualLayout>
          <c:layoutTarget val="inner"/>
          <c:xMode val="edge"/>
          <c:yMode val="edge"/>
          <c:x val="5.9068674560568524E-2"/>
          <c:y val="0.15724805087016563"/>
          <c:w val="0.41409927550900338"/>
          <c:h val="0.52975105162607394"/>
        </c:manualLayout>
      </c:layout>
      <c:pieChart>
        <c:varyColors val="1"/>
        <c:ser>
          <c:idx val="0"/>
          <c:order val="0"/>
          <c:dLbls>
            <c:dLbl>
              <c:idx val="9"/>
              <c:delete val="1"/>
            </c:dLbl>
            <c:txPr>
              <a:bodyPr/>
              <a:lstStyle/>
              <a:p>
                <a:pPr>
                  <a:defRPr sz="900" b="1"/>
                </a:pPr>
                <a:endParaRPr lang="sr-Latn-CS"/>
              </a:p>
            </c:txPr>
            <c:showVal val="1"/>
            <c:showLeaderLines val="1"/>
          </c:dLbls>
          <c:cat>
            <c:strRef>
              <c:f>(Sheet1!$A$17:$A$23;Sheet1!$A$25:$A$26;Sheet1!$A$28;Sheet1!$A$29)</c:f>
              <c:strCache>
                <c:ptCount val="11"/>
                <c:pt idx="0">
                  <c:v>RASHODI ZA ZAPOSLENE (16,02 mil)</c:v>
                </c:pt>
                <c:pt idx="1">
                  <c:v>MATERIJALNI RASHODI (39,62 mil)</c:v>
                </c:pt>
                <c:pt idx="2">
                  <c:v>FINANCIJSKI RASHODI (0,44 mil)</c:v>
                </c:pt>
                <c:pt idx="3">
                  <c:v>SUBVENCIJE (0,65 mil )</c:v>
                </c:pt>
                <c:pt idx="4">
                  <c:v>POMOĆI (1,82 mil)</c:v>
                </c:pt>
                <c:pt idx="5">
                  <c:v>NAKNADE GRAĐANIMA I KUĆANSTVIMA IZ PRORAČUNA (8,42 mil)</c:v>
                </c:pt>
                <c:pt idx="6">
                  <c:v>OSTALI RASHODI (8,44 mil)</c:v>
                </c:pt>
                <c:pt idx="7">
                  <c:v>RASHODI ZA NABAVU PROIZVEDENE IMOVINE (3,4 mil)</c:v>
                </c:pt>
                <c:pt idx="8">
                  <c:v>RASHODI ZA DODATNA ULAGANJA NA NEFINANCIJSKU  IMOVINU (0,68 mil)</c:v>
                </c:pt>
                <c:pt idx="9">
                  <c:v>IZDACI ZA DANE ZAJMOVE </c:v>
                </c:pt>
                <c:pt idx="10">
                  <c:v>IZDACI ZA OTPLATE GLAVNICE PRIMLJENIH ZAJMOVA (0,71 mil</c:v>
                </c:pt>
              </c:strCache>
            </c:strRef>
          </c:cat>
          <c:val>
            <c:numRef>
              <c:f>(Sheet1!$E$17;Sheet1!$E$18;Sheet1!$E$19;Sheet1!$E$20;Sheet1!$E$21;Sheet1!$E$22;Sheet1!$E$23;Sheet1!$E$25;Sheet1!$E$26;Sheet1!$E$28;Sheet1!$E$29)</c:f>
              <c:numCache>
                <c:formatCode>0.00%</c:formatCode>
                <c:ptCount val="11"/>
                <c:pt idx="0">
                  <c:v>0.18915906215877648</c:v>
                </c:pt>
                <c:pt idx="1">
                  <c:v>0.46776647057561388</c:v>
                </c:pt>
                <c:pt idx="2">
                  <c:v>5.2144074988446478E-3</c:v>
                </c:pt>
                <c:pt idx="3">
                  <c:v>7.7130245381284374E-3</c:v>
                </c:pt>
                <c:pt idx="4">
                  <c:v>2.1484603123456892E-2</c:v>
                </c:pt>
                <c:pt idx="5">
                  <c:v>9.9428741780323598E-2</c:v>
                </c:pt>
                <c:pt idx="6">
                  <c:v>9.9665910831716262E-2</c:v>
                </c:pt>
                <c:pt idx="7">
                  <c:v>7.6508063630642734E-2</c:v>
                </c:pt>
                <c:pt idx="8">
                  <c:v>2.463100275252627E-2</c:v>
                </c:pt>
                <c:pt idx="9">
                  <c:v>0</c:v>
                </c:pt>
                <c:pt idx="10">
                  <c:v>8.4287116933818504E-3</c:v>
                </c:pt>
              </c:numCache>
            </c:numRef>
          </c:val>
        </c:ser>
        <c:firstSliceAng val="0"/>
      </c:pieChart>
    </c:plotArea>
    <c:legend>
      <c:legendPos val="r"/>
      <c:legendEntry>
        <c:idx val="9"/>
        <c:delete val="1"/>
      </c:legendEntry>
      <c:layout>
        <c:manualLayout>
          <c:xMode val="edge"/>
          <c:yMode val="edge"/>
          <c:x val="0.5297917841354417"/>
          <c:y val="6.045079958435991E-4"/>
          <c:w val="0.45194598532968111"/>
          <c:h val="0.98556260633350112"/>
        </c:manualLayout>
      </c:layout>
      <c:txPr>
        <a:bodyPr/>
        <a:lstStyle/>
        <a:p>
          <a:pPr>
            <a:defRPr sz="800">
              <a:latin typeface="Arial" pitchFamily="34" charset="0"/>
              <a:cs typeface="Arial" pitchFamily="34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37"/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sr-Latn-CS"/>
              </a:p>
            </c:txPr>
            <c:showVal val="1"/>
          </c:dLbls>
          <c:cat>
            <c:strRef>
              <c:f>List1!$A$2:$A$11</c:f>
              <c:strCache>
                <c:ptCount val="10"/>
                <c:pt idx="0">
                  <c:v>10. Pravni i zajednički poslovi (3,2 mil)</c:v>
                </c:pt>
                <c:pt idx="1">
                  <c:v>9. Razvoj i europski procesi (8,21 mil)</c:v>
                </c:pt>
                <c:pt idx="2">
                  <c:v>8. More i turizam (1,54 mil)</c:v>
                </c:pt>
                <c:pt idx="3">
                  <c:v>7. Poljoprivreda (3 mil)</c:v>
                </c:pt>
                <c:pt idx="4">
                  <c:v>6. Gospodarstvo (1,73 mil)</c:v>
                </c:pt>
                <c:pt idx="5">
                  <c:v>5. Prostorno uređenje, zaštita okol. i kom. poslovi (4,28 mil)</c:v>
                </c:pt>
                <c:pt idx="6">
                  <c:v>4. Zdravstvo i socijalna skrb (11.3 mil)</c:v>
                </c:pt>
                <c:pt idx="7">
                  <c:v>3. Društvene djelatnosti (39,68 mil)</c:v>
                </c:pt>
                <c:pt idx="8">
                  <c:v>2. Proračun i financije (9,96 mil)</c:v>
                </c:pt>
                <c:pt idx="9">
                  <c:v>1. Ured župana (0,8 mil)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4.9800000000000011E-2</c:v>
                </c:pt>
                <c:pt idx="1">
                  <c:v>9.69E-2</c:v>
                </c:pt>
                <c:pt idx="2">
                  <c:v>1.8200000000000004E-2</c:v>
                </c:pt>
                <c:pt idx="3">
                  <c:v>3.5500000000000004E-2</c:v>
                </c:pt>
                <c:pt idx="4">
                  <c:v>2.0400000000000001E-2</c:v>
                </c:pt>
                <c:pt idx="5">
                  <c:v>5.0500000000000003E-2</c:v>
                </c:pt>
                <c:pt idx="6">
                  <c:v>0.1333</c:v>
                </c:pt>
                <c:pt idx="7">
                  <c:v>0.46840000000000004</c:v>
                </c:pt>
                <c:pt idx="8">
                  <c:v>0.11760000000000001</c:v>
                </c:pt>
                <c:pt idx="9">
                  <c:v>9.4000000000000021E-3</c:v>
                </c:pt>
              </c:numCache>
            </c:numRef>
          </c:val>
        </c:ser>
        <c:dLbls>
          <c:showVal val="1"/>
        </c:dLbls>
        <c:gapWidth val="75"/>
        <c:axId val="123914496"/>
        <c:axId val="124010496"/>
      </c:barChart>
      <c:catAx>
        <c:axId val="12391449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24010496"/>
        <c:crosses val="autoZero"/>
        <c:auto val="1"/>
        <c:lblAlgn val="ctr"/>
        <c:lblOffset val="100"/>
      </c:catAx>
      <c:valAx>
        <c:axId val="124010496"/>
        <c:scaling>
          <c:orientation val="minMax"/>
        </c:scaling>
        <c:delete val="1"/>
        <c:axPos val="b"/>
        <c:numFmt formatCode="0.00%" sourceLinked="1"/>
        <c:majorTickMark val="none"/>
        <c:tickLblPos val="none"/>
        <c:crossAx val="123914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3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dLbls>
            <c:txPr>
              <a:bodyPr/>
              <a:lstStyle/>
              <a:p>
                <a:pPr>
                  <a:defRPr sz="1000" b="1"/>
                </a:pPr>
                <a:endParaRPr lang="sr-Latn-CS"/>
              </a:p>
            </c:txPr>
            <c:showVal val="1"/>
          </c:dLbls>
          <c:cat>
            <c:strRef>
              <c:f>List1!$A$2:$A$9</c:f>
              <c:strCache>
                <c:ptCount val="8"/>
                <c:pt idx="0">
                  <c:v>Zaštita okoliša (1,64 mil)</c:v>
                </c:pt>
                <c:pt idx="1">
                  <c:v>Socijalna zaštita (3,20 mil)</c:v>
                </c:pt>
                <c:pt idx="2">
                  <c:v>Ekonomski poslovi (4,16 mil)</c:v>
                </c:pt>
                <c:pt idx="3">
                  <c:v>Rekreacija, kultura i religija (6,85 mil)</c:v>
                </c:pt>
                <c:pt idx="4">
                  <c:v>Zdravstvo (7,8 mil)</c:v>
                </c:pt>
                <c:pt idx="5">
                  <c:v>Usluge unapređ. stan. i zajednice (13,22 mil)</c:v>
                </c:pt>
                <c:pt idx="6">
                  <c:v>Opće javne usluge (15,07 mil)</c:v>
                </c:pt>
                <c:pt idx="7">
                  <c:v>Obrazovanje (32,78 mil)</c:v>
                </c:pt>
              </c:strCache>
            </c:strRef>
          </c:cat>
          <c:val>
            <c:numRef>
              <c:f>List1!$B$2:$B$9</c:f>
              <c:numCache>
                <c:formatCode>0.00%</c:formatCode>
                <c:ptCount val="8"/>
                <c:pt idx="0">
                  <c:v>1.9300000000000005E-2</c:v>
                </c:pt>
                <c:pt idx="1">
                  <c:v>3.7800000000000007E-2</c:v>
                </c:pt>
                <c:pt idx="2">
                  <c:v>4.9100000000000005E-2</c:v>
                </c:pt>
                <c:pt idx="3">
                  <c:v>8.0800000000000025E-2</c:v>
                </c:pt>
                <c:pt idx="4">
                  <c:v>9.2000000000000026E-2</c:v>
                </c:pt>
                <c:pt idx="5">
                  <c:v>0.15610000000000002</c:v>
                </c:pt>
                <c:pt idx="6">
                  <c:v>0.17790000000000003</c:v>
                </c:pt>
                <c:pt idx="7">
                  <c:v>0.38700000000000007</c:v>
                </c:pt>
              </c:numCache>
            </c:numRef>
          </c:val>
        </c:ser>
        <c:dLbls>
          <c:showVal val="1"/>
        </c:dLbls>
        <c:overlap val="-25"/>
        <c:axId val="124057088"/>
        <c:axId val="124058624"/>
      </c:barChart>
      <c:catAx>
        <c:axId val="1240570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24058624"/>
        <c:crosses val="autoZero"/>
        <c:auto val="1"/>
        <c:lblAlgn val="ctr"/>
        <c:lblOffset val="100"/>
      </c:catAx>
      <c:valAx>
        <c:axId val="124058624"/>
        <c:scaling>
          <c:orientation val="minMax"/>
        </c:scaling>
        <c:delete val="1"/>
        <c:axPos val="b"/>
        <c:numFmt formatCode="0.00%" sourceLinked="1"/>
        <c:tickLblPos val="none"/>
        <c:crossAx val="1240570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>
        <c:manualLayout>
          <c:layoutTarget val="inner"/>
          <c:xMode val="edge"/>
          <c:yMode val="edge"/>
          <c:x val="9.8654028862693588E-2"/>
          <c:y val="9.0523191025912983E-2"/>
          <c:w val="0.8754987472656296"/>
          <c:h val="0.7873100379419119"/>
        </c:manualLayout>
      </c:layout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Prioritet 1.1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587.336,91</a:t>
                    </a:r>
                    <a:r>
                      <a:rPr lang="hr-HR" b="1" dirty="0" smtClean="0"/>
                      <a:t> kn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.00">
                  <c:v>587336.91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Prioritet 1.2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256.27</a:t>
                    </a:r>
                    <a:r>
                      <a:rPr lang="hr-HR" b="1" dirty="0" smtClean="0"/>
                      <a:t>2,53 kn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256272.53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Prioritet 1.3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358.71</a:t>
                    </a:r>
                    <a:r>
                      <a:rPr lang="hr-HR" b="1" dirty="0" smtClean="0"/>
                      <a:t>3,71 kn</a:t>
                    </a:r>
                    <a:endParaRPr lang="en-US" b="1" dirty="0"/>
                  </a:p>
                </c:rich>
              </c:tx>
              <c:dLblPos val="ctr"/>
              <c:showVal val="1"/>
              <c:showCatName val="1"/>
            </c:dLbl>
            <c:numFmt formatCode="#,##0.00[$kn-41A]" sourceLinked="0"/>
            <c:dLblPos val="ctr"/>
            <c:showVal val="1"/>
            <c:showCatName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358713.71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Prioritet 2.1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722</a:t>
                    </a:r>
                    <a:r>
                      <a:rPr lang="hr-HR" b="1" smtClean="0"/>
                      <a:t>.</a:t>
                    </a:r>
                    <a:r>
                      <a:rPr lang="en-US" b="1" smtClean="0"/>
                      <a:t>873,34</a:t>
                    </a:r>
                    <a:r>
                      <a:rPr lang="hr-HR" b="1" dirty="0" smtClean="0"/>
                      <a:t> kn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722873.34000000032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Prioritet 2.2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947</a:t>
                    </a:r>
                    <a:r>
                      <a:rPr lang="hr-HR" b="1" dirty="0" smtClean="0"/>
                      <a:t>.</a:t>
                    </a:r>
                    <a:r>
                      <a:rPr lang="en-US" b="1" dirty="0" smtClean="0"/>
                      <a:t>633,53</a:t>
                    </a:r>
                    <a:r>
                      <a:rPr lang="hr-HR" b="1" dirty="0" smtClean="0"/>
                      <a:t> kn</a:t>
                    </a:r>
                    <a:endParaRPr lang="en-US" b="1" dirty="0"/>
                  </a:p>
                </c:rich>
              </c:tx>
              <c:showVal val="1"/>
            </c:dLbl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1">
                  <c:v>947633.53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Prioritet 2.3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</c:spPr>
          <c:dLbls>
            <c:dLbl>
              <c:idx val="1"/>
              <c:layout>
                <c:manualLayout>
                  <c:x val="-1.5205446521267751E-3"/>
                  <c:y val="-1.579434008137582E-2"/>
                </c:manualLayout>
              </c:layout>
              <c:tx>
                <c:rich>
                  <a:bodyPr/>
                  <a:lstStyle/>
                  <a:p>
                    <a:r>
                      <a:rPr lang="en-US" sz="800" b="1" dirty="0" smtClean="0"/>
                      <a:t>34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774,6</a:t>
                    </a:r>
                    <a:r>
                      <a:rPr lang="hr-HR" sz="800" b="1" dirty="0" smtClean="0"/>
                      <a:t> kn</a:t>
                    </a:r>
                    <a:endParaRPr lang="en-US" sz="800" b="1" dirty="0"/>
                  </a:p>
                </c:rich>
              </c:tx>
              <c:showVal val="1"/>
              <c:showSerName val="1"/>
            </c:dLbl>
            <c:showVal val="1"/>
            <c:showSerName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1">
                  <c:v>34774.6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Prioritet 3.1</c:v>
                </c:pt>
              </c:strCache>
            </c:strRef>
          </c:tx>
          <c:spPr>
            <a:ln>
              <a:noFill/>
            </a:ln>
          </c:spP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5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089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772,7</a:t>
                    </a:r>
                    <a:r>
                      <a:rPr lang="hr-HR" sz="800" b="1" dirty="0" smtClean="0"/>
                      <a:t> kn</a:t>
                    </a:r>
                    <a:endParaRPr lang="en-US" sz="800" b="1" dirty="0"/>
                  </a:p>
                </c:rich>
              </c:tx>
              <c:dLblPos val="ctr"/>
              <c:showVal val="1"/>
              <c:showCatName val="1"/>
              <c:showSerName val="1"/>
            </c:dLbl>
            <c:txPr>
              <a:bodyPr/>
              <a:lstStyle/>
              <a:p>
                <a:pPr>
                  <a:defRPr sz="1000"/>
                </a:pPr>
                <a:endParaRPr lang="sr-Latn-CS"/>
              </a:p>
            </c:txPr>
            <c:dLblPos val="ctr"/>
            <c:showVal val="1"/>
            <c:showCatName val="1"/>
            <c:showSerName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List1!$H$2:$H$5</c:f>
              <c:numCache>
                <c:formatCode>General</c:formatCode>
                <c:ptCount val="4"/>
                <c:pt idx="2">
                  <c:v>5089772.7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Prioritet 4.1</c:v>
                </c:pt>
              </c:strCache>
            </c:strRef>
          </c:tx>
          <c:spPr>
            <a:solidFill>
              <a:srgbClr val="CC6600"/>
            </a:solidFill>
            <a:ln>
              <a:noFill/>
            </a:ln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1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546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420,77</a:t>
                    </a:r>
                    <a:r>
                      <a:rPr lang="hr-HR" sz="800" b="1" dirty="0" smtClean="0"/>
                      <a:t> kn</a:t>
                    </a:r>
                    <a:endParaRPr lang="en-US" sz="8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sr-Latn-CS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List1!$I$2:$I$5</c:f>
              <c:numCache>
                <c:formatCode>General</c:formatCode>
                <c:ptCount val="4"/>
                <c:pt idx="3">
                  <c:v>1546420.77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Prioritet 4.2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c:spP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800" b="1" dirty="0" smtClean="0"/>
                      <a:t>1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674</a:t>
                    </a:r>
                    <a:r>
                      <a:rPr lang="hr-HR" sz="800" b="1" dirty="0" smtClean="0"/>
                      <a:t>.</a:t>
                    </a:r>
                    <a:r>
                      <a:rPr lang="en-US" sz="800" b="1" dirty="0" smtClean="0"/>
                      <a:t>765,56</a:t>
                    </a:r>
                    <a:r>
                      <a:rPr lang="hr-HR" sz="800" b="1" dirty="0" smtClean="0"/>
                      <a:t> kn</a:t>
                    </a:r>
                    <a:endParaRPr lang="en-US" sz="8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sr-Latn-CS"/>
              </a:p>
            </c:txPr>
            <c:showVal val="1"/>
          </c:dLbls>
          <c:cat>
            <c:strRef>
              <c:f>List1!$A$2:$A$5</c:f>
              <c:strCache>
                <c:ptCount val="4"/>
                <c:pt idx="0">
                  <c:v>C1. Uspostava učinkovitog sustava upravljanja potencijalima i resursima               </c:v>
                </c:pt>
                <c:pt idx="1">
                  <c:v>C2. Razvoj konkurentnog poduzetništva, turizma, poljoprivrede i ribarstva           </c:v>
                </c:pt>
                <c:pt idx="2">
                  <c:v>C3. Prepoznatljivost i očuvanje kulturne i prirodne baštine                                      </c:v>
                </c:pt>
                <c:pt idx="3">
                  <c:v>C4. Unapređenje zaštite okoliša i kvalitete života</c:v>
                </c:pt>
              </c:strCache>
            </c:strRef>
          </c:cat>
          <c:val>
            <c:numRef>
              <c:f>List1!$J$2:$J$5</c:f>
              <c:numCache>
                <c:formatCode>General</c:formatCode>
                <c:ptCount val="4"/>
                <c:pt idx="3">
                  <c:v>1674765.56</c:v>
                </c:pt>
              </c:numCache>
            </c:numRef>
          </c:val>
        </c:ser>
        <c:gapWidth val="75"/>
        <c:overlap val="100"/>
        <c:axId val="124906880"/>
        <c:axId val="124953728"/>
      </c:barChart>
      <c:catAx>
        <c:axId val="124906880"/>
        <c:scaling>
          <c:orientation val="minMax"/>
        </c:scaling>
        <c:axPos val="b"/>
        <c:numFmt formatCode="00000" sourceLinked="0"/>
        <c:majorTickMark val="none"/>
        <c:tickLblPos val="nextTo"/>
        <c:spPr>
          <a:ln w="9525">
            <a:solidFill>
              <a:schemeClr val="accent1"/>
            </a:solidFill>
          </a:ln>
        </c:spPr>
        <c:txPr>
          <a:bodyPr/>
          <a:lstStyle/>
          <a:p>
            <a:pPr>
              <a:defRPr sz="1000" b="0" i="0" baseline="0">
                <a:latin typeface="Arial" pitchFamily="34" charset="0"/>
                <a:cs typeface="Arial" pitchFamily="34" charset="0"/>
              </a:defRPr>
            </a:pPr>
            <a:endParaRPr lang="sr-Latn-CS"/>
          </a:p>
        </c:txPr>
        <c:crossAx val="124953728"/>
        <c:crosses val="autoZero"/>
        <c:auto val="1"/>
        <c:lblAlgn val="l"/>
        <c:lblOffset val="100"/>
      </c:catAx>
      <c:valAx>
        <c:axId val="124953728"/>
        <c:scaling>
          <c:orientation val="minMax"/>
        </c:scaling>
        <c:axPos val="l"/>
        <c:majorGridlines/>
        <c:minorGridlines/>
        <c:numFmt formatCode="#,##0.00[$kn-41A]" sourceLinked="0"/>
        <c:tickLblPos val="nextTo"/>
        <c:txPr>
          <a:bodyPr/>
          <a:lstStyle/>
          <a:p>
            <a:pPr>
              <a:defRPr b="1"/>
            </a:pPr>
            <a:endParaRPr lang="sr-Latn-CS"/>
          </a:p>
        </c:txPr>
        <c:crossAx val="124906880"/>
        <c:crosses val="autoZero"/>
        <c:crossBetween val="between"/>
      </c:valAx>
      <c:spPr>
        <a:gradFill>
          <a:gsLst>
            <a:gs pos="0">
              <a:srgbClr val="FFEFD1">
                <a:alpha val="20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</a:gradFill>
      </c:spPr>
    </c:plotArea>
    <c:legend>
      <c:legendPos val="t"/>
      <c:layout>
        <c:manualLayout>
          <c:xMode val="edge"/>
          <c:yMode val="edge"/>
          <c:x val="0.10162256875672816"/>
          <c:y val="1.579426498216616E-2"/>
          <c:w val="0.87885768918396034"/>
          <c:h val="4.3874685565617078E-2"/>
        </c:manualLayout>
      </c:layout>
      <c:spPr>
        <a:solidFill>
          <a:schemeClr val="bg1"/>
        </a:solidFill>
      </c:spPr>
      <c:txPr>
        <a:bodyPr/>
        <a:lstStyle/>
        <a:p>
          <a:pPr>
            <a:defRPr sz="900" b="1"/>
          </a:pPr>
          <a:endParaRPr lang="sr-Latn-CS"/>
        </a:p>
      </c:txPr>
    </c:legend>
    <c:plotVisOnly val="1"/>
  </c:chart>
  <c:spPr>
    <a:scene3d>
      <a:camera prst="orthographicFront"/>
      <a:lightRig rig="threePt" dir="t"/>
    </a:scene3d>
    <a:sp3d>
      <a:bevelB/>
    </a:sp3d>
  </c:spPr>
  <c:txPr>
    <a:bodyPr/>
    <a:lstStyle/>
    <a:p>
      <a:pPr>
        <a:defRPr sz="800" baseline="0"/>
      </a:pPr>
      <a:endParaRPr lang="sr-Latn-C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sz="800" b="1" i="0" u="none" strike="noStrike" kern="1200" baseline="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13</a:t>
            </a:fld>
            <a:endParaRPr lang="hr-H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10.09.2015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POLUGODIŠNJI IZVJEŠTAJ O IZVRŠENJU PRORAČUNA ZADARSKE ŽUPANIJE ZA 2015.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Nacrt prijedloga Polugodišnjeg izvještaja o izvršenju proračuna Zadarske županije za 2015. godinu </a:t>
            </a:r>
            <a:r>
              <a:rPr lang="hr-HR" sz="2400" b="1" dirty="0" smtClean="0">
                <a:solidFill>
                  <a:srgbClr val="121284"/>
                </a:solidFill>
              </a:rPr>
              <a:t>razmatran </a:t>
            </a:r>
            <a:r>
              <a:rPr lang="hr-HR" sz="2400" b="1" dirty="0" smtClean="0">
                <a:solidFill>
                  <a:srgbClr val="121284"/>
                </a:solidFill>
              </a:rPr>
              <a:t>je na 32. sjednici Kolegija </a:t>
            </a:r>
            <a:r>
              <a:rPr lang="hr-HR" sz="2400" b="1" dirty="0">
                <a:solidFill>
                  <a:srgbClr val="121284"/>
                </a:solidFill>
              </a:rPr>
              <a:t>ž</a:t>
            </a:r>
            <a:r>
              <a:rPr lang="hr-HR" sz="2400" b="1" dirty="0" smtClean="0">
                <a:solidFill>
                  <a:srgbClr val="121284"/>
                </a:solidFill>
              </a:rPr>
              <a:t>upana 09. rujna 2015.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121284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Zadar, rujan 2015.</a:t>
            </a:r>
            <a:endParaRPr lang="hr-HR" sz="24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</a:t>
            </a:r>
            <a:r>
              <a:rPr lang="hr-HR" sz="2000" b="1" dirty="0" smtClean="0"/>
              <a:t>projekti u </a:t>
            </a:r>
            <a:r>
              <a:rPr lang="hr-HR" sz="2000" b="1" dirty="0" smtClean="0"/>
              <a:t>Proračunu Zadarske županije 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za </a:t>
            </a:r>
            <a:r>
              <a:rPr lang="hr-HR" sz="2000" b="1" dirty="0" smtClean="0"/>
              <a:t>razdoblje I. – VI. 2015.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                1.705.281,47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   722.873,34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</a:t>
            </a:r>
            <a:r>
              <a:rPr lang="hr-HR" sz="1600" b="1" dirty="0" err="1" smtClean="0">
                <a:solidFill>
                  <a:schemeClr val="tx1"/>
                </a:solidFill>
              </a:rPr>
              <a:t>akvakulture</a:t>
            </a:r>
            <a:r>
              <a:rPr lang="hr-HR" sz="1600" b="1" dirty="0" smtClean="0">
                <a:solidFill>
                  <a:schemeClr val="tx1"/>
                </a:solidFill>
              </a:rPr>
              <a:t>                              722.873,34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9695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                                                                                          947.633,53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Seljačka tržnica                                                                                                             75.122,63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36450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 786.947,54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39330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održavanje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85.563,36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653136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Uvođenje znanja, novih tehnologija i inovacija u gospodarstvo                        34.774,60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50131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BEE PROMOTED                                                                                                4.331,04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530120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I-CIA </a:t>
            </a:r>
            <a:r>
              <a:rPr lang="hr-HR" sz="1600" dirty="0" err="1" smtClean="0">
                <a:solidFill>
                  <a:schemeClr val="tx1"/>
                </a:solidFill>
              </a:rPr>
              <a:t>of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Sme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30.443,56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30" name="Slika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p" animBg="1"/>
      <p:bldP spid="26" grpId="0" build="p" animBg="1"/>
      <p:bldP spid="33" grpId="0" build="p" animBg="1"/>
      <p:bldP spid="50" grpId="0" build="p" animBg="1"/>
      <p:bldP spid="19" grpId="0" build="p" animBg="1"/>
      <p:bldP spid="20" grpId="0" build="p" animBg="1"/>
      <p:bldP spid="21" grpId="0" build="p" animBg="1"/>
      <p:bldP spid="22" grpId="0" build="p" animBg="1"/>
      <p:bldP spid="25" grpId="0" build="p" animBg="1"/>
      <p:bldP spid="2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</a:t>
            </a:r>
            <a:r>
              <a:rPr lang="hr-HR" sz="2000" b="1" dirty="0" smtClean="0"/>
              <a:t>projekti </a:t>
            </a:r>
            <a:r>
              <a:rPr lang="hr-HR" sz="2000" b="1" dirty="0" smtClean="0"/>
              <a:t>u Proračunu Zadarske županije 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za razdoblje </a:t>
            </a:r>
            <a:r>
              <a:rPr lang="hr-HR" sz="2000" b="1" dirty="0" smtClean="0"/>
              <a:t>I. – VI. 2015.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       5.089.772,70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348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  4.562.786,09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   5.089.772,70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63691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SAVE H</a:t>
            </a:r>
            <a:r>
              <a:rPr lang="hr-HR" sz="1600" baseline="-25000" dirty="0" smtClean="0">
                <a:solidFill>
                  <a:schemeClr val="tx1"/>
                </a:solidFill>
              </a:rPr>
              <a:t>2</a:t>
            </a:r>
            <a:r>
              <a:rPr lang="hr-HR" sz="1600" dirty="0" smtClean="0">
                <a:solidFill>
                  <a:schemeClr val="tx1"/>
                </a:solidFill>
              </a:rPr>
              <a:t>0                                                                                                        526.986,61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5" name="Pravokutnik 14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allAtOnce" animBg="1"/>
      <p:bldP spid="26" grpId="0" build="allAtOnce" animBg="1"/>
      <p:bldP spid="33" grpId="0" build="allAtOnce" animBg="1"/>
      <p:bldP spid="4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</a:t>
            </a:r>
            <a:r>
              <a:rPr lang="hr-HR" sz="2000" b="1" dirty="0" smtClean="0"/>
              <a:t>projekti </a:t>
            </a:r>
            <a:r>
              <a:rPr lang="hr-HR" sz="2000" b="1" dirty="0" smtClean="0"/>
              <a:t>u Proračunu Zadarske županije 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za razdoblje </a:t>
            </a:r>
            <a:r>
              <a:rPr lang="hr-HR" sz="2000" b="1" dirty="0" smtClean="0"/>
              <a:t>I. – VI. 2015.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     3.221.186,33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Zeleni otoci                                                                                                    363.130,95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Razvoj društvene, zdravstvene i socijalne infrastrukture i usluga                1.546.420,77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REACH OUT                                                                                                   492.108,61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28529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   380.555,77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314096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err="1" smtClean="0">
                <a:solidFill>
                  <a:schemeClr val="tx1"/>
                </a:solidFill>
              </a:rPr>
              <a:t>Step</a:t>
            </a:r>
            <a:r>
              <a:rPr lang="hr-HR" sz="1600" i="1" dirty="0" smtClean="0">
                <a:solidFill>
                  <a:schemeClr val="tx1"/>
                </a:solidFill>
              </a:rPr>
              <a:t> </a:t>
            </a:r>
            <a:r>
              <a:rPr lang="hr-HR" sz="1600" i="1" dirty="0" err="1" smtClean="0">
                <a:solidFill>
                  <a:schemeClr val="tx1"/>
                </a:solidFill>
              </a:rPr>
              <a:t>forward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     7.880,00kn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342900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Zdravstveno turistički centar Biograd na Moru                                                     302.745,44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51520" y="414908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Unapređenje zaštite okoliša i povećanje energetske učinkovitosti             1.674.765,56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50912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HAZADR                                                                                                         631.120,51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479715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ISCOPE                                                                                                              28.729,68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508518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BLUENE                                                                                                          327.747,16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37321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err="1" smtClean="0">
                <a:solidFill>
                  <a:schemeClr val="tx1"/>
                </a:solidFill>
              </a:rPr>
              <a:t>Republic</a:t>
            </a:r>
            <a:r>
              <a:rPr lang="hr-HR" sz="1600" i="1" dirty="0" smtClean="0">
                <a:solidFill>
                  <a:schemeClr val="tx1"/>
                </a:solidFill>
              </a:rPr>
              <a:t> med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335.650,21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66124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    345.218,00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59492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CB GREEN                                                                                                           6.300,00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9" name="Pravokutnik 28"/>
          <p:cNvSpPr/>
          <p:nvPr/>
        </p:nvSpPr>
        <p:spPr>
          <a:xfrm>
            <a:off x="7668344" y="116632"/>
            <a:ext cx="1205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3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7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 build="allAtOnce" animBg="1"/>
      <p:bldP spid="26" grpId="0" build="allAtOnce" animBg="1"/>
      <p:bldP spid="33" grpId="0" build="allAtOnce" animBg="1"/>
      <p:bldP spid="48" grpId="0" build="allAtOnce" animBg="1"/>
      <p:bldP spid="15" grpId="0" build="allAtOnce" animBg="1"/>
      <p:bldP spid="16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ravokutnik 3"/>
          <p:cNvSpPr/>
          <p:nvPr/>
        </p:nvSpPr>
        <p:spPr>
          <a:xfrm>
            <a:off x="467544" y="3326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latin typeface="+mj-lt"/>
              </a:rPr>
              <a:t>Grafikon 7. Prikaz udjela pojedinih ciljeva u Razvojnim </a:t>
            </a:r>
          </a:p>
          <a:p>
            <a:r>
              <a:rPr lang="hr-HR" sz="2000" b="1" dirty="0" smtClean="0">
                <a:latin typeface="+mj-lt"/>
              </a:rPr>
              <a:t>                     Projektima za razdoblje od I. – VI. 2015. godine</a:t>
            </a:r>
            <a:endParaRPr lang="hr-HR" sz="2000" dirty="0">
              <a:latin typeface="+mj-lt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7668344" y="116632"/>
            <a:ext cx="1133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Izvršenje proračuna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0" y="6488668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835696" y="1916832"/>
            <a:ext cx="4968552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Polugodišnji izvještaj o izvršenju proračuna Zadarske županije za 2015. godinu</a:t>
            </a:r>
            <a:endParaRPr lang="hr-HR" b="1" dirty="0"/>
          </a:p>
        </p:txBody>
      </p:sp>
      <p:sp>
        <p:nvSpPr>
          <p:cNvPr id="24" name="Pravokutnik 23"/>
          <p:cNvSpPr/>
          <p:nvPr/>
        </p:nvSpPr>
        <p:spPr>
          <a:xfrm>
            <a:off x="1835696" y="2564904"/>
            <a:ext cx="496855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Prihodi i primici </a:t>
            </a:r>
            <a:r>
              <a:rPr lang="hr-HR" sz="1600" b="1" dirty="0" smtClean="0">
                <a:solidFill>
                  <a:schemeClr val="tx1"/>
                </a:solidFill>
                <a:latin typeface="Calibri"/>
              </a:rPr>
              <a:t>→                                     </a:t>
            </a:r>
            <a:r>
              <a:rPr lang="hr-HR" sz="1600" b="1" dirty="0" smtClean="0">
                <a:solidFill>
                  <a:schemeClr val="tx1"/>
                </a:solidFill>
                <a:cs typeface="Times New Roman"/>
              </a:rPr>
              <a:t>78.373.067,15 kn </a:t>
            </a:r>
            <a:endParaRPr lang="hr-HR" sz="1600" b="1" dirty="0" smtClean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835696" y="2924944"/>
            <a:ext cx="496855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Višak prihoda iz prethodne godine →   22.331.730,75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1979712" y="3356992"/>
            <a:ext cx="4680520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rgbClr val="006666"/>
                </a:solidFill>
              </a:rPr>
              <a:t>Ukupno prihodi </a:t>
            </a:r>
            <a:r>
              <a:rPr lang="hr-HR" b="1" dirty="0" smtClean="0">
                <a:solidFill>
                  <a:srgbClr val="006666"/>
                </a:solidFill>
                <a:latin typeface="Calibri"/>
              </a:rPr>
              <a:t>→               100.704.797,90 kn</a:t>
            </a:r>
            <a:endParaRPr lang="hr-HR" b="1" dirty="0">
              <a:solidFill>
                <a:srgbClr val="006666"/>
              </a:solidFill>
            </a:endParaRPr>
          </a:p>
        </p:txBody>
      </p:sp>
      <p:sp>
        <p:nvSpPr>
          <p:cNvPr id="46" name="Minus 45"/>
          <p:cNvSpPr/>
          <p:nvPr/>
        </p:nvSpPr>
        <p:spPr>
          <a:xfrm>
            <a:off x="4139952" y="3861048"/>
            <a:ext cx="432048" cy="360040"/>
          </a:xfrm>
          <a:prstGeom prst="mathMinu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Pravokutnik 46"/>
          <p:cNvSpPr/>
          <p:nvPr/>
        </p:nvSpPr>
        <p:spPr>
          <a:xfrm>
            <a:off x="1979712" y="4221088"/>
            <a:ext cx="4680520" cy="432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rgbClr val="006666"/>
                </a:solidFill>
              </a:rPr>
              <a:t>Ukupno rashodi i izdaci </a:t>
            </a:r>
            <a:r>
              <a:rPr lang="hr-HR" b="1" dirty="0" smtClean="0">
                <a:solidFill>
                  <a:srgbClr val="006666"/>
                </a:solidFill>
                <a:latin typeface="Calibri"/>
              </a:rPr>
              <a:t>→    84.710.504,52 kn </a:t>
            </a:r>
            <a:endParaRPr lang="hr-HR" b="1" dirty="0">
              <a:solidFill>
                <a:srgbClr val="006666"/>
              </a:solidFill>
            </a:endParaRPr>
          </a:p>
        </p:txBody>
      </p:sp>
      <p:sp>
        <p:nvSpPr>
          <p:cNvPr id="48" name="Jednako 47"/>
          <p:cNvSpPr/>
          <p:nvPr/>
        </p:nvSpPr>
        <p:spPr>
          <a:xfrm>
            <a:off x="4139952" y="4797152"/>
            <a:ext cx="432048" cy="288032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1403648" y="5229200"/>
            <a:ext cx="5904656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u="sng" dirty="0" smtClean="0">
                <a:solidFill>
                  <a:schemeClr val="accent2">
                    <a:lumMod val="75000"/>
                  </a:schemeClr>
                </a:solidFill>
              </a:rPr>
              <a:t>Ukupno raspoloživa sredstva razdoblja →  15.994.293,38 kn</a:t>
            </a:r>
            <a:endParaRPr lang="hr-HR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allAtOnce" animBg="1"/>
      <p:bldP spid="24" grpId="0" build="allAtOnce" animBg="1"/>
      <p:bldP spid="25" grpId="0" build="allAtOnce" animBg="1"/>
      <p:bldP spid="38" grpId="0" build="allAtOnce" animBg="1"/>
      <p:bldP spid="46" grpId="0" animBg="1"/>
      <p:bldP spid="47" grpId="0" build="allAtOnce" animBg="1"/>
      <p:bldP spid="48" grpId="0" animBg="1"/>
      <p:bldP spid="49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Odnos planiranih i izvršenih prihoda  i primitaka za I.-VI. 2015. godinu</a:t>
            </a:r>
            <a:br>
              <a:rPr lang="hr-HR" sz="3100" b="1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060848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 - VI. 2015.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 smtClean="0">
              <a:cs typeface="Arial" pitchFamily="34" charset="0"/>
            </a:endParaRPr>
          </a:p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Ostvareni prihodi i primici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razdoblje I. - VI. 2015.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/>
        </p:nvGraphicFramePr>
        <p:xfrm>
          <a:off x="179512" y="2996952"/>
          <a:ext cx="4071395" cy="2376259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2105894"/>
                <a:gridCol w="631768"/>
                <a:gridCol w="651262"/>
                <a:gridCol w="682471"/>
              </a:tblGrid>
              <a:tr h="2260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I.-VI.</a:t>
                      </a:r>
                      <a:r>
                        <a:rPr lang="hr-HR" sz="600" b="1" i="0" u="none" strike="noStrike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6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98.9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77.835.767.61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74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007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POMOĆI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571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33,21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 OD IMOVINE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13.210.000,00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5.755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646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365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363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39,49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 OD PRODAJE ROBE, USLUGA,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493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.9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105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868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50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65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,8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131,48</a:t>
                      </a:r>
                      <a:endParaRPr lang="en-US" sz="600" b="1" i="0" u="none" strike="noStrike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PRIHODI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NEFINANCIJSKE 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1.001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432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806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82 PRIMICI</a:t>
                      </a:r>
                      <a:r>
                        <a:rPr lang="pl-PL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FINANCIJSKE IMOVINE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.0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104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492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208,99</a:t>
                      </a:r>
                      <a:endParaRPr lang="en-US" sz="600" b="1" i="0" u="none" strike="noStrike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01818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 VLASTITI IZVORI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949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331.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203,96</a:t>
                      </a:r>
                      <a:endParaRPr lang="en-US" sz="600" b="1" i="0" u="none" strike="noStrike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184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Ukupno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704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797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283968" y="2564904"/>
          <a:ext cx="468052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26876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/>
              <a:t>Prihodi i primici proračuna Zadarske županije </a:t>
            </a:r>
            <a:r>
              <a:rPr lang="hr-HR" dirty="0" smtClean="0"/>
              <a:t>sastoje se od prihoda poslovanja, prihoda od prodaje nefinancijske imovine i primitaka od financijske imovine i zaduživanja.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14282" y="2428868"/>
          <a:ext cx="4143403" cy="2578569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tblPr>
              <a:tblGrid>
                <a:gridCol w="2197478"/>
                <a:gridCol w="588604"/>
                <a:gridCol w="662780"/>
                <a:gridCol w="694541"/>
              </a:tblGrid>
              <a:tr h="16293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(u kn)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I.-VI. 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i="0" u="none" strike="noStrike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noProof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Index</a:t>
                      </a:r>
                      <a:endParaRPr lang="hr-HR" sz="600" b="1" i="0" u="none" strike="noStrike" noProof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1. 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POSLOVANJA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939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778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75.428.962,64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36,99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ZAPOSLENE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.408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294,97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16.023.759,59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MATERIJALNI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107.632.066,10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39.624.733,72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36,81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FINANCIJSKI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 990.066,00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441.715,09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44,61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SUBVENCIJE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2.476.000,00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653.374,20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26,39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POMOĆI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14.745.639,27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1.819.971,57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12,34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NAKNADE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GRAĐANIMA I KUĆANSTVIMA IZ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PRORAČUNA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17.654.914,91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8.442.658,88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47,71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</a:t>
                      </a:r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25.032.797,20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8.442.749,59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33,73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r>
                        <a:rPr lang="hr-HR" sz="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NEFINANCIJSKE 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35.932.221,55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8.567.541,46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23,84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NABAVU </a:t>
                      </a:r>
                      <a:r>
                        <a:rPr lang="it-IT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PROIZVEDENE </a:t>
                      </a:r>
                      <a:r>
                        <a:rPr lang="it-IT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IMOVINE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26.151.856,64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6.481.036,79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24,78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RASHODI </a:t>
                      </a:r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DODATNA ULAGANJA NA NEFINANCIJSKU  IMOVINU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9.780.364,91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 2.086.504,67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21,33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r>
                        <a:rPr lang="pl-PL" sz="6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IZDACI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FINANCIJSKU IMOVINU I OTPLATU ZAJMOVA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2.928.000,00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714.000.42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24,39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IZDACI </a:t>
                      </a:r>
                      <a:r>
                        <a:rPr lang="pl-PL" sz="6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 </a:t>
                      </a:r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DANE</a:t>
                      </a:r>
                      <a:r>
                        <a:rPr lang="pl-PL" sz="6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ZAJMOVE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1.500.000,00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63245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IZDACI ZA OTPLATE GLAVNICE PRIMLJENIH ZAJMOVA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1.428.000,00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714.000.42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15517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Ukupno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242.800.000,00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84.710.504,42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34,89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Grafikon 13"/>
          <p:cNvGraphicFramePr/>
          <p:nvPr/>
        </p:nvGraphicFramePr>
        <p:xfrm>
          <a:off x="4427984" y="2204864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4844" y="1772816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ukupnom ostvarenju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proračuna Zadarske županije za razdoblje I. - VI. 2015. god.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772816"/>
            <a:ext cx="4356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Ostvareni rashodi i izdaci Proračuna Zadarske županije za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razdoblje I. - VI. 2015. god.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5" name="Grafikon 24"/>
          <p:cNvGraphicFramePr/>
          <p:nvPr/>
        </p:nvGraphicFramePr>
        <p:xfrm>
          <a:off x="4445943" y="2276872"/>
          <a:ext cx="4698057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1614627"/>
              </p:ext>
            </p:extLst>
          </p:nvPr>
        </p:nvGraphicFramePr>
        <p:xfrm>
          <a:off x="179512" y="2564905"/>
          <a:ext cx="3960440" cy="2464931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{8799B23B-EC83-4686-B30A-512413B5E67A}</a:tableStyleId>
              </a:tblPr>
              <a:tblGrid>
                <a:gridCol w="205738"/>
                <a:gridCol w="1145082"/>
                <a:gridCol w="1103537"/>
                <a:gridCol w="892494"/>
                <a:gridCol w="613589"/>
              </a:tblGrid>
              <a:tr h="304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–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0776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1000" u="none" strike="noStrike" dirty="0" smtClean="0"/>
                        <a:t> </a:t>
                      </a:r>
                      <a:r>
                        <a:rPr lang="hr-HR" sz="600" u="none" strike="noStrike" noProof="0" dirty="0" smtClean="0"/>
                        <a:t>Ured župana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 </a:t>
                      </a:r>
                      <a:r>
                        <a:rPr lang="en-US" sz="600" u="none" strike="noStrike" dirty="0" smtClean="0"/>
                        <a:t>1.9</a:t>
                      </a:r>
                      <a:r>
                        <a:rPr lang="hr-HR" sz="600" u="none" strike="noStrike" dirty="0" smtClean="0"/>
                        <a:t>3</a:t>
                      </a:r>
                      <a:r>
                        <a:rPr lang="en-US" sz="600" u="none" strike="noStrike" dirty="0" smtClean="0"/>
                        <a:t>2.000,00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796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996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77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4</a:t>
                      </a:r>
                      <a:r>
                        <a:rPr lang="hr-HR" sz="600" u="none" strike="noStrike" dirty="0" smtClean="0"/>
                        <a:t>1</a:t>
                      </a:r>
                      <a:r>
                        <a:rPr lang="en-US" sz="600" u="none" strike="noStrike" dirty="0" smtClean="0"/>
                        <a:t>,2</a:t>
                      </a:r>
                      <a:r>
                        <a:rPr lang="hr-HR" sz="600" u="none" strike="noStrike" dirty="0" smtClean="0"/>
                        <a:t>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239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pt-BR" sz="600" u="none" strike="noStrike" dirty="0" smtClean="0"/>
                        <a:t>Proračun </a:t>
                      </a:r>
                      <a:r>
                        <a:rPr lang="pt-BR" sz="600" u="none" strike="noStrike" dirty="0"/>
                        <a:t>i financije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en-US" sz="600" u="none" strike="noStrike" dirty="0" smtClean="0"/>
                        <a:t>21.</a:t>
                      </a:r>
                      <a:r>
                        <a:rPr lang="hr-HR" sz="600" u="none" strike="noStrike" dirty="0" smtClean="0"/>
                        <a:t>857</a:t>
                      </a:r>
                      <a:r>
                        <a:rPr lang="en-US" sz="600" u="none" strike="noStrike" dirty="0" smtClean="0"/>
                        <a:t>.598,88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9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958</a:t>
                      </a:r>
                      <a:r>
                        <a:rPr lang="en-US" sz="600" u="none" strike="noStrike" dirty="0" smtClean="0"/>
                        <a:t>.6</a:t>
                      </a:r>
                      <a:r>
                        <a:rPr lang="hr-HR" sz="600" u="none" strike="noStrike" dirty="0" smtClean="0"/>
                        <a:t>18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6</a:t>
                      </a:r>
                      <a:r>
                        <a:rPr lang="en-US" sz="600" u="none" strike="noStrike" dirty="0" smtClean="0"/>
                        <a:t>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4</a:t>
                      </a:r>
                      <a:r>
                        <a:rPr lang="hr-HR" sz="600" u="none" strike="noStrike" dirty="0" smtClean="0"/>
                        <a:t>5</a:t>
                      </a:r>
                      <a:r>
                        <a:rPr lang="en-US" sz="600" u="none" strike="noStrike" dirty="0" smtClean="0"/>
                        <a:t>,5</a:t>
                      </a:r>
                      <a:r>
                        <a:rPr lang="hr-HR" sz="600" u="none" strike="noStrike" dirty="0" smtClean="0"/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6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hr-HR" sz="600" u="none" strike="noStrike" noProof="0" dirty="0" smtClean="0"/>
                        <a:t>Društvene djelatnosti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10</a:t>
                      </a:r>
                      <a:r>
                        <a:rPr lang="hr-HR" sz="600" u="none" strike="noStrike" dirty="0" smtClean="0"/>
                        <a:t>4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263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105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44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39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678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685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83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38</a:t>
                      </a:r>
                      <a:r>
                        <a:rPr lang="en-US" sz="600" u="none" strike="noStrike" dirty="0" smtClean="0"/>
                        <a:t>,0</a:t>
                      </a:r>
                      <a:r>
                        <a:rPr lang="hr-HR" sz="600" u="none" strike="noStrike" dirty="0" smtClean="0"/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176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sv-SE" sz="600" u="none" strike="noStrike" dirty="0" smtClean="0"/>
                        <a:t>Zdravstvo </a:t>
                      </a:r>
                      <a:r>
                        <a:rPr lang="sv-SE" sz="600" u="none" strike="noStrike" dirty="0"/>
                        <a:t>i socijalnu skrb </a:t>
                      </a:r>
                      <a:endParaRPr lang="sv-SE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35.6</a:t>
                      </a:r>
                      <a:r>
                        <a:rPr lang="hr-HR" sz="600" u="none" strike="noStrike" dirty="0" smtClean="0"/>
                        <a:t>93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995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82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11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296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294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2</a:t>
                      </a:r>
                      <a:r>
                        <a:rPr lang="en-US" sz="600" u="none" strike="noStrike" dirty="0" smtClean="0"/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31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65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6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vi-VN" sz="600" u="none" strike="noStrike" dirty="0" smtClean="0"/>
                        <a:t>Prostorno </a:t>
                      </a:r>
                      <a:r>
                        <a:rPr lang="vi-VN" sz="600" u="none" strike="noStrike" dirty="0"/>
                        <a:t>uređenje 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8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718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832</a:t>
                      </a:r>
                      <a:r>
                        <a:rPr lang="en-US" sz="600" u="none" strike="noStrike" dirty="0" smtClean="0"/>
                        <a:t>,5</a:t>
                      </a:r>
                      <a:r>
                        <a:rPr lang="hr-HR" sz="600" u="none" strike="noStrike" dirty="0" smtClean="0"/>
                        <a:t>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4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27</a:t>
                      </a:r>
                      <a:r>
                        <a:rPr lang="en-US" sz="600" u="none" strike="noStrike" dirty="0" smtClean="0"/>
                        <a:t>5.</a:t>
                      </a:r>
                      <a:r>
                        <a:rPr lang="hr-HR" sz="600" u="none" strike="noStrike" dirty="0" smtClean="0"/>
                        <a:t>853</a:t>
                      </a:r>
                      <a:r>
                        <a:rPr lang="en-US" sz="600" u="none" strike="noStrike" dirty="0" smtClean="0"/>
                        <a:t>,8</a:t>
                      </a:r>
                      <a:r>
                        <a:rPr lang="hr-HR" sz="600" u="none" strike="noStrike" dirty="0" smtClean="0"/>
                        <a:t>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49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04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239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Gospodarstvo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  9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529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76</a:t>
                      </a:r>
                      <a:r>
                        <a:rPr lang="en-US" sz="600" u="none" strike="noStrike" dirty="0" smtClean="0"/>
                        <a:t>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1.</a:t>
                      </a:r>
                      <a:r>
                        <a:rPr lang="hr-HR" sz="600" u="none" strike="noStrike" dirty="0" smtClean="0"/>
                        <a:t>730</a:t>
                      </a:r>
                      <a:r>
                        <a:rPr lang="en-US" sz="600" u="none" strike="noStrike" dirty="0" smtClean="0"/>
                        <a:t>.1</a:t>
                      </a:r>
                      <a:r>
                        <a:rPr lang="hr-HR" sz="600" u="none" strike="noStrike" dirty="0" smtClean="0"/>
                        <a:t>0</a:t>
                      </a:r>
                      <a:r>
                        <a:rPr lang="en-US" sz="600" u="none" strike="noStrike" dirty="0" smtClean="0"/>
                        <a:t>5,</a:t>
                      </a:r>
                      <a:r>
                        <a:rPr lang="hr-HR" sz="600" u="none" strike="noStrike" dirty="0" smtClean="0"/>
                        <a:t>08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18,</a:t>
                      </a:r>
                      <a:r>
                        <a:rPr lang="hr-HR" sz="600" u="none" strike="noStrike" dirty="0" smtClean="0"/>
                        <a:t>15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396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7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Poljoprivreda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 7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975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370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24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003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705</a:t>
                      </a:r>
                      <a:r>
                        <a:rPr lang="en-US" sz="600" u="none" strike="noStrike" dirty="0" smtClean="0"/>
                        <a:t>,5</a:t>
                      </a:r>
                      <a:r>
                        <a:rPr lang="hr-HR" sz="600" u="none" strike="noStrike" dirty="0" smtClean="0"/>
                        <a:t>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37</a:t>
                      </a:r>
                      <a:r>
                        <a:rPr lang="en-US" sz="600" u="none" strike="noStrike" dirty="0" smtClean="0"/>
                        <a:t>,6</a:t>
                      </a:r>
                      <a:r>
                        <a:rPr lang="hr-HR" sz="600" u="none" strike="noStrike" dirty="0" smtClean="0"/>
                        <a:t>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pt-BR" sz="600" u="none" strike="noStrike" dirty="0" smtClean="0"/>
                        <a:t>More </a:t>
                      </a:r>
                      <a:r>
                        <a:rPr lang="pt-BR" sz="600" u="none" strike="noStrike" dirty="0"/>
                        <a:t>i turizam </a:t>
                      </a:r>
                      <a:endParaRPr lang="pt-BR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  </a:t>
                      </a:r>
                      <a:r>
                        <a:rPr lang="en-US" sz="600" u="none" strike="noStrike" dirty="0" smtClean="0"/>
                        <a:t>5.</a:t>
                      </a:r>
                      <a:r>
                        <a:rPr lang="hr-HR" sz="600" u="none" strike="noStrike" dirty="0" smtClean="0"/>
                        <a:t>960</a:t>
                      </a:r>
                      <a:r>
                        <a:rPr lang="en-US" sz="600" u="none" strike="noStrike" dirty="0" smtClean="0"/>
                        <a:t>.000,00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1.</a:t>
                      </a:r>
                      <a:r>
                        <a:rPr lang="hr-HR" sz="600" u="none" strike="noStrike" dirty="0" smtClean="0"/>
                        <a:t>543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804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7</a:t>
                      </a:r>
                      <a:r>
                        <a:rPr lang="en-US" sz="600" u="none" strike="noStrike" dirty="0" smtClean="0"/>
                        <a:t>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25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60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9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Razvoj i europski procesi 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35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189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259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72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8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205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747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51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23,32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943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en-US" sz="600" u="none" strike="noStrike" dirty="0" smtClean="0"/>
                        <a:t>10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/>
                        <a:t>  Pravni </a:t>
                      </a:r>
                      <a:r>
                        <a:rPr lang="pl-PL" sz="600" u="none" strike="noStrike" dirty="0"/>
                        <a:t>i zajednički poslovi 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11.68</a:t>
                      </a:r>
                      <a:r>
                        <a:rPr lang="hr-HR" sz="600" u="none" strike="noStrike" dirty="0" smtClean="0"/>
                        <a:t>0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4</a:t>
                      </a:r>
                      <a:r>
                        <a:rPr lang="en-US" sz="600" u="none" strike="noStrike" dirty="0" smtClean="0"/>
                        <a:t>08,00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3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19</a:t>
                      </a:r>
                      <a:r>
                        <a:rPr lang="en-US" sz="600" u="none" strike="noStrike" dirty="0" smtClean="0"/>
                        <a:t>8.</a:t>
                      </a:r>
                      <a:r>
                        <a:rPr lang="hr-HR" sz="600" u="none" strike="noStrike" dirty="0" smtClean="0"/>
                        <a:t>217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87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3</a:t>
                      </a:r>
                      <a:r>
                        <a:rPr lang="hr-HR" sz="600" u="none" strike="noStrike" dirty="0" smtClean="0"/>
                        <a:t>6</a:t>
                      </a:r>
                      <a:r>
                        <a:rPr lang="en-US" sz="600" u="none" strike="noStrike" dirty="0" smtClean="0"/>
                        <a:t>,</a:t>
                      </a:r>
                      <a:r>
                        <a:rPr lang="hr-HR" sz="600" u="none" strike="noStrike" dirty="0" smtClean="0"/>
                        <a:t>13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469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UKUPNO </a:t>
                      </a:r>
                      <a:r>
                        <a:rPr lang="en-US" sz="600" b="1" u="none" strike="noStrike" dirty="0"/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 smtClean="0"/>
                        <a:t>2</a:t>
                      </a:r>
                      <a:r>
                        <a:rPr lang="hr-HR" sz="600" b="1" u="none" strike="noStrike" dirty="0" smtClean="0"/>
                        <a:t>42</a:t>
                      </a:r>
                      <a:r>
                        <a:rPr lang="en-US" sz="600" b="1" u="none" strike="noStrike" dirty="0" smtClean="0"/>
                        <a:t>.</a:t>
                      </a:r>
                      <a:r>
                        <a:rPr lang="hr-HR" sz="600" b="1" u="none" strike="noStrike" dirty="0" smtClean="0"/>
                        <a:t>8</a:t>
                      </a:r>
                      <a:r>
                        <a:rPr lang="en-US" sz="600" b="1" u="none" strike="noStrike" dirty="0" smtClean="0"/>
                        <a:t>00.000,00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</a:t>
                      </a:r>
                      <a:r>
                        <a:rPr lang="hr-HR" sz="600" b="1" u="none" strike="noStrike" dirty="0" smtClean="0"/>
                        <a:t>84.710</a:t>
                      </a:r>
                      <a:r>
                        <a:rPr lang="en-US" sz="600" b="1" u="none" strike="noStrike" dirty="0" smtClean="0"/>
                        <a:t>.</a:t>
                      </a:r>
                      <a:r>
                        <a:rPr lang="hr-HR" sz="600" b="1" u="none" strike="noStrike" dirty="0" smtClean="0"/>
                        <a:t>504</a:t>
                      </a:r>
                      <a:r>
                        <a:rPr lang="en-US" sz="600" b="1" u="none" strike="noStrike" dirty="0" smtClean="0"/>
                        <a:t>,</a:t>
                      </a:r>
                      <a:r>
                        <a:rPr lang="hr-HR" sz="600" b="1" u="none" strike="noStrike" dirty="0" smtClean="0"/>
                        <a:t>52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34,89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107504" y="1844824"/>
            <a:ext cx="52149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   Tablica 3. Rashodi Proračuna Zadarske županije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   po organizacijskoj klasifikaciji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251520" y="188640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 organizacijskoj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 dirty="0" smtClean="0">
                <a:latin typeface="+mj-lt"/>
                <a:ea typeface="+mj-ea"/>
                <a:cs typeface="+mj-cs"/>
              </a:rPr>
              <a:t>i funkcijskoj </a:t>
            </a:r>
            <a:r>
              <a:rPr kumimoji="0" lang="hr-H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klasifikaciji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9682798"/>
              </p:ext>
            </p:extLst>
          </p:nvPr>
        </p:nvGraphicFramePr>
        <p:xfrm>
          <a:off x="4860032" y="2564904"/>
          <a:ext cx="3960440" cy="2448271"/>
        </p:xfrm>
        <a:graphic>
          <a:graphicData uri="http://schemas.openxmlformats.org/drawingml/2006/table">
            <a:tbl>
              <a:tblPr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{8799B23B-EC83-4686-B30A-512413B5E67A}</a:tableStyleId>
              </a:tblPr>
              <a:tblGrid>
                <a:gridCol w="199606"/>
                <a:gridCol w="1487248"/>
                <a:gridCol w="717698"/>
                <a:gridCol w="919388"/>
                <a:gridCol w="636500"/>
              </a:tblGrid>
              <a:tr h="3104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RB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noProof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600" b="1" i="0" u="none" strike="noStrike" noProof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Izvršenje I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VI.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201</a:t>
                      </a:r>
                      <a:r>
                        <a:rPr lang="hr-HR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600" b="1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6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1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+mn-lt"/>
                        </a:rPr>
                        <a:t>  </a:t>
                      </a:r>
                      <a:r>
                        <a:rPr lang="da-DK" sz="600" u="none" strike="noStrike" dirty="0" smtClean="0">
                          <a:latin typeface="+mn-lt"/>
                        </a:rPr>
                        <a:t>01 </a:t>
                      </a:r>
                      <a:r>
                        <a:rPr lang="da-DK" sz="600" u="none" strike="noStrike" dirty="0">
                          <a:latin typeface="+mn-lt"/>
                        </a:rPr>
                        <a:t>Opće javne </a:t>
                      </a:r>
                      <a:r>
                        <a:rPr lang="da-DK" sz="600" u="none" strike="noStrike" dirty="0" smtClean="0">
                          <a:latin typeface="+mn-lt"/>
                        </a:rPr>
                        <a:t>usluge</a:t>
                      </a:r>
                      <a:endParaRPr lang="da-DK" sz="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 smtClean="0"/>
                        <a:t>35.</a:t>
                      </a:r>
                      <a:r>
                        <a:rPr lang="hr-HR" sz="600" u="none" strike="noStrike" dirty="0" smtClean="0"/>
                        <a:t>712</a:t>
                      </a:r>
                      <a:r>
                        <a:rPr lang="en-US" sz="600" u="none" strike="noStrike" dirty="0" smtClean="0"/>
                        <a:t>.</a:t>
                      </a:r>
                      <a:r>
                        <a:rPr lang="hr-HR" sz="600" u="none" strike="noStrike" dirty="0" smtClean="0"/>
                        <a:t>676,20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15.067.629,28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42,19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2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+mn-lt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+mn-lt"/>
                        </a:rPr>
                        <a:t>04 Ekonomski poslovi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16.403.105,52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4.160.874,03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25,37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3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+mn-lt"/>
                        </a:rPr>
                        <a:t>  05 </a:t>
                      </a:r>
                      <a:r>
                        <a:rPr lang="pl-PL" sz="600" u="none" strike="noStrike" dirty="0">
                          <a:latin typeface="+mn-lt"/>
                        </a:rPr>
                        <a:t>Zaštita </a:t>
                      </a:r>
                      <a:r>
                        <a:rPr lang="pl-PL" sz="600" u="none" strike="noStrike" dirty="0" smtClean="0">
                          <a:latin typeface="+mn-lt"/>
                        </a:rPr>
                        <a:t>okoliša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4.282.400,00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1.635.370,56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38,19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4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+mn-lt"/>
                        </a:rPr>
                        <a:t>  06</a:t>
                      </a:r>
                      <a:r>
                        <a:rPr lang="hr-HR" sz="600" u="none" strike="noStrike" baseline="0" dirty="0" smtClean="0">
                          <a:latin typeface="+mn-lt"/>
                        </a:rPr>
                        <a:t> Usluge unapređenja stan. i zajednice</a:t>
                      </a:r>
                      <a:endParaRPr lang="vi-VN" sz="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46.906.397,57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13.219.330,89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28,15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5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>
                          <a:latin typeface="+mn-lt"/>
                        </a:rPr>
                        <a:t>  </a:t>
                      </a:r>
                      <a:r>
                        <a:rPr lang="hr-HR" sz="600" u="none" strike="noStrike" noProof="0" dirty="0" smtClean="0">
                          <a:latin typeface="+mn-lt"/>
                        </a:rPr>
                        <a:t>07 Zdravstvo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24.339.005,27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7.795.330,89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32,03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6.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+mn-lt"/>
                        </a:rPr>
                        <a:t>  08 Rekreacija, kultura i religija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16.603.199,00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6.848.916,52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41,25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/>
                        <a:t>  7.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noProof="0" dirty="0" smtClean="0">
                          <a:latin typeface="+mn-lt"/>
                        </a:rPr>
                        <a:t>  09 Obrazovanje</a:t>
                      </a:r>
                      <a:endParaRPr lang="hr-HR" sz="600" b="0" i="0" u="none" strike="noStrike" noProof="0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87.659.906,44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32.784.835,32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37,40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4271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u="none" strike="noStrike" dirty="0" smtClean="0"/>
                        <a:t>8</a:t>
                      </a:r>
                      <a:r>
                        <a:rPr lang="en-US" sz="600" u="none" strike="noStrike" dirty="0"/>
                        <a:t>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u="none" strike="noStrike" dirty="0" smtClean="0">
                          <a:latin typeface="+mn-lt"/>
                        </a:rPr>
                        <a:t>  10 </a:t>
                      </a:r>
                      <a:r>
                        <a:rPr lang="pl-PL" sz="600" u="none" strike="noStrike" dirty="0">
                          <a:latin typeface="+mn-lt"/>
                        </a:rPr>
                        <a:t>Socijalna </a:t>
                      </a:r>
                      <a:r>
                        <a:rPr lang="pl-PL" sz="600" u="none" strike="noStrike" dirty="0" smtClean="0">
                          <a:latin typeface="+mn-lt"/>
                        </a:rPr>
                        <a:t>zaštita</a:t>
                      </a:r>
                      <a:endParaRPr lang="pl-PL" sz="6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10.893.400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  3.198.217,87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u="none" strike="noStrike" dirty="0" smtClean="0"/>
                        <a:t>29,36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2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600" u="none" strike="noStrike" dirty="0"/>
                        <a:t> 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u="none" strike="noStrike" dirty="0" smtClean="0"/>
                        <a:t>  </a:t>
                      </a:r>
                      <a:r>
                        <a:rPr lang="en-US" sz="600" b="1" u="none" strike="noStrike" dirty="0" smtClean="0"/>
                        <a:t>UKUPNO </a:t>
                      </a:r>
                      <a:r>
                        <a:rPr lang="en-US" sz="600" b="1" u="none" strike="noStrike" dirty="0"/>
                        <a:t>RASHODI I IZDACI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242.800.000,00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84.710.504,52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u="none" strike="noStrike" dirty="0" smtClean="0"/>
                        <a:t>34,89</a:t>
                      </a:r>
                      <a:endParaRPr lang="en-US" sz="6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3" name="Pravokutnik 22"/>
          <p:cNvSpPr/>
          <p:nvPr/>
        </p:nvSpPr>
        <p:spPr>
          <a:xfrm>
            <a:off x="4823520" y="1844824"/>
            <a:ext cx="43204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4. Rashodi Proračuna Zadarske županije </a:t>
            </a:r>
          </a:p>
          <a:p>
            <a:r>
              <a:rPr lang="hr-HR" sz="1100" b="1" dirty="0" smtClean="0">
                <a:cs typeface="Arial" pitchFamily="34" charset="0"/>
              </a:rPr>
              <a:t>                  po funkcijskoj klasifikaciji</a:t>
            </a:r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Grafikon 5. Rashodi Proračuna Zadarske županije po </a:t>
            </a:r>
            <a:r>
              <a:rPr lang="hr-HR" sz="1600" b="1" u="sng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256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/>
        </p:nvGraphicFramePr>
        <p:xfrm>
          <a:off x="395536" y="1844824"/>
          <a:ext cx="8136904" cy="41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032118621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196752"/>
            <a:ext cx="85137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</a:t>
            </a:r>
            <a:r>
              <a:rPr lang="hr-HR" sz="1600" b="1" dirty="0" smtClean="0">
                <a:cs typeface="Arial" pitchFamily="34" charset="0"/>
              </a:rPr>
              <a:t>Grafikon 6. Rashodi Proračuna Zadarske županije po </a:t>
            </a:r>
            <a:r>
              <a:rPr lang="hr-HR" sz="1600" b="1" u="sng" dirty="0" smtClean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600" b="1" dirty="0" smtClean="0">
                <a:cs typeface="Arial" pitchFamily="34" charset="0"/>
              </a:rPr>
              <a:t>u milijunima kuna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/>
        </p:nvGraphicFramePr>
        <p:xfrm>
          <a:off x="539552" y="1772816"/>
          <a:ext cx="77768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72884714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700" b="1" dirty="0" smtClean="0"/>
              <a:t>Razvojni </a:t>
            </a:r>
            <a:r>
              <a:rPr lang="hr-HR" sz="2700" b="1" dirty="0" smtClean="0"/>
              <a:t>projekti </a:t>
            </a:r>
            <a:r>
              <a:rPr lang="hr-HR" sz="2700" b="1" dirty="0" smtClean="0"/>
              <a:t>u Proračunu Zadarske županije </a:t>
            </a:r>
            <a:r>
              <a:rPr lang="hr-HR" sz="2700" b="1" dirty="0" smtClean="0"/>
              <a:t/>
            </a:r>
            <a:br>
              <a:rPr lang="hr-HR" sz="2700" b="1" dirty="0" smtClean="0"/>
            </a:br>
            <a:r>
              <a:rPr lang="hr-HR" sz="2700" b="1" dirty="0" smtClean="0"/>
              <a:t>za </a:t>
            </a:r>
            <a:r>
              <a:rPr lang="hr-HR" sz="2700" b="1" dirty="0" smtClean="0"/>
              <a:t>razdoblje I. – VI. 2015. godine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                                                                            </a:t>
            </a:r>
            <a:r>
              <a:rPr lang="hr-HR" b="1" u="sng" dirty="0" smtClean="0"/>
              <a:t>11.218.563,65 kn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1.202.323,15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 1.705.281,47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  5.089.772,70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  3.221.186,33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18" name="Pravokutnik 17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 animBg="1"/>
      <p:bldP spid="28" grpId="0" build="allAtOnce" animBg="1"/>
      <p:bldP spid="32" grpId="0" build="allAtOnce" animBg="1"/>
      <p:bldP spid="15" grpId="0" build="allAtOnce" animBg="1"/>
      <p:bldP spid="1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995120" cy="504056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Razvojni </a:t>
            </a:r>
            <a:r>
              <a:rPr lang="hr-HR" sz="2000" b="1" dirty="0" smtClean="0"/>
              <a:t>projekti </a:t>
            </a:r>
            <a:r>
              <a:rPr lang="hr-HR" sz="2000" b="1" dirty="0" smtClean="0"/>
              <a:t>u Proračunu Zadarske županije </a:t>
            </a: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>za </a:t>
            </a:r>
            <a:r>
              <a:rPr lang="hr-HR" sz="2000" b="1" dirty="0" smtClean="0"/>
              <a:t>razdoblje I. – VI. 2015. godine 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                     1.202.323,15kn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587.336,91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1.1. Jačanje i umrežavanje organizacija civilnog društva                                           587.336,91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92494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     256.272,53 kn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28498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i="1" dirty="0" smtClean="0">
                <a:solidFill>
                  <a:schemeClr val="tx1"/>
                </a:solidFill>
              </a:rPr>
              <a:t>Europa </a:t>
            </a:r>
            <a:r>
              <a:rPr lang="hr-HR" sz="1600" i="1" dirty="0" err="1" smtClean="0">
                <a:solidFill>
                  <a:schemeClr val="tx1"/>
                </a:solidFill>
              </a:rPr>
              <a:t>Direct</a:t>
            </a:r>
            <a:r>
              <a:rPr lang="hr-HR" sz="1600" i="1" dirty="0" smtClean="0">
                <a:solidFill>
                  <a:schemeClr val="tx1"/>
                </a:solidFill>
              </a:rPr>
              <a:t> Zadar   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256.272,53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51520" y="3933056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      358.713,71kn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03648" y="429309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  87.750,00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4" name="Pravokutnik 53"/>
          <p:cNvSpPr/>
          <p:nvPr/>
        </p:nvSpPr>
        <p:spPr>
          <a:xfrm>
            <a:off x="1403648" y="465313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CITEK                                                                                                              132.023,56 kn</a:t>
            </a:r>
            <a:r>
              <a:rPr lang="hr-HR" sz="1600" dirty="0" smtClean="0">
                <a:solidFill>
                  <a:srgbClr val="FF0000"/>
                </a:solidFill>
              </a:rPr>
              <a:t>                                                                                                 </a:t>
            </a:r>
            <a:endParaRPr lang="hr-HR" sz="1600" dirty="0">
              <a:solidFill>
                <a:srgbClr val="FF0000"/>
              </a:solidFill>
            </a:endParaRPr>
          </a:p>
        </p:txBody>
      </p:sp>
      <p:sp>
        <p:nvSpPr>
          <p:cNvPr id="55" name="Pravokutnik 54"/>
          <p:cNvSpPr/>
          <p:nvPr/>
        </p:nvSpPr>
        <p:spPr>
          <a:xfrm>
            <a:off x="1403648" y="501317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Kompetentni dionici                                                                                      59.740,65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6" name="Pravokutnik 55"/>
          <p:cNvSpPr/>
          <p:nvPr/>
        </p:nvSpPr>
        <p:spPr>
          <a:xfrm>
            <a:off x="1403648" y="537321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COWORKING                                                                                                   27.939,62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7" name="Pravokutnik 56"/>
          <p:cNvSpPr/>
          <p:nvPr/>
        </p:nvSpPr>
        <p:spPr>
          <a:xfrm>
            <a:off x="1403648" y="573325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HEAR ME OUT                                                                                                 51.259,88 kn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animBg="1"/>
      <p:bldP spid="26" grpId="0" build="p" animBg="1"/>
      <p:bldP spid="33" grpId="0" build="p" animBg="1"/>
      <p:bldP spid="50" grpId="0" build="p" animBg="1"/>
      <p:bldP spid="51" grpId="0" build="p" animBg="1"/>
      <p:bldP spid="52" grpId="0" build="p" animBg="1"/>
      <p:bldP spid="53" grpId="0" build="p" animBg="1"/>
      <p:bldP spid="54" grpId="0" build="p" animBg="1"/>
      <p:bldP spid="55" grpId="0" build="p" animBg="1"/>
      <p:bldP spid="56" grpId="0" build="p" animBg="1"/>
      <p:bldP spid="57" grpId="0" build="p" animBg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5956</TotalTime>
  <Words>1601</Words>
  <Application>Microsoft Office PowerPoint</Application>
  <PresentationFormat>Prikaz na zaslonu (4:3)</PresentationFormat>
  <Paragraphs>371</Paragraphs>
  <Slides>14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 REPUBLIKA HRVATSKA ZADARSKA ŽUPANIJA  POLUGODIŠNJI IZVJEŠTAJ O IZVRŠENJU PRORAČUNA ZADARSKE ŽUPANIJE ZA 2015. GODINU - vodič za građane - </vt:lpstr>
      <vt:lpstr> Izvršenje proračuna </vt:lpstr>
      <vt:lpstr>  Odnos planiranih i izvršenih prihoda  i primitaka za I.-VI. 2015. godinu  </vt:lpstr>
      <vt:lpstr> Rashodi i izdaci proračuna Zadarske županije </vt:lpstr>
      <vt:lpstr>  </vt:lpstr>
      <vt:lpstr>  </vt:lpstr>
      <vt:lpstr>  </vt:lpstr>
      <vt:lpstr> Razvojni projekti u Proračunu Zadarske županije  za razdoblje I. – VI. 2015. godine </vt:lpstr>
      <vt:lpstr> Razvojni projekti u Proračunu Zadarske županije  za razdoblje I. – VI. 2015. godine  </vt:lpstr>
      <vt:lpstr> Razvojni projekti u Proračunu Zadarske županije  za razdoblje I. – VI. 2015. godine  </vt:lpstr>
      <vt:lpstr> Razvojni projekti u Proračunu Zadarske županije  za razdoblje I. – VI. 2015. godine  </vt:lpstr>
      <vt:lpstr> Razvojni projekti u Proračunu Zadarske županije  za razdoblje I. – VI. 2015. godine  </vt:lpstr>
      <vt:lpstr>  </vt:lpstr>
      <vt:lpstr>Slajd 14</vt:lpstr>
    </vt:vector>
  </TitlesOfParts>
  <Company>ZADARSKA ŽUPANIJA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Katarina</cp:lastModifiedBy>
  <cp:revision>803</cp:revision>
  <dcterms:created xsi:type="dcterms:W3CDTF">2014-10-06T07:52:48Z</dcterms:created>
  <dcterms:modified xsi:type="dcterms:W3CDTF">2015-09-10T09:09:49Z</dcterms:modified>
</cp:coreProperties>
</file>