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3.xml" ContentType="application/vnd.openxmlformats-officedocument.themeOverride+xml"/>
  <Override PartName="/ppt/drawings/drawing4.xml" ContentType="application/vnd.openxmlformats-officedocument.drawingml.chartshapes+xml"/>
  <Override PartName="/ppt/charts/chart9.xml" ContentType="application/vnd.openxmlformats-officedocument.drawingml.chart+xml"/>
  <Override PartName="/ppt/notesSlides/notesSlide3.xml" ContentType="application/vnd.openxmlformats-officedocument.presentationml.notesSlid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4.xml" ContentType="application/vnd.openxmlformats-officedocument.presentationml.notesSlide+xml"/>
  <Override PartName="/ppt/charts/chart11.xml" ContentType="application/vnd.openxmlformats-officedocument.drawingml.chart+xml"/>
  <Override PartName="/ppt/drawings/drawing5.xml" ContentType="application/vnd.openxmlformats-officedocument.drawingml.chartshapes+xml"/>
  <Override PartName="/ppt/theme/themeOverride4.xml" ContentType="application/vnd.openxmlformats-officedocument.themeOverride+xml"/>
  <Override PartName="/ppt/charts/chart12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310" r:id="rId5"/>
    <p:sldId id="353" r:id="rId6"/>
    <p:sldId id="385" r:id="rId7"/>
    <p:sldId id="386" r:id="rId8"/>
    <p:sldId id="297" r:id="rId9"/>
    <p:sldId id="342" r:id="rId10"/>
    <p:sldId id="387" r:id="rId11"/>
    <p:sldId id="298" r:id="rId12"/>
    <p:sldId id="390" r:id="rId13"/>
    <p:sldId id="388" r:id="rId14"/>
    <p:sldId id="293" r:id="rId15"/>
    <p:sldId id="316" r:id="rId16"/>
    <p:sldId id="370" r:id="rId17"/>
    <p:sldId id="332" r:id="rId18"/>
    <p:sldId id="389" r:id="rId19"/>
    <p:sldId id="324" r:id="rId20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Zadana sekcija" id="{36B10941-73BB-4EF0-825A-7A213CA90FD8}">
          <p14:sldIdLst>
            <p14:sldId id="310"/>
            <p14:sldId id="353"/>
            <p14:sldId id="385"/>
            <p14:sldId id="386"/>
          </p14:sldIdLst>
        </p14:section>
        <p14:section name="Prihodi" id="{236A8F66-D52A-4754-933B-17F1417BCE0F}">
          <p14:sldIdLst>
            <p14:sldId id="297"/>
            <p14:sldId id="342"/>
            <p14:sldId id="387"/>
          </p14:sldIdLst>
        </p14:section>
        <p14:section name="rashodi" id="{91410AB6-3D23-44DF-8695-902B8EB67407}">
          <p14:sldIdLst>
            <p14:sldId id="298"/>
            <p14:sldId id="390"/>
            <p14:sldId id="388"/>
            <p14:sldId id="293"/>
            <p14:sldId id="316"/>
          </p14:sldIdLst>
        </p14:section>
        <p14:section name="Sekcija bez naslova" id="{68C65FE6-C86E-4804-9E95-B04106B9FDC4}">
          <p14:sldIdLst>
            <p14:sldId id="370"/>
            <p14:sldId id="332"/>
            <p14:sldId id="389"/>
            <p14:sldId id="32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  <p:cmAuthor id="1" name="Iva Vanjak" initials="IV" lastIdx="1" clrIdx="1">
    <p:extLst>
      <p:ext uri="{19B8F6BF-5375-455C-9EA6-DF929625EA0E}">
        <p15:presenceInfo xmlns:p15="http://schemas.microsoft.com/office/powerpoint/2012/main" userId="Iva Vanja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46F890A9-2807-4EBB-B81D-B2AA78EC7F39}" styleName="Tamni stil 2 - Isticanje 5/Isticanj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Tamni stil 2 - Isticanje 3/Isticanje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A107856-5554-42FB-B03E-39F5DBC370BA}" styleName="Srednji stil 4 - Isticanj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Srednji stil 4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FD0F851-EC5A-4D38-B0AD-8093EC10F338}" styleName="Svijetli stil 1 - Isticanj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C89EF96-8CEA-46FF-86C4-4CE0E7609802}" styleName="Svijetli stil 3 - Isticanj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Srednji stil 2 - Isticanj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38B1855-1B75-4FBE-930C-398BA8C253C6}" styleName="Stil teme 2 - Isticanje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Srednji stil 4 - Isticanj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01" autoAdjust="0"/>
  </p:normalViewPr>
  <p:slideViewPr>
    <p:cSldViewPr>
      <p:cViewPr varScale="1">
        <p:scale>
          <a:sx n="107" d="100"/>
          <a:sy n="107" d="100"/>
        </p:scale>
        <p:origin x="177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3.xml"/><Relationship Id="rId1" Type="http://schemas.microsoft.com/office/2011/relationships/chartStyle" Target="style3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8.xml"/><Relationship Id="rId1" Type="http://schemas.microsoft.com/office/2011/relationships/chartStyle" Target="style8.xml"/><Relationship Id="rId5" Type="http://schemas.openxmlformats.org/officeDocument/2006/relationships/chartUserShapes" Target="../drawings/drawing4.xml"/><Relationship Id="rId4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9.xlsx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1131904"/>
        <c:axId val="431132560"/>
      </c:barChart>
      <c:catAx>
        <c:axId val="431131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sr-Latn-RS"/>
          </a:p>
        </c:txPr>
        <c:crossAx val="431132560"/>
        <c:crosses val="autoZero"/>
        <c:auto val="1"/>
        <c:lblAlgn val="ctr"/>
        <c:lblOffset val="100"/>
        <c:noMultiLvlLbl val="0"/>
      </c:catAx>
      <c:valAx>
        <c:axId val="431132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3113190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4406971405801997"/>
          <c:y val="9.7545740166353423E-2"/>
          <c:w val="0.49425881170794245"/>
          <c:h val="0.71570102142083758"/>
        </c:manualLayout>
      </c:layout>
      <c:doughnutChart>
        <c:varyColors val="1"/>
        <c:ser>
          <c:idx val="0"/>
          <c:order val="0"/>
          <c:spPr>
            <a:solidFill>
              <a:schemeClr val="lt1"/>
            </a:solidFill>
            <a:ln w="19050">
              <a:solidFill>
                <a:schemeClr val="accent1"/>
              </a:solidFill>
            </a:ln>
            <a:effectLst/>
          </c:spPr>
          <c:dPt>
            <c:idx val="0"/>
            <c:bubble3D val="0"/>
            <c:explosion val="7"/>
            <c:spPr>
              <a:solidFill>
                <a:srgbClr val="0070C0"/>
              </a:solidFill>
              <a:ln w="19050"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3F1-4EDE-9F9F-2109A893AEB4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 w="19050">
                <a:solidFill>
                  <a:srgbClr val="ED7D3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3F1-4EDE-9F9F-2109A893AEB4}"/>
              </c:ext>
            </c:extLst>
          </c:dPt>
          <c:dLbls>
            <c:dLbl>
              <c:idx val="0"/>
              <c:layout>
                <c:manualLayout>
                  <c:x val="0.18593204583450634"/>
                  <c:y val="-0.24085400056273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BD68322-07DE-4DC2-8CA5-AF81610DBB91}" type="CATEGORYNAME">
                      <a:rPr lang="en-US"/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/>
                      <a:t>  57.472.494,38 </a:t>
                    </a:r>
                    <a:r>
                      <a:rPr lang="en-US" baseline="0" dirty="0" err="1"/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35539125676776"/>
                      <c:h val="0.1596315182992275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3F1-4EDE-9F9F-2109A893AEB4}"/>
                </c:ext>
              </c:extLst>
            </c:dLbl>
            <c:dLbl>
              <c:idx val="1"/>
              <c:layout>
                <c:manualLayout>
                  <c:x val="-0.10319713993408366"/>
                  <c:y val="0.2962627794835994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9EBDBD6-DFE6-4E5E-9034-CAC094BB44A8}" type="CATEGORYNAME">
                      <a:rPr lang="en-US" smtClean="0">
                        <a:solidFill>
                          <a:sysClr val="windowText" lastClr="000000"/>
                        </a:solidFill>
                      </a:rPr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>
                        <a:solidFill>
                          <a:sysClr val="windowText" lastClr="000000"/>
                        </a:solidFill>
                      </a:rPr>
                      <a:t>  142.232.099,55 </a:t>
                    </a:r>
                    <a:r>
                      <a:rPr lang="en-US" baseline="0" dirty="0" err="1">
                        <a:solidFill>
                          <a:sysClr val="windowText" lastClr="000000"/>
                        </a:solidFill>
                      </a:rPr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269752357186156"/>
                      <c:h val="0.1347021107927143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3F1-4EDE-9F9F-2109A893AEB4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l"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1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List1!$A$2:$A$3</c:f>
              <c:strCache>
                <c:ptCount val="2"/>
                <c:pt idx="0">
                  <c:v>Zadarska županija</c:v>
                </c:pt>
                <c:pt idx="1">
                  <c:v>Proračunski korisnici</c:v>
                </c:pt>
              </c:strCache>
            </c:strRef>
          </c:cat>
          <c:val>
            <c:numRef>
              <c:f>List1!$B$2:$B$3</c:f>
              <c:numCache>
                <c:formatCode>#,##0.00</c:formatCode>
                <c:ptCount val="2"/>
                <c:pt idx="0">
                  <c:v>53937861.200000003</c:v>
                </c:pt>
                <c:pt idx="1">
                  <c:v>128829728.67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3F1-4EDE-9F9F-2109A893AEB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75"/>
      <c:rotY val="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5E93-4283-BD56-04E3364C293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5E93-4283-BD56-04E3364C293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5E93-4283-BD56-04E3364C293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5E93-4283-BD56-04E3364C293D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5E93-4283-BD56-04E3364C293D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5E93-4283-BD56-04E3364C293D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5E93-4283-BD56-04E3364C293D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5E93-4283-BD56-04E3364C293D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1-5E93-4283-BD56-04E3364C293D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3-5E93-4283-BD56-04E3364C293D}"/>
              </c:ext>
            </c:extLst>
          </c:dPt>
          <c:dLbls>
            <c:dLbl>
              <c:idx val="0"/>
              <c:layout>
                <c:manualLayout>
                  <c:x val="5.6000899193156414E-2"/>
                  <c:y val="9.3668684432462221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E93-4283-BD56-04E3364C293D}"/>
                </c:ext>
              </c:extLst>
            </c:dLbl>
            <c:dLbl>
              <c:idx val="1"/>
              <c:layout>
                <c:manualLayout>
                  <c:x val="5.0367089530475355E-2"/>
                  <c:y val="-0.18124319619935028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E93-4283-BD56-04E3364C293D}"/>
                </c:ext>
              </c:extLst>
            </c:dLbl>
            <c:dLbl>
              <c:idx val="2"/>
              <c:layout>
                <c:manualLayout>
                  <c:x val="1.1795591523281811E-2"/>
                  <c:y val="0.10103639822066597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E93-4283-BD56-04E3364C293D}"/>
                </c:ext>
              </c:extLst>
            </c:dLbl>
            <c:dLbl>
              <c:idx val="3"/>
              <c:layout>
                <c:manualLayout>
                  <c:x val="-4.9713777097307281E-2"/>
                  <c:y val="-1.1585600677690031E-2"/>
                </c:manualLayout>
              </c:layout>
              <c:tx>
                <c:rich>
                  <a:bodyPr/>
                  <a:lstStyle/>
                  <a:p>
                    <a:fld id="{F97DEF9E-1E58-4BEB-8329-05F8067CC8F1}" type="CATEGORYNAME">
                      <a:rPr lang="en-US" sz="1000" b="1" i="0" u="none" strike="noStrike" kern="1200" baseline="0" smtClean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rPr>
                      <a:pPr/>
                      <a:t>[NAZIV KATEGORIJE]</a:t>
                    </a:fld>
                    <a:r>
                      <a:rPr lang="en-US" sz="1000" b="1" i="0" u="none" strike="noStrike" kern="1200" baseline="0" dirty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rPr>
                      <a:t>, </a:t>
                    </a:r>
                    <a:r>
                      <a:rPr lang="en-US" baseline="0" dirty="0"/>
                      <a:t>PRISTOJBI PO POSEBNIM PROPISIMA I NAKNADA </a:t>
                    </a:r>
                    <a:fld id="{1E52D4CD-17D6-48A8-9C0B-F9D06CB7E1C7}" type="PERCENTAGE">
                      <a:rPr lang="en-US" baseline="0" smtClean="0"/>
                      <a:pPr/>
                      <a:t>[POSTOTAK]</a:t>
                    </a:fld>
                    <a:endParaRPr lang="en-US" baseline="0" dirty="0"/>
                  </a:p>
                </c:rich>
              </c:tx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5E93-4283-BD56-04E3364C293D}"/>
                </c:ext>
              </c:extLst>
            </c:dLbl>
            <c:dLbl>
              <c:idx val="4"/>
              <c:layout>
                <c:manualLayout>
                  <c:x val="-1.1197263536502381E-2"/>
                  <c:y val="-9.5034360643248744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E93-4283-BD56-04E3364C293D}"/>
                </c:ext>
              </c:extLst>
            </c:dLbl>
            <c:dLbl>
              <c:idx val="5"/>
              <c:layout>
                <c:manualLayout>
                  <c:x val="-2.4701200544376425E-2"/>
                  <c:y val="1.3351633674424634E-2"/>
                </c:manualLayout>
              </c:layout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E93-4283-BD56-04E3364C293D}"/>
                </c:ext>
              </c:extLst>
            </c:dLbl>
            <c:dLbl>
              <c:idx val="6"/>
              <c:layout>
                <c:manualLayout>
                  <c:x val="-3.8884210654223775E-2"/>
                  <c:y val="-2.1433670580161615E-2"/>
                </c:manualLayout>
              </c:layout>
              <c:tx>
                <c:rich>
                  <a:bodyPr/>
                  <a:lstStyle/>
                  <a:p>
                    <a:r>
                      <a:rPr lang="en-US" sz="800" baseline="0"/>
                      <a:t>0,03%</a:t>
                    </a:r>
                  </a:p>
                </c:rich>
              </c:tx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E93-4283-BD56-04E3364C293D}"/>
                </c:ext>
              </c:extLst>
            </c:dLbl>
            <c:dLbl>
              <c:idx val="7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>
                        <a:solidFill>
                          <a:schemeClr val="tx1"/>
                        </a:solidFill>
                      </a:rPr>
                      <a:t>0,02%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5E93-4283-BD56-04E3364C293D}"/>
                </c:ext>
              </c:extLst>
            </c:dLbl>
            <c:dLbl>
              <c:idx val="8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8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>
                        <a:solidFill>
                          <a:schemeClr val="tx1"/>
                        </a:solidFill>
                      </a:rPr>
                      <a:t>0,002%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8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5E93-4283-BD56-04E3364C293D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AF6E2797-734D-4495-B97F-A2B2F8836C79}" type="CATEGORYNAME">
                      <a:rPr lang="it-IT">
                        <a:solidFill>
                          <a:schemeClr val="tx1"/>
                        </a:solidFill>
                      </a:rPr>
                      <a:pPr/>
                      <a:t>[NAZIV KATEGORIJE]</a:t>
                    </a:fld>
                    <a:r>
                      <a:rPr lang="it-IT" baseline="0" dirty="0">
                        <a:solidFill>
                          <a:schemeClr val="tx1"/>
                        </a:solidFill>
                      </a:rPr>
                      <a:t>
</a:t>
                    </a:r>
                    <a:fld id="{28F5D498-55E7-45CC-9968-A7E1FE4B0B3B}" type="PERCENTAGE">
                      <a:rPr lang="it-IT" baseline="0">
                        <a:solidFill>
                          <a:schemeClr val="tx1"/>
                        </a:solidFill>
                      </a:rPr>
                      <a:pPr/>
                      <a:t>[POSTOTAK]</a:t>
                    </a:fld>
                    <a:endParaRPr lang="it-IT" baseline="0" dirty="0">
                      <a:solidFill>
                        <a:schemeClr val="tx1"/>
                      </a:solidFill>
                    </a:endParaRPr>
                  </a:p>
                </c:rich>
              </c:tx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3-5E93-4283-BD56-04E3364C293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bestFit"/>
            <c:showLegendKey val="1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List1!$A$19:$A$28</c:f>
              <c:strCache>
                <c:ptCount val="10"/>
                <c:pt idx="0">
                  <c:v> PRIHODI OD POREZA </c:v>
                </c:pt>
                <c:pt idx="1">
                  <c:v> POMOĆI IZ INOZ. I OSTALIH SUBJEKATA</c:v>
                </c:pt>
                <c:pt idx="2">
                  <c:v> PRIHODI OD IMOVINE</c:v>
                </c:pt>
                <c:pt idx="3">
                  <c:v> PRIHODI OD ADMINISTRATIVNIH PRISTOJBI</c:v>
                </c:pt>
                <c:pt idx="4">
                  <c:v> PRIHODI OD PRODAJE PROIZVODA I ROBE, USLUGA, DONACIJA</c:v>
                </c:pt>
                <c:pt idx="5">
                  <c:v> PRIHODI IZ NADLEŽ. PRORAČ. I OD HZZO TEMELJEM UGOVOR. OBVEZA</c:v>
                </c:pt>
                <c:pt idx="6">
                  <c:v>OSTALI PRIHODI</c:v>
                </c:pt>
                <c:pt idx="7">
                  <c:v>PRIHODI OD PROD.NEPR. DUG.IM.</c:v>
                </c:pt>
                <c:pt idx="8">
                  <c:v> PRIHODI OD PRODAJE PROIZV.DUG.IM.</c:v>
                </c:pt>
                <c:pt idx="9">
                  <c:v> PRIMICI OD FIN. IMOVINE I ZADUŽIVANJA</c:v>
                </c:pt>
              </c:strCache>
            </c:strRef>
          </c:cat>
          <c:val>
            <c:numRef>
              <c:f>List1!$B$19:$B$28</c:f>
              <c:numCache>
                <c:formatCode>0.00%</c:formatCode>
                <c:ptCount val="10"/>
                <c:pt idx="0">
                  <c:v>0.1789784934668478</c:v>
                </c:pt>
                <c:pt idx="1">
                  <c:v>0.46488326238775374</c:v>
                </c:pt>
                <c:pt idx="2">
                  <c:v>1.5345055262344909E-2</c:v>
                </c:pt>
                <c:pt idx="3">
                  <c:v>3.3213221185712558E-2</c:v>
                </c:pt>
                <c:pt idx="4">
                  <c:v>5.7717062653251702E-2</c:v>
                </c:pt>
                <c:pt idx="5">
                  <c:v>0.2278295947761125</c:v>
                </c:pt>
                <c:pt idx="6">
                  <c:v>2.3776203173695313E-4</c:v>
                </c:pt>
                <c:pt idx="7">
                  <c:v>4.1221019697150642E-4</c:v>
                </c:pt>
                <c:pt idx="8">
                  <c:v>4.9711174914082254E-5</c:v>
                </c:pt>
                <c:pt idx="9">
                  <c:v>2.1333626864354225E-2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5E93-4283-BD56-04E3364C293D}"/>
            </c:ext>
          </c:extLst>
        </c:ser>
        <c:dLbls>
          <c:dLblPos val="bestFit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670194434330144E-3"/>
          <c:y val="0.10683187332432356"/>
          <c:w val="0.17586934785023886"/>
          <c:h val="0.6255287341934454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31131904"/>
        <c:axId val="431132560"/>
      </c:barChart>
      <c:catAx>
        <c:axId val="431131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sr-Latn-RS"/>
          </a:p>
        </c:txPr>
        <c:crossAx val="431132560"/>
        <c:crosses val="autoZero"/>
        <c:auto val="1"/>
        <c:lblAlgn val="ctr"/>
        <c:lblOffset val="100"/>
        <c:noMultiLvlLbl val="0"/>
      </c:catAx>
      <c:valAx>
        <c:axId val="4311325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3113190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4406971405801997"/>
          <c:y val="9.7545740166353423E-2"/>
          <c:w val="0.49425881170794245"/>
          <c:h val="0.71570102142083758"/>
        </c:manualLayout>
      </c:layout>
      <c:doughnutChart>
        <c:varyColors val="1"/>
        <c:ser>
          <c:idx val="0"/>
          <c:order val="0"/>
          <c:spPr>
            <a:solidFill>
              <a:schemeClr val="lt1"/>
            </a:solidFill>
            <a:ln w="19050">
              <a:solidFill>
                <a:schemeClr val="accent1"/>
              </a:solidFill>
            </a:ln>
            <a:effectLst/>
          </c:spPr>
          <c:dPt>
            <c:idx val="0"/>
            <c:bubble3D val="0"/>
            <c:explosion val="7"/>
            <c:spPr>
              <a:solidFill>
                <a:srgbClr val="0070C0"/>
              </a:solidFill>
              <a:ln w="19050"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3F1-4EDE-9F9F-2109A893AEB4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 w="19050">
                <a:solidFill>
                  <a:srgbClr val="ED7D3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3F1-4EDE-9F9F-2109A893AEB4}"/>
              </c:ext>
            </c:extLst>
          </c:dPt>
          <c:dLbls>
            <c:dLbl>
              <c:idx val="0"/>
              <c:layout>
                <c:manualLayout>
                  <c:x val="0.18593204583450634"/>
                  <c:y val="-0.24085400056273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BD68322-07DE-4DC2-8CA5-AF81610DBB91}" type="CATEGORYNAME">
                      <a:rPr lang="en-US"/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/>
                      <a:t>  59.260.675,69 </a:t>
                    </a:r>
                    <a:r>
                      <a:rPr lang="en-US" baseline="0" dirty="0" err="1"/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35539125676776"/>
                      <c:h val="0.1596315182992275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3F1-4EDE-9F9F-2109A893AEB4}"/>
                </c:ext>
              </c:extLst>
            </c:dLbl>
            <c:dLbl>
              <c:idx val="1"/>
              <c:layout>
                <c:manualLayout>
                  <c:x val="-0.10319713993408366"/>
                  <c:y val="0.2962627794835994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9EBDBD6-DFE6-4E5E-9034-CAC094BB44A8}" type="CATEGORYNAME">
                      <a:rPr lang="en-US" smtClean="0">
                        <a:solidFill>
                          <a:sysClr val="windowText" lastClr="000000"/>
                        </a:solidFill>
                      </a:rPr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>
                        <a:solidFill>
                          <a:sysClr val="windowText" lastClr="000000"/>
                        </a:solidFill>
                      </a:rPr>
                      <a:t>  142.063.786,76 </a:t>
                    </a:r>
                    <a:r>
                      <a:rPr lang="en-US" baseline="0" dirty="0" err="1">
                        <a:solidFill>
                          <a:sysClr val="windowText" lastClr="000000"/>
                        </a:solidFill>
                      </a:rPr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269752357186156"/>
                      <c:h val="0.1347021107927143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3F1-4EDE-9F9F-2109A893AEB4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l"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1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List1!$A$2:$A$3</c:f>
              <c:strCache>
                <c:ptCount val="2"/>
                <c:pt idx="0">
                  <c:v>Zadarska županija</c:v>
                </c:pt>
                <c:pt idx="1">
                  <c:v>Proračunski korisnici</c:v>
                </c:pt>
              </c:strCache>
            </c:strRef>
          </c:cat>
          <c:val>
            <c:numRef>
              <c:f>List1!$B$2:$B$3</c:f>
              <c:numCache>
                <c:formatCode>#,##0.00</c:formatCode>
                <c:ptCount val="2"/>
                <c:pt idx="0">
                  <c:v>49489714.369999997</c:v>
                </c:pt>
                <c:pt idx="1">
                  <c:v>129791808.04000001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3F1-4EDE-9F9F-2109A893AEB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  <c:userShapes r:id="rId5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411900968314037"/>
          <c:y val="0.11239967582763112"/>
          <c:w val="0.46848913136256293"/>
          <c:h val="0.81722146064095391"/>
        </c:manualLayout>
      </c:layout>
      <c:pieChart>
        <c:varyColors val="1"/>
        <c:ser>
          <c:idx val="0"/>
          <c:order val="0"/>
          <c:explosion val="1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6376-4AE8-A58C-C5B0BE91FD4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6376-4AE8-A58C-C5B0BE91FD4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6376-4AE8-A58C-C5B0BE91FD4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6376-4AE8-A58C-C5B0BE91FD4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6376-4AE8-A58C-C5B0BE91FD4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6376-4AE8-A58C-C5B0BE91FD42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6376-4AE8-A58C-C5B0BE91FD42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F-6376-4AE8-A58C-C5B0BE91FD42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1-6376-4AE8-A58C-C5B0BE91FD42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9C098647-44AE-457C-A150-EFB7359FF31D}" type="CATEGORYNAME">
                      <a:rPr lang="en-US"/>
                      <a:pPr/>
                      <a:t>[NAZIV KATEGORIJE]</a:t>
                    </a:fld>
                    <a:r>
                      <a:rPr lang="en-US" baseline="0" dirty="0"/>
                      <a:t>; 60,82%;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6376-4AE8-A58C-C5B0BE91FD42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587469A3-7DF4-49D2-B3F9-479EB81A7EB2}" type="CATEGORYNAME">
                      <a:rPr lang="en-US"/>
                      <a:pPr/>
                      <a:t>[NAZIV KATEGORIJE]</a:t>
                    </a:fld>
                    <a:r>
                      <a:rPr lang="en-US" baseline="0" dirty="0"/>
                      <a:t>; 20,70%;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6376-4AE8-A58C-C5B0BE91FD42}"/>
                </c:ext>
              </c:extLst>
            </c:dLbl>
            <c:dLbl>
              <c:idx val="2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FINANCIJSKI RASHODI 0,15%</a:t>
                    </a:r>
                  </a:p>
                </c:rich>
              </c:tx>
              <c:spPr>
                <a:solidFill>
                  <a:schemeClr val="bg2">
                    <a:lumMod val="90000"/>
                  </a:schemeClr>
                </a:solidFill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c:sp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5-6376-4AE8-A58C-C5B0BE91FD42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49348AA8-D5CA-488D-AEA6-97C81798897B}" type="CATEGORYNAME">
                      <a:rPr lang="en-US"/>
                      <a:pPr/>
                      <a:t>[NAZIV KATEGORIJE]</a:t>
                    </a:fld>
                    <a:r>
                      <a:rPr lang="en-US" baseline="0" dirty="0"/>
                      <a:t>; 0,25%;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6376-4AE8-A58C-C5B0BE91FD42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B352597B-F19C-42E0-8481-7C47DE4E6400}" type="CATEGORYNAME">
                      <a:rPr lang="pl-PL"/>
                      <a:pPr/>
                      <a:t>[NAZIV KATEGORIJE]</a:t>
                    </a:fld>
                    <a:r>
                      <a:rPr lang="pl-PL" baseline="0" dirty="0"/>
                      <a:t>; 2,18%;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6376-4AE8-A58C-C5B0BE91FD42}"/>
                </c:ext>
              </c:extLst>
            </c:dLbl>
            <c:dLbl>
              <c:idx val="5"/>
              <c:layout>
                <c:manualLayout>
                  <c:x val="-8.1584132358380509E-2"/>
                  <c:y val="1.3655730019589722E-2"/>
                </c:manualLayout>
              </c:layout>
              <c:tx>
                <c:rich>
                  <a:bodyPr/>
                  <a:lstStyle/>
                  <a:p>
                    <a:fld id="{9D47E7B6-4222-4926-A9E1-835AE0D22B69}" type="CATEGORYNAME">
                      <a:rPr lang="en-US"/>
                      <a:pPr/>
                      <a:t>[NAZIV KATEGORIJE]</a:t>
                    </a:fld>
                    <a:r>
                      <a:rPr lang="en-US" baseline="0" dirty="0"/>
                      <a:t>; 2,73%;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6376-4AE8-A58C-C5B0BE91FD42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dirty="0"/>
                      <a:t>RASHODI ZA DONACIJE, KAZNE, NAKNADE ŠTETA I KAP.POM.</a:t>
                    </a:r>
                    <a:r>
                      <a:rPr lang="en-US" baseline="0" dirty="0"/>
                      <a:t>; 1,39%;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376-4AE8-A58C-C5B0BE91FD42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C79ABC97-6E74-44B3-A633-8A4E3DB89841}" type="CATEGORYNAME">
                      <a:rPr lang="en-US"/>
                      <a:pPr/>
                      <a:t>[NAZIV KATEGORIJE]</a:t>
                    </a:fld>
                    <a:r>
                      <a:rPr lang="en-US" baseline="0" dirty="0"/>
                      <a:t>;11,36%;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6376-4AE8-A58C-C5B0BE91FD42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29600C93-6A4F-472D-B0BE-E084C763BE6D}" type="CATEGORYNAME">
                      <a:rPr lang="pl-PL"/>
                      <a:pPr/>
                      <a:t>[NAZIV KATEGORIJE]</a:t>
                    </a:fld>
                    <a:r>
                      <a:rPr lang="pl-PL" baseline="0" dirty="0"/>
                      <a:t>; 0,42%; 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1-6376-4AE8-A58C-C5B0BE91FD42}"/>
                </c:ext>
              </c:extLst>
            </c:dLbl>
            <c:spPr>
              <a:solidFill>
                <a:schemeClr val="bg2">
                  <a:lumMod val="90000"/>
                </a:schemeClr>
              </a:solidFill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bestFit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'[Grafikon u programu Microsoft PowerPoint]List1'!$H$2:$H$10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OSTALI RASHODI</c:v>
                </c:pt>
                <c:pt idx="7">
                  <c:v>RASHODI ZA NABAVU NEFIN. IMOVINE</c:v>
                </c:pt>
                <c:pt idx="8">
                  <c:v>IZDACI ZA FIN. IMOVINU I OTPLATU ZAJMOVA</c:v>
                </c:pt>
              </c:strCache>
            </c:strRef>
          </c:cat>
          <c:val>
            <c:numRef>
              <c:f>'[Grafikon u programu Microsoft PowerPoint]List1'!$I$2:$I$10</c:f>
              <c:numCache>
                <c:formatCode>0.00%</c:formatCode>
                <c:ptCount val="9"/>
                <c:pt idx="0">
                  <c:v>0.6106900809310235</c:v>
                </c:pt>
                <c:pt idx="1">
                  <c:v>0.20753225591710325</c:v>
                </c:pt>
                <c:pt idx="2">
                  <c:v>1.5668614714102371E-3</c:v>
                </c:pt>
                <c:pt idx="3">
                  <c:v>6.1023478900298347E-3</c:v>
                </c:pt>
                <c:pt idx="4">
                  <c:v>4.017036169254605E-2</c:v>
                </c:pt>
                <c:pt idx="5">
                  <c:v>1.9409991800727257E-2</c:v>
                </c:pt>
                <c:pt idx="6">
                  <c:v>1.4650559269534038E-2</c:v>
                </c:pt>
                <c:pt idx="7">
                  <c:v>9.7085951502546716E-2</c:v>
                </c:pt>
                <c:pt idx="8">
                  <c:v>2.7915895250791561E-3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6376-4AE8-A58C-C5B0BE91FD42}"/>
            </c:ext>
          </c:extLst>
        </c:ser>
        <c:dLbls>
          <c:dLblPos val="bestFit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sr-Latn-R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dist="50800" dir="5400000" algn="ctr" rotWithShape="0">
                <a:srgbClr val="000000">
                  <a:alpha val="3000"/>
                </a:srgbClr>
              </a:outerShdw>
            </a:effectLst>
            <a:scene3d>
              <a:camera prst="orthographicFront"/>
              <a:lightRig rig="threePt" dir="t">
                <a:rot lat="0" lon="0" rev="1200000"/>
              </a:lightRig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List1!$A$2:$A$12</c:f>
              <c:strCache>
                <c:ptCount val="11"/>
                <c:pt idx="0">
                  <c:v>11. Hr. Branitelji, udruge, demografija, soc. politika</c:v>
                </c:pt>
                <c:pt idx="1">
                  <c:v>10. Javna nabava i upravljanje imovinom</c:v>
                </c:pt>
                <c:pt idx="2">
                  <c:v>9. Pravni i zajednički poslovi</c:v>
                </c:pt>
                <c:pt idx="3">
                  <c:v>8. Pom. dobro, more i promet</c:v>
                </c:pt>
                <c:pt idx="4">
                  <c:v>7. Poljop., ribar., i EU fondove</c:v>
                </c:pt>
                <c:pt idx="5">
                  <c:v>6. Gospodarstvo i turizam</c:v>
                </c:pt>
                <c:pt idx="6">
                  <c:v>5. Prostorno uređenje, zaštita okoliša i komunalni poslovi</c:v>
                </c:pt>
                <c:pt idx="7">
                  <c:v>4. Zdravstvo</c:v>
                </c:pt>
                <c:pt idx="8">
                  <c:v>3. Obrazovanje, kultura i šport</c:v>
                </c:pt>
                <c:pt idx="9">
                  <c:v>2. Financije i proračun</c:v>
                </c:pt>
                <c:pt idx="10">
                  <c:v>1.Služba ureda župana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3.8899999999999997E-2</c:v>
                </c:pt>
                <c:pt idx="1">
                  <c:v>1.9099999999999999E-2</c:v>
                </c:pt>
                <c:pt idx="2">
                  <c:v>5.5999999999999999E-3</c:v>
                </c:pt>
                <c:pt idx="3">
                  <c:v>1.37E-2</c:v>
                </c:pt>
                <c:pt idx="4">
                  <c:v>3.0700000000000002E-2</c:v>
                </c:pt>
                <c:pt idx="5">
                  <c:v>3.8999999999999998E-3</c:v>
                </c:pt>
                <c:pt idx="6">
                  <c:v>1.29E-2</c:v>
                </c:pt>
                <c:pt idx="7">
                  <c:v>0.33629999999999999</c:v>
                </c:pt>
                <c:pt idx="8">
                  <c:v>0.48320000000000002</c:v>
                </c:pt>
                <c:pt idx="9">
                  <c:v>5.2699999999999997E-2</c:v>
                </c:pt>
                <c:pt idx="10">
                  <c:v>2.3999999999999998E-3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83-447C-A032-4BF290507E9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15"/>
        <c:overlap val="-20"/>
        <c:axId val="-916278816"/>
        <c:axId val="-916290240"/>
      </c:barChart>
      <c:catAx>
        <c:axId val="-916278816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1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-916290240"/>
        <c:crosses val="autoZero"/>
        <c:auto val="1"/>
        <c:lblAlgn val="l"/>
        <c:lblOffset val="100"/>
        <c:noMultiLvlLbl val="0"/>
      </c:catAx>
      <c:valAx>
        <c:axId val="-9162902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-9162788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274389073238282"/>
          <c:y val="3.8407696862583801E-2"/>
          <c:w val="0.58725610926761718"/>
          <c:h val="0.9174441610506634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lumMod val="75000"/>
                <a:alpha val="54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E65-42F7-BDA0-A8A76C84440D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E65-42F7-BDA0-A8A76C84440D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E65-42F7-BDA0-A8A76C84440D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E65-42F7-BDA0-A8A76C84440D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E65-42F7-BDA0-A8A76C84440D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E65-42F7-BDA0-A8A76C84440D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E65-42F7-BDA0-A8A76C84440D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E65-42F7-BDA0-A8A76C84440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unapređenja stanovanja i zajed.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3.7499999999999999E-2</c:v>
                </c:pt>
                <c:pt idx="1">
                  <c:v>0.46439999999999998</c:v>
                </c:pt>
                <c:pt idx="2">
                  <c:v>2.0899999999999998E-2</c:v>
                </c:pt>
                <c:pt idx="3">
                  <c:v>0.33639999999999998</c:v>
                </c:pt>
                <c:pt idx="4">
                  <c:v>7.7999999999999996E-3</c:v>
                </c:pt>
                <c:pt idx="5">
                  <c:v>1.0999999999999999E-2</c:v>
                </c:pt>
                <c:pt idx="6">
                  <c:v>3.4599999999999999E-2</c:v>
                </c:pt>
                <c:pt idx="7">
                  <c:v>2.0999999999999999E-3</c:v>
                </c:pt>
                <c:pt idx="8">
                  <c:v>8.4599999999999995E-2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E65-42F7-BDA0-A8A76C84440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15"/>
        <c:overlap val="-20"/>
        <c:axId val="-916289152"/>
        <c:axId val="-916284256"/>
      </c:barChart>
      <c:catAx>
        <c:axId val="-9162891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1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-916284256"/>
        <c:crosses val="autoZero"/>
        <c:auto val="1"/>
        <c:lblAlgn val="ctr"/>
        <c:lblOffset val="100"/>
        <c:noMultiLvlLbl val="0"/>
      </c:catAx>
      <c:valAx>
        <c:axId val="-9162842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-916289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1">
    <c:autoUpdate val="0"/>
  </c:externalData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9846021973658111"/>
          <c:y val="5.0925925925925923E-2"/>
          <c:w val="0.50153978026341894"/>
          <c:h val="0.7922448235637211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prihodi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Izravna sredstva EU komisije</c:v>
                </c:pt>
                <c:pt idx="1">
                  <c:v>Europski fond za regionalni razvoj 2021-2027</c:v>
                </c:pt>
                <c:pt idx="2">
                  <c:v>Europski socijalni fond 2021-2027</c:v>
                </c:pt>
                <c:pt idx="3">
                  <c:v>Programi Unije</c:v>
                </c:pt>
                <c:pt idx="4">
                  <c:v>Nacionalna sredstva</c:v>
                </c:pt>
                <c:pt idx="5">
                  <c:v>Mehanizam za oporavak i otpornost</c:v>
                </c:pt>
                <c:pt idx="6">
                  <c:v>Europski socijalni fond plus 2021 - 2027.</c:v>
                </c:pt>
                <c:pt idx="7">
                  <c:v>Europski kohezijski fond 2021.-2027.</c:v>
                </c:pt>
                <c:pt idx="8">
                  <c:v>Europski fond za regionalni razvoj 2014-2020</c:v>
                </c:pt>
              </c:strCache>
            </c:strRef>
          </c:cat>
          <c:val>
            <c:numRef>
              <c:f>List1!$B$2:$B$10</c:f>
              <c:numCache>
                <c:formatCode>#,##0.00</c:formatCode>
                <c:ptCount val="9"/>
                <c:pt idx="0">
                  <c:v>21326.68</c:v>
                </c:pt>
                <c:pt idx="1">
                  <c:v>1760373.97</c:v>
                </c:pt>
                <c:pt idx="2">
                  <c:v>24734.639999999999</c:v>
                </c:pt>
                <c:pt idx="3">
                  <c:v>590292.06000000006</c:v>
                </c:pt>
                <c:pt idx="4">
                  <c:v>5810</c:v>
                </c:pt>
                <c:pt idx="5">
                  <c:v>1293069.82</c:v>
                </c:pt>
                <c:pt idx="6">
                  <c:v>600000</c:v>
                </c:pt>
                <c:pt idx="7">
                  <c:v>361251.37</c:v>
                </c:pt>
                <c:pt idx="8">
                  <c:v>1902522.19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7E5-45E1-BAD6-CA52F9A6FDA7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rashodi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List1!$A$2:$A$10</c:f>
              <c:strCache>
                <c:ptCount val="9"/>
                <c:pt idx="0">
                  <c:v>Izravna sredstva EU komisije</c:v>
                </c:pt>
                <c:pt idx="1">
                  <c:v>Europski fond za regionalni razvoj 2021-2027</c:v>
                </c:pt>
                <c:pt idx="2">
                  <c:v>Europski socijalni fond 2021-2027</c:v>
                </c:pt>
                <c:pt idx="3">
                  <c:v>Programi Unije</c:v>
                </c:pt>
                <c:pt idx="4">
                  <c:v>Nacionalna sredstva</c:v>
                </c:pt>
                <c:pt idx="5">
                  <c:v>Mehanizam za oporavak i otpornost</c:v>
                </c:pt>
                <c:pt idx="6">
                  <c:v>Europski socijalni fond plus 2021 - 2027.</c:v>
                </c:pt>
                <c:pt idx="7">
                  <c:v>Europski kohezijski fond 2021.-2027.</c:v>
                </c:pt>
                <c:pt idx="8">
                  <c:v>Europski fond za regionalni razvoj 2014-2020</c:v>
                </c:pt>
              </c:strCache>
            </c:strRef>
          </c:cat>
          <c:val>
            <c:numRef>
              <c:f>List1!$C$2:$C$10</c:f>
              <c:numCache>
                <c:formatCode>#,##0.00</c:formatCode>
                <c:ptCount val="9"/>
                <c:pt idx="0">
                  <c:v>30126.68</c:v>
                </c:pt>
                <c:pt idx="1">
                  <c:v>2455317.29</c:v>
                </c:pt>
                <c:pt idx="2">
                  <c:v>24734.639999999999</c:v>
                </c:pt>
                <c:pt idx="3">
                  <c:v>393147.15</c:v>
                </c:pt>
                <c:pt idx="4">
                  <c:v>5810</c:v>
                </c:pt>
                <c:pt idx="5">
                  <c:v>1097730.3999999999</c:v>
                </c:pt>
                <c:pt idx="6">
                  <c:v>1438464.79</c:v>
                </c:pt>
                <c:pt idx="7">
                  <c:v>407731.44</c:v>
                </c:pt>
                <c:pt idx="8">
                  <c:v>2529465.02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7E5-45E1-BAD6-CA52F9A6FDA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155306559"/>
        <c:axId val="1155314719"/>
      </c:barChart>
      <c:catAx>
        <c:axId val="115530655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1155314719"/>
        <c:crosses val="autoZero"/>
        <c:auto val="1"/>
        <c:lblAlgn val="ctr"/>
        <c:lblOffset val="100"/>
        <c:noMultiLvlLbl val="0"/>
      </c:catAx>
      <c:valAx>
        <c:axId val="1155314719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11553065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800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>
      <cs:styleClr val="0"/>
    </cs:lnRef>
    <cs:fillRef idx="0"/>
    <cs:effectRef idx="0"/>
    <cs:fontRef idx="minor">
      <cs:styleClr val="0"/>
    </cs:fontRef>
    <cs:defRPr sz="900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800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>
      <cs:styleClr val="0"/>
    </cs:lnRef>
    <cs:fillRef idx="0"/>
    <cs:effectRef idx="0"/>
    <cs:fontRef idx="minor">
      <cs:styleClr val="0"/>
    </cs:fontRef>
    <cs:defRPr sz="900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endParaRPr lang="hr-HR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Višak/manjak tekućeg razdoblja                                 -1.619.868,52 eura     </a:t>
          </a:r>
        </a:p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9.042.607,96 eura</a:t>
          </a:r>
        </a:p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7.422.739,44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 </a:t>
          </a:r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BC5CFAAF-2E7F-4756-8C9B-2BB8D7708613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  201.324.462,45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</a:t>
          </a:r>
        </a:p>
      </dgm:t>
    </dgm:pt>
    <dgm:pt modelId="{8D7AFB19-4D3A-4CDA-8902-BB9A7824C268}" type="parTrans" cxnId="{0EAACAB5-16C3-499F-ADF6-D345C8DD2EE3}">
      <dgm:prSet/>
      <dgm:spPr/>
      <dgm:t>
        <a:bodyPr/>
        <a:lstStyle/>
        <a:p>
          <a:endParaRPr lang="hr-HR"/>
        </a:p>
      </dgm:t>
    </dgm:pt>
    <dgm:pt modelId="{55A0B1D6-6A9D-4E57-B5B1-846FA4D01927}" type="sibTrans" cxnId="{0EAACAB5-16C3-499F-ADF6-D345C8DD2EE3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 custScaleY="108475" custLinFactNeighborY="-288"/>
      <dgm:spPr/>
    </dgm:pt>
    <dgm:pt modelId="{6B373A4F-5A39-483D-9D69-821628B23C89}" type="pres">
      <dgm:prSet presAssocID="{55A0B1D6-6A9D-4E57-B5B1-846FA4D01927}" presName="sp" presStyleCnt="0"/>
      <dgm:spPr/>
    </dgm:pt>
    <dgm:pt modelId="{79BB1A5C-3D07-4C3A-941D-7A6D446D1D39}" type="pres">
      <dgm:prSet presAssocID="{BC5CFAAF-2E7F-4756-8C9B-2BB8D7708613}" presName="arrowAndChildren" presStyleCnt="0"/>
      <dgm:spPr/>
    </dgm:pt>
    <dgm:pt modelId="{721AC54A-8781-4449-8781-82BC28D58D38}" type="pres">
      <dgm:prSet presAssocID="{BC5CFAAF-2E7F-4756-8C9B-2BB8D7708613}" presName="parentTextArrow" presStyleLbl="node1" presStyleIdx="2" presStyleCnt="4" custLinFactNeighborY="866"/>
      <dgm:spPr/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 custLinFactNeighborX="-33" custLinFactNeighborY="-5425"/>
      <dgm:spPr/>
    </dgm:pt>
  </dgm:ptLst>
  <dgm:cxnLst>
    <dgm:cxn modelId="{029D9532-D8B1-4704-BB67-08F4E1CDDC95}" type="presOf" srcId="{BC5CFAAF-2E7F-4756-8C9B-2BB8D7708613}" destId="{721AC54A-8781-4449-8781-82BC28D58D38}" srcOrd="0" destOrd="0" presId="urn:microsoft.com/office/officeart/2005/8/layout/process4"/>
    <dgm:cxn modelId="{05F9AC3A-0DAA-4FE7-8681-5D2B0D983FC8}" type="presOf" srcId="{AACF7570-A36E-451F-944C-D881E25C7796}" destId="{B054AC71-C63D-49AD-AFD5-BC663B4D6905}" srcOrd="0" destOrd="0" presId="urn:microsoft.com/office/officeart/2005/8/layout/process4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4948BA59-472B-47DC-9E3A-6AF7518E0391}" type="presOf" srcId="{FAAF0AC7-97D3-4AB9-BE1B-90CD9809A5E6}" destId="{A26A1724-EABA-42DF-AE04-5F5C5B5537AD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38E5AEA8-1887-471D-86D0-2ED66DE27682}" type="presOf" srcId="{2460F13D-6841-40E9-9F7F-2743CC61407A}" destId="{034DFE96-C7D7-49CB-BA35-3484CA918C15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0EAACAB5-16C3-499F-ADF6-D345C8DD2EE3}" srcId="{3D3E9FBC-FA62-4DD8-A4E9-0540C36874AF}" destId="{BC5CFAAF-2E7F-4756-8C9B-2BB8D7708613}" srcOrd="1" destOrd="0" parTransId="{8D7AFB19-4D3A-4CDA-8902-BB9A7824C268}" sibTransId="{55A0B1D6-6A9D-4E57-B5B1-846FA4D01927}"/>
    <dgm:cxn modelId="{762F3CF6-BB0F-4142-8EA9-BD573BBCA7E4}" type="presOf" srcId="{3D3E9FBC-FA62-4DD8-A4E9-0540C36874AF}" destId="{FB8E0C7F-41E7-4D3A-BC4A-3C1AAC217FA6}" srcOrd="0" destOrd="0" presId="urn:microsoft.com/office/officeart/2005/8/layout/process4"/>
    <dgm:cxn modelId="{1484DA67-F56C-4139-9782-C56A3011A770}" type="presParOf" srcId="{FB8E0C7F-41E7-4D3A-BC4A-3C1AAC217FA6}" destId="{88C06ADF-85DD-4C88-9A6E-4FC10D4E0E94}" srcOrd="0" destOrd="0" presId="urn:microsoft.com/office/officeart/2005/8/layout/process4"/>
    <dgm:cxn modelId="{BBEF9274-6FCB-41AC-BE09-B32A8C7C90FE}" type="presParOf" srcId="{88C06ADF-85DD-4C88-9A6E-4FC10D4E0E94}" destId="{A26A1724-EABA-42DF-AE04-5F5C5B5537AD}" srcOrd="0" destOrd="0" presId="urn:microsoft.com/office/officeart/2005/8/layout/process4"/>
    <dgm:cxn modelId="{75C8A886-D3AC-4884-AD8D-34A9896C2107}" type="presParOf" srcId="{FB8E0C7F-41E7-4D3A-BC4A-3C1AAC217FA6}" destId="{392FDB35-4341-46F4-B89E-B806BA1E55B6}" srcOrd="1" destOrd="0" presId="urn:microsoft.com/office/officeart/2005/8/layout/process4"/>
    <dgm:cxn modelId="{FAFA2740-E0A5-4780-9981-FEDC8A8F7C69}" type="presParOf" srcId="{FB8E0C7F-41E7-4D3A-BC4A-3C1AAC217FA6}" destId="{6607F988-2B2D-4151-886A-A5FD7D35ABEE}" srcOrd="2" destOrd="0" presId="urn:microsoft.com/office/officeart/2005/8/layout/process4"/>
    <dgm:cxn modelId="{1C01E9A6-0366-4EAB-9ECA-6CE4F77F491E}" type="presParOf" srcId="{6607F988-2B2D-4151-886A-A5FD7D35ABEE}" destId="{B054AC71-C63D-49AD-AFD5-BC663B4D6905}" srcOrd="0" destOrd="0" presId="urn:microsoft.com/office/officeart/2005/8/layout/process4"/>
    <dgm:cxn modelId="{88ECE0F0-2129-421E-BE63-E837C5EBAA6D}" type="presParOf" srcId="{FB8E0C7F-41E7-4D3A-BC4A-3C1AAC217FA6}" destId="{6B373A4F-5A39-483D-9D69-821628B23C89}" srcOrd="3" destOrd="0" presId="urn:microsoft.com/office/officeart/2005/8/layout/process4"/>
    <dgm:cxn modelId="{A16C8355-ADE1-4ED1-8956-B89BB43263F4}" type="presParOf" srcId="{FB8E0C7F-41E7-4D3A-BC4A-3C1AAC217FA6}" destId="{79BB1A5C-3D07-4C3A-941D-7A6D446D1D39}" srcOrd="4" destOrd="0" presId="urn:microsoft.com/office/officeart/2005/8/layout/process4"/>
    <dgm:cxn modelId="{EF9A61A7-C843-4F27-8CE9-47F430F53FE4}" type="presParOf" srcId="{79BB1A5C-3D07-4C3A-941D-7A6D446D1D39}" destId="{721AC54A-8781-4449-8781-82BC28D58D38}" srcOrd="0" destOrd="0" presId="urn:microsoft.com/office/officeart/2005/8/layout/process4"/>
    <dgm:cxn modelId="{6B029A48-8122-4A0E-8631-4A557E875432}" type="presParOf" srcId="{FB8E0C7F-41E7-4D3A-BC4A-3C1AAC217FA6}" destId="{4D557FCC-7417-4EBD-AFCF-76720DA2F009}" srcOrd="5" destOrd="0" presId="urn:microsoft.com/office/officeart/2005/8/layout/process4"/>
    <dgm:cxn modelId="{6658D17C-63E9-4792-A01C-C01F784E737E}" type="presParOf" srcId="{FB8E0C7F-41E7-4D3A-BC4A-3C1AAC217FA6}" destId="{A5988F9C-705B-480E-AEE9-1B4EADCC7B2D}" srcOrd="6" destOrd="0" presId="urn:microsoft.com/office/officeart/2005/8/layout/process4"/>
    <dgm:cxn modelId="{D0D9BC3B-A2DA-4A9C-A9A4-8ED193C40DBC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endParaRPr lang="hr-HR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Višak/manjak tekućeg razdoblja                                    -1.788.181,31 eura     </a:t>
          </a:r>
        </a:p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    8.909.162,97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</a:t>
          </a:r>
        </a:p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   7.120.981,66 eura </a:t>
          </a:r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BC5CFAAF-2E7F-4756-8C9B-2BB8D7708613}">
      <dgm:prSet phldrT="[Tekst]" custT="1"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pPr algn="l"/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 </a:t>
          </a:r>
          <a:r>
            <a:rPr lang="hr-HR" sz="1400" b="1" kern="1200" dirty="0"/>
            <a:t>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 59.260.675,69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</a:t>
          </a:r>
        </a:p>
      </dgm:t>
    </dgm:pt>
    <dgm:pt modelId="{8D7AFB19-4D3A-4CDA-8902-BB9A7824C268}" type="parTrans" cxnId="{0EAACAB5-16C3-499F-ADF6-D345C8DD2EE3}">
      <dgm:prSet/>
      <dgm:spPr/>
      <dgm:t>
        <a:bodyPr/>
        <a:lstStyle/>
        <a:p>
          <a:endParaRPr lang="hr-HR"/>
        </a:p>
      </dgm:t>
    </dgm:pt>
    <dgm:pt modelId="{55A0B1D6-6A9D-4E57-B5B1-846FA4D01927}" type="sibTrans" cxnId="{0EAACAB5-16C3-499F-ADF6-D345C8DD2EE3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 custScaleY="108475" custLinFactNeighborY="-288"/>
      <dgm:spPr/>
    </dgm:pt>
    <dgm:pt modelId="{6B373A4F-5A39-483D-9D69-821628B23C89}" type="pres">
      <dgm:prSet presAssocID="{55A0B1D6-6A9D-4E57-B5B1-846FA4D01927}" presName="sp" presStyleCnt="0"/>
      <dgm:spPr/>
    </dgm:pt>
    <dgm:pt modelId="{79BB1A5C-3D07-4C3A-941D-7A6D446D1D39}" type="pres">
      <dgm:prSet presAssocID="{BC5CFAAF-2E7F-4756-8C9B-2BB8D7708613}" presName="arrowAndChildren" presStyleCnt="0"/>
      <dgm:spPr/>
    </dgm:pt>
    <dgm:pt modelId="{721AC54A-8781-4449-8781-82BC28D58D38}" type="pres">
      <dgm:prSet presAssocID="{BC5CFAAF-2E7F-4756-8C9B-2BB8D7708613}" presName="parentTextArrow" presStyleLbl="node1" presStyleIdx="2" presStyleCnt="4" custLinFactNeighborY="3137"/>
      <dgm:spPr/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 custLinFactNeighborX="-33" custLinFactNeighborY="-5425"/>
      <dgm:spPr/>
    </dgm:pt>
  </dgm:ptLst>
  <dgm:cxnLst>
    <dgm:cxn modelId="{029D9532-D8B1-4704-BB67-08F4E1CDDC95}" type="presOf" srcId="{BC5CFAAF-2E7F-4756-8C9B-2BB8D7708613}" destId="{721AC54A-8781-4449-8781-82BC28D58D38}" srcOrd="0" destOrd="0" presId="urn:microsoft.com/office/officeart/2005/8/layout/process4"/>
    <dgm:cxn modelId="{05F9AC3A-0DAA-4FE7-8681-5D2B0D983FC8}" type="presOf" srcId="{AACF7570-A36E-451F-944C-D881E25C7796}" destId="{B054AC71-C63D-49AD-AFD5-BC663B4D6905}" srcOrd="0" destOrd="0" presId="urn:microsoft.com/office/officeart/2005/8/layout/process4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4948BA59-472B-47DC-9E3A-6AF7518E0391}" type="presOf" srcId="{FAAF0AC7-97D3-4AB9-BE1B-90CD9809A5E6}" destId="{A26A1724-EABA-42DF-AE04-5F5C5B5537AD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38E5AEA8-1887-471D-86D0-2ED66DE27682}" type="presOf" srcId="{2460F13D-6841-40E9-9F7F-2743CC61407A}" destId="{034DFE96-C7D7-49CB-BA35-3484CA918C15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0EAACAB5-16C3-499F-ADF6-D345C8DD2EE3}" srcId="{3D3E9FBC-FA62-4DD8-A4E9-0540C36874AF}" destId="{BC5CFAAF-2E7F-4756-8C9B-2BB8D7708613}" srcOrd="1" destOrd="0" parTransId="{8D7AFB19-4D3A-4CDA-8902-BB9A7824C268}" sibTransId="{55A0B1D6-6A9D-4E57-B5B1-846FA4D01927}"/>
    <dgm:cxn modelId="{762F3CF6-BB0F-4142-8EA9-BD573BBCA7E4}" type="presOf" srcId="{3D3E9FBC-FA62-4DD8-A4E9-0540C36874AF}" destId="{FB8E0C7F-41E7-4D3A-BC4A-3C1AAC217FA6}" srcOrd="0" destOrd="0" presId="urn:microsoft.com/office/officeart/2005/8/layout/process4"/>
    <dgm:cxn modelId="{1484DA67-F56C-4139-9782-C56A3011A770}" type="presParOf" srcId="{FB8E0C7F-41E7-4D3A-BC4A-3C1AAC217FA6}" destId="{88C06ADF-85DD-4C88-9A6E-4FC10D4E0E94}" srcOrd="0" destOrd="0" presId="urn:microsoft.com/office/officeart/2005/8/layout/process4"/>
    <dgm:cxn modelId="{BBEF9274-6FCB-41AC-BE09-B32A8C7C90FE}" type="presParOf" srcId="{88C06ADF-85DD-4C88-9A6E-4FC10D4E0E94}" destId="{A26A1724-EABA-42DF-AE04-5F5C5B5537AD}" srcOrd="0" destOrd="0" presId="urn:microsoft.com/office/officeart/2005/8/layout/process4"/>
    <dgm:cxn modelId="{75C8A886-D3AC-4884-AD8D-34A9896C2107}" type="presParOf" srcId="{FB8E0C7F-41E7-4D3A-BC4A-3C1AAC217FA6}" destId="{392FDB35-4341-46F4-B89E-B806BA1E55B6}" srcOrd="1" destOrd="0" presId="urn:microsoft.com/office/officeart/2005/8/layout/process4"/>
    <dgm:cxn modelId="{FAFA2740-E0A5-4780-9981-FEDC8A8F7C69}" type="presParOf" srcId="{FB8E0C7F-41E7-4D3A-BC4A-3C1AAC217FA6}" destId="{6607F988-2B2D-4151-886A-A5FD7D35ABEE}" srcOrd="2" destOrd="0" presId="urn:microsoft.com/office/officeart/2005/8/layout/process4"/>
    <dgm:cxn modelId="{1C01E9A6-0366-4EAB-9ECA-6CE4F77F491E}" type="presParOf" srcId="{6607F988-2B2D-4151-886A-A5FD7D35ABEE}" destId="{B054AC71-C63D-49AD-AFD5-BC663B4D6905}" srcOrd="0" destOrd="0" presId="urn:microsoft.com/office/officeart/2005/8/layout/process4"/>
    <dgm:cxn modelId="{88ECE0F0-2129-421E-BE63-E837C5EBAA6D}" type="presParOf" srcId="{FB8E0C7F-41E7-4D3A-BC4A-3C1AAC217FA6}" destId="{6B373A4F-5A39-483D-9D69-821628B23C89}" srcOrd="3" destOrd="0" presId="urn:microsoft.com/office/officeart/2005/8/layout/process4"/>
    <dgm:cxn modelId="{A16C8355-ADE1-4ED1-8956-B89BB43263F4}" type="presParOf" srcId="{FB8E0C7F-41E7-4D3A-BC4A-3C1AAC217FA6}" destId="{79BB1A5C-3D07-4C3A-941D-7A6D446D1D39}" srcOrd="4" destOrd="0" presId="urn:microsoft.com/office/officeart/2005/8/layout/process4"/>
    <dgm:cxn modelId="{EF9A61A7-C843-4F27-8CE9-47F430F53FE4}" type="presParOf" srcId="{79BB1A5C-3D07-4C3A-941D-7A6D446D1D39}" destId="{721AC54A-8781-4449-8781-82BC28D58D38}" srcOrd="0" destOrd="0" presId="urn:microsoft.com/office/officeart/2005/8/layout/process4"/>
    <dgm:cxn modelId="{6B029A48-8122-4A0E-8631-4A557E875432}" type="presParOf" srcId="{FB8E0C7F-41E7-4D3A-BC4A-3C1AAC217FA6}" destId="{4D557FCC-7417-4EBD-AFCF-76720DA2F009}" srcOrd="5" destOrd="0" presId="urn:microsoft.com/office/officeart/2005/8/layout/process4"/>
    <dgm:cxn modelId="{6658D17C-63E9-4792-A01C-C01F784E737E}" type="presParOf" srcId="{FB8E0C7F-41E7-4D3A-BC4A-3C1AAC217FA6}" destId="{A5988F9C-705B-480E-AEE9-1B4EADCC7B2D}" srcOrd="6" destOrd="0" presId="urn:microsoft.com/office/officeart/2005/8/layout/process4"/>
    <dgm:cxn modelId="{D0D9BC3B-A2DA-4A9C-A9A4-8ED193C40DBC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770434"/>
          <a:ext cx="6984776" cy="8018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7.422.739,44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 </a:t>
          </a:r>
        </a:p>
      </dsp:txBody>
      <dsp:txXfrm>
        <a:off x="0" y="3770434"/>
        <a:ext cx="6984776" cy="801871"/>
      </dsp:txXfrm>
    </dsp:sp>
    <dsp:sp modelId="{B054AC71-C63D-49AD-AFD5-BC663B4D6905}">
      <dsp:nvSpPr>
        <dsp:cNvPr id="0" name=""/>
        <dsp:cNvSpPr/>
      </dsp:nvSpPr>
      <dsp:spPr>
        <a:xfrm rot="10800000">
          <a:off x="0" y="2441110"/>
          <a:ext cx="6984776" cy="13377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Višak/manjak tekućeg razdoblja                                 -1.619.868,52 eura    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9.042.607,96 eura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 rot="10800000">
        <a:off x="0" y="2441110"/>
        <a:ext cx="6984776" cy="869262"/>
      </dsp:txXfrm>
    </dsp:sp>
    <dsp:sp modelId="{721AC54A-8781-4449-8781-82BC28D58D38}">
      <dsp:nvSpPr>
        <dsp:cNvPr id="0" name=""/>
        <dsp:cNvSpPr/>
      </dsp:nvSpPr>
      <dsp:spPr>
        <a:xfrm rot="10800000">
          <a:off x="0" y="1234092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  201.324.462,45 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</a:t>
          </a:r>
        </a:p>
      </dsp:txBody>
      <dsp:txXfrm rot="10800000">
        <a:off x="0" y="1234092"/>
        <a:ext cx="6984776" cy="801347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sp:txBody>
      <dsp:txXfrm rot="10800000">
        <a:off x="0" y="0"/>
        <a:ext cx="6984776" cy="8013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3770434"/>
          <a:ext cx="6984776" cy="8018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Prijenos viška u sljedeće razdoblje                                 7.120.981,66 eura </a:t>
          </a:r>
        </a:p>
      </dsp:txBody>
      <dsp:txXfrm>
        <a:off x="0" y="3770434"/>
        <a:ext cx="6984776" cy="801871"/>
      </dsp:txXfrm>
    </dsp:sp>
    <dsp:sp modelId="{B054AC71-C63D-49AD-AFD5-BC663B4D6905}">
      <dsp:nvSpPr>
        <dsp:cNvPr id="0" name=""/>
        <dsp:cNvSpPr/>
      </dsp:nvSpPr>
      <dsp:spPr>
        <a:xfrm rot="10800000">
          <a:off x="0" y="2441110"/>
          <a:ext cx="6984776" cy="1337799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Višak/manjak tekućeg razdoblja                                    -1.788.181,31 eura    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Preneseni višak/manjak iz prethodne godine                8.909.162,97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 rot="10800000">
        <a:off x="0" y="2441110"/>
        <a:ext cx="6984776" cy="869262"/>
      </dsp:txXfrm>
    </dsp:sp>
    <dsp:sp modelId="{721AC54A-8781-4449-8781-82BC28D58D38}">
      <dsp:nvSpPr>
        <dsp:cNvPr id="0" name=""/>
        <dsp:cNvSpPr/>
      </dsp:nvSpPr>
      <dsp:spPr>
        <a:xfrm rot="10800000">
          <a:off x="0" y="1262099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rashodi i izdaci                                               </a:t>
          </a:r>
          <a:r>
            <a:rPr lang="hr-HR" sz="1400" b="1" kern="1200" dirty="0"/>
            <a:t> </a:t>
          </a:r>
          <a:r>
            <a:rPr lang="hr-HR" sz="14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 59.260.675,69 </a:t>
          </a: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eura</a:t>
          </a:r>
        </a:p>
      </dsp:txBody>
      <dsp:txXfrm rot="10800000">
        <a:off x="0" y="1262099"/>
        <a:ext cx="6984776" cy="801347"/>
      </dsp:txXfrm>
    </dsp:sp>
    <dsp:sp modelId="{034DFE96-C7D7-49CB-BA35-3484CA918C15}">
      <dsp:nvSpPr>
        <dsp:cNvPr id="0" name=""/>
        <dsp:cNvSpPr/>
      </dsp:nvSpPr>
      <dsp:spPr>
        <a:xfrm rot="10800000">
          <a:off x="0" y="0"/>
          <a:ext cx="6984776" cy="123327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Arial" panose="020B0604020202020204" pitchFamily="34" charset="0"/>
              <a:cs typeface="Arial" panose="020B0604020202020204" pitchFamily="34" charset="0"/>
            </a:rPr>
            <a:t>Ukupno prihodi i primici       </a:t>
          </a:r>
        </a:p>
      </dsp:txBody>
      <dsp:txXfrm rot="10800000">
        <a:off x="0" y="0"/>
        <a:ext cx="6984776" cy="8013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0.16077</cdr:x>
      <cdr:y>0.84986</cdr:y>
    </cdr:from>
    <cdr:to>
      <cdr:x>0.84561</cdr:x>
      <cdr:y>0.98766</cdr:y>
    </cdr:to>
    <cdr:sp macro="" textlink="">
      <cdr:nvSpPr>
        <cdr:cNvPr id="2" name="TextBox 12">
          <a:extLst xmlns:a="http://schemas.openxmlformats.org/drawingml/2006/main">
            <a:ext uri="{FF2B5EF4-FFF2-40B4-BE49-F238E27FC236}">
              <a16:creationId xmlns:a16="http://schemas.microsoft.com/office/drawing/2014/main" id="{3A187D2F-83AD-B81D-5480-4C5CF96BECB2}"/>
            </a:ext>
          </a:extLst>
        </cdr:cNvPr>
        <cdr:cNvSpPr txBox="1"/>
      </cdr:nvSpPr>
      <cdr:spPr>
        <a:xfrm xmlns:a="http://schemas.openxmlformats.org/drawingml/2006/main">
          <a:off x="872072" y="2277678"/>
          <a:ext cx="371474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sr-Latn-C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r-HR" b="1" u="sng" dirty="0">
              <a:solidFill>
                <a:srgbClr val="002060"/>
              </a:solidFill>
              <a:latin typeface="Gabriola" panose="04040605051002020D02" pitchFamily="82" charset="0"/>
            </a:rPr>
            <a:t>Upravni odjel za financije i proračun</a:t>
          </a:r>
          <a:endParaRPr lang="en-US" b="1" u="sng" dirty="0">
            <a:solidFill>
              <a:srgbClr val="002060"/>
            </a:solidFill>
            <a:latin typeface="Gabriola" panose="04040605051002020D02" pitchFamily="82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0.32838</cdr:x>
      <cdr:y>0.58898</cdr:y>
    </cdr:from>
    <cdr:to>
      <cdr:x>0.58366</cdr:x>
      <cdr:y>0.71725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1678585" y="2682866"/>
          <a:ext cx="1304927" cy="5842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71,22%</a:t>
          </a:r>
        </a:p>
      </cdr:txBody>
    </cdr:sp>
  </cdr:relSizeAnchor>
  <cdr:relSizeAnchor xmlns:cdr="http://schemas.openxmlformats.org/drawingml/2006/chartDrawing">
    <cdr:from>
      <cdr:x>0.5</cdr:x>
      <cdr:y>0.2243</cdr:y>
    </cdr:from>
    <cdr:to>
      <cdr:x>0.72912</cdr:x>
      <cdr:y>0.34454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712132" y="1039245"/>
          <a:ext cx="1242807" cy="5571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28,78%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0.16077</cdr:x>
      <cdr:y>0.84986</cdr:y>
    </cdr:from>
    <cdr:to>
      <cdr:x>0.84561</cdr:x>
      <cdr:y>0.98766</cdr:y>
    </cdr:to>
    <cdr:sp macro="" textlink="">
      <cdr:nvSpPr>
        <cdr:cNvPr id="2" name="TextBox 12">
          <a:extLst xmlns:a="http://schemas.openxmlformats.org/drawingml/2006/main">
            <a:ext uri="{FF2B5EF4-FFF2-40B4-BE49-F238E27FC236}">
              <a16:creationId xmlns:a16="http://schemas.microsoft.com/office/drawing/2014/main" id="{3A187D2F-83AD-B81D-5480-4C5CF96BECB2}"/>
            </a:ext>
          </a:extLst>
        </cdr:cNvPr>
        <cdr:cNvSpPr txBox="1"/>
      </cdr:nvSpPr>
      <cdr:spPr>
        <a:xfrm xmlns:a="http://schemas.openxmlformats.org/drawingml/2006/main">
          <a:off x="872072" y="2277678"/>
          <a:ext cx="371474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sr-Latn-C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r-HR" b="1" u="sng" dirty="0">
              <a:solidFill>
                <a:srgbClr val="002060"/>
              </a:solidFill>
              <a:latin typeface="Gabriola" panose="04040605051002020D02" pitchFamily="82" charset="0"/>
            </a:rPr>
            <a:t>Upravni odjel za financije i proračun</a:t>
          </a:r>
          <a:endParaRPr lang="en-US" b="1" u="sng" dirty="0">
            <a:solidFill>
              <a:srgbClr val="002060"/>
            </a:solidFill>
            <a:latin typeface="Gabriola" panose="04040605051002020D02" pitchFamily="82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0.32838</cdr:x>
      <cdr:y>0.58898</cdr:y>
    </cdr:from>
    <cdr:to>
      <cdr:x>0.58366</cdr:x>
      <cdr:y>0.71725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1678585" y="2682866"/>
          <a:ext cx="1304927" cy="5842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%</a:t>
          </a:r>
        </a:p>
      </cdr:txBody>
    </cdr:sp>
  </cdr:relSizeAnchor>
  <cdr:relSizeAnchor xmlns:cdr="http://schemas.openxmlformats.org/drawingml/2006/chartDrawing">
    <cdr:from>
      <cdr:x>0.5</cdr:x>
      <cdr:y>0.2243</cdr:y>
    </cdr:from>
    <cdr:to>
      <cdr:x>0.72912</cdr:x>
      <cdr:y>0.34454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712132" y="1039245"/>
          <a:ext cx="1242807" cy="5571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%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0.4846</cdr:x>
      <cdr:y>0.05835</cdr:y>
    </cdr:from>
    <cdr:to>
      <cdr:x>0.64853</cdr:x>
      <cdr:y>0.14346</cdr:y>
    </cdr:to>
    <cdr:sp macro="" textlink="">
      <cdr:nvSpPr>
        <cdr:cNvPr id="4" name="TekstniOkvir 3"/>
        <cdr:cNvSpPr txBox="1"/>
      </cdr:nvSpPr>
      <cdr:spPr>
        <a:xfrm xmlns:a="http://schemas.openxmlformats.org/drawingml/2006/main">
          <a:off x="2206062" y="258158"/>
          <a:ext cx="746266" cy="3765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1197" kern="1200" dirty="0">
              <a:solidFill>
                <a:prstClr val="black">
                  <a:lumMod val="75000"/>
                  <a:lumOff val="25000"/>
                </a:prstClr>
              </a:solidFill>
            </a:rPr>
            <a:t>8,46 %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23.06.26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gi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8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4.xml"/><Relationship Id="rId5" Type="http://schemas.openxmlformats.org/officeDocument/2006/relationships/chart" Target="../charts/chart12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upravni-odjeli/financije-i-prora%C4%8Dun/prora%C4%8Dun-vodi%C4%8D-za-gra%C4%91ane/itemlist/category/241-2025-godina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GODIŠNJI IZVJEŠTAJ O IZVRŠENJU PRORAČUNA ZADARSKE ŽUPANIJE ZA 2025.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900" dirty="0">
                <a:solidFill>
                  <a:srgbClr val="121284"/>
                </a:solidFill>
              </a:rPr>
              <a:t>vodič za građane 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 anchor="b">
            <a:normAutofit/>
          </a:bodyPr>
          <a:lstStyle/>
          <a:p>
            <a:pPr algn="ctr">
              <a:buNone/>
            </a:pPr>
            <a:endParaRPr lang="hr-HR" sz="800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     Zadar, travanj 2026.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Rezervirano mjesto sadržaja 8">
            <a:extLst>
              <a:ext uri="{FF2B5EF4-FFF2-40B4-BE49-F238E27FC236}">
                <a16:creationId xmlns:a16="http://schemas.microsoft.com/office/drawing/2014/main" id="{B9507912-0039-F3D5-1D1D-3FAD39B536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3528" y="1052735"/>
            <a:ext cx="4040188" cy="5188663"/>
          </a:xfrm>
        </p:spPr>
        <p:txBody>
          <a:bodyPr>
            <a:normAutofit fontScale="77500" lnSpcReduction="20000"/>
          </a:bodyPr>
          <a:lstStyle/>
          <a:p>
            <a:pPr marL="0" indent="0" algn="r">
              <a:buNone/>
            </a:pPr>
            <a:r>
              <a:rPr lang="hr-HR" b="1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Godišnji izvještaj o </a:t>
            </a:r>
            <a:b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hr-HR" sz="2400" b="1" kern="1200" dirty="0">
                <a:solidFill>
                  <a:srgbClr val="2F5496"/>
                </a:solidFill>
                <a:effectLst>
                  <a:outerShdw blurRad="50800" dist="38100" dir="8100000" algn="tr">
                    <a:schemeClr val="accent3">
                      <a:lumMod val="40000"/>
                      <a:lumOff val="60000"/>
                      <a:alpha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izvršenju Proračuna sadrži: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13" name="Rezervirano mjesto sadržaja 7">
            <a:extLst>
              <a:ext uri="{FF2B5EF4-FFF2-40B4-BE49-F238E27FC236}">
                <a16:creationId xmlns:a16="http://schemas.microsoft.com/office/drawing/2014/main" id="{82012113-CAD4-8A49-3703-7EDC4E775E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72000" y="834971"/>
            <a:ext cx="4389882" cy="5508332"/>
          </a:xfrm>
        </p:spPr>
        <p:txBody>
          <a:bodyPr>
            <a:normAutofit fontScale="77500" lnSpcReduction="20000"/>
          </a:bodyPr>
          <a:lstStyle/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33705" algn="l"/>
              </a:tabLst>
            </a:pPr>
            <a:endParaRPr lang="hr-HR" sz="1500" b="1" i="1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33705" algn="l"/>
              </a:tabLst>
            </a:pPr>
            <a:endParaRPr lang="hr-HR" sz="1500" b="1" i="1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spcBef>
                <a:spcPts val="30"/>
              </a:spcBef>
              <a:spcAft>
                <a:spcPts val="0"/>
              </a:spcAft>
              <a:buSzPts val="1000"/>
              <a:buAutoNum type="arabicPeriod"/>
              <a:tabLst>
                <a:tab pos="433705" algn="l"/>
              </a:tabLst>
            </a:pPr>
            <a:r>
              <a:rPr lang="en-US" sz="15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Opći</a:t>
            </a:r>
            <a:r>
              <a:rPr lang="en-US" sz="1500" b="1" spc="3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dio</a:t>
            </a:r>
            <a:r>
              <a:rPr lang="en-US" sz="1500" b="1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r-HR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proračuna koji čine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hr-HR" sz="1500" spc="-1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33705" algn="l"/>
              </a:tabLst>
            </a:pPr>
            <a:r>
              <a:rPr lang="hr-HR" sz="15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-    Sažetak Računa prihoda i rashoda i  Računa financiranja</a:t>
            </a:r>
          </a:p>
          <a:p>
            <a:pPr marL="742950" lvl="1" indent="-285750">
              <a:spcBef>
                <a:spcPts val="35"/>
              </a:spcBef>
              <a:spcAft>
                <a:spcPts val="0"/>
              </a:spcAft>
              <a:buSzPts val="1100"/>
              <a:buFont typeface="Times New Roman" panose="02020603050405020304" pitchFamily="18" charset="0"/>
              <a:buChar char="-"/>
              <a:tabLst>
                <a:tab pos="40830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Račun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prihoda</a:t>
            </a:r>
            <a:r>
              <a:rPr lang="en-US" sz="1500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rashoda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o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prihodima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i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rashodima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ekonomskoj</a:t>
            </a:r>
            <a:r>
              <a:rPr lang="hr-HR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klasifikaciji</a:t>
            </a: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o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prihodima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i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rashodima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izvorima</a:t>
            </a:r>
            <a:r>
              <a:rPr lang="hr-HR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financiranja</a:t>
            </a:r>
            <a:endParaRPr lang="hr-HR" sz="1500" dirty="0">
              <a:solidFill>
                <a:schemeClr val="tx2"/>
              </a:solidFill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hr-HR" sz="150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 o rashodima prema funkcijskoj klasifikaciji</a:t>
            </a:r>
            <a:endParaRPr lang="en-US" sz="1500" dirty="0">
              <a:solidFill>
                <a:schemeClr val="tx2"/>
              </a:solidFill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742950" lvl="1" indent="-285750">
              <a:spcBef>
                <a:spcPts val="30"/>
              </a:spcBef>
              <a:buSzPts val="1100"/>
              <a:buFont typeface="Times New Roman" panose="02020603050405020304" pitchFamily="18" charset="0"/>
              <a:buChar char="-"/>
              <a:tabLst>
                <a:tab pos="40830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Račun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financiranja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500" spc="8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ekonomskoj</a:t>
            </a:r>
            <a:r>
              <a:rPr lang="en-US" sz="15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lvl="2">
              <a:spcBef>
                <a:spcPts val="30"/>
              </a:spcBef>
              <a:buSzPts val="1100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prema</a:t>
            </a:r>
            <a:r>
              <a:rPr lang="en-US" sz="15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izvorima</a:t>
            </a:r>
            <a:r>
              <a:rPr lang="en-US" sz="15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financiranja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0" indent="0">
              <a:spcBef>
                <a:spcPts val="65"/>
              </a:spcBef>
              <a:buNone/>
            </a:pPr>
            <a:endParaRPr lang="en-US" sz="150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67995" algn="l"/>
              </a:tabLst>
            </a:pPr>
            <a:r>
              <a:rPr lang="hr-HR" sz="1500" b="1" i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hr-HR" sz="1500" b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15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Posebni</a:t>
            </a:r>
            <a:r>
              <a:rPr lang="en-US" sz="1500" b="1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b="1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dio</a:t>
            </a:r>
            <a:r>
              <a:rPr lang="en-US" sz="1500" b="1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r-HR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organizacijskoj</a:t>
            </a:r>
            <a:r>
              <a:rPr lang="en-US" sz="1500" spc="7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programskoj</a:t>
            </a:r>
            <a:r>
              <a:rPr lang="en-US" sz="1500" spc="8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klasifikaciji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.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0" indent="0">
              <a:spcBef>
                <a:spcPts val="65"/>
              </a:spcBef>
              <a:buNone/>
            </a:pPr>
            <a:r>
              <a:rPr lang="en-US" sz="15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67995" algn="l"/>
              </a:tabLst>
            </a:pPr>
            <a:r>
              <a:rPr lang="hr-HR" sz="1500" b="1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-  </a:t>
            </a:r>
            <a:r>
              <a:rPr lang="en-US" sz="1500" b="1" dirty="0" err="1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Obrazloženje</a:t>
            </a:r>
            <a:r>
              <a:rPr lang="hr-HR" sz="1500" b="1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općeg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dijela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godišnjeg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izvještaja o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izvršenju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proračuna</a:t>
            </a:r>
            <a:r>
              <a:rPr lang="hr-HR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Zadarske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županije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za 202</a:t>
            </a:r>
            <a:r>
              <a:rPr lang="hr-HR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godinu</a:t>
            </a:r>
            <a:endParaRPr lang="hr-HR" sz="1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spcBef>
                <a:spcPts val="30"/>
              </a:spcBef>
              <a:spcAft>
                <a:spcPts val="0"/>
              </a:spcAft>
              <a:buSzPts val="1000"/>
              <a:buNone/>
              <a:tabLst>
                <a:tab pos="467995" algn="l"/>
              </a:tabLst>
            </a:pPr>
            <a:r>
              <a:rPr lang="hr-HR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-  </a:t>
            </a:r>
            <a:r>
              <a:rPr lang="hr-HR" sz="15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Obrazloženje</a:t>
            </a:r>
            <a:r>
              <a:rPr lang="hr-HR" sz="1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posebnog dijela izvještaja o izvršenju proračuna 2025. godinu</a:t>
            </a:r>
            <a:endParaRPr lang="en-US" sz="1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SzPts val="1000"/>
              <a:buNone/>
              <a:tabLst>
                <a:tab pos="467995" algn="l"/>
              </a:tabLst>
            </a:pPr>
            <a:r>
              <a:rPr lang="hr-HR" sz="1500" b="1" u="none" strike="noStrike" spc="0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4. </a:t>
            </a:r>
            <a:r>
              <a:rPr lang="en-US" sz="1500" b="1" u="none" strike="noStrike" spc="0" dirty="0" err="1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Posebni</a:t>
            </a:r>
            <a:r>
              <a:rPr lang="en-US" sz="1500" b="1" u="none" strike="noStrike" spc="70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500" b="1" u="none" strike="noStrike" spc="0" dirty="0" err="1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izvještaji</a:t>
            </a:r>
            <a:r>
              <a:rPr lang="en-US" sz="1500" b="0" u="none" strike="noStrike" spc="-25" dirty="0">
                <a:solidFill>
                  <a:schemeClr val="tx2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US" sz="1500" b="1" u="sng" spc="0" dirty="0">
              <a:solidFill>
                <a:schemeClr val="tx2"/>
              </a:solidFill>
              <a:effectLst/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500" spc="6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korištenju</a:t>
            </a:r>
            <a:r>
              <a:rPr lang="en-US" sz="1500" spc="8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proračunske</a:t>
            </a:r>
            <a:r>
              <a:rPr lang="en-US" sz="1500" spc="7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zalihe</a:t>
            </a:r>
            <a:r>
              <a:rPr lang="en-US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o</a:t>
            </a:r>
            <a:r>
              <a:rPr lang="en-US" sz="1500" spc="4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zaduživanju</a:t>
            </a:r>
            <a:r>
              <a:rPr lang="en-US" sz="15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na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domaćem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stranom</a:t>
            </a:r>
            <a:r>
              <a:rPr lang="en-US" sz="1500" spc="6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tržištu</a:t>
            </a:r>
            <a:r>
              <a:rPr lang="en-US" sz="1500" spc="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novca</a:t>
            </a:r>
            <a:r>
              <a:rPr lang="en-US" sz="1500" spc="4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</a:t>
            </a:r>
            <a:r>
              <a:rPr lang="en-US" sz="1500" spc="35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 </a:t>
            </a:r>
            <a:r>
              <a:rPr lang="en-US" sz="1500" spc="-1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kapitala</a:t>
            </a:r>
            <a:r>
              <a:rPr lang="hr-HR" sz="1500" spc="-1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,</a:t>
            </a: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hr-HR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 o danim jamstvima i plaćanjima po protestiranim jamstvima,</a:t>
            </a: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hr-HR" sz="1500" spc="-1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 o korištenju sredstava fondova Europske unije</a:t>
            </a: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hr-HR" sz="1500" spc="-1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Izvještaj o danim zajmovima i potraživanjima po danim zajmovima</a:t>
            </a:r>
          </a:p>
          <a:p>
            <a:pPr marL="342900" lvl="0" indent="-342900">
              <a:spcBef>
                <a:spcPts val="30"/>
              </a:spcBef>
              <a:buSzPts val="1100"/>
              <a:buFont typeface="Wingdings" panose="05000000000000000000" pitchFamily="2" charset="2"/>
              <a:buChar char=""/>
              <a:tabLst>
                <a:tab pos="962025" algn="l"/>
              </a:tabLst>
            </a:pPr>
            <a:r>
              <a:rPr lang="hr-HR" sz="1500" spc="-10" dirty="0">
                <a:solidFill>
                  <a:schemeClr val="tx2"/>
                </a:solidFill>
                <a:latin typeface="Arial" panose="020B0604020202020204" pitchFamily="34" charset="0"/>
                <a:ea typeface="Wingdings" panose="05000000000000000000" pitchFamily="2" charset="2"/>
                <a:cs typeface="Arial" panose="020B0604020202020204" pitchFamily="34" charset="0"/>
              </a:rPr>
              <a:t>Stanje potraživanja, dospjelih obveza, potencijalnih obveza po osnovi sudskih postupaka</a:t>
            </a:r>
            <a:endParaRPr lang="en-US" sz="1500" spc="0" dirty="0">
              <a:solidFill>
                <a:schemeClr val="tx2"/>
              </a:solidFill>
              <a:effectLst/>
              <a:latin typeface="Arial" panose="020B0604020202020204" pitchFamily="34" charset="0"/>
              <a:ea typeface="Wingdings" panose="05000000000000000000" pitchFamily="2" charset="2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2" name="TextBox 12">
            <a:extLst>
              <a:ext uri="{FF2B5EF4-FFF2-40B4-BE49-F238E27FC236}">
                <a16:creationId xmlns:a16="http://schemas.microsoft.com/office/drawing/2014/main" id="{5C68E98E-C3AB-970F-5D01-4593709D93E9}"/>
              </a:ext>
            </a:extLst>
          </p:cNvPr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699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0731598"/>
              </p:ext>
            </p:extLst>
          </p:nvPr>
        </p:nvGraphicFramePr>
        <p:xfrm>
          <a:off x="899592" y="1734853"/>
          <a:ext cx="6984776" cy="4574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928981"/>
            <a:ext cx="6984776" cy="8058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Ukupno izvršenje proračuna za 2025. godinu</a:t>
            </a:r>
            <a:endParaRPr lang="hr-HR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1D2B9190-5D88-483B-B341-F06E033CA32C}"/>
              </a:ext>
            </a:extLst>
          </p:cNvPr>
          <p:cNvSpPr txBox="1"/>
          <p:nvPr/>
        </p:nvSpPr>
        <p:spPr>
          <a:xfrm>
            <a:off x="5220072" y="1914201"/>
            <a:ext cx="20040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 199.704.593,93 eura  </a:t>
            </a:r>
          </a:p>
        </p:txBody>
      </p:sp>
    </p:spTree>
    <p:extLst>
      <p:ext uri="{BB962C8B-B14F-4D97-AF65-F5344CB8AC3E}">
        <p14:creationId xmlns:p14="http://schemas.microsoft.com/office/powerpoint/2010/main" val="2542640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0277003"/>
              </p:ext>
            </p:extLst>
          </p:nvPr>
        </p:nvGraphicFramePr>
        <p:xfrm>
          <a:off x="899592" y="1734853"/>
          <a:ext cx="6984776" cy="4574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899592" y="928981"/>
            <a:ext cx="6984776" cy="8058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hr-H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Ukupno izvršenje proračuna za 2025. godinu</a:t>
            </a:r>
          </a:p>
          <a:p>
            <a:pPr algn="ctr"/>
            <a:r>
              <a:rPr lang="hr-HR" dirty="0">
                <a:solidFill>
                  <a:schemeClr val="tx1"/>
                </a:solidFill>
              </a:rPr>
              <a:t>(bez proračunskih korisnika)</a:t>
            </a:r>
            <a:endParaRPr lang="en-US" dirty="0">
              <a:solidFill>
                <a:schemeClr val="tx1"/>
              </a:solidFill>
            </a:endParaRPr>
          </a:p>
          <a:p>
            <a:pPr algn="ctr"/>
            <a:endParaRPr lang="hr-HR" b="1" i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1D2B9190-5D88-483B-B341-F06E033CA32C}"/>
              </a:ext>
            </a:extLst>
          </p:cNvPr>
          <p:cNvSpPr txBox="1"/>
          <p:nvPr/>
        </p:nvSpPr>
        <p:spPr>
          <a:xfrm>
            <a:off x="5299162" y="1915020"/>
            <a:ext cx="18549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sz="1400" b="1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57.472.494,38 </a:t>
            </a:r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eura  </a:t>
            </a:r>
          </a:p>
        </p:txBody>
      </p:sp>
    </p:spTree>
    <p:extLst>
      <p:ext uri="{BB962C8B-B14F-4D97-AF65-F5344CB8AC3E}">
        <p14:creationId xmlns:p14="http://schemas.microsoft.com/office/powerpoint/2010/main" val="2667185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394364" y="1523922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99D2F5C8-F8DF-7E1D-6411-337DEEF71B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9287946"/>
              </p:ext>
            </p:extLst>
          </p:nvPr>
        </p:nvGraphicFramePr>
        <p:xfrm>
          <a:off x="940542" y="1877009"/>
          <a:ext cx="6151738" cy="3892035"/>
        </p:xfrm>
        <a:graphic>
          <a:graphicData uri="http://schemas.openxmlformats.org/drawingml/2006/table">
            <a:tbl>
              <a:tblPr/>
              <a:tblGrid>
                <a:gridCol w="2771278">
                  <a:extLst>
                    <a:ext uri="{9D8B030D-6E8A-4147-A177-3AD203B41FA5}">
                      <a16:colId xmlns:a16="http://schemas.microsoft.com/office/drawing/2014/main" val="2791789902"/>
                    </a:ext>
                  </a:extLst>
                </a:gridCol>
                <a:gridCol w="1120714">
                  <a:extLst>
                    <a:ext uri="{9D8B030D-6E8A-4147-A177-3AD203B41FA5}">
                      <a16:colId xmlns:a16="http://schemas.microsoft.com/office/drawing/2014/main" val="2510365962"/>
                    </a:ext>
                  </a:extLst>
                </a:gridCol>
                <a:gridCol w="1367454">
                  <a:extLst>
                    <a:ext uri="{9D8B030D-6E8A-4147-A177-3AD203B41FA5}">
                      <a16:colId xmlns:a16="http://schemas.microsoft.com/office/drawing/2014/main" val="1224967855"/>
                    </a:ext>
                  </a:extLst>
                </a:gridCol>
                <a:gridCol w="892292">
                  <a:extLst>
                    <a:ext uri="{9D8B030D-6E8A-4147-A177-3AD203B41FA5}">
                      <a16:colId xmlns:a16="http://schemas.microsoft.com/office/drawing/2014/main" val="1015701411"/>
                    </a:ext>
                  </a:extLst>
                </a:gridCol>
              </a:tblGrid>
              <a:tr h="20721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Naziv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Rebalans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202</a:t>
                      </a:r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Ostvarenje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202</a:t>
                      </a:r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Indeks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5470"/>
                  </a:ext>
                </a:extLst>
              </a:tr>
              <a:tr h="20721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PRIHODI POSLOVANJA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209.581.030,29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195.351.922,82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93,21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5317336"/>
                  </a:ext>
                </a:extLst>
              </a:tr>
              <a:tr h="26902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Prihodi od poreza 	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34.136.430,00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35.742.827,36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104,71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227349"/>
                  </a:ext>
                </a:extLst>
              </a:tr>
              <a:tr h="38457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Pomoći iz inozemstva i od subjekata unutar općeg proračuna 	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103.187.097,08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92.839.323,14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89,97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0635145"/>
                  </a:ext>
                </a:extLst>
              </a:tr>
              <a:tr h="20721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</a:t>
                      </a:r>
                      <a:r>
                        <a:rPr lang="hr-HR" sz="9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rihodi</a:t>
                      </a:r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od imovine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3.261.172,54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3.064.478,03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93,97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2981725"/>
                  </a:ext>
                </a:extLst>
              </a:tr>
              <a:tr h="34875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Prihodi od upravnih i administrativnih pristojbi, pristojbi po posebnim propisima i naknada 	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7.381.846,31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6.632.832,85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89,85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139650"/>
                  </a:ext>
                </a:extLst>
              </a:tr>
              <a:tr h="44548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Prihodi od prodaje proizvoda i robe te pruženih usluga, prihodi od donacija, te povrati po protestiranim jamstvima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13.735.213,84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11.526.362,56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83,92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2818511"/>
                  </a:ext>
                </a:extLst>
              </a:tr>
              <a:tr h="29051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Prihodi iz nadležnog proračuna i od HZZO temeljem ugovornih obveza 	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47.812.271,52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45.498.616,71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95,16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620441"/>
                  </a:ext>
                </a:extLst>
              </a:tr>
              <a:tr h="27495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l-PL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Kazne, upravne mjere i ostali prihodi 	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66.999,00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47.482,17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70,87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1193775"/>
                  </a:ext>
                </a:extLst>
              </a:tr>
              <a:tr h="20721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PRIHODI OD PROD</a:t>
                      </a:r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AJE NEFINANCIJSKE IMOVINE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177.571,77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92.247,82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51,95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2349395"/>
                  </a:ext>
                </a:extLst>
              </a:tr>
              <a:tr h="274957">
                <a:tc>
                  <a:txBody>
                    <a:bodyPr/>
                    <a:lstStyle/>
                    <a:p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Prihodi od prodaje </a:t>
                      </a:r>
                      <a:r>
                        <a:rPr lang="hr-HR" sz="9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neproizvedene</a:t>
                      </a:r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dugotrajne imovine 	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153.000,00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82.320,27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53,80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829062"/>
                  </a:ext>
                </a:extLst>
              </a:tr>
              <a:tr h="274957">
                <a:tc>
                  <a:txBody>
                    <a:bodyPr/>
                    <a:lstStyle/>
                    <a:p>
                      <a:r>
                        <a:rPr lang="pl-PL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Prihodi od prodaje proizvedene dugotrajne imovine </a:t>
                      </a:r>
                    </a:p>
                    <a:p>
                      <a:pPr algn="l" rtl="0" fontAlgn="ctr"/>
                      <a:endParaRPr lang="pl-PL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24.571,77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9.927,55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40,40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254370"/>
                  </a:ext>
                </a:extLst>
              </a:tr>
              <a:tr h="274957">
                <a:tc>
                  <a:txBody>
                    <a:bodyPr/>
                    <a:lstStyle/>
                    <a:p>
                      <a:r>
                        <a:rPr lang="it-IT" sz="9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hr-HR" sz="9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Primici od zaduživanja 	</a:t>
                      </a:r>
                    </a:p>
                    <a:p>
                      <a:pPr algn="l" rtl="0" fontAlgn="ctr"/>
                      <a:endParaRPr lang="it-IT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4.262.034,47</a:t>
                      </a:r>
                      <a:endParaRPr lang="en-US" sz="900" b="1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4.260.423,29</a:t>
                      </a:r>
                      <a:endParaRPr lang="en-US" sz="900" b="1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99,96</a:t>
                      </a:r>
                      <a:endParaRPr lang="en-US" sz="900" b="1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4848014"/>
                  </a:ext>
                </a:extLst>
              </a:tr>
              <a:tr h="20721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PRIHODI I PRIMICI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214.020.636,53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199.704.593,93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93,31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D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6867527"/>
                  </a:ext>
                </a:extLst>
              </a:tr>
            </a:tbl>
          </a:graphicData>
        </a:graphic>
      </p:graphicFrame>
      <p:sp>
        <p:nvSpPr>
          <p:cNvPr id="19" name="Naslov 1">
            <a:extLst>
              <a:ext uri="{FF2B5EF4-FFF2-40B4-BE49-F238E27FC236}">
                <a16:creationId xmlns:a16="http://schemas.microsoft.com/office/drawing/2014/main" id="{B2290DEB-E7BF-4BA2-8F03-B2F0BBB15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301457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r>
              <a:rPr lang="hr-HR" sz="2700" b="1" dirty="0">
                <a:latin typeface="Arial" panose="020B0604020202020204" pitchFamily="34" charset="0"/>
                <a:cs typeface="Arial" panose="020B0604020202020204" pitchFamily="34" charset="0"/>
              </a:rPr>
              <a:t>Ukupno ostvarenje prihoda i primitaka</a:t>
            </a:r>
            <a:br>
              <a:rPr lang="hr-HR" sz="3100" b="1" dirty="0"/>
            </a:br>
            <a:br>
              <a:rPr lang="hr-HR" dirty="0"/>
            </a:br>
            <a:endParaRPr lang="hr-HR" dirty="0"/>
          </a:p>
        </p:txBody>
      </p:sp>
      <p:sp>
        <p:nvSpPr>
          <p:cNvPr id="20" name="TextBox 15">
            <a:extLst>
              <a:ext uri="{FF2B5EF4-FFF2-40B4-BE49-F238E27FC236}">
                <a16:creationId xmlns:a16="http://schemas.microsoft.com/office/drawing/2014/main" id="{E4CA8D96-9025-4EBD-856C-76F1E970AD53}"/>
              </a:ext>
            </a:extLst>
          </p:cNvPr>
          <p:cNvSpPr txBox="1"/>
          <p:nvPr/>
        </p:nvSpPr>
        <p:spPr>
          <a:xfrm>
            <a:off x="899592" y="1262312"/>
            <a:ext cx="457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900" b="1" dirty="0">
                <a:latin typeface="Arial" panose="020B0604020202020204" pitchFamily="34" charset="0"/>
                <a:cs typeface="Arial" panose="020B0604020202020204" pitchFamily="34" charset="0"/>
              </a:rPr>
              <a:t>Prihodi i primici Proračuna Zadarske županije u 2025. godini u odnosu na godišnji plan </a:t>
            </a:r>
          </a:p>
          <a:p>
            <a:endParaRPr lang="hr-HR" sz="1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4761C2A1-A730-47FB-8005-175FA1B60755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3575050" y="273050"/>
          <a:ext cx="5111750" cy="5853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0D58D851-7C0D-9CB9-A360-D61FA9EB4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9808" y="1319425"/>
            <a:ext cx="2605495" cy="4633282"/>
          </a:xfrm>
        </p:spPr>
        <p:txBody>
          <a:bodyPr/>
          <a:lstStyle/>
          <a:p>
            <a:r>
              <a:rPr lang="hr-HR" sz="1800" kern="2700" spc="130" dirty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ldhabi" panose="020F0502020204030204" pitchFamily="2" charset="-78"/>
              </a:rPr>
              <a:t>UKUPNO OSTVARENJE PRIHODA I PRIMITAKA U 2025. GODINI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1" name="Grafikon 10">
            <a:extLst>
              <a:ext uri="{FF2B5EF4-FFF2-40B4-BE49-F238E27FC236}">
                <a16:creationId xmlns:a16="http://schemas.microsoft.com/office/drawing/2014/main" id="{1C468783-52A8-4792-87BB-0F328DFAD6C4}"/>
              </a:ext>
            </a:extLst>
          </p:cNvPr>
          <p:cNvGraphicFramePr/>
          <p:nvPr>
            <p:extLst/>
          </p:nvPr>
        </p:nvGraphicFramePr>
        <p:xfrm>
          <a:off x="-872072" y="4184162"/>
          <a:ext cx="5424264" cy="26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Naslov 1">
            <a:extLst>
              <a:ext uri="{FF2B5EF4-FFF2-40B4-BE49-F238E27FC236}">
                <a16:creationId xmlns:a16="http://schemas.microsoft.com/office/drawing/2014/main" id="{CFDCE396-4EB8-8CDF-674A-829B6E985871}"/>
              </a:ext>
            </a:extLst>
          </p:cNvPr>
          <p:cNvSpPr txBox="1">
            <a:spLocks/>
          </p:cNvSpPr>
          <p:nvPr/>
        </p:nvSpPr>
        <p:spPr>
          <a:xfrm>
            <a:off x="3146228" y="1276247"/>
            <a:ext cx="4659014" cy="377837"/>
          </a:xfrm>
          <a:prstGeom prst="rect">
            <a:avLst/>
          </a:prstGeom>
          <a:solidFill>
            <a:srgbClr val="E7EBF0"/>
          </a:solidFill>
          <a:ln>
            <a:solidFill>
              <a:srgbClr val="FDFD23"/>
            </a:solidFill>
          </a:ln>
        </p:spPr>
        <p:txBody>
          <a:bodyPr/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Iznosi </a:t>
            </a:r>
            <a:r>
              <a:rPr lang="hr-HR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199.704.593,93 eura, od kojih: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Grafikon 4">
            <a:extLst>
              <a:ext uri="{FF2B5EF4-FFF2-40B4-BE49-F238E27FC236}">
                <a16:creationId xmlns:a16="http://schemas.microsoft.com/office/drawing/2014/main" id="{6EEEE330-BB32-2091-2001-9DD832F350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4050688"/>
              </p:ext>
            </p:extLst>
          </p:nvPr>
        </p:nvGraphicFramePr>
        <p:xfrm>
          <a:off x="3099877" y="1682642"/>
          <a:ext cx="5424264" cy="4633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590746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15">
            <a:extLst>
              <a:ext uri="{FF2B5EF4-FFF2-40B4-BE49-F238E27FC236}">
                <a16:creationId xmlns:a16="http://schemas.microsoft.com/office/drawing/2014/main" id="{814B72BE-633E-4CEA-9F95-EE49B7FF14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410596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15">
            <a:extLst>
              <a:ext uri="{FF2B5EF4-FFF2-40B4-BE49-F238E27FC236}">
                <a16:creationId xmlns:a16="http://schemas.microsoft.com/office/drawing/2014/main" id="{0DFA45E9-257D-4912-96E1-296DE8F3C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30640"/>
            <a:ext cx="8229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400" b="1" dirty="0">
                <a:latin typeface="Arial" panose="020B0604020202020204" pitchFamily="34" charset="0"/>
                <a:cs typeface="Arial" panose="020B0604020202020204" pitchFamily="34" charset="0"/>
              </a:rPr>
              <a:t>Struktura ostvarenih prihoda i primitaka konsolidiranog Proračuna za 2025. godinu</a:t>
            </a:r>
          </a:p>
        </p:txBody>
      </p:sp>
    </p:spTree>
    <p:extLst>
      <p:ext uri="{BB962C8B-B14F-4D97-AF65-F5344CB8AC3E}">
        <p14:creationId xmlns:p14="http://schemas.microsoft.com/office/powerpoint/2010/main" val="3930531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36187" y="255153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r>
              <a:rPr lang="hr-HR" sz="3100" b="1" dirty="0"/>
              <a:t>Ukupno izvršenje proračuna u 2025. godini </a:t>
            </a: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7" name="Rezervirano mjesto sadržaja 22">
            <a:extLst>
              <a:ext uri="{FF2B5EF4-FFF2-40B4-BE49-F238E27FC236}">
                <a16:creationId xmlns:a16="http://schemas.microsoft.com/office/drawing/2014/main" id="{C2ABE95B-39E1-4289-A4F5-B3902585E5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7027082"/>
              </p:ext>
            </p:extLst>
          </p:nvPr>
        </p:nvGraphicFramePr>
        <p:xfrm>
          <a:off x="5178832" y="4009216"/>
          <a:ext cx="3714744" cy="43197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A276B934-0E16-B37C-9032-F7CBADCEC9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0862257"/>
              </p:ext>
            </p:extLst>
          </p:nvPr>
        </p:nvGraphicFramePr>
        <p:xfrm>
          <a:off x="522476" y="1716324"/>
          <a:ext cx="5345668" cy="4516936"/>
        </p:xfrm>
        <a:graphic>
          <a:graphicData uri="http://schemas.openxmlformats.org/drawingml/2006/table">
            <a:tbl>
              <a:tblPr/>
              <a:tblGrid>
                <a:gridCol w="1889284">
                  <a:extLst>
                    <a:ext uri="{9D8B030D-6E8A-4147-A177-3AD203B41FA5}">
                      <a16:colId xmlns:a16="http://schemas.microsoft.com/office/drawing/2014/main" val="3837088032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76939913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180222675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085013346"/>
                    </a:ext>
                  </a:extLst>
                </a:gridCol>
              </a:tblGrid>
              <a:tr h="52855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Naziv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Rebalans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202</a:t>
                      </a:r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Izvršenje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202</a:t>
                      </a:r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Izvršenje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/</a:t>
                      </a:r>
                      <a:b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Rebalans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7770960"/>
                  </a:ext>
                </a:extLst>
              </a:tr>
              <a:tr h="28913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RASHODI POSLOVANJA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185.836.106,98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177.607.042,10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95,57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8089756"/>
                  </a:ext>
                </a:extLst>
              </a:tr>
              <a:tr h="3189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RASHODI ZA ZAPOSLENE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124.479.582,06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122.438.716,82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98,36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9694781"/>
                  </a:ext>
                </a:extLst>
              </a:tr>
              <a:tr h="28913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MATERIJALNI RASHODI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45.991.028,14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41.684.071,00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90,64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3804452"/>
                  </a:ext>
                </a:extLst>
              </a:tr>
              <a:tr h="28913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FINANCIJSKI RASHODI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363.068,17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301.295,30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82,99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896981"/>
                  </a:ext>
                </a:extLst>
              </a:tr>
              <a:tr h="28913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SUBVENCIE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570.000,00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499.152,73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87,57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046764"/>
                  </a:ext>
                </a:extLst>
              </a:tr>
              <a:tr h="35674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POMOĆI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DANE U INOZEMSTVO I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4.992.314,95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4.389.353,01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87,92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3206792"/>
                  </a:ext>
                </a:extLst>
              </a:tr>
              <a:tr h="42764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NAKNADE GRAĐ</a:t>
                      </a:r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ANIMA I KUĆANSTVIMA NA TEMELJU OSIGURANJA I DRUGE NAKNADE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6.261.850,31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5.504.209,72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87,90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089677"/>
                  </a:ext>
                </a:extLst>
              </a:tr>
              <a:tr h="37813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RASHODI ZA DONACIJE, KAZNE, NAKNADE ŠTETA I KAPITALNE POMOĆI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3.178.263,35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2.790.243,52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87,79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9294208"/>
                  </a:ext>
                </a:extLst>
              </a:tr>
              <a:tr h="386521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RASHODI ZA NABAVU NEFI</a:t>
                      </a:r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NANCIJSKE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IMOVINE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36.356.507,75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22.865.504,70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62,89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945730"/>
                  </a:ext>
                </a:extLst>
              </a:tr>
              <a:tr h="435330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IZDACI ZA FINANCIJSKU IMOVINU I OTPLATE ZAJMOVA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807.385,27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851.915,65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105,52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3871327"/>
                  </a:ext>
                </a:extLst>
              </a:tr>
              <a:tr h="528553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UKUPNI RASHODI I IZDACI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223.000.000,00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201.324.462,45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902065"/>
                  </a:ext>
                </a:extLst>
              </a:tr>
            </a:tbl>
          </a:graphicData>
        </a:graphic>
      </p:graphicFrame>
      <p:sp>
        <p:nvSpPr>
          <p:cNvPr id="15" name="Pravokutnik 14">
            <a:extLst>
              <a:ext uri="{FF2B5EF4-FFF2-40B4-BE49-F238E27FC236}">
                <a16:creationId xmlns:a16="http://schemas.microsoft.com/office/drawing/2014/main" id="{F794E5AE-99E9-40EB-8A02-B49E75C6F630}"/>
              </a:ext>
            </a:extLst>
          </p:cNvPr>
          <p:cNvSpPr/>
          <p:nvPr/>
        </p:nvSpPr>
        <p:spPr>
          <a:xfrm>
            <a:off x="539552" y="1191574"/>
            <a:ext cx="58246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>
                <a:latin typeface="Arial" panose="020B0604020202020204" pitchFamily="34" charset="0"/>
                <a:cs typeface="Arial" panose="020B0604020202020204" pitchFamily="34" charset="0"/>
              </a:rPr>
              <a:t>Izvršeni rashodi i izdaci Proračuna Zadarske županije </a:t>
            </a:r>
          </a:p>
        </p:txBody>
      </p:sp>
    </p:spTree>
  </p:cSld>
  <p:clrMapOvr>
    <a:masterClrMapping/>
  </p:clrMapOvr>
  <p:transition advClick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4761C2A1-A730-47FB-8005-175FA1B60755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3575050" y="273050"/>
          <a:ext cx="5111750" cy="5853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0D58D851-7C0D-9CB9-A360-D61FA9EB4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9808" y="1319425"/>
            <a:ext cx="2605495" cy="4633282"/>
          </a:xfrm>
        </p:spPr>
        <p:txBody>
          <a:bodyPr/>
          <a:lstStyle/>
          <a:p>
            <a:r>
              <a:rPr lang="hr-HR" sz="1800" kern="2700" spc="130" dirty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Aldhabi" panose="020F0502020204030204" pitchFamily="2" charset="-78"/>
              </a:rPr>
              <a:t>UKUPNO IZVRŠENJE RASHODA I IZDATAKA U 2025. GODINI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1" name="Grafikon 10">
            <a:extLst>
              <a:ext uri="{FF2B5EF4-FFF2-40B4-BE49-F238E27FC236}">
                <a16:creationId xmlns:a16="http://schemas.microsoft.com/office/drawing/2014/main" id="{1C468783-52A8-4792-87BB-0F328DFAD6C4}"/>
              </a:ext>
            </a:extLst>
          </p:cNvPr>
          <p:cNvGraphicFramePr/>
          <p:nvPr>
            <p:extLst/>
          </p:nvPr>
        </p:nvGraphicFramePr>
        <p:xfrm>
          <a:off x="-872072" y="4184162"/>
          <a:ext cx="5424264" cy="26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Naslov 1">
            <a:extLst>
              <a:ext uri="{FF2B5EF4-FFF2-40B4-BE49-F238E27FC236}">
                <a16:creationId xmlns:a16="http://schemas.microsoft.com/office/drawing/2014/main" id="{CFDCE396-4EB8-8CDF-674A-829B6E985871}"/>
              </a:ext>
            </a:extLst>
          </p:cNvPr>
          <p:cNvSpPr txBox="1">
            <a:spLocks/>
          </p:cNvSpPr>
          <p:nvPr/>
        </p:nvSpPr>
        <p:spPr>
          <a:xfrm>
            <a:off x="3146228" y="1276247"/>
            <a:ext cx="4659014" cy="377837"/>
          </a:xfrm>
          <a:prstGeom prst="rect">
            <a:avLst/>
          </a:prstGeom>
          <a:solidFill>
            <a:srgbClr val="E7EBF0"/>
          </a:solidFill>
          <a:ln>
            <a:solidFill>
              <a:srgbClr val="FDFD23"/>
            </a:solidFill>
          </a:ln>
        </p:spPr>
        <p:txBody>
          <a:bodyPr/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Iznosi</a:t>
            </a:r>
            <a:r>
              <a:rPr lang="hr-HR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201.324.462,45 eura, od kojih: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Grafikon 4">
            <a:extLst>
              <a:ext uri="{FF2B5EF4-FFF2-40B4-BE49-F238E27FC236}">
                <a16:creationId xmlns:a16="http://schemas.microsoft.com/office/drawing/2014/main" id="{6EEEE330-BB32-2091-2001-9DD832F350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2765122"/>
              </p:ext>
            </p:extLst>
          </p:nvPr>
        </p:nvGraphicFramePr>
        <p:xfrm>
          <a:off x="3099877" y="1682642"/>
          <a:ext cx="5424264" cy="4633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562647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Rezervirano mjesto sadržaja 5">
            <a:extLst>
              <a:ext uri="{FF2B5EF4-FFF2-40B4-BE49-F238E27FC236}">
                <a16:creationId xmlns:a16="http://schemas.microsoft.com/office/drawing/2014/main" id="{A8955EDD-6710-4A8D-8692-D280E64EBA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8860462"/>
              </p:ext>
            </p:extLst>
          </p:nvPr>
        </p:nvGraphicFramePr>
        <p:xfrm>
          <a:off x="318356" y="1290464"/>
          <a:ext cx="8435280" cy="4835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kstniOkvir 6">
            <a:extLst>
              <a:ext uri="{FF2B5EF4-FFF2-40B4-BE49-F238E27FC236}">
                <a16:creationId xmlns:a16="http://schemas.microsoft.com/office/drawing/2014/main" id="{EB9216C9-3451-4643-A32B-91E056D6D7F0}"/>
              </a:ext>
            </a:extLst>
          </p:cNvPr>
          <p:cNvSpPr txBox="1"/>
          <p:nvPr/>
        </p:nvSpPr>
        <p:spPr>
          <a:xfrm>
            <a:off x="1331640" y="367134"/>
            <a:ext cx="6408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latin typeface="Arial" panose="020B0604020202020204" pitchFamily="34" charset="0"/>
                <a:cs typeface="Arial" panose="020B0604020202020204" pitchFamily="34" charset="0"/>
              </a:rPr>
              <a:t>Struktura izvršenih rashoda i izdataka konsolidiranog Proračuna za 2025. godinu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543567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930920"/>
              </p:ext>
            </p:extLst>
          </p:nvPr>
        </p:nvGraphicFramePr>
        <p:xfrm>
          <a:off x="407867" y="1434467"/>
          <a:ext cx="4392485" cy="3866742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898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3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39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59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95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37690">
                <a:tc>
                  <a:txBody>
                    <a:bodyPr/>
                    <a:lstStyle/>
                    <a:p>
                      <a:pPr algn="ctr" rtl="0" fontAlgn="ctr"/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Upravni odjeli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Rebalans</a:t>
                      </a:r>
                      <a:r>
                        <a:rPr lang="en-US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 20</a:t>
                      </a:r>
                      <a:r>
                        <a:rPr lang="hr-HR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25.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 err="1">
                          <a:latin typeface="+mn-lt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900" b="1" u="none" strike="noStrike" baseline="0" dirty="0">
                          <a:latin typeface="+mn-lt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20</a:t>
                      </a:r>
                      <a:r>
                        <a:rPr lang="hr-HR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25</a:t>
                      </a:r>
                      <a:r>
                        <a:rPr lang="en-US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Indeks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61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900" b="1" u="none" strike="noStrike" noProof="0" dirty="0">
                          <a:latin typeface="+mn-lt"/>
                          <a:cs typeface="Arial" panose="020B0604020202020204" pitchFamily="34" charset="0"/>
                        </a:rPr>
                        <a:t>Služba ureda župana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798.725,00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495.421,56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62,03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55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10.748.815,89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10.625.204,77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98,85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04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 Obrazovanje, kultura i šport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109.696.787,73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97.298.158,00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88,70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306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baseline="0" dirty="0">
                          <a:latin typeface="+mn-lt"/>
                          <a:cs typeface="Arial" panose="020B0604020202020204" pitchFamily="34" charset="0"/>
                        </a:rPr>
                        <a:t> Zdravstvo</a:t>
                      </a:r>
                      <a:endParaRPr lang="sv-SE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71.846.592,93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67.709.824,84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94,24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98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Prostorno uređenje, zaštitu okoliša i kom. poslove</a:t>
                      </a:r>
                      <a:endParaRPr lang="vi-VN" sz="900" b="1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3.536.883,37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2.607.367,55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73,72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15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>
                          <a:latin typeface="+mn-lt"/>
                          <a:cs typeface="Arial" panose="020B0604020202020204" pitchFamily="34" charset="0"/>
                        </a:rPr>
                        <a:t>  Gospodarstvo i turizam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948.868,37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792.238,11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83,49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142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noProof="0" dirty="0">
                          <a:latin typeface="+mn-lt"/>
                          <a:cs typeface="Arial" panose="020B0604020202020204" pitchFamily="34" charset="0"/>
                        </a:rPr>
                        <a:t>  Poljoprivreda</a:t>
                      </a:r>
                      <a:r>
                        <a:rPr lang="hr-HR" sz="900" b="1" u="none" strike="noStrike" baseline="0" noProof="0" dirty="0">
                          <a:latin typeface="+mn-lt"/>
                          <a:cs typeface="Arial" panose="020B0604020202020204" pitchFamily="34" charset="0"/>
                        </a:rPr>
                        <a:t> ribarstvo i EU fondove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8.324.478,37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6.194.294,44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74,41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912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  Pomorsko</a:t>
                      </a:r>
                      <a:r>
                        <a:rPr lang="hr-HR" sz="900" b="1" u="none" strike="noStrike" baseline="0" dirty="0">
                          <a:latin typeface="+mn-lt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3.193.330,00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2.776.193,19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86,94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859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i="0" u="none" strike="noStrike" noProof="0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  Pravni</a:t>
                      </a:r>
                      <a:r>
                        <a:rPr lang="hr-HR" sz="900" b="1" i="0" u="none" strike="noStrike" baseline="0" noProof="0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 i zajednički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1.307.502,80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1.136.263,24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86,90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660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 Javna</a:t>
                      </a:r>
                      <a:r>
                        <a:rPr lang="pl-PL" sz="900" b="1" u="none" strike="noStrike" baseline="0" dirty="0">
                          <a:latin typeface="+mn-lt"/>
                          <a:cs typeface="Arial" panose="020B0604020202020204" pitchFamily="34" charset="0"/>
                        </a:rPr>
                        <a:t> nabava i upravljanje      imovinom</a:t>
                      </a:r>
                      <a:r>
                        <a:rPr lang="pl-PL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4.121.248,20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3.851.944,47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93,47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660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1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 Hr. Branitelji, udruge, demografija, socijalna politika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8.476.767,34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7.837.552,28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92,46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99551"/>
                  </a:ext>
                </a:extLst>
              </a:tr>
              <a:tr h="15041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900" b="1" u="none" strike="noStrike" dirty="0">
                          <a:latin typeface="+mn-lt"/>
                          <a:cs typeface="Arial" panose="020B0604020202020204" pitchFamily="34" charset="0"/>
                        </a:rPr>
                        <a:t>UKUPNO 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223.000.000,00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201.324.462,45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90,28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247056" y="501764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924438009"/>
              </p:ext>
            </p:extLst>
          </p:nvPr>
        </p:nvGraphicFramePr>
        <p:xfrm>
          <a:off x="4751513" y="1684637"/>
          <a:ext cx="4392487" cy="44132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51520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lvl="0">
              <a:spcBef>
                <a:spcPct val="0"/>
              </a:spcBef>
              <a:defRPr/>
            </a:pPr>
            <a:r>
              <a:rPr kumimoji="0" lang="hr-HR" sz="7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Rashodi </a:t>
            </a:r>
            <a:r>
              <a:rPr lang="hr-HR" sz="8000" b="1" dirty="0"/>
              <a:t>proračuna Zadarske županije</a:t>
            </a:r>
            <a:r>
              <a:rPr kumimoji="0" lang="hr-HR" sz="7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 po</a:t>
            </a:r>
            <a:r>
              <a:rPr kumimoji="0" lang="hr-HR" sz="7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 funkcijskoj </a:t>
            </a:r>
            <a:r>
              <a:rPr lang="hr-HR" sz="7600" b="1" noProof="0" dirty="0">
                <a:ea typeface="+mj-ea"/>
                <a:cs typeface="+mj-cs"/>
              </a:rPr>
              <a:t>klasifika</a:t>
            </a:r>
            <a:r>
              <a:rPr lang="hr-HR" sz="7600" b="1" noProof="0" dirty="0">
                <a:latin typeface="+mj-lt"/>
                <a:ea typeface="+mj-ea"/>
                <a:cs typeface="+mj-cs"/>
              </a:rPr>
              <a:t>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475935169"/>
              </p:ext>
            </p:extLst>
          </p:nvPr>
        </p:nvGraphicFramePr>
        <p:xfrm>
          <a:off x="4741594" y="1717177"/>
          <a:ext cx="4408330" cy="44273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5849199"/>
              </p:ext>
            </p:extLst>
          </p:nvPr>
        </p:nvGraphicFramePr>
        <p:xfrm>
          <a:off x="251520" y="1340768"/>
          <a:ext cx="4408330" cy="4051744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5467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00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00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41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94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OPIS</a:t>
                      </a:r>
                      <a:endParaRPr lang="hr-HR" sz="9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Rebalans 2025.</a:t>
                      </a:r>
                      <a:endParaRPr lang="hr-HR" sz="9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900" baseline="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9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2025.</a:t>
                      </a:r>
                      <a:endParaRPr lang="hr-HR" sz="9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Indeks</a:t>
                      </a:r>
                      <a:endParaRPr lang="hr-HR" sz="9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9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18.179.739,61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16.979.715,42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93,40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9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539.963,37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463.421,54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85,82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8.967.528,85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6.948.953,44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77,49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9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3.095.413,05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2.211.173,37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71,43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415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06 Usluge unapređenja stanovanja i zajednice</a:t>
                      </a:r>
                      <a:endParaRPr lang="hr-HR" sz="9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1.971.278,36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1.566.154,92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79,45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71.571.523,61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67.456.443,45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94,25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41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9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4.783.108,89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4.201.095,62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87,83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09 Obrazovanje</a:t>
                      </a:r>
                      <a:endParaRPr lang="hr-HR" sz="900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104.985.662,65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93.119.141,79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88,70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+mn-lt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90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8.098.396,34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7.526.447,25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92,94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299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UKUPNO</a:t>
                      </a:r>
                      <a:endParaRPr lang="hr-HR" sz="900" b="1" dirty="0">
                        <a:effectLst/>
                        <a:latin typeface="+mn-lt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222.192.614,73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200.472.546,80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hr-H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90,22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8DADD9-55B0-E725-6C5E-B1F9837FC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id="{A1E788E1-456E-2CFC-05F1-61D92871CD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5" name="TextBox 12">
            <a:extLst>
              <a:ext uri="{FF2B5EF4-FFF2-40B4-BE49-F238E27FC236}">
                <a16:creationId xmlns:a16="http://schemas.microsoft.com/office/drawing/2014/main" id="{710ED45C-14B2-520F-3CCC-8DA1B141E5A9}"/>
              </a:ext>
            </a:extLst>
          </p:cNvPr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0" name="Rezervirano mjesto sadržaja 6">
            <a:extLst>
              <a:ext uri="{FF2B5EF4-FFF2-40B4-BE49-F238E27FC236}">
                <a16:creationId xmlns:a16="http://schemas.microsoft.com/office/drawing/2014/main" id="{B76D2A14-73A4-136D-8300-A86AFE0FF570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681881"/>
              </p:ext>
            </p:extLst>
          </p:nvPr>
        </p:nvGraphicFramePr>
        <p:xfrm>
          <a:off x="4648200" y="1600200"/>
          <a:ext cx="4172272" cy="4565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" name="Rezervirano mjesto sadržaja 11">
            <a:extLst>
              <a:ext uri="{FF2B5EF4-FFF2-40B4-BE49-F238E27FC236}">
                <a16:creationId xmlns:a16="http://schemas.microsoft.com/office/drawing/2014/main" id="{AA80F962-B945-8802-E318-873F13B62B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908721"/>
            <a:ext cx="4038600" cy="4680520"/>
          </a:xfrm>
        </p:spPr>
        <p:txBody>
          <a:bodyPr>
            <a:normAutofit/>
          </a:bodyPr>
          <a:lstStyle/>
          <a:p>
            <a:endParaRPr lang="hr-HR" sz="1800" i="1" dirty="0"/>
          </a:p>
          <a:p>
            <a:endParaRPr lang="hr-HR" sz="1800" i="1" dirty="0"/>
          </a:p>
          <a:p>
            <a:pPr marL="0" indent="0">
              <a:buNone/>
            </a:pPr>
            <a:endParaRPr lang="hr-HR" sz="1800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hr-HR" sz="1800" i="1" dirty="0"/>
              <a:t>Zadarska županija sa proračunskim korisnicima i izvanproračunskim korisnicima tijekom 2025.godine iz fondova Europske unije evidentirala je ukupno:</a:t>
            </a:r>
          </a:p>
          <a:p>
            <a:pPr marL="0" indent="0">
              <a:buNone/>
            </a:pPr>
            <a:r>
              <a:rPr lang="hr-HR" sz="1800" i="1" dirty="0"/>
              <a:t>   -  6.559.380,73 eura prihoda, te</a:t>
            </a:r>
          </a:p>
          <a:p>
            <a:pPr marL="0" indent="0">
              <a:buNone/>
            </a:pPr>
            <a:r>
              <a:rPr lang="hr-HR" sz="1800" i="1" dirty="0"/>
              <a:t>   - 8.382.527,41 eura rashoda.</a:t>
            </a:r>
            <a:endParaRPr lang="en-US" sz="1800" i="1" dirty="0"/>
          </a:p>
        </p:txBody>
      </p:sp>
    </p:spTree>
    <p:extLst>
      <p:ext uri="{BB962C8B-B14F-4D97-AF65-F5344CB8AC3E}">
        <p14:creationId xmlns:p14="http://schemas.microsoft.com/office/powerpoint/2010/main" val="12991191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078" y="98582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938134" y="91918"/>
            <a:ext cx="1497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611560" y="635759"/>
            <a:ext cx="6707088" cy="633001"/>
          </a:xfrm>
        </p:spPr>
        <p:txBody>
          <a:bodyPr>
            <a:noAutofit/>
          </a:bodyPr>
          <a:lstStyle/>
          <a:p>
            <a:pPr algn="l"/>
            <a:r>
              <a:rPr lang="hr-HR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Financiranje ključnih programa i aktivnosti u 2025. godini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3" name="Pravokutnik 2">
            <a:extLst>
              <a:ext uri="{FF2B5EF4-FFF2-40B4-BE49-F238E27FC236}">
                <a16:creationId xmlns:a16="http://schemas.microsoft.com/office/drawing/2014/main" id="{B6731B18-B0BE-44B5-98D9-E342682D867F}"/>
              </a:ext>
            </a:extLst>
          </p:cNvPr>
          <p:cNvSpPr/>
          <p:nvPr/>
        </p:nvSpPr>
        <p:spPr>
          <a:xfrm>
            <a:off x="361200" y="1628800"/>
            <a:ext cx="8856984" cy="3960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r-HR" sz="1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hr-HR" dirty="0"/>
              <a:t>• </a:t>
            </a:r>
            <a:r>
              <a:rPr lang="sv-SE" dirty="0"/>
              <a:t>3,7 mil. eura za projekt Regionalni centar kompetentnosti Medicinske škole Ante Kuzmanića, </a:t>
            </a:r>
          </a:p>
          <a:p>
            <a:r>
              <a:rPr lang="hr-HR" dirty="0"/>
              <a:t>• 2,0 </a:t>
            </a:r>
            <a:r>
              <a:rPr lang="hr-HR" dirty="0" err="1"/>
              <a:t>mil</a:t>
            </a:r>
            <a:r>
              <a:rPr lang="hr-HR" dirty="0"/>
              <a:t>. eura donacija udrugama i neprofitnim organizacijama putem javnih poziva, </a:t>
            </a:r>
          </a:p>
          <a:p>
            <a:r>
              <a:rPr lang="hr-HR" dirty="0"/>
              <a:t>• 0,9 </a:t>
            </a:r>
            <a:r>
              <a:rPr lang="hr-HR" dirty="0" err="1"/>
              <a:t>mil</a:t>
            </a:r>
            <a:r>
              <a:rPr lang="hr-HR" dirty="0"/>
              <a:t>. eura sufinanciranja smještaja starijim osobama u privatnim domovima, </a:t>
            </a:r>
          </a:p>
          <a:p>
            <a:r>
              <a:rPr lang="hr-HR" dirty="0"/>
              <a:t>• 0,7 </a:t>
            </a:r>
            <a:r>
              <a:rPr lang="hr-HR" dirty="0" err="1"/>
              <a:t>mil</a:t>
            </a:r>
            <a:r>
              <a:rPr lang="hr-HR" dirty="0"/>
              <a:t>. eura Županijskoj Lučkoj Upravi za sanaciju lokalnih luka i izgradnju lučke infrastrukture, </a:t>
            </a:r>
          </a:p>
          <a:p>
            <a:r>
              <a:rPr lang="hr-HR" dirty="0"/>
              <a:t>• 0,7 </a:t>
            </a:r>
            <a:r>
              <a:rPr lang="hr-HR" dirty="0" err="1"/>
              <a:t>mil</a:t>
            </a:r>
            <a:r>
              <a:rPr lang="hr-HR" dirty="0"/>
              <a:t>. eura naknada za novorođenu djecu, </a:t>
            </a:r>
          </a:p>
          <a:p>
            <a:r>
              <a:rPr lang="pl-PL" dirty="0"/>
              <a:t>• 0,6 mil. eura za kapitalna ulaganja u osnovnim školama, </a:t>
            </a:r>
          </a:p>
          <a:p>
            <a:r>
              <a:rPr lang="hr-HR" dirty="0"/>
              <a:t>• 0,5 </a:t>
            </a:r>
            <a:r>
              <a:rPr lang="hr-HR" dirty="0" err="1"/>
              <a:t>mil</a:t>
            </a:r>
            <a:r>
              <a:rPr lang="hr-HR" dirty="0"/>
              <a:t>. eura Županijskoj upravi za ceste za gradnju i održavanje županijskih i lokalnih cesta, </a:t>
            </a:r>
          </a:p>
          <a:p>
            <a:r>
              <a:rPr lang="hr-HR" dirty="0"/>
              <a:t>• 0,5 </a:t>
            </a:r>
            <a:r>
              <a:rPr lang="hr-HR" dirty="0" err="1"/>
              <a:t>mil</a:t>
            </a:r>
            <a:r>
              <a:rPr lang="hr-HR" dirty="0"/>
              <a:t>. eura općinama i gradovima na području Zadarske županije za ostvarenje kapitalnih, projekata uređenja plaža i prometnica, vodoopskrbe, gradnje školskih igrališta, </a:t>
            </a:r>
          </a:p>
          <a:p>
            <a:r>
              <a:rPr lang="hr-HR" dirty="0"/>
              <a:t>• 0,5 </a:t>
            </a:r>
            <a:r>
              <a:rPr lang="hr-HR" dirty="0" err="1"/>
              <a:t>mil</a:t>
            </a:r>
            <a:r>
              <a:rPr lang="hr-HR" dirty="0"/>
              <a:t>. eura sufinanciranja cijene prijevoza učenika srednjih škola, </a:t>
            </a:r>
          </a:p>
          <a:p>
            <a:r>
              <a:rPr lang="hr-HR" dirty="0"/>
              <a:t>• 0,4 </a:t>
            </a:r>
            <a:r>
              <a:rPr lang="hr-HR" dirty="0" err="1"/>
              <a:t>mil</a:t>
            </a:r>
            <a:r>
              <a:rPr lang="hr-HR" dirty="0"/>
              <a:t>. eura Vatrogasnoj zajednici Zadarske županije </a:t>
            </a:r>
          </a:p>
        </p:txBody>
      </p:sp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Pravokutnik 5">
            <a:extLst>
              <a:ext uri="{FF2B5EF4-FFF2-40B4-BE49-F238E27FC236}">
                <a16:creationId xmlns:a16="http://schemas.microsoft.com/office/drawing/2014/main" id="{B4E62B00-08FB-476A-8875-D87AF790E6C5}"/>
              </a:ext>
            </a:extLst>
          </p:cNvPr>
          <p:cNvSpPr/>
          <p:nvPr/>
        </p:nvSpPr>
        <p:spPr>
          <a:xfrm>
            <a:off x="539552" y="1624424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• 0,35 </a:t>
            </a:r>
            <a:r>
              <a:rPr lang="hr-HR" dirty="0" err="1"/>
              <a:t>mil</a:t>
            </a:r>
            <a:r>
              <a:rPr lang="hr-HR" dirty="0"/>
              <a:t>. eura za djelatnost EKO d.o.o. i izgradnju CGO,</a:t>
            </a:r>
          </a:p>
          <a:p>
            <a:r>
              <a:rPr lang="hr-HR" dirty="0"/>
              <a:t>• 0,3 </a:t>
            </a:r>
            <a:r>
              <a:rPr lang="hr-HR" dirty="0" err="1"/>
              <a:t>mil</a:t>
            </a:r>
            <a:r>
              <a:rPr lang="hr-HR" dirty="0"/>
              <a:t>. eura za nabavu vozila Zavoda za hitnu medicinu,</a:t>
            </a:r>
          </a:p>
          <a:p>
            <a:r>
              <a:rPr lang="hr-HR" dirty="0"/>
              <a:t>• 0,4 </a:t>
            </a:r>
            <a:r>
              <a:rPr lang="hr-HR" dirty="0" err="1"/>
              <a:t>mil</a:t>
            </a:r>
            <a:r>
              <a:rPr lang="hr-HR" dirty="0"/>
              <a:t>. eura za potpore u poljoprivredi i ruralnom razvoju,</a:t>
            </a:r>
          </a:p>
          <a:p>
            <a:r>
              <a:rPr lang="hr-HR" dirty="0"/>
              <a:t>• 0,2 </a:t>
            </a:r>
            <a:r>
              <a:rPr lang="hr-HR" dirty="0" err="1"/>
              <a:t>mil</a:t>
            </a:r>
            <a:r>
              <a:rPr lang="hr-HR" dirty="0"/>
              <a:t>. eura pomoći JLS za projekt </a:t>
            </a:r>
            <a:r>
              <a:rPr lang="hr-HR" dirty="0" err="1"/>
              <a:t>ozelenjavanja</a:t>
            </a:r>
            <a:r>
              <a:rPr lang="hr-HR" dirty="0"/>
              <a:t> javnih površina,</a:t>
            </a:r>
          </a:p>
          <a:p>
            <a:r>
              <a:rPr lang="hr-HR" dirty="0"/>
              <a:t>• 122 tis. eura potpore razvoju turizma,</a:t>
            </a:r>
          </a:p>
          <a:p>
            <a:r>
              <a:rPr lang="hr-HR" dirty="0"/>
              <a:t>• 116 tis. eura za dodatne timove u turističkoj sezoni,</a:t>
            </a:r>
          </a:p>
          <a:p>
            <a:r>
              <a:rPr lang="hr-HR" dirty="0"/>
              <a:t>• 103 tis. eura za aktivnosti Caritasa Zadarske županije</a:t>
            </a:r>
          </a:p>
          <a:p>
            <a:r>
              <a:rPr lang="hr-HR" dirty="0"/>
              <a:t>• 93 tis. eura za Crveni križ,</a:t>
            </a:r>
          </a:p>
          <a:p>
            <a:r>
              <a:rPr lang="hr-HR" dirty="0"/>
              <a:t>• 93 tis. eura za smještaj učenika deficitarnih zanimanja i nabavu udžbenika,</a:t>
            </a:r>
          </a:p>
          <a:p>
            <a:r>
              <a:rPr lang="hr-HR" dirty="0"/>
              <a:t>• 88 tis. eura za sufinanciranje izgradnje sunčanih elektrana,</a:t>
            </a:r>
          </a:p>
          <a:p>
            <a:r>
              <a:rPr lang="hr-HR" dirty="0"/>
              <a:t>• 71 tis. eura za aktivnosti civilne zaštite,</a:t>
            </a:r>
          </a:p>
          <a:p>
            <a:r>
              <a:rPr lang="hr-HR" dirty="0"/>
              <a:t>• 52 tis. eura Domu zdravlja za program poticajnih mjera za zdravstvene djelatnike</a:t>
            </a:r>
          </a:p>
        </p:txBody>
      </p:sp>
      <p:sp>
        <p:nvSpPr>
          <p:cNvPr id="8" name="Naslov 1">
            <a:extLst>
              <a:ext uri="{FF2B5EF4-FFF2-40B4-BE49-F238E27FC236}">
                <a16:creationId xmlns:a16="http://schemas.microsoft.com/office/drawing/2014/main" id="{A8FB1B63-BDB4-4162-BA0B-84A715B66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202" y="716422"/>
            <a:ext cx="6707088" cy="633001"/>
          </a:xfrm>
        </p:spPr>
        <p:txBody>
          <a:bodyPr>
            <a:noAutofit/>
          </a:bodyPr>
          <a:lstStyle/>
          <a:p>
            <a:pPr algn="l"/>
            <a:r>
              <a:rPr lang="hr-HR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Financiranje ključnih programa i aktivnosti u 2025. godine</a:t>
            </a:r>
          </a:p>
        </p:txBody>
      </p:sp>
    </p:spTree>
    <p:extLst>
      <p:ext uri="{BB962C8B-B14F-4D97-AF65-F5344CB8AC3E}">
        <p14:creationId xmlns:p14="http://schemas.microsoft.com/office/powerpoint/2010/main" val="36947735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591519" y="1890435"/>
            <a:ext cx="7960961" cy="129614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" name="Pravokutnik 1">
            <a:extLst>
              <a:ext uri="{FF2B5EF4-FFF2-40B4-BE49-F238E27FC236}">
                <a16:creationId xmlns:a16="http://schemas.microsoft.com/office/drawing/2014/main" id="{F696935E-B41E-45BD-8870-200CAFE1C138}"/>
              </a:ext>
            </a:extLst>
          </p:cNvPr>
          <p:cNvSpPr/>
          <p:nvPr/>
        </p:nvSpPr>
        <p:spPr>
          <a:xfrm>
            <a:off x="827584" y="3606165"/>
            <a:ext cx="704765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dirty="0">
                <a:solidFill>
                  <a:schemeClr val="accent3">
                    <a:lumMod val="5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https://www.zadarska-zupanija.hr/upravni-odjeli/financije-i-prora%C4%8Dun/prora%C4%8Dun-vodi%C4%8D-za-gra%C4%91ane/itemlist/category/241-2025-godina</a:t>
            </a:r>
            <a:endParaRPr lang="hr-HR" sz="1100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1D4B6EEC081DD41940510429DA76B97" ma:contentTypeVersion="10" ma:contentTypeDescription="Stvaranje novog dokumenta." ma:contentTypeScope="" ma:versionID="4f616d4c320fb3e494e2e90889076202">
  <xsd:schema xmlns:xsd="http://www.w3.org/2001/XMLSchema" xmlns:xs="http://www.w3.org/2001/XMLSchema" xmlns:p="http://schemas.microsoft.com/office/2006/metadata/properties" xmlns:ns3="277c4fb2-a0df-4cd7-ab9b-6cf4b2c45343" targetNamespace="http://schemas.microsoft.com/office/2006/metadata/properties" ma:root="true" ma:fieldsID="666a754b77d2af51f5b61342cfb38817" ns3:_="">
    <xsd:import namespace="277c4fb2-a0df-4cd7-ab9b-6cf4b2c4534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7c4fb2-a0df-4cd7-ab9b-6cf4b2c453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Vrsta sadržaja"/>
        <xsd:element ref="dc:title" minOccurs="0" maxOccurs="1" ma:index="4" ma:displayName="Naslov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77c4fb2-a0df-4cd7-ab9b-6cf4b2c45343" xsi:nil="true"/>
  </documentManagement>
</p:properties>
</file>

<file path=customXml/itemProps1.xml><?xml version="1.0" encoding="utf-8"?>
<ds:datastoreItem xmlns:ds="http://schemas.openxmlformats.org/officeDocument/2006/customXml" ds:itemID="{5716CEC5-318D-4D5D-ACDD-7FD06BCFF6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7c4fb2-a0df-4cd7-ab9b-6cf4b2c453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93C3FA2-5920-4063-BDE3-ED382A0ACD2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CC3569A-AD5F-4DF6-AE23-9F43CD2DF52B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277c4fb2-a0df-4cd7-ab9b-6cf4b2c45343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23067</TotalTime>
  <Words>1494</Words>
  <Application>Microsoft Office PowerPoint</Application>
  <PresentationFormat>Prikaz na zaslonu (4:3)</PresentationFormat>
  <Paragraphs>395</Paragraphs>
  <Slides>16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7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16</vt:i4>
      </vt:variant>
    </vt:vector>
  </HeadingPairs>
  <TitlesOfParts>
    <vt:vector size="24" baseType="lpstr">
      <vt:lpstr>Aldhabi</vt:lpstr>
      <vt:lpstr>Arial</vt:lpstr>
      <vt:lpstr>Arial Black</vt:lpstr>
      <vt:lpstr>Calibri</vt:lpstr>
      <vt:lpstr>Gabriola</vt:lpstr>
      <vt:lpstr>Times New Roman</vt:lpstr>
      <vt:lpstr>Wingdings</vt:lpstr>
      <vt:lpstr>Office tema</vt:lpstr>
      <vt:lpstr> REPUBLIKA HRVATSKA ZADARSKA ŽUPANIJA  GODIŠNJI IZVJEŠTAJ O IZVRŠENJU PRORAČUNA ZADARSKE ŽUPANIJE ZA 2025. GODINU - vodič za građane - </vt:lpstr>
      <vt:lpstr>PowerPoint prezentacija</vt:lpstr>
      <vt:lpstr>PowerPoint prezentacija</vt:lpstr>
      <vt:lpstr>PowerPoint prezentacija</vt:lpstr>
      <vt:lpstr>  Ukupno ostvarenje prihoda i primitaka  </vt:lpstr>
      <vt:lpstr>PowerPoint prezentacija</vt:lpstr>
      <vt:lpstr>Struktura ostvarenih prihoda i primitaka konsolidiranog Proračuna za 2025. godinu</vt:lpstr>
      <vt:lpstr> Ukupno izvršenje proračuna u 2025. godini  </vt:lpstr>
      <vt:lpstr>PowerPoint prezentacija</vt:lpstr>
      <vt:lpstr>PowerPoint prezentacija</vt:lpstr>
      <vt:lpstr>  </vt:lpstr>
      <vt:lpstr>  </vt:lpstr>
      <vt:lpstr>PowerPoint prezentacija</vt:lpstr>
      <vt:lpstr>Financiranje ključnih programa i aktivnosti u 2025. godini</vt:lpstr>
      <vt:lpstr>Financiranje ključnih programa i aktivnosti u 2025. godine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Iva Vanjak</cp:lastModifiedBy>
  <cp:revision>2011</cp:revision>
  <cp:lastPrinted>2025-09-02T07:58:20Z</cp:lastPrinted>
  <dcterms:created xsi:type="dcterms:W3CDTF">2014-10-06T07:52:48Z</dcterms:created>
  <dcterms:modified xsi:type="dcterms:W3CDTF">2026-06-23T09:02:59Z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0x01010021D4B6EEC081DD41940510429DA76B97</vt:lpwstr>
  </property>
</Properties>
</file>