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0" r:id="rId2"/>
    <p:sldId id="340" r:id="rId3"/>
    <p:sldId id="327" r:id="rId4"/>
    <p:sldId id="338" r:id="rId5"/>
    <p:sldId id="297" r:id="rId6"/>
    <p:sldId id="298" r:id="rId7"/>
    <p:sldId id="328" r:id="rId8"/>
    <p:sldId id="329" r:id="rId9"/>
    <p:sldId id="330" r:id="rId10"/>
    <p:sldId id="293" r:id="rId11"/>
    <p:sldId id="316" r:id="rId12"/>
    <p:sldId id="332" r:id="rId13"/>
    <p:sldId id="334" r:id="rId14"/>
    <p:sldId id="336" r:id="rId15"/>
    <p:sldId id="337" r:id="rId16"/>
    <p:sldId id="324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592" autoAdjust="0"/>
  </p:normalViewPr>
  <p:slideViewPr>
    <p:cSldViewPr>
      <p:cViewPr varScale="1">
        <p:scale>
          <a:sx n="111" d="100"/>
          <a:sy n="111" d="100"/>
        </p:scale>
        <p:origin x="18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9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7.3099999999999998E-2</c:v>
                </c:pt>
                <c:pt idx="1">
                  <c:v>0.37140000000000001</c:v>
                </c:pt>
                <c:pt idx="2">
                  <c:v>6.3E-3</c:v>
                </c:pt>
                <c:pt idx="3">
                  <c:v>4.7800000000000002E-2</c:v>
                </c:pt>
                <c:pt idx="4">
                  <c:v>3.5499999999999997E-2</c:v>
                </c:pt>
                <c:pt idx="5">
                  <c:v>0.41860000000000003</c:v>
                </c:pt>
                <c:pt idx="6">
                  <c:v>1.1000000000000001E-3</c:v>
                </c:pt>
                <c:pt idx="7">
                  <c:v>3.8300000000000001E-2</c:v>
                </c:pt>
                <c:pt idx="8">
                  <c:v>7.3000000000000001E-3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0072708569244"/>
          <c:y val="3.2676107883437789E-6"/>
          <c:w val="0.3999927358498665"/>
          <c:h val="0.99999662199695016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52"/>
          <c:w val="0.43296920000341882"/>
          <c:h val="0.55182349020043564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7011188140046932"/>
                  <c:y val="6.025520973860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399831642637997"/>
                  <c:y val="-9.4417613729193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831386256227941E-2"/>
                  <c:y val="6.4316110846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527992616205034E-2"/>
                  <c:y val="9.03821144055889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112090109645931E-2"/>
                  <c:y val="-6.586958747503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16818205564026E-2"/>
                  <c:y val="-5.49743339175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3719077325065321E-2"/>
                  <c:y val="-6.9146512065552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2373326040696328E-3"/>
                  <c:y val="-4.635487124524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List1!$A$2:$A$10</c:f>
              <c:strCache>
                <c:ptCount val="8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8"/>
                <c:pt idx="0">
                  <c:v>0.59619999999999995</c:v>
                </c:pt>
                <c:pt idx="1">
                  <c:v>0.26829999999999998</c:v>
                </c:pt>
                <c:pt idx="2">
                  <c:v>1.4E-3</c:v>
                </c:pt>
                <c:pt idx="3">
                  <c:v>2.2000000000000001E-3</c:v>
                </c:pt>
                <c:pt idx="4">
                  <c:v>7.6E-3</c:v>
                </c:pt>
                <c:pt idx="5">
                  <c:v>1.0999999999999999E-2</c:v>
                </c:pt>
                <c:pt idx="6">
                  <c:v>1.38E-2</c:v>
                </c:pt>
                <c:pt idx="7">
                  <c:v>9.9000000000000005E-2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895033030518252"/>
          <c:y val="0"/>
          <c:w val="0.32301602119083145"/>
          <c:h val="0.76746064496235111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0"/>
                <c:pt idx="0">
                  <c:v>42704322.649999999</c:v>
                </c:pt>
                <c:pt idx="1">
                  <c:v>59467618.960000001</c:v>
                </c:pt>
                <c:pt idx="2">
                  <c:v>3704278.43</c:v>
                </c:pt>
                <c:pt idx="3">
                  <c:v>2771066.69</c:v>
                </c:pt>
                <c:pt idx="4" formatCode="General">
                  <c:v>78349.31</c:v>
                </c:pt>
                <c:pt idx="5" formatCode="General">
                  <c:v>0</c:v>
                </c:pt>
                <c:pt idx="6">
                  <c:v>67345.75</c:v>
                </c:pt>
                <c:pt idx="7">
                  <c:v>22334455.989999998</c:v>
                </c:pt>
                <c:pt idx="8">
                  <c:v>51000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0"/>
                <c:pt idx="0">
                  <c:v>0</c:v>
                </c:pt>
                <c:pt idx="1">
                  <c:v>157353536</c:v>
                </c:pt>
                <c:pt idx="2">
                  <c:v>6569.74</c:v>
                </c:pt>
                <c:pt idx="3">
                  <c:v>25175849.16</c:v>
                </c:pt>
                <c:pt idx="4">
                  <c:v>20697227.120000001</c:v>
                </c:pt>
                <c:pt idx="5">
                  <c:v>244373106.30000001</c:v>
                </c:pt>
                <c:pt idx="6">
                  <c:v>603739.52</c:v>
                </c:pt>
                <c:pt idx="7">
                  <c:v>65337.53</c:v>
                </c:pt>
                <c:pt idx="8" formatCode="General">
                  <c:v>0</c:v>
                </c:pt>
                <c:pt idx="9">
                  <c:v>4264363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1129520"/>
        <c:axId val="-2051128976"/>
      </c:barChart>
      <c:catAx>
        <c:axId val="-205112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2051128976"/>
        <c:crosses val="autoZero"/>
        <c:auto val="1"/>
        <c:lblAlgn val="ctr"/>
        <c:lblOffset val="100"/>
        <c:noMultiLvlLbl val="0"/>
      </c:catAx>
      <c:valAx>
        <c:axId val="-2051128976"/>
        <c:scaling>
          <c:orientation val="minMax"/>
          <c:max val="30000000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2051129520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722363271111953"/>
          <c:y val="3.8332193428473639E-2"/>
          <c:w val="0.63239694678733327"/>
          <c:h val="4.6210515577056459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0"/>
                <c:pt idx="0">
                  <c:v>23999042.899999999</c:v>
                </c:pt>
                <c:pt idx="1">
                  <c:v>31897139.73</c:v>
                </c:pt>
                <c:pt idx="2">
                  <c:v>150690.03</c:v>
                </c:pt>
                <c:pt idx="3">
                  <c:v>894842.41</c:v>
                </c:pt>
                <c:pt idx="4">
                  <c:v>4227854.7</c:v>
                </c:pt>
                <c:pt idx="5">
                  <c:v>6475109.5800000001</c:v>
                </c:pt>
                <c:pt idx="6">
                  <c:v>7820603.46</c:v>
                </c:pt>
                <c:pt idx="7">
                  <c:v>0</c:v>
                </c:pt>
                <c:pt idx="8">
                  <c:v>16962384.09</c:v>
                </c:pt>
                <c:pt idx="9">
                  <c:v>5588013.3700000001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0"/>
                <c:pt idx="0">
                  <c:v>327023917.24000001</c:v>
                </c:pt>
                <c:pt idx="1">
                  <c:v>126095460.59999999</c:v>
                </c:pt>
                <c:pt idx="2">
                  <c:v>697164.64</c:v>
                </c:pt>
                <c:pt idx="3">
                  <c:v>441247.76</c:v>
                </c:pt>
                <c:pt idx="4">
                  <c:v>290338.90999999997</c:v>
                </c:pt>
                <c:pt idx="5">
                  <c:v>54931</c:v>
                </c:pt>
                <c:pt idx="6">
                  <c:v>344539.1</c:v>
                </c:pt>
                <c:pt idx="7">
                  <c:v>22221</c:v>
                </c:pt>
                <c:pt idx="8">
                  <c:v>29629411.52</c:v>
                </c:pt>
                <c:pt idx="9">
                  <c:v>6136261.9100000001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1143120"/>
        <c:axId val="-2051140400"/>
      </c:barChart>
      <c:catAx>
        <c:axId val="-205114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sr-Latn-RS"/>
          </a:p>
        </c:txPr>
        <c:crossAx val="-2051140400"/>
        <c:crossesAt val="0"/>
        <c:auto val="1"/>
        <c:lblAlgn val="ctr"/>
        <c:lblOffset val="100"/>
        <c:noMultiLvlLbl val="0"/>
      </c:catAx>
      <c:valAx>
        <c:axId val="-205114040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>
                  <a:defRPr sz="1000"/>
                </a:pPr>
                <a:r>
                  <a:rPr lang="hr-HR" sz="1000" dirty="0" smtClean="0"/>
                  <a:t>(mil.</a:t>
                </a:r>
                <a:r>
                  <a:rPr lang="hr-HR" sz="1000" baseline="0" dirty="0" smtClean="0"/>
                  <a:t> kn)</a:t>
                </a:r>
                <a:endParaRPr lang="hr-HR" sz="1000" dirty="0"/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-2051143120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solidFill>
          <a:srgbClr val="FFFF00">
            <a:alpha val="10000"/>
          </a:srgbClr>
        </a:solidFill>
      </c:spPr>
    </c:plotArea>
    <c:legend>
      <c:legendPos val="t"/>
      <c:layout>
        <c:manualLayout>
          <c:xMode val="edge"/>
          <c:yMode val="edge"/>
          <c:x val="0.16044199454028998"/>
          <c:y val="3.4088226308187981E-2"/>
          <c:w val="0.63239694678733327"/>
          <c:h val="5.4987424768895413E-2"/>
        </c:manualLayout>
      </c:layout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upravljanje i imovinom</c:v>
                </c:pt>
                <c:pt idx="1">
                  <c:v>9. Pravni i zajednički poslovi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1.8E-3</c:v>
                </c:pt>
                <c:pt idx="1">
                  <c:v>4.8999999999999998E-3</c:v>
                </c:pt>
                <c:pt idx="2">
                  <c:v>1.4E-3</c:v>
                </c:pt>
                <c:pt idx="3">
                  <c:v>1.89E-2</c:v>
                </c:pt>
                <c:pt idx="4">
                  <c:v>2.9600000000000001E-2</c:v>
                </c:pt>
                <c:pt idx="5">
                  <c:v>6.4999999999999997E-3</c:v>
                </c:pt>
                <c:pt idx="6">
                  <c:v>0.61360000000000003</c:v>
                </c:pt>
                <c:pt idx="7">
                  <c:v>0.29289999999999999</c:v>
                </c:pt>
                <c:pt idx="8">
                  <c:v>2.8400000000000002E-2</c:v>
                </c:pt>
                <c:pt idx="9">
                  <c:v>1.5E-3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51135504"/>
        <c:axId val="-2051142032"/>
      </c:barChart>
      <c:catAx>
        <c:axId val="-205113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2051142032"/>
        <c:crosses val="autoZero"/>
        <c:auto val="1"/>
        <c:lblAlgn val="ctr"/>
        <c:lblOffset val="100"/>
        <c:noMultiLvlLbl val="0"/>
      </c:catAx>
      <c:valAx>
        <c:axId val="-20511420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-205113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5"/>
          <c:y val="4.1277919474668301E-2"/>
          <c:w val="0.51632764847621671"/>
          <c:h val="0.91744416105066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2.46E-2</c:v>
                </c:pt>
                <c:pt idx="1">
                  <c:v>0.28089999999999998</c:v>
                </c:pt>
                <c:pt idx="2">
                  <c:v>9.5999999999999992E-3</c:v>
                </c:pt>
                <c:pt idx="3">
                  <c:v>0.58899999999999997</c:v>
                </c:pt>
                <c:pt idx="4">
                  <c:v>3.5200000000000002E-2</c:v>
                </c:pt>
                <c:pt idx="5">
                  <c:v>2.3E-3</c:v>
                </c:pt>
                <c:pt idx="6">
                  <c:v>1.9599999999999999E-2</c:v>
                </c:pt>
                <c:pt idx="7">
                  <c:v>8.0000000000000004E-4</c:v>
                </c:pt>
                <c:pt idx="8">
                  <c:v>3.7499999999999999E-2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051140944"/>
        <c:axId val="-2051136048"/>
      </c:barChart>
      <c:catAx>
        <c:axId val="-205114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-2051136048"/>
        <c:crosses val="autoZero"/>
        <c:auto val="1"/>
        <c:lblAlgn val="ctr"/>
        <c:lblOffset val="100"/>
        <c:noMultiLvlLbl val="0"/>
      </c:catAx>
      <c:valAx>
        <c:axId val="-205113604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-2051140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rashodi i izdaci                                                                     98.015.680,27 kn</a:t>
          </a:r>
          <a:endParaRPr lang="hr-HR" sz="1600" b="1" dirty="0"/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višak                                                                                      36.550.861,70 kn </a:t>
          </a:r>
          <a:endParaRPr lang="hr-HR" sz="1600" b="1" dirty="0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 smtClean="0"/>
            <a:t>Prihodi i primici                                                                                                      131.178.437,78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 smtClean="0"/>
            <a:t>Višak prihoda iz 2019. godine                                                                                 3.388.104,19</a:t>
          </a:r>
          <a:r>
            <a:rPr lang="hr-HR" sz="1400" dirty="0" smtClean="0"/>
            <a:t> </a:t>
          </a:r>
          <a:r>
            <a:rPr lang="hr-HR" sz="1400" b="1" dirty="0" smtClean="0"/>
            <a:t>kn</a:t>
          </a:r>
          <a:endParaRPr lang="hr-HR" sz="1400" b="1" dirty="0"/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 smtClean="0"/>
            <a:t>Ostvareno                                                                                           134.566.541,97 kn</a:t>
          </a:r>
          <a:endParaRPr lang="hr-HR" sz="1600" b="1" dirty="0"/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  <dgm:t>
        <a:bodyPr/>
        <a:lstStyle/>
        <a:p>
          <a:endParaRPr lang="hr-HR"/>
        </a:p>
      </dgm:t>
    </dgm:pt>
    <dgm:pt modelId="{A26A1724-EABA-42DF-AE04-5F5C5B5537AD}" type="pres">
      <dgm:prSet presAssocID="{FAAF0AC7-97D3-4AB9-BE1B-90CD9809A5E6}" presName="parentTextBox" presStyleLbl="node1" presStyleIdx="0" presStyleCnt="5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  <dgm:t>
        <a:bodyPr/>
        <a:lstStyle/>
        <a:p>
          <a:endParaRPr lang="hr-HR"/>
        </a:p>
      </dgm:t>
    </dgm:pt>
    <dgm:pt modelId="{6607F988-2B2D-4151-886A-A5FD7D35ABEE}" type="pres">
      <dgm:prSet presAssocID="{AACF7570-A36E-451F-944C-D881E25C7796}" presName="arrowAndChildren" presStyleCnt="0"/>
      <dgm:spPr/>
      <dgm:t>
        <a:bodyPr/>
        <a:lstStyle/>
        <a:p>
          <a:endParaRPr lang="hr-HR"/>
        </a:p>
      </dgm:t>
    </dgm:pt>
    <dgm:pt modelId="{B054AC71-C63D-49AD-AFD5-BC663B4D6905}" type="pres">
      <dgm:prSet presAssocID="{AACF7570-A36E-451F-944C-D881E25C7796}" presName="parentTextArrow" presStyleLbl="node1" presStyleIdx="1" presStyleCnt="5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  <dgm:t>
        <a:bodyPr/>
        <a:lstStyle/>
        <a:p>
          <a:endParaRPr lang="hr-HR"/>
        </a:p>
      </dgm:t>
    </dgm:pt>
    <dgm:pt modelId="{AC0AAB3B-09BF-4E3E-8499-0B1F3C1403A8}" type="pres">
      <dgm:prSet presAssocID="{879848F8-0A6A-4A74-BFAD-236797ABFB51}" presName="arrowAndChildren" presStyleCnt="0"/>
      <dgm:spPr/>
      <dgm:t>
        <a:bodyPr/>
        <a:lstStyle/>
        <a:p>
          <a:endParaRPr lang="hr-HR"/>
        </a:p>
      </dgm:t>
    </dgm:pt>
    <dgm:pt modelId="{07B008A7-B86D-44B6-8308-12A46F7E0156}" type="pres">
      <dgm:prSet presAssocID="{879848F8-0A6A-4A74-BFAD-236797ABFB51}" presName="parentTextArrow" presStyleLbl="node1" presStyleIdx="2" presStyleCnt="5"/>
      <dgm:spPr/>
      <dgm:t>
        <a:bodyPr/>
        <a:lstStyle/>
        <a:p>
          <a:endParaRPr lang="hr-HR"/>
        </a:p>
      </dgm:t>
    </dgm:pt>
    <dgm:pt modelId="{D4F4ACCE-3134-4CC2-B6D4-67DE0BFA898F}" type="pres">
      <dgm:prSet presAssocID="{4C23DE54-F40B-4185-8A59-0F8E8FB240AB}" presName="sp" presStyleCnt="0"/>
      <dgm:spPr/>
      <dgm:t>
        <a:bodyPr/>
        <a:lstStyle/>
        <a:p>
          <a:endParaRPr lang="hr-HR"/>
        </a:p>
      </dgm:t>
    </dgm:pt>
    <dgm:pt modelId="{CB57DF73-49CC-4961-8027-FD3BB6D2BFF1}" type="pres">
      <dgm:prSet presAssocID="{E6A0DDE6-92B7-454E-83A9-44BC4087B1B3}" presName="arrowAndChildren" presStyleCnt="0"/>
      <dgm:spPr/>
      <dgm:t>
        <a:bodyPr/>
        <a:lstStyle/>
        <a:p>
          <a:endParaRPr lang="hr-HR"/>
        </a:p>
      </dgm:t>
    </dgm:pt>
    <dgm:pt modelId="{6B516494-3D11-46C9-B6BD-A6E9588A8D65}" type="pres">
      <dgm:prSet presAssocID="{E6A0DDE6-92B7-454E-83A9-44BC4087B1B3}" presName="parentTextArrow" presStyleLbl="node1" presStyleIdx="3" presStyleCnt="5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  <dgm:t>
        <a:bodyPr/>
        <a:lstStyle/>
        <a:p>
          <a:endParaRPr lang="hr-HR"/>
        </a:p>
      </dgm:t>
    </dgm:pt>
    <dgm:pt modelId="{A5988F9C-705B-480E-AEE9-1B4EADCC7B2D}" type="pres">
      <dgm:prSet presAssocID="{2460F13D-6841-40E9-9F7F-2743CC61407A}" presName="arrowAndChildren" presStyleCnt="0"/>
      <dgm:spPr/>
      <dgm:t>
        <a:bodyPr/>
        <a:lstStyle/>
        <a:p>
          <a:endParaRPr lang="hr-HR"/>
        </a:p>
      </dgm:t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  <dgm:t>
        <a:bodyPr/>
        <a:lstStyle/>
        <a:p>
          <a:endParaRPr lang="hr-HR"/>
        </a:p>
      </dgm:t>
    </dgm:pt>
  </dgm:ptLst>
  <dgm:cxnLst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rashodi i izdaci                                                                   588.751.173,95 kn</a:t>
          </a:r>
          <a:endParaRPr lang="hr-HR" sz="1600" b="1" dirty="0"/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 smtClean="0"/>
            <a:t>Ukupno manjak                                                                                –21.302.224,90 kn </a:t>
          </a:r>
          <a:endParaRPr lang="hr-HR" sz="1600" b="1" dirty="0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 smtClean="0"/>
            <a:t>Prihodi i primici                                                                                                      583.718.166,15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 smtClean="0"/>
            <a:t>Višak prihoda                                                                                                            25.570.721,90</a:t>
          </a:r>
          <a:r>
            <a:rPr lang="hr-HR" sz="1400" dirty="0" smtClean="0"/>
            <a:t> </a:t>
          </a:r>
          <a:r>
            <a:rPr lang="hr-HR" sz="1400" b="1" dirty="0" smtClean="0"/>
            <a:t>kn</a:t>
          </a:r>
          <a:endParaRPr lang="hr-HR" sz="1400" b="1" dirty="0"/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BC5CFAAF-2E7F-4756-8C9B-2BB8D7708613}">
      <dgm:prSet phldrT="[Tekst]" custT="1"/>
      <dgm:spPr/>
      <dgm:t>
        <a:bodyPr/>
        <a:lstStyle/>
        <a:p>
          <a:pPr algn="l"/>
          <a:r>
            <a:rPr lang="hr-HR" sz="1400" b="1" dirty="0" smtClean="0"/>
            <a:t>Manjak prihoda (Ustanove u zdravstvu)                                                            -41.839.939,00 kn          </a:t>
          </a:r>
          <a:endParaRPr lang="hr-HR" sz="1400" b="1" dirty="0"/>
        </a:p>
      </dgm:t>
    </dgm:pt>
    <dgm:pt modelId="{8D7AFB19-4D3A-4CDA-8902-BB9A7824C268}" type="parTrans" cxnId="{0EAACAB5-16C3-499F-ADF6-D345C8DD2EE3}">
      <dgm:prSet/>
      <dgm:spPr/>
      <dgm:t>
        <a:bodyPr/>
        <a:lstStyle/>
        <a:p>
          <a:endParaRPr lang="hr-HR"/>
        </a:p>
      </dgm:t>
    </dgm:pt>
    <dgm:pt modelId="{55A0B1D6-6A9D-4E57-B5B1-846FA4D01927}" type="sibTrans" cxnId="{0EAACAB5-16C3-499F-ADF6-D345C8DD2EE3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 smtClean="0"/>
            <a:t>Ostvareno                                                                                           567.448.949,05 kn</a:t>
          </a:r>
          <a:endParaRPr lang="hr-HR" sz="1600" b="1" dirty="0"/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8C06ADF-85DD-4C88-9A6E-4FC10D4E0E94}" type="pres">
      <dgm:prSet presAssocID="{FAAF0AC7-97D3-4AB9-BE1B-90CD9809A5E6}" presName="boxAndChildren" presStyleCnt="0"/>
      <dgm:spPr/>
      <dgm:t>
        <a:bodyPr/>
        <a:lstStyle/>
        <a:p>
          <a:endParaRPr lang="hr-HR"/>
        </a:p>
      </dgm:t>
    </dgm:pt>
    <dgm:pt modelId="{A26A1724-EABA-42DF-AE04-5F5C5B5537AD}" type="pres">
      <dgm:prSet presAssocID="{FAAF0AC7-97D3-4AB9-BE1B-90CD9809A5E6}" presName="parentTextBox" presStyleLbl="node1" presStyleIdx="0" presStyleCnt="6"/>
      <dgm:spPr/>
      <dgm:t>
        <a:bodyPr/>
        <a:lstStyle/>
        <a:p>
          <a:endParaRPr lang="hr-HR"/>
        </a:p>
      </dgm:t>
    </dgm:pt>
    <dgm:pt modelId="{392FDB35-4341-46F4-B89E-B806BA1E55B6}" type="pres">
      <dgm:prSet presAssocID="{E5684BEA-7287-4533-9962-4B4553D576F5}" presName="sp" presStyleCnt="0"/>
      <dgm:spPr/>
      <dgm:t>
        <a:bodyPr/>
        <a:lstStyle/>
        <a:p>
          <a:endParaRPr lang="hr-HR"/>
        </a:p>
      </dgm:t>
    </dgm:pt>
    <dgm:pt modelId="{6607F988-2B2D-4151-886A-A5FD7D35ABEE}" type="pres">
      <dgm:prSet presAssocID="{AACF7570-A36E-451F-944C-D881E25C7796}" presName="arrowAndChildren" presStyleCnt="0"/>
      <dgm:spPr/>
      <dgm:t>
        <a:bodyPr/>
        <a:lstStyle/>
        <a:p>
          <a:endParaRPr lang="hr-HR"/>
        </a:p>
      </dgm:t>
    </dgm:pt>
    <dgm:pt modelId="{B054AC71-C63D-49AD-AFD5-BC663B4D6905}" type="pres">
      <dgm:prSet presAssocID="{AACF7570-A36E-451F-944C-D881E25C7796}" presName="parentTextArrow" presStyleLbl="node1" presStyleIdx="1" presStyleCnt="6"/>
      <dgm:spPr/>
      <dgm:t>
        <a:bodyPr/>
        <a:lstStyle/>
        <a:p>
          <a:endParaRPr lang="hr-HR"/>
        </a:p>
      </dgm:t>
    </dgm:pt>
    <dgm:pt modelId="{D3143838-F1F8-4488-B4A2-E48FB853834B}" type="pres">
      <dgm:prSet presAssocID="{3AD11DD6-C71D-4161-8CBD-E0BD70BC73EF}" presName="sp" presStyleCnt="0"/>
      <dgm:spPr/>
      <dgm:t>
        <a:bodyPr/>
        <a:lstStyle/>
        <a:p>
          <a:endParaRPr lang="hr-HR"/>
        </a:p>
      </dgm:t>
    </dgm:pt>
    <dgm:pt modelId="{AC0AAB3B-09BF-4E3E-8499-0B1F3C1403A8}" type="pres">
      <dgm:prSet presAssocID="{879848F8-0A6A-4A74-BFAD-236797ABFB51}" presName="arrowAndChildren" presStyleCnt="0"/>
      <dgm:spPr/>
      <dgm:t>
        <a:bodyPr/>
        <a:lstStyle/>
        <a:p>
          <a:endParaRPr lang="hr-HR"/>
        </a:p>
      </dgm:t>
    </dgm:pt>
    <dgm:pt modelId="{07B008A7-B86D-44B6-8308-12A46F7E0156}" type="pres">
      <dgm:prSet presAssocID="{879848F8-0A6A-4A74-BFAD-236797ABFB51}" presName="parentTextArrow" presStyleLbl="node1" presStyleIdx="2" presStyleCnt="6"/>
      <dgm:spPr/>
      <dgm:t>
        <a:bodyPr/>
        <a:lstStyle/>
        <a:p>
          <a:endParaRPr lang="hr-HR"/>
        </a:p>
      </dgm:t>
    </dgm:pt>
    <dgm:pt modelId="{6B373A4F-5A39-483D-9D69-821628B23C89}" type="pres">
      <dgm:prSet presAssocID="{55A0B1D6-6A9D-4E57-B5B1-846FA4D01927}" presName="sp" presStyleCnt="0"/>
      <dgm:spPr/>
      <dgm:t>
        <a:bodyPr/>
        <a:lstStyle/>
        <a:p>
          <a:endParaRPr lang="hr-HR"/>
        </a:p>
      </dgm:t>
    </dgm:pt>
    <dgm:pt modelId="{79BB1A5C-3D07-4C3A-941D-7A6D446D1D39}" type="pres">
      <dgm:prSet presAssocID="{BC5CFAAF-2E7F-4756-8C9B-2BB8D7708613}" presName="arrowAndChildren" presStyleCnt="0"/>
      <dgm:spPr/>
      <dgm:t>
        <a:bodyPr/>
        <a:lstStyle/>
        <a:p>
          <a:endParaRPr lang="hr-HR"/>
        </a:p>
      </dgm:t>
    </dgm:pt>
    <dgm:pt modelId="{721AC54A-8781-4449-8781-82BC28D58D38}" type="pres">
      <dgm:prSet presAssocID="{BC5CFAAF-2E7F-4756-8C9B-2BB8D7708613}" presName="parentTextArrow" presStyleLbl="node1" presStyleIdx="3" presStyleCnt="6"/>
      <dgm:spPr/>
      <dgm:t>
        <a:bodyPr/>
        <a:lstStyle/>
        <a:p>
          <a:endParaRPr lang="hr-HR"/>
        </a:p>
      </dgm:t>
    </dgm:pt>
    <dgm:pt modelId="{D4F4ACCE-3134-4CC2-B6D4-67DE0BFA898F}" type="pres">
      <dgm:prSet presAssocID="{4C23DE54-F40B-4185-8A59-0F8E8FB240AB}" presName="sp" presStyleCnt="0"/>
      <dgm:spPr/>
      <dgm:t>
        <a:bodyPr/>
        <a:lstStyle/>
        <a:p>
          <a:endParaRPr lang="hr-HR"/>
        </a:p>
      </dgm:t>
    </dgm:pt>
    <dgm:pt modelId="{CB57DF73-49CC-4961-8027-FD3BB6D2BFF1}" type="pres">
      <dgm:prSet presAssocID="{E6A0DDE6-92B7-454E-83A9-44BC4087B1B3}" presName="arrowAndChildren" presStyleCnt="0"/>
      <dgm:spPr/>
      <dgm:t>
        <a:bodyPr/>
        <a:lstStyle/>
        <a:p>
          <a:endParaRPr lang="hr-HR"/>
        </a:p>
      </dgm:t>
    </dgm:pt>
    <dgm:pt modelId="{6B516494-3D11-46C9-B6BD-A6E9588A8D65}" type="pres">
      <dgm:prSet presAssocID="{E6A0DDE6-92B7-454E-83A9-44BC4087B1B3}" presName="parentTextArrow" presStyleLbl="node1" presStyleIdx="4" presStyleCnt="6"/>
      <dgm:spPr/>
      <dgm:t>
        <a:bodyPr/>
        <a:lstStyle/>
        <a:p>
          <a:endParaRPr lang="hr-HR"/>
        </a:p>
      </dgm:t>
    </dgm:pt>
    <dgm:pt modelId="{4D557FCC-7417-4EBD-AFCF-76720DA2F009}" type="pres">
      <dgm:prSet presAssocID="{F4B5B354-36C8-4A2E-8380-D293D120C322}" presName="sp" presStyleCnt="0"/>
      <dgm:spPr/>
      <dgm:t>
        <a:bodyPr/>
        <a:lstStyle/>
        <a:p>
          <a:endParaRPr lang="hr-HR"/>
        </a:p>
      </dgm:t>
    </dgm:pt>
    <dgm:pt modelId="{A5988F9C-705B-480E-AEE9-1B4EADCC7B2D}" type="pres">
      <dgm:prSet presAssocID="{2460F13D-6841-40E9-9F7F-2743CC61407A}" presName="arrowAndChildren" presStyleCnt="0"/>
      <dgm:spPr/>
      <dgm:t>
        <a:bodyPr/>
        <a:lstStyle/>
        <a:p>
          <a:endParaRPr lang="hr-HR"/>
        </a:p>
      </dgm:t>
    </dgm:pt>
    <dgm:pt modelId="{034DFE96-C7D7-49CB-BA35-3484CA918C15}" type="pres">
      <dgm:prSet presAssocID="{2460F13D-6841-40E9-9F7F-2743CC61407A}" presName="parentTextArrow" presStyleLbl="node1" presStyleIdx="5" presStyleCnt="6" custLinFactNeighborY="-43809"/>
      <dgm:spPr/>
      <dgm:t>
        <a:bodyPr/>
        <a:lstStyle/>
        <a:p>
          <a:endParaRPr lang="hr-HR"/>
        </a:p>
      </dgm:t>
    </dgm:pt>
  </dgm:ptLst>
  <dgm:cxnLst>
    <dgm:cxn modelId="{0EAACAB5-16C3-499F-ADF6-D345C8DD2EE3}" srcId="{3D3E9FBC-FA62-4DD8-A4E9-0540C36874AF}" destId="{BC5CFAAF-2E7F-4756-8C9B-2BB8D7708613}" srcOrd="2" destOrd="0" parTransId="{8D7AFB19-4D3A-4CDA-8902-BB9A7824C268}" sibTransId="{55A0B1D6-6A9D-4E57-B5B1-846FA4D01927}"/>
    <dgm:cxn modelId="{E6A55E54-1D89-42EE-8C16-D4B1CE112469}" type="presOf" srcId="{879848F8-0A6A-4A74-BFAD-236797ABFB51}" destId="{07B008A7-B86D-44B6-8308-12A46F7E0156}" srcOrd="0" destOrd="0" presId="urn:microsoft.com/office/officeart/2005/8/layout/process4"/>
    <dgm:cxn modelId="{9163DC34-797A-405E-9D8E-41281D81A2DB}" srcId="{3D3E9FBC-FA62-4DD8-A4E9-0540C36874AF}" destId="{879848F8-0A6A-4A74-BFAD-236797ABFB51}" srcOrd="3" destOrd="0" parTransId="{F74ACBD0-CF20-4573-BBF7-FCAD724FDA3F}" sibTransId="{3AD11DD6-C71D-4161-8CBD-E0BD70BC73EF}"/>
    <dgm:cxn modelId="{762F3CF6-BB0F-4142-8EA9-BD573BBCA7E4}" type="presOf" srcId="{3D3E9FBC-FA62-4DD8-A4E9-0540C36874AF}" destId="{FB8E0C7F-41E7-4D3A-BC4A-3C1AAC217FA6}" srcOrd="0" destOrd="0" presId="urn:microsoft.com/office/officeart/2005/8/layout/process4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029D9532-D8B1-4704-BB67-08F4E1CDDC95}" type="presOf" srcId="{BC5CFAAF-2E7F-4756-8C9B-2BB8D7708613}" destId="{721AC54A-8781-4449-8781-82BC28D58D38}" srcOrd="0" destOrd="0" presId="urn:microsoft.com/office/officeart/2005/8/layout/process4"/>
    <dgm:cxn modelId="{4948BA59-472B-47DC-9E3A-6AF7518E0391}" type="presOf" srcId="{FAAF0AC7-97D3-4AB9-BE1B-90CD9809A5E6}" destId="{A26A1724-EABA-42DF-AE04-5F5C5B5537AD}" srcOrd="0" destOrd="0" presId="urn:microsoft.com/office/officeart/2005/8/layout/process4"/>
    <dgm:cxn modelId="{05F9AC3A-0DAA-4FE7-8681-5D2B0D983FC8}" type="presOf" srcId="{AACF7570-A36E-451F-944C-D881E25C7796}" destId="{B054AC71-C63D-49AD-AFD5-BC663B4D6905}" srcOrd="0" destOrd="0" presId="urn:microsoft.com/office/officeart/2005/8/layout/process4"/>
    <dgm:cxn modelId="{2E3676C6-E5F6-4CD3-AF09-45E90D231263}" type="presOf" srcId="{E6A0DDE6-92B7-454E-83A9-44BC4087B1B3}" destId="{6B516494-3D11-46C9-B6BD-A6E9588A8D65}" srcOrd="0" destOrd="0" presId="urn:microsoft.com/office/officeart/2005/8/layout/process4"/>
    <dgm:cxn modelId="{38E5AEA8-1887-471D-86D0-2ED66DE27682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4" destOrd="0" parTransId="{6376AF60-6D29-4D84-BE11-062DA553FF74}" sibTransId="{E5684BEA-7287-4533-9962-4B4553D576F5}"/>
    <dgm:cxn modelId="{452E9059-DB28-49DD-9DF4-D43BCF970D4F}" srcId="{3D3E9FBC-FA62-4DD8-A4E9-0540C36874AF}" destId="{FAAF0AC7-97D3-4AB9-BE1B-90CD9809A5E6}" srcOrd="5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1484DA67-F56C-4139-9782-C56A3011A770}" type="presParOf" srcId="{FB8E0C7F-41E7-4D3A-BC4A-3C1AAC217FA6}" destId="{88C06ADF-85DD-4C88-9A6E-4FC10D4E0E94}" srcOrd="0" destOrd="0" presId="urn:microsoft.com/office/officeart/2005/8/layout/process4"/>
    <dgm:cxn modelId="{BBEF9274-6FCB-41AC-BE09-B32A8C7C90FE}" type="presParOf" srcId="{88C06ADF-85DD-4C88-9A6E-4FC10D4E0E94}" destId="{A26A1724-EABA-42DF-AE04-5F5C5B5537AD}" srcOrd="0" destOrd="0" presId="urn:microsoft.com/office/officeart/2005/8/layout/process4"/>
    <dgm:cxn modelId="{75C8A886-D3AC-4884-AD8D-34A9896C2107}" type="presParOf" srcId="{FB8E0C7F-41E7-4D3A-BC4A-3C1AAC217FA6}" destId="{392FDB35-4341-46F4-B89E-B806BA1E55B6}" srcOrd="1" destOrd="0" presId="urn:microsoft.com/office/officeart/2005/8/layout/process4"/>
    <dgm:cxn modelId="{FAFA2740-E0A5-4780-9981-FEDC8A8F7C69}" type="presParOf" srcId="{FB8E0C7F-41E7-4D3A-BC4A-3C1AAC217FA6}" destId="{6607F988-2B2D-4151-886A-A5FD7D35ABEE}" srcOrd="2" destOrd="0" presId="urn:microsoft.com/office/officeart/2005/8/layout/process4"/>
    <dgm:cxn modelId="{1C01E9A6-0366-4EAB-9ECA-6CE4F77F491E}" type="presParOf" srcId="{6607F988-2B2D-4151-886A-A5FD7D35ABEE}" destId="{B054AC71-C63D-49AD-AFD5-BC663B4D6905}" srcOrd="0" destOrd="0" presId="urn:microsoft.com/office/officeart/2005/8/layout/process4"/>
    <dgm:cxn modelId="{7E4EB219-E30C-433C-9139-CEFFE33912A9}" type="presParOf" srcId="{FB8E0C7F-41E7-4D3A-BC4A-3C1AAC217FA6}" destId="{D3143838-F1F8-4488-B4A2-E48FB853834B}" srcOrd="3" destOrd="0" presId="urn:microsoft.com/office/officeart/2005/8/layout/process4"/>
    <dgm:cxn modelId="{565E2501-631A-4665-89BB-422369864E69}" type="presParOf" srcId="{FB8E0C7F-41E7-4D3A-BC4A-3C1AAC217FA6}" destId="{AC0AAB3B-09BF-4E3E-8499-0B1F3C1403A8}" srcOrd="4" destOrd="0" presId="urn:microsoft.com/office/officeart/2005/8/layout/process4"/>
    <dgm:cxn modelId="{8A375787-864A-4A68-9B47-534D73ADE94C}" type="presParOf" srcId="{AC0AAB3B-09BF-4E3E-8499-0B1F3C1403A8}" destId="{07B008A7-B86D-44B6-8308-12A46F7E0156}" srcOrd="0" destOrd="0" presId="urn:microsoft.com/office/officeart/2005/8/layout/process4"/>
    <dgm:cxn modelId="{88ECE0F0-2129-421E-BE63-E837C5EBAA6D}" type="presParOf" srcId="{FB8E0C7F-41E7-4D3A-BC4A-3C1AAC217FA6}" destId="{6B373A4F-5A39-483D-9D69-821628B23C89}" srcOrd="5" destOrd="0" presId="urn:microsoft.com/office/officeart/2005/8/layout/process4"/>
    <dgm:cxn modelId="{A16C8355-ADE1-4ED1-8956-B89BB43263F4}" type="presParOf" srcId="{FB8E0C7F-41E7-4D3A-BC4A-3C1AAC217FA6}" destId="{79BB1A5C-3D07-4C3A-941D-7A6D446D1D39}" srcOrd="6" destOrd="0" presId="urn:microsoft.com/office/officeart/2005/8/layout/process4"/>
    <dgm:cxn modelId="{EF9A61A7-C843-4F27-8CE9-47F430F53FE4}" type="presParOf" srcId="{79BB1A5C-3D07-4C3A-941D-7A6D446D1D39}" destId="{721AC54A-8781-4449-8781-82BC28D58D38}" srcOrd="0" destOrd="0" presId="urn:microsoft.com/office/officeart/2005/8/layout/process4"/>
    <dgm:cxn modelId="{30C5C8F2-0140-49E2-B63B-F401A871A02F}" type="presParOf" srcId="{FB8E0C7F-41E7-4D3A-BC4A-3C1AAC217FA6}" destId="{D4F4ACCE-3134-4CC2-B6D4-67DE0BFA898F}" srcOrd="7" destOrd="0" presId="urn:microsoft.com/office/officeart/2005/8/layout/process4"/>
    <dgm:cxn modelId="{C1DA2DEE-8C2F-4845-AD4E-5554DAC740EB}" type="presParOf" srcId="{FB8E0C7F-41E7-4D3A-BC4A-3C1AAC217FA6}" destId="{CB57DF73-49CC-4961-8027-FD3BB6D2BFF1}" srcOrd="8" destOrd="0" presId="urn:microsoft.com/office/officeart/2005/8/layout/process4"/>
    <dgm:cxn modelId="{D8424A0A-9B86-4B6C-8E9C-8A44FB4FB7B9}" type="presParOf" srcId="{CB57DF73-49CC-4961-8027-FD3BB6D2BFF1}" destId="{6B516494-3D11-46C9-B6BD-A6E9588A8D65}" srcOrd="0" destOrd="0" presId="urn:microsoft.com/office/officeart/2005/8/layout/process4"/>
    <dgm:cxn modelId="{6B029A48-8122-4A0E-8631-4A557E875432}" type="presParOf" srcId="{FB8E0C7F-41E7-4D3A-BC4A-3C1AAC217FA6}" destId="{4D557FCC-7417-4EBD-AFCF-76720DA2F009}" srcOrd="9" destOrd="0" presId="urn:microsoft.com/office/officeart/2005/8/layout/process4"/>
    <dgm:cxn modelId="{6658D17C-63E9-4792-A01C-C01F784E737E}" type="presParOf" srcId="{FB8E0C7F-41E7-4D3A-BC4A-3C1AAC217FA6}" destId="{A5988F9C-705B-480E-AEE9-1B4EADCC7B2D}" srcOrd="10" destOrd="0" presId="urn:microsoft.com/office/officeart/2005/8/layout/process4"/>
    <dgm:cxn modelId="{D0D9BC3B-A2DA-4A9C-A9A4-8ED193C40DBC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883352"/>
          <a:ext cx="6984776" cy="5096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manjak                                                                                –21.302.224,90 kn </a:t>
          </a:r>
          <a:endParaRPr lang="hr-HR" sz="1600" b="1" kern="1200" dirty="0"/>
        </a:p>
      </dsp:txBody>
      <dsp:txXfrm>
        <a:off x="0" y="3883352"/>
        <a:ext cx="6984776" cy="509687"/>
      </dsp:txXfrm>
    </dsp:sp>
    <dsp:sp modelId="{B054AC71-C63D-49AD-AFD5-BC663B4D6905}">
      <dsp:nvSpPr>
        <dsp:cNvPr id="0" name=""/>
        <dsp:cNvSpPr/>
      </dsp:nvSpPr>
      <dsp:spPr>
        <a:xfrm rot="10800000">
          <a:off x="0" y="3107097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tint val="50000"/>
                <a:satMod val="300000"/>
              </a:schemeClr>
            </a:gs>
            <a:gs pos="35000">
              <a:schemeClr val="accent2">
                <a:hueOff val="936304"/>
                <a:satOff val="-1168"/>
                <a:lumOff val="275"/>
                <a:alphaOff val="0"/>
                <a:tint val="37000"/>
                <a:satMod val="30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Ukupno rashodi i izdaci                                                                   588.751.173,95 kn</a:t>
          </a:r>
          <a:endParaRPr lang="hr-HR" sz="1600" b="1" kern="1200" dirty="0"/>
        </a:p>
      </dsp:txBody>
      <dsp:txXfrm rot="10800000">
        <a:off x="0" y="3107097"/>
        <a:ext cx="6984776" cy="509354"/>
      </dsp:txXfrm>
    </dsp:sp>
    <dsp:sp modelId="{07B008A7-B86D-44B6-8308-12A46F7E0156}">
      <dsp:nvSpPr>
        <dsp:cNvPr id="0" name=""/>
        <dsp:cNvSpPr/>
      </dsp:nvSpPr>
      <dsp:spPr>
        <a:xfrm rot="10800000">
          <a:off x="0" y="2330842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tint val="50000"/>
                <a:satMod val="300000"/>
              </a:schemeClr>
            </a:gs>
            <a:gs pos="35000">
              <a:schemeClr val="accent2">
                <a:hueOff val="1872608"/>
                <a:satOff val="-2336"/>
                <a:lumOff val="549"/>
                <a:alphaOff val="0"/>
                <a:tint val="37000"/>
                <a:satMod val="30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Ostvareno                                                                                           567.448.949,05 kn</a:t>
          </a:r>
          <a:endParaRPr lang="hr-HR" sz="1600" b="1" kern="1200" dirty="0"/>
        </a:p>
      </dsp:txBody>
      <dsp:txXfrm rot="10800000">
        <a:off x="0" y="2330842"/>
        <a:ext cx="6984776" cy="509354"/>
      </dsp:txXfrm>
    </dsp:sp>
    <dsp:sp modelId="{721AC54A-8781-4449-8781-82BC28D58D38}">
      <dsp:nvSpPr>
        <dsp:cNvPr id="0" name=""/>
        <dsp:cNvSpPr/>
      </dsp:nvSpPr>
      <dsp:spPr>
        <a:xfrm rot="10800000">
          <a:off x="0" y="1554588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tint val="50000"/>
                <a:satMod val="300000"/>
              </a:schemeClr>
            </a:gs>
            <a:gs pos="35000">
              <a:schemeClr val="accent2">
                <a:hueOff val="2808911"/>
                <a:satOff val="-3503"/>
                <a:lumOff val="824"/>
                <a:alphaOff val="0"/>
                <a:tint val="37000"/>
                <a:satMod val="30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Manjak prihoda (Ustanove u zdravstvu)                                                            -41.839.939,00 kn          </a:t>
          </a:r>
          <a:endParaRPr lang="hr-HR" sz="1400" b="1" kern="1200" dirty="0"/>
        </a:p>
      </dsp:txBody>
      <dsp:txXfrm rot="10800000">
        <a:off x="0" y="1554588"/>
        <a:ext cx="6984776" cy="509354"/>
      </dsp:txXfrm>
    </dsp:sp>
    <dsp:sp modelId="{6B516494-3D11-46C9-B6BD-A6E9588A8D65}">
      <dsp:nvSpPr>
        <dsp:cNvPr id="0" name=""/>
        <dsp:cNvSpPr/>
      </dsp:nvSpPr>
      <dsp:spPr>
        <a:xfrm rot="10800000">
          <a:off x="0" y="778333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tint val="50000"/>
                <a:satMod val="300000"/>
              </a:schemeClr>
            </a:gs>
            <a:gs pos="35000">
              <a:schemeClr val="accent2">
                <a:hueOff val="3745215"/>
                <a:satOff val="-4671"/>
                <a:lumOff val="1098"/>
                <a:alphaOff val="0"/>
                <a:tint val="37000"/>
                <a:satMod val="30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Višak prihoda                                                                                                            25.570.721,90</a:t>
          </a:r>
          <a:r>
            <a:rPr lang="hr-HR" sz="1400" kern="1200" dirty="0" smtClean="0"/>
            <a:t> </a:t>
          </a:r>
          <a:r>
            <a:rPr lang="hr-HR" sz="1400" b="1" kern="1200" dirty="0" smtClean="0"/>
            <a:t>kn</a:t>
          </a:r>
          <a:endParaRPr lang="hr-HR" sz="1400" b="1" kern="1200" dirty="0"/>
        </a:p>
      </dsp:txBody>
      <dsp:txXfrm rot="10800000">
        <a:off x="0" y="778333"/>
        <a:ext cx="6984776" cy="509354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783899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i primici                                                                                                      583.718.166,15 kn</a:t>
          </a:r>
        </a:p>
      </dsp:txBody>
      <dsp:txXfrm rot="10800000">
        <a:off x="0" y="0"/>
        <a:ext cx="6984776" cy="509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0.47181</cdr:x>
      <cdr:y>0.05283</cdr:y>
    </cdr:from>
    <cdr:to>
      <cdr:x>0.63574</cdr:x>
      <cdr:y>0.13794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072400" y="178783"/>
          <a:ext cx="720060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6,87</a:t>
          </a:r>
          <a:r>
            <a:rPr lang="hr-HR" sz="1100" b="1" dirty="0" smtClean="0"/>
            <a:t>%</a:t>
          </a:r>
          <a:endParaRPr lang="hr-H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22.09.20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2800" b="1" dirty="0" smtClean="0">
                <a:solidFill>
                  <a:srgbClr val="121284"/>
                </a:solidFill>
              </a:rPr>
              <a:t>POLU</a:t>
            </a: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2020.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/>
              <a:t>Nacrt prijedloga Polugodišnjeg izvještaja o izvršenju proračuna Zadarske županije za 2020. godinu poslan je na razmatranje Županu Zadarske županije 03. rujna 2020. godine.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rujan 2020.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126706"/>
              </p:ext>
            </p:extLst>
          </p:nvPr>
        </p:nvGraphicFramePr>
        <p:xfrm>
          <a:off x="31020" y="1293511"/>
          <a:ext cx="4540980" cy="379167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0713"/>
                <a:gridCol w="1745420"/>
                <a:gridCol w="1009106"/>
                <a:gridCol w="904594"/>
                <a:gridCol w="681147"/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2020.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2.750.000,00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924.297,71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41.392.922,09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16.730.317,46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40,42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404.736.688,18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172.464.941,77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740.386.946,00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361.287.821,24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48,80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15.810.513,81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3.854.087,75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24,38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72.531.477,65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17.448.636,21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900" b="1" u="none" strike="noStrike" baseline="0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37.442.592,27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11.167.931,90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29,83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8.994.000,00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839.527,44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9,33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8.535.985,00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2.930.244,17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9.418.875,00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1.103.368,30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11,71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1.342.000.000,00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588.751.173,95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43,87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-33489" y="13035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4101439056"/>
              </p:ext>
            </p:extLst>
          </p:nvPr>
        </p:nvGraphicFramePr>
        <p:xfrm>
          <a:off x="4751513" y="1311955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04084" y="51650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297028395"/>
              </p:ext>
            </p:extLst>
          </p:nvPr>
        </p:nvGraphicFramePr>
        <p:xfrm>
          <a:off x="4731858" y="1916832"/>
          <a:ext cx="43924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13619"/>
              </p:ext>
            </p:extLst>
          </p:nvPr>
        </p:nvGraphicFramePr>
        <p:xfrm>
          <a:off x="323528" y="1916832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/>
                <a:gridCol w="1044771"/>
                <a:gridCol w="1044771"/>
                <a:gridCol w="522385"/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</a:t>
                      </a: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2020.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62.310.282,09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22.104.256,87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35,47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1.484.985,00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510.000,00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34,34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43.053.000,00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11.594.617,16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26,93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10.057.333,81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1.409.115,87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14,01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86.899.501,58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20.782.836,04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23,92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706.152.011,00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346.775.736,76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49,11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19.308.934,00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5.653.574,14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29,28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378.948.729,52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165.408.952,63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43,65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33.785.223,00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14.512.084,48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42,95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1.342.000.000,00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588.751.173,95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43,87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299596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 smtClean="0"/>
              <a:t>Ostvarenje prihoda po nositeljima projekata proračunskih korisnika Zadarske županije za razdoblje I.-VI. 2020. godine</a:t>
            </a:r>
            <a:endParaRPr lang="hr-HR" sz="1600" b="1" dirty="0"/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950109"/>
            <a:ext cx="6768752" cy="518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23528" y="184666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</a:t>
            </a:r>
            <a:r>
              <a:rPr lang="hr-HR" sz="1600" b="1" dirty="0" smtClean="0"/>
              <a:t>razdoblje I</a:t>
            </a:r>
            <a:r>
              <a:rPr lang="hr-HR" sz="1600" b="1" dirty="0"/>
              <a:t>.-VI. </a:t>
            </a:r>
            <a:r>
              <a:rPr lang="hr-HR" sz="1600" b="1" dirty="0" smtClean="0"/>
              <a:t>2020. </a:t>
            </a:r>
            <a:r>
              <a:rPr lang="hr-HR" sz="1600" b="1" dirty="0"/>
              <a:t>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08720"/>
            <a:ext cx="7056784" cy="55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611560" y="81598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</a:t>
            </a:r>
            <a:r>
              <a:rPr lang="hr-HR" sz="1600" b="1" dirty="0" smtClean="0"/>
              <a:t>2020. </a:t>
            </a:r>
            <a:r>
              <a:rPr lang="hr-HR" sz="1600" b="1" dirty="0"/>
              <a:t>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692695"/>
            <a:ext cx="6840760" cy="561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51520" y="1399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</a:t>
            </a:r>
            <a:r>
              <a:rPr lang="hr-HR" sz="1600" b="1" dirty="0" smtClean="0"/>
              <a:t>2020. </a:t>
            </a:r>
            <a:r>
              <a:rPr lang="hr-HR" sz="1600" b="1" dirty="0"/>
              <a:t>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18966"/>
            <a:ext cx="7056784" cy="441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u="sng" dirty="0">
              <a:solidFill>
                <a:srgbClr val="0070C0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7564" y="1340768"/>
            <a:ext cx="7704856" cy="386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6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09384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Polugodišnji izvještaj o izvršenju proračuna                  </a:t>
            </a:r>
          </a:p>
          <a:p>
            <a:pPr algn="ctr"/>
            <a:r>
              <a:rPr lang="hr-HR" b="1" dirty="0" smtClean="0"/>
              <a:t> Zadarske županije za 2020. godinu </a:t>
            </a:r>
            <a:r>
              <a:rPr lang="hr-HR" b="1" i="1" dirty="0" smtClean="0">
                <a:solidFill>
                  <a:srgbClr val="FF0000"/>
                </a:solidFill>
              </a:rPr>
              <a:t>(bez proračunskih korisnika)</a:t>
            </a:r>
            <a:endParaRPr lang="hr-HR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Izvršenje proračuna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700907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prstClr val="white"/>
                </a:solidFill>
              </a:rPr>
              <a:t>Polugodišnji izvještaj o izvršenju </a:t>
            </a:r>
            <a:r>
              <a:rPr lang="hr-HR" b="1" i="1" dirty="0" smtClean="0">
                <a:solidFill>
                  <a:srgbClr val="FF0000"/>
                </a:solidFill>
              </a:rPr>
              <a:t>konsolidiranog</a:t>
            </a:r>
            <a:r>
              <a:rPr lang="hr-HR" b="1" dirty="0" smtClean="0">
                <a:solidFill>
                  <a:prstClr val="white"/>
                </a:solidFill>
              </a:rPr>
              <a:t> proračuna                  </a:t>
            </a:r>
          </a:p>
          <a:p>
            <a:pPr algn="ctr"/>
            <a:r>
              <a:rPr lang="hr-HR" b="1" dirty="0" smtClean="0">
                <a:solidFill>
                  <a:prstClr val="white"/>
                </a:solidFill>
              </a:rPr>
              <a:t> Zadarske županije za 2020. godinu </a:t>
            </a:r>
            <a:r>
              <a:rPr lang="hr-HR" b="1" i="1" dirty="0" smtClean="0">
                <a:solidFill>
                  <a:srgbClr val="FF0000"/>
                </a:solidFill>
              </a:rPr>
              <a:t>(sa 64 proračunska korisnika)</a:t>
            </a:r>
            <a:endParaRPr lang="hr-H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ostvarenih prihoda  i primitaka za razdoblje I.-VI. 2020. godine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2020.g.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</a:t>
            </a:r>
            <a:r>
              <a:rPr lang="hr-HR" sz="1100" b="1" dirty="0" smtClean="0">
                <a:cs typeface="Arial" pitchFamily="34" charset="0"/>
              </a:rPr>
              <a:t>rihodi i primici Proračuna Zadarske županije za razdoblje I.-VI. 2020.g.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570456"/>
              </p:ext>
            </p:extLst>
          </p:nvPr>
        </p:nvGraphicFramePr>
        <p:xfrm>
          <a:off x="72000" y="2484889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/>
                <a:gridCol w="963010"/>
                <a:gridCol w="1160726"/>
                <a:gridCol w="432048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1.307.472.712,49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557.003.009,63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42,60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89.544.080,08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42.704.322,65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515.267.300,30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216.821.154,96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42,08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13.710.550,00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3.710.848,17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27,07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78.981.325,00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27.946.915,85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35,38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64.541.954,82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20.775.576,43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542.710.777,46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244.373.106,30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45,03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2.716.724,83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671.085,27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24,70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21.872.235,00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22.399.793,52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102,41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4.315.363,00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14,88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1.358.344.947,49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583.718.166,15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42,97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-16.344.947,49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-16.269.217,10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99,53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1.342.000.000,00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567.448.949,05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42,28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834046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</a:t>
            </a:r>
            <a:r>
              <a:rPr lang="hr-HR" sz="1400" dirty="0" smtClean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 smtClean="0"/>
              <a:t> primitaka od financijske imovine i zaduživanja.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rashoda  i  izdataka za razdoblje I.-VI. 2020. godine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I.-VI. 2020.g.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3" y="2329119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</a:t>
            </a:r>
            <a:r>
              <a:rPr lang="hr-HR" sz="1100" b="1" dirty="0" smtClean="0">
                <a:cs typeface="Arial" pitchFamily="34" charset="0"/>
              </a:rPr>
              <a:t>ashodi i izdaci Proračuna Zadarske županije za razdoblje I.-VI. 2020.g.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9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793286"/>
              </p:ext>
            </p:extLst>
          </p:nvPr>
        </p:nvGraphicFramePr>
        <p:xfrm>
          <a:off x="4571999" y="2492896"/>
          <a:ext cx="4536679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986864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/>
                <a:gridCol w="964018"/>
                <a:gridCol w="1073879"/>
                <a:gridCol w="446887"/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2020.g.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hr-HR" sz="8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1.127.294.669,67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530.412.882,06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47,05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680.935.050,93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351.022.960,14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51,55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371.597.915,28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157.992.600,33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42,51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3.462.095,32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847.854,67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24,49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3.350.000,00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1.336.090,17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39,88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25.198.336,59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4.518.193,61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17,93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19.280.843,72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6.530.040,58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33,87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23.470.427,83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8.165.142,56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34,79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213.489.876,33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58.338.291,89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27,33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1.215.454,00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1.342.000.000,00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588.751.173,95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43,87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Jadera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prihoda i primitaka Zadarske županije i proračunskih korisnika</a:t>
            </a:r>
            <a:endParaRPr lang="hr-HR" sz="24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7523"/>
              </p:ext>
            </p:extLst>
          </p:nvPr>
        </p:nvGraphicFramePr>
        <p:xfrm>
          <a:off x="179513" y="1844824"/>
          <a:ext cx="4824535" cy="45182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/>
                <a:gridCol w="936104"/>
                <a:gridCol w="936104"/>
                <a:gridCol w="936104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42.704.322,65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42.704.322,65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59.467.618,96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157.353.536,00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216.821.154,96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3.704.278,43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6.569,74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3.710.848,17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2.771.066,69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25.175.849,16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27.946.915,85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78.349,31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20.697.227,12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20.775.576,43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244.373.106,30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244.373.106,30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67.345,75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603.739,52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671.085,27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22.334.455,99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65.337,53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22.399.793,52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PRIMICI OD PRODAJE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DIONICA I UDJELA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51.000,00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PRIMICI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4.264.363,00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4.264.363,00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131.178.437,78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452.539.728,37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583.718.166,15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3.388.104,19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-19.657.321,29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-16.269.217,10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134.566.541,97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432.882.407,08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567.448.949,05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77,5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66517"/>
              </p:ext>
            </p:extLst>
          </p:nvPr>
        </p:nvGraphicFramePr>
        <p:xfrm>
          <a:off x="5220072" y="1771655"/>
          <a:ext cx="4392488" cy="496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490356" y="1210742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2020.g.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3. Odnos prihoda i primitaka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 za razdoblje I.-VI. 2020.g.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/>
              <a:t>Prikaz rashoda i izdataka Zadarske županije i proračunskih korisnika</a:t>
            </a:r>
            <a:endParaRPr lang="hr-HR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388267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 smtClean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2020.g.</a:t>
            </a:r>
            <a:endParaRPr kumimoji="0" lang="hr-HR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/>
              <a:t>Tablica 4. Odnos rashoda i izdataka Zadarske županije</a:t>
            </a:r>
            <a:br>
              <a:rPr lang="hr-HR" sz="1100" b="1" dirty="0" smtClean="0"/>
            </a:br>
            <a:r>
              <a:rPr lang="hr-HR" sz="1100" b="1" dirty="0" smtClean="0"/>
              <a:t>                  i proračunskih korisnika za razdoblje I.-VI. 2020.g.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672738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/>
                <a:gridCol w="908159"/>
                <a:gridCol w="950076"/>
                <a:gridCol w="950076"/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23.999.042,90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327.023.917,24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351.022.960,14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31.897.139,73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126.095.460,60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157.992.600,33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150.690,03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697.164,64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847.854,67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894.842,41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441.247,76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1.336.090,17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4.227.854,70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290.338,91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4.518.193,61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6.475.109,58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54.931,00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6.530.040,58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7.820.603,46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344.539,10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8.165.142,56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22.221,00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22.221,00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16.962.384,09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29.629.411,52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46.591.795,61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5.588.013,37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6.136.261,91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11.724.275,28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98.015.680,27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490.735.493,68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588.751.173,95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16,64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83,36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16680</TotalTime>
  <Words>1431</Words>
  <Application>Microsoft Office PowerPoint</Application>
  <PresentationFormat>Prikaz na zaslonu (4:3)</PresentationFormat>
  <Paragraphs>457</Paragraphs>
  <Slides>16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Gabriola</vt:lpstr>
      <vt:lpstr>Times New Roman</vt:lpstr>
      <vt:lpstr>Office tema</vt:lpstr>
      <vt:lpstr> REPUBLIKA HRVATSKA ZADARSKA ŽUPANIJA  POLUGODIŠNJI IZVJEŠTAJ O IZVRŠENJU PRORAČUNA ZADARSKE ŽUPANIJE ZA 2020. GODINU - vodič za građane - </vt:lpstr>
      <vt:lpstr>PowerPointova prezentacija</vt:lpstr>
      <vt:lpstr>Izvršenje proračuna</vt:lpstr>
      <vt:lpstr>Izvršenje proračuna</vt:lpstr>
      <vt:lpstr>  Odnos planiranih i ostvarenih prihoda  i primitaka za razdoblje I.-VI. 2020. godine  </vt:lpstr>
      <vt:lpstr> Odnos planiranih i izvršenih rashoda  i  izdataka za razdoblje I.-VI. 2020. godine  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  </vt:lpstr>
      <vt:lpstr>Ostvarenje prihoda po nositeljima projekata proračunskih korisnika Zadarske županije za razdoblje I.-VI. 2020. godine</vt:lpstr>
      <vt:lpstr>Ostvarenje prihoda po nositeljima projekata proračunskih korisnika Zadarske županije za razdoblje I.-VI. 2020. godine</vt:lpstr>
      <vt:lpstr>Ostvarenje prihoda po nositeljima projekata proračunskih korisnika Zadarske županije za razdoblje I.-VI. 2020. godine</vt:lpstr>
      <vt:lpstr>Ostvarenje prihoda po nositeljima projekata proračunskih korisnika Zadarske županije za razdoblje I.-VI. 2020. godine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Roko</cp:lastModifiedBy>
  <cp:revision>1469</cp:revision>
  <cp:lastPrinted>2020-09-22T06:48:08Z</cp:lastPrinted>
  <dcterms:created xsi:type="dcterms:W3CDTF">2014-10-06T07:52:48Z</dcterms:created>
  <dcterms:modified xsi:type="dcterms:W3CDTF">2020-09-22T07:08:46Z</dcterms:modified>
</cp:coreProperties>
</file>