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0" r:id="rId2"/>
    <p:sldId id="333" r:id="rId3"/>
    <p:sldId id="340" r:id="rId4"/>
    <p:sldId id="334" r:id="rId5"/>
    <p:sldId id="335" r:id="rId6"/>
    <p:sldId id="337" r:id="rId7"/>
    <p:sldId id="293" r:id="rId8"/>
    <p:sldId id="316" r:id="rId9"/>
    <p:sldId id="338" r:id="rId10"/>
    <p:sldId id="339" r:id="rId11"/>
    <p:sldId id="341" r:id="rId12"/>
    <p:sldId id="342" r:id="rId13"/>
    <p:sldId id="324" r:id="rId14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8A094"/>
    <a:srgbClr val="A2CB9B"/>
    <a:srgbClr val="E8F7AF"/>
    <a:srgbClr val="470999"/>
    <a:srgbClr val="006666"/>
    <a:srgbClr val="567A5F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5195" autoAdjust="0"/>
  </p:normalViewPr>
  <p:slideViewPr>
    <p:cSldViewPr>
      <p:cViewPr varScale="1">
        <p:scale>
          <a:sx n="88" d="100"/>
          <a:sy n="88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65318083565763"/>
          <c:y val="8.3787660737822123E-2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47"/>
          <c:dPt>
            <c:idx val="0"/>
            <c:bubble3D val="0"/>
            <c:explosion val="2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825943316240167E-2"/>
                  <c:y val="-3.266098005571407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802867907464472"/>
                  <c:y val="-3.266006158045932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3"/>
                <c:pt idx="0">
                  <c:v>0.96250000000000002</c:v>
                </c:pt>
                <c:pt idx="1">
                  <c:v>1.61E-2</c:v>
                </c:pt>
                <c:pt idx="2">
                  <c:v>2.1299999999999999E-2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List1!$B$5</c15:sqref>
                  <c15:spPr xmlns:c15="http://schemas.microsoft.com/office/drawing/2012/chart"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c15:spPr>
                  <c15:bubble3D val="0"/>
                  <c15:dLbl>
                    <c:idx val="2"/>
                    <c:layout>
                      <c:manualLayout>
                        <c:x val="9.901433953732236E-2"/>
                        <c:y val="8.8722853297192067E-2"/>
                      </c:manualLayout>
                    </c:layout>
                    <c:dLblPos val="bestFi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15:dLbl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6.8267268549108584E-2"/>
          <c:y val="0.7427988968303959"/>
          <c:w val="0.78931556337794828"/>
          <c:h val="0.25679907597583751"/>
        </c:manualLayout>
      </c:layout>
      <c:overlay val="0"/>
      <c:txPr>
        <a:bodyPr/>
        <a:lstStyle/>
        <a:p>
          <a:pPr>
            <a:defRPr sz="1000">
              <a:latin typeface="Calibri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6670800285086E-2"/>
          <c:y val="8.3985377286121668E-2"/>
          <c:w val="0.87866651635326964"/>
          <c:h val="0.6231209098459958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84,00%</a:t>
                    </a:r>
                    <a:endParaRPr lang="en-US" b="1" u="none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33370911682649E-3"/>
                  <c:y val="-4.61919575073668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0.84</c:v>
                </c:pt>
                <c:pt idx="1">
                  <c:v>0.159</c:v>
                </c:pt>
                <c:pt idx="2">
                  <c:v>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60382739892004"/>
          <c:y val="2.9649202649127716E-2"/>
          <c:w val="0.58436166117281618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upr. imovnom </c:v>
                </c:pt>
                <c:pt idx="1">
                  <c:v>9. Pravni i zajednički poslovi </c:v>
                </c:pt>
                <c:pt idx="2">
                  <c:v>8. Pom. dobro, more i promet </c:v>
                </c:pt>
                <c:pt idx="3">
                  <c:v>7. Poljop., ribarstvo, vodno gosp., ruralni i otočni razvoj </c:v>
                </c:pt>
                <c:pt idx="4">
                  <c:v>6. Gosp., turizma, infrastr. i EU fondovi </c:v>
                </c:pt>
                <c:pt idx="5">
                  <c:v>5. Prostorno uređenje, zaštita okol. i kom. poslovi </c:v>
                </c:pt>
                <c:pt idx="6">
                  <c:v>4. Zdravstvo, soc. skrb, udruge i mladi </c:v>
                </c:pt>
                <c:pt idx="7">
                  <c:v>3. Obrazovanje, kult. i šport</c:v>
                </c:pt>
                <c:pt idx="8">
                  <c:v>2. Financije i proračun </c:v>
                </c:pt>
                <c:pt idx="9">
                  <c:v>1. Ured župana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7.0000000000000001E-3</c:v>
                </c:pt>
                <c:pt idx="1">
                  <c:v>6.4000000000000003E-3</c:v>
                </c:pt>
                <c:pt idx="2">
                  <c:v>6.7000000000000002E-3</c:v>
                </c:pt>
                <c:pt idx="3">
                  <c:v>2.7900000000000001E-2</c:v>
                </c:pt>
                <c:pt idx="4">
                  <c:v>5.3999999999999999E-2</c:v>
                </c:pt>
                <c:pt idx="5">
                  <c:v>1.18E-2</c:v>
                </c:pt>
                <c:pt idx="6">
                  <c:v>0.55169999999999997</c:v>
                </c:pt>
                <c:pt idx="7">
                  <c:v>0.30159999999999998</c:v>
                </c:pt>
                <c:pt idx="8">
                  <c:v>3.0800000000000001E-2</c:v>
                </c:pt>
                <c:pt idx="9">
                  <c:v>2.0999999999999999E-3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0179264"/>
        <c:axId val="230179824"/>
        <c:extLst/>
      </c:barChart>
      <c:catAx>
        <c:axId val="2301792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30179824"/>
        <c:crosses val="autoZero"/>
        <c:auto val="1"/>
        <c:lblAlgn val="ctr"/>
        <c:lblOffset val="100"/>
        <c:noMultiLvlLbl val="0"/>
      </c:catAx>
      <c:valAx>
        <c:axId val="23017982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230179264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4091738123373501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2.5100000000000001E-2</c:v>
                </c:pt>
                <c:pt idx="1">
                  <c:v>0.2823</c:v>
                </c:pt>
                <c:pt idx="2">
                  <c:v>1.43E-2</c:v>
                </c:pt>
                <c:pt idx="3">
                  <c:v>0.52610000000000001</c:v>
                </c:pt>
                <c:pt idx="4">
                  <c:v>6.4699999999999994E-2</c:v>
                </c:pt>
                <c:pt idx="5">
                  <c:v>7.4000000000000003E-3</c:v>
                </c:pt>
                <c:pt idx="6">
                  <c:v>3.2000000000000001E-2</c:v>
                </c:pt>
                <c:pt idx="7">
                  <c:v>1.1000000000000001E-3</c:v>
                </c:pt>
                <c:pt idx="8">
                  <c:v>4.6399999999999997E-2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0182064"/>
        <c:axId val="230182624"/>
      </c:barChart>
      <c:catAx>
        <c:axId val="23018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30182624"/>
        <c:crosses val="autoZero"/>
        <c:auto val="1"/>
        <c:lblAlgn val="ctr"/>
        <c:lblOffset val="100"/>
        <c:noMultiLvlLbl val="0"/>
      </c:catAx>
      <c:valAx>
        <c:axId val="23018262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230182064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sz="1400" b="1" dirty="0" smtClean="0">
              <a:solidFill>
                <a:srgbClr val="002060"/>
              </a:solidFill>
            </a:rPr>
            <a:t>Prihodi i primici </a:t>
          </a:r>
          <a:r>
            <a:rPr lang="hr-HR" sz="1400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400" b="1" dirty="0" smtClean="0">
              <a:solidFill>
                <a:srgbClr val="002060"/>
              </a:solidFill>
            </a:rPr>
            <a:t> 1.358.344.947,49 kn</a:t>
          </a:r>
          <a:endParaRPr lang="hr-HR" sz="1400" b="1" dirty="0">
            <a:solidFill>
              <a:srgbClr val="002060"/>
            </a:solidFill>
          </a:endParaRP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1400" b="1" dirty="0" smtClean="0">
              <a:solidFill>
                <a:srgbClr val="002060"/>
              </a:solidFill>
            </a:rPr>
            <a:t>Višak prihoda iz prethodne godine </a:t>
          </a:r>
          <a:r>
            <a:rPr lang="hr-HR" sz="1400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400" b="1" dirty="0" smtClean="0">
              <a:solidFill>
                <a:srgbClr val="002060"/>
              </a:solidFill>
            </a:rPr>
            <a:t> 23.951.043,51 kn</a:t>
          </a:r>
          <a:endParaRPr lang="hr-HR" sz="1400" b="1" dirty="0">
            <a:solidFill>
              <a:srgbClr val="002060"/>
            </a:solidFill>
          </a:endParaRPr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sz="1400" b="1" dirty="0" smtClean="0"/>
            <a:t>Rashodi i izdaci </a:t>
          </a:r>
          <a:r>
            <a:rPr lang="hr-HR" sz="1400" b="1" dirty="0" smtClean="0">
              <a:latin typeface="Times New Roman"/>
              <a:cs typeface="Times New Roman"/>
            </a:rPr>
            <a:t>→ </a:t>
          </a:r>
          <a:r>
            <a:rPr lang="hr-HR" sz="1400" b="1" dirty="0" smtClean="0"/>
            <a:t>1.342.000.000,00 kn</a:t>
          </a:r>
          <a:endParaRPr lang="hr-HR" sz="1400" b="1" dirty="0"/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5B398675-F0FD-40E5-9BFB-A44B7D4501FA}">
      <dgm:prSet custT="1"/>
      <dgm:spPr>
        <a:solidFill>
          <a:schemeClr val="accent2"/>
        </a:solidFill>
      </dgm:spPr>
      <dgm:t>
        <a:bodyPr/>
        <a:lstStyle/>
        <a:p>
          <a:r>
            <a:rPr lang="hr-HR" sz="1400" b="1" dirty="0" smtClean="0">
              <a:solidFill>
                <a:schemeClr val="tx1"/>
              </a:solidFill>
            </a:rPr>
            <a:t>Manjak prihoda iz prethodne godine (ustanove u zdravstvu) </a:t>
          </a:r>
          <a:r>
            <a:rPr lang="hr-HR" sz="1400" b="1" dirty="0" smtClean="0">
              <a:solidFill>
                <a:schemeClr val="tx1"/>
              </a:solidFill>
              <a:latin typeface="Times New Roman"/>
              <a:cs typeface="Times New Roman"/>
            </a:rPr>
            <a:t>→</a:t>
          </a:r>
          <a:r>
            <a:rPr lang="hr-HR" sz="1400" b="1" dirty="0" smtClean="0">
              <a:solidFill>
                <a:schemeClr val="tx1"/>
              </a:solidFill>
            </a:rPr>
            <a:t> -40.295.991,00</a:t>
          </a:r>
          <a:endParaRPr lang="hr-HR" sz="1400" b="1" dirty="0">
            <a:solidFill>
              <a:schemeClr val="tx1"/>
            </a:solidFill>
          </a:endParaRPr>
        </a:p>
      </dgm:t>
    </dgm:pt>
    <dgm:pt modelId="{915527E6-C347-49B5-A191-5375F635CD86}" type="parTrans" cxnId="{D8BEDCEC-019F-4134-AF62-4C32122BDACC}">
      <dgm:prSet/>
      <dgm:spPr/>
      <dgm:t>
        <a:bodyPr/>
        <a:lstStyle/>
        <a:p>
          <a:endParaRPr lang="hr-HR"/>
        </a:p>
      </dgm:t>
    </dgm:pt>
    <dgm:pt modelId="{12BD5325-C022-4CBD-9D4C-CEB7781AEFB6}" type="sibTrans" cxnId="{D8BEDCEC-019F-4134-AF62-4C32122BDACC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414F0C5-DD5C-4066-95F0-4F7FA91A38E9}" type="pres">
      <dgm:prSet presAssocID="{1DB8DC99-D35A-4223-BD85-F68ED6C62FF2}" presName="parentLin" presStyleCnt="0"/>
      <dgm:spPr/>
      <dgm:t>
        <a:bodyPr/>
        <a:lstStyle/>
        <a:p>
          <a:endParaRPr lang="hr-HR"/>
        </a:p>
      </dgm:t>
    </dgm:pt>
    <dgm:pt modelId="{E8196252-B420-43E8-9828-3124379EC670}" type="pres">
      <dgm:prSet presAssocID="{1DB8DC99-D35A-4223-BD85-F68ED6C62FF2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981C8DB-4C1C-4358-8500-B5F48EC7587F}" type="pres">
      <dgm:prSet presAssocID="{1DB8DC99-D35A-4223-BD85-F68ED6C62FF2}" presName="parentText" presStyleLbl="node1" presStyleIdx="0" presStyleCnt="4" custScaleX="142857" custScaleY="22486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27C463-2134-4CE2-81B9-CBA843123559}" type="pres">
      <dgm:prSet presAssocID="{1DB8DC99-D35A-4223-BD85-F68ED6C62FF2}" presName="negativeSpace" presStyleCnt="0"/>
      <dgm:spPr/>
      <dgm:t>
        <a:bodyPr/>
        <a:lstStyle/>
        <a:p>
          <a:endParaRPr lang="hr-HR"/>
        </a:p>
      </dgm:t>
    </dgm:pt>
    <dgm:pt modelId="{2D8D9B7F-F6B7-4DC9-82B7-BA53D1BBE431}" type="pres">
      <dgm:prSet presAssocID="{1DB8DC99-D35A-4223-BD85-F68ED6C62FF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928073-0EDE-46F4-95EC-15E5C6208B1E}" type="pres">
      <dgm:prSet presAssocID="{74A7E9DE-96A0-4811-8EBA-D02691DF4983}" presName="spaceBetweenRectangles" presStyleCnt="0"/>
      <dgm:spPr/>
      <dgm:t>
        <a:bodyPr/>
        <a:lstStyle/>
        <a:p>
          <a:endParaRPr lang="hr-HR"/>
        </a:p>
      </dgm:t>
    </dgm:pt>
    <dgm:pt modelId="{AD8B9457-143E-4330-8237-DAC195152381}" type="pres">
      <dgm:prSet presAssocID="{6F61644F-3D98-4B0F-ADCC-D6478A21C2F0}" presName="parentLin" presStyleCnt="0"/>
      <dgm:spPr/>
      <dgm:t>
        <a:bodyPr/>
        <a:lstStyle/>
        <a:p>
          <a:endParaRPr lang="hr-HR"/>
        </a:p>
      </dgm:t>
    </dgm:pt>
    <dgm:pt modelId="{74F2F1D2-70EE-4570-9EB7-FDCA9A07234C}" type="pres">
      <dgm:prSet presAssocID="{6F61644F-3D98-4B0F-ADCC-D6478A21C2F0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0A3F990C-CC27-4C2E-8773-6EC1427BF3C7}" type="pres">
      <dgm:prSet presAssocID="{6F61644F-3D98-4B0F-ADCC-D6478A21C2F0}" presName="parentText" presStyleLbl="node1" presStyleIdx="1" presStyleCnt="4" custScaleX="142857" custScaleY="21026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6004EA-D810-466A-8339-9B7C842D2C73}" type="pres">
      <dgm:prSet presAssocID="{6F61644F-3D98-4B0F-ADCC-D6478A21C2F0}" presName="negativeSpace" presStyleCnt="0"/>
      <dgm:spPr/>
      <dgm:t>
        <a:bodyPr/>
        <a:lstStyle/>
        <a:p>
          <a:endParaRPr lang="hr-HR"/>
        </a:p>
      </dgm:t>
    </dgm:pt>
    <dgm:pt modelId="{507187C2-E31E-42BA-9E4A-F0C436947ED1}" type="pres">
      <dgm:prSet presAssocID="{6F61644F-3D98-4B0F-ADCC-D6478A21C2F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4C7DC4-31BD-405E-88C4-06B674E88CBA}" type="pres">
      <dgm:prSet presAssocID="{FEED7CBD-8AA1-44AA-95FF-24F0F476B6CE}" presName="spaceBetweenRectangles" presStyleCnt="0"/>
      <dgm:spPr/>
      <dgm:t>
        <a:bodyPr/>
        <a:lstStyle/>
        <a:p>
          <a:endParaRPr lang="hr-HR"/>
        </a:p>
      </dgm:t>
    </dgm:pt>
    <dgm:pt modelId="{9EEC7CF4-87EF-4DFA-8E9A-E2A8FC379005}" type="pres">
      <dgm:prSet presAssocID="{5B398675-F0FD-40E5-9BFB-A44B7D4501FA}" presName="parentLin" presStyleCnt="0"/>
      <dgm:spPr/>
    </dgm:pt>
    <dgm:pt modelId="{BF07DBA8-CCAF-451E-84D7-0AC10074E6AE}" type="pres">
      <dgm:prSet presAssocID="{5B398675-F0FD-40E5-9BFB-A44B7D4501FA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35A318B9-AC41-41FB-91FB-1F9BD35020EC}" type="pres">
      <dgm:prSet presAssocID="{5B398675-F0FD-40E5-9BFB-A44B7D4501FA}" presName="parentText" presStyleLbl="node1" presStyleIdx="2" presStyleCnt="4" custScaleX="142997" custScaleY="26593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035051-CAF1-4A01-B1C6-F969317E759D}" type="pres">
      <dgm:prSet presAssocID="{5B398675-F0FD-40E5-9BFB-A44B7D4501FA}" presName="negativeSpace" presStyleCnt="0"/>
      <dgm:spPr/>
    </dgm:pt>
    <dgm:pt modelId="{C1BF2B68-664C-4971-B1CB-C5199B5CB750}" type="pres">
      <dgm:prSet presAssocID="{5B398675-F0FD-40E5-9BFB-A44B7D4501FA}" presName="childText" presStyleLbl="conFgAcc1" presStyleIdx="2" presStyleCnt="4">
        <dgm:presLayoutVars>
          <dgm:bulletEnabled val="1"/>
        </dgm:presLayoutVars>
      </dgm:prSet>
      <dgm:spPr/>
    </dgm:pt>
    <dgm:pt modelId="{8AF421A1-224A-4FFD-B770-3DB2C775DA1D}" type="pres">
      <dgm:prSet presAssocID="{12BD5325-C022-4CBD-9D4C-CEB7781AEFB6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  <dgm:t>
        <a:bodyPr/>
        <a:lstStyle/>
        <a:p>
          <a:endParaRPr lang="hr-HR"/>
        </a:p>
      </dgm:t>
    </dgm:pt>
    <dgm:pt modelId="{67D96E31-69C4-44F9-AAA6-6D4114640D9F}" type="pres">
      <dgm:prSet presAssocID="{E3160682-CCB9-4AF6-880E-2F87ECC6625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45186DC0-E01C-49BC-979F-F37A4A4E2488}" type="pres">
      <dgm:prSet presAssocID="{E3160682-CCB9-4AF6-880E-2F87ECC66255}" presName="parentText" presStyleLbl="node1" presStyleIdx="3" presStyleCnt="4" custScaleX="142857" custScaleY="21267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03EC6-1DA2-4128-BC41-7056DDF393FE}" type="pres">
      <dgm:prSet presAssocID="{E3160682-CCB9-4AF6-880E-2F87ECC66255}" presName="negativeSpace" presStyleCnt="0"/>
      <dgm:spPr/>
      <dgm:t>
        <a:bodyPr/>
        <a:lstStyle/>
        <a:p>
          <a:endParaRPr lang="hr-HR"/>
        </a:p>
      </dgm:t>
    </dgm:pt>
    <dgm:pt modelId="{D69C3A2C-23A7-4093-9185-2F5E434868C1}" type="pres">
      <dgm:prSet presAssocID="{E3160682-CCB9-4AF6-880E-2F87ECC66255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E3D49F03-FA7A-4CD1-B5AF-B4DF4397EBFF}" type="presOf" srcId="{5B398675-F0FD-40E5-9BFB-A44B7D4501FA}" destId="{BF07DBA8-CCAF-451E-84D7-0AC10074E6AE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2783683-AC7E-49AD-9A9F-75376C50B29F}" type="presOf" srcId="{5B398675-F0FD-40E5-9BFB-A44B7D4501FA}" destId="{35A318B9-AC41-41FB-91FB-1F9BD35020EC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D8BEDCEC-019F-4134-AF62-4C32122BDACC}" srcId="{D954B905-DF12-44A7-97FF-FEADA0BAC1C6}" destId="{5B398675-F0FD-40E5-9BFB-A44B7D4501FA}" srcOrd="2" destOrd="0" parTransId="{915527E6-C347-49B5-A191-5375F635CD86}" sibTransId="{12BD5325-C022-4CBD-9D4C-CEB7781AEFB6}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23BA60C3-43D9-4382-98CD-B761217A7C89}" srcId="{D954B905-DF12-44A7-97FF-FEADA0BAC1C6}" destId="{E3160682-CCB9-4AF6-880E-2F87ECC66255}" srcOrd="3" destOrd="0" parTransId="{1090C4C3-3CC2-4D88-80CE-12BBD8EF511A}" sibTransId="{9932B054-E083-4BB4-A81D-7F73A35B037A}"/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0BBFD92C-CEC7-441A-A118-5C2036F01C32}" type="presParOf" srcId="{AFE17CD3-89E7-438D-9FE0-89070C29B761}" destId="{9EEC7CF4-87EF-4DFA-8E9A-E2A8FC379005}" srcOrd="8" destOrd="0" presId="urn:microsoft.com/office/officeart/2005/8/layout/list1"/>
    <dgm:cxn modelId="{6A33DFA6-E995-4E2D-886E-194A4B3790B9}" type="presParOf" srcId="{9EEC7CF4-87EF-4DFA-8E9A-E2A8FC379005}" destId="{BF07DBA8-CCAF-451E-84D7-0AC10074E6AE}" srcOrd="0" destOrd="0" presId="urn:microsoft.com/office/officeart/2005/8/layout/list1"/>
    <dgm:cxn modelId="{0BD6F90A-CB70-4DDF-9A01-FF45857367BD}" type="presParOf" srcId="{9EEC7CF4-87EF-4DFA-8E9A-E2A8FC379005}" destId="{35A318B9-AC41-41FB-91FB-1F9BD35020EC}" srcOrd="1" destOrd="0" presId="urn:microsoft.com/office/officeart/2005/8/layout/list1"/>
    <dgm:cxn modelId="{07448913-EE6C-457E-99F7-5D1E341C44DF}" type="presParOf" srcId="{AFE17CD3-89E7-438D-9FE0-89070C29B761}" destId="{01035051-CAF1-4A01-B1C6-F969317E759D}" srcOrd="9" destOrd="0" presId="urn:microsoft.com/office/officeart/2005/8/layout/list1"/>
    <dgm:cxn modelId="{06B7E3A0-4504-4FB3-A498-C1E5B1E0B6AB}" type="presParOf" srcId="{AFE17CD3-89E7-438D-9FE0-89070C29B761}" destId="{C1BF2B68-664C-4971-B1CB-C5199B5CB750}" srcOrd="10" destOrd="0" presId="urn:microsoft.com/office/officeart/2005/8/layout/list1"/>
    <dgm:cxn modelId="{1F33B91D-B7DA-418C-90EF-7993284CD1CE}" type="presParOf" srcId="{AFE17CD3-89E7-438D-9FE0-89070C29B761}" destId="{8AF421A1-224A-4FFD-B770-3DB2C775DA1D}" srcOrd="11" destOrd="0" presId="urn:microsoft.com/office/officeart/2005/8/layout/list1"/>
    <dgm:cxn modelId="{DEEB42CF-04F5-4FEE-BDE4-E70BA35758D7}" type="presParOf" srcId="{AFE17CD3-89E7-438D-9FE0-89070C29B761}" destId="{52E95BF8-B6B9-4E21-8294-434A245A2965}" srcOrd="12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13" destOrd="0" presId="urn:microsoft.com/office/officeart/2005/8/layout/list1"/>
    <dgm:cxn modelId="{16AD6BB0-E23C-4CAB-9E71-E195C24A6585}" type="presParOf" srcId="{AFE17CD3-89E7-438D-9FE0-89070C29B761}" destId="{D69C3A2C-23A7-4093-9185-2F5E434868C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2020.</a:t>
          </a:r>
          <a:endParaRPr lang="hr-HR" b="1" u="sng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1.342.000.000,00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2021.</a:t>
          </a:r>
          <a:endParaRPr lang="hr-HR" b="1" u="sng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tx2">
                  <a:lumMod val="75000"/>
                </a:schemeClr>
              </a:solidFill>
            </a:rPr>
            <a:t>1.138.000.000,00 kn</a:t>
          </a:r>
          <a:endParaRPr lang="hr-HR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2022.</a:t>
          </a:r>
          <a:endParaRPr lang="hr-HR" b="1" u="sng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tx2">
                  <a:lumMod val="75000"/>
                </a:schemeClr>
              </a:solidFill>
            </a:rPr>
            <a:t>1.140.000.000,00 kn</a:t>
          </a:r>
          <a:endParaRPr lang="hr-HR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A56F5-5E0C-414D-AF2C-FB86E60EA96C}" type="pres">
      <dgm:prSet presAssocID="{232A567F-04B6-4416-A29E-E0DAAE320021}" presName="boxAndChildren" presStyleCnt="0"/>
      <dgm:spPr/>
      <dgm:t>
        <a:bodyPr/>
        <a:lstStyle/>
        <a:p>
          <a:endParaRPr lang="hr-HR"/>
        </a:p>
      </dgm:t>
    </dgm:pt>
    <dgm:pt modelId="{CE43CAE6-7D7C-4C21-9C6E-640373FEAF18}" type="pres">
      <dgm:prSet presAssocID="{232A567F-04B6-4416-A29E-E0DAAE32002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9602C84-F0EE-4D07-BF0F-946FCBF767F4}" type="pres">
      <dgm:prSet presAssocID="{232A567F-04B6-4416-A29E-E0DAAE320021}" presName="entireBox" presStyleLbl="node1" presStyleIdx="0" presStyleCnt="3"/>
      <dgm:spPr/>
      <dgm:t>
        <a:bodyPr/>
        <a:lstStyle/>
        <a:p>
          <a:endParaRPr lang="hr-HR"/>
        </a:p>
      </dgm:t>
    </dgm:pt>
    <dgm:pt modelId="{12985AEB-3E80-4371-9B76-F8EE8D13C1FA}" type="pres">
      <dgm:prSet presAssocID="{232A567F-04B6-4416-A29E-E0DAAE320021}" presName="descendantBox" presStyleCnt="0"/>
      <dgm:spPr/>
      <dgm:t>
        <a:bodyPr/>
        <a:lstStyle/>
        <a:p>
          <a:endParaRPr lang="hr-HR"/>
        </a:p>
      </dgm:t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A5524E-B82A-4E64-9EB0-48CEFE8DB947}" type="pres">
      <dgm:prSet presAssocID="{FCBE4CF1-6F1D-48BB-B7FD-447132D04A58}" presName="sp" presStyleCnt="0"/>
      <dgm:spPr/>
      <dgm:t>
        <a:bodyPr/>
        <a:lstStyle/>
        <a:p>
          <a:endParaRPr lang="hr-HR"/>
        </a:p>
      </dgm:t>
    </dgm:pt>
    <dgm:pt modelId="{70ECF647-3911-4C42-97FC-C2A6913EA2C3}" type="pres">
      <dgm:prSet presAssocID="{1F1D8239-A27E-488F-993A-FCF6DE437581}" presName="arrowAndChildren" presStyleCnt="0"/>
      <dgm:spPr/>
      <dgm:t>
        <a:bodyPr/>
        <a:lstStyle/>
        <a:p>
          <a:endParaRPr lang="hr-HR"/>
        </a:p>
      </dgm:t>
    </dgm:pt>
    <dgm:pt modelId="{BF221DC8-5BA4-4B09-AE6D-ED9E33205BDE}" type="pres">
      <dgm:prSet presAssocID="{1F1D8239-A27E-488F-993A-FCF6DE437581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3F90D2B3-D5D2-48AF-9013-DDA23FA4EEA3}" type="pres">
      <dgm:prSet presAssocID="{1F1D8239-A27E-488F-993A-FCF6DE437581}" presName="arrow" presStyleLbl="node1" presStyleIdx="1" presStyleCnt="3"/>
      <dgm:spPr/>
      <dgm:t>
        <a:bodyPr/>
        <a:lstStyle/>
        <a:p>
          <a:endParaRPr lang="hr-HR"/>
        </a:p>
      </dgm:t>
    </dgm:pt>
    <dgm:pt modelId="{16C05910-2AC7-4266-910D-498A3C796382}" type="pres">
      <dgm:prSet presAssocID="{1F1D8239-A27E-488F-993A-FCF6DE437581}" presName="descendantArrow" presStyleCnt="0"/>
      <dgm:spPr/>
      <dgm:t>
        <a:bodyPr/>
        <a:lstStyle/>
        <a:p>
          <a:endParaRPr lang="hr-HR"/>
        </a:p>
      </dgm:t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ADB0B-B2DF-4C9B-A67C-26FA22CA4A39}" type="pres">
      <dgm:prSet presAssocID="{C156E61A-CA9E-4C5A-8F5B-F00DCF6D0676}" presName="sp" presStyleCnt="0"/>
      <dgm:spPr/>
      <dgm:t>
        <a:bodyPr/>
        <a:lstStyle/>
        <a:p>
          <a:endParaRPr lang="hr-HR"/>
        </a:p>
      </dgm:t>
    </dgm:pt>
    <dgm:pt modelId="{963FF646-2C7A-4AA7-BACC-B0EE8BFAB0B4}" type="pres">
      <dgm:prSet presAssocID="{04444011-23E9-425C-9481-AF1AC77B8543}" presName="arrowAndChildren" presStyleCnt="0"/>
      <dgm:spPr/>
      <dgm:t>
        <a:bodyPr/>
        <a:lstStyle/>
        <a:p>
          <a:endParaRPr lang="hr-HR"/>
        </a:p>
      </dgm:t>
    </dgm:pt>
    <dgm:pt modelId="{B267DC42-6CA6-4D04-A3FB-C867C8B5913B}" type="pres">
      <dgm:prSet presAssocID="{04444011-23E9-425C-9481-AF1AC77B8543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  <dgm:t>
        <a:bodyPr/>
        <a:lstStyle/>
        <a:p>
          <a:endParaRPr lang="hr-HR"/>
        </a:p>
      </dgm:t>
    </dgm:pt>
    <dgm:pt modelId="{78E80564-152F-404D-B7B5-38FB07E022D8}" type="pres">
      <dgm:prSet presAssocID="{04444011-23E9-425C-9481-AF1AC77B8543}" presName="descendantArrow" presStyleCnt="0"/>
      <dgm:spPr/>
      <dgm:t>
        <a:bodyPr/>
        <a:lstStyle/>
        <a:p>
          <a:endParaRPr lang="hr-HR"/>
        </a:p>
      </dgm:t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Prihodi i primici</a:t>
          </a:r>
          <a:endParaRPr lang="hr-HR" b="1" u="sng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302.372.074,23 kn</a:t>
          </a:r>
          <a:endParaRPr lang="hr-HR" sz="2000" b="1" dirty="0">
            <a:solidFill>
              <a:srgbClr val="002060"/>
            </a:solidFill>
          </a:endParaRP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 dirty="0" smtClean="0"/>
            <a:t>Višak prihoda iz prethodne godine</a:t>
          </a:r>
          <a:endParaRPr lang="hr-HR" b="1" u="sng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tx2">
                  <a:lumMod val="75000"/>
                </a:schemeClr>
              </a:solidFill>
            </a:rPr>
            <a:t>10.586.800,00 kn</a:t>
          </a:r>
          <a:endParaRPr lang="hr-HR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 dirty="0" smtClean="0"/>
            <a:t>Rashodi i izdaci</a:t>
          </a:r>
          <a:endParaRPr lang="hr-HR" b="1" u="sng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tx2">
                  <a:lumMod val="75000"/>
                </a:schemeClr>
              </a:solidFill>
            </a:rPr>
            <a:t>312.958.874,23 kn</a:t>
          </a:r>
          <a:endParaRPr lang="hr-HR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A56F5-5E0C-414D-AF2C-FB86E60EA96C}" type="pres">
      <dgm:prSet presAssocID="{232A567F-04B6-4416-A29E-E0DAAE320021}" presName="boxAndChildren" presStyleCnt="0"/>
      <dgm:spPr/>
      <dgm:t>
        <a:bodyPr/>
        <a:lstStyle/>
        <a:p>
          <a:endParaRPr lang="hr-HR"/>
        </a:p>
      </dgm:t>
    </dgm:pt>
    <dgm:pt modelId="{CE43CAE6-7D7C-4C21-9C6E-640373FEAF18}" type="pres">
      <dgm:prSet presAssocID="{232A567F-04B6-4416-A29E-E0DAAE32002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9602C84-F0EE-4D07-BF0F-946FCBF767F4}" type="pres">
      <dgm:prSet presAssocID="{232A567F-04B6-4416-A29E-E0DAAE320021}" presName="entireBox" presStyleLbl="node1" presStyleIdx="0" presStyleCnt="3"/>
      <dgm:spPr/>
      <dgm:t>
        <a:bodyPr/>
        <a:lstStyle/>
        <a:p>
          <a:endParaRPr lang="hr-HR"/>
        </a:p>
      </dgm:t>
    </dgm:pt>
    <dgm:pt modelId="{12985AEB-3E80-4371-9B76-F8EE8D13C1FA}" type="pres">
      <dgm:prSet presAssocID="{232A567F-04B6-4416-A29E-E0DAAE320021}" presName="descendantBox" presStyleCnt="0"/>
      <dgm:spPr/>
      <dgm:t>
        <a:bodyPr/>
        <a:lstStyle/>
        <a:p>
          <a:endParaRPr lang="hr-HR"/>
        </a:p>
      </dgm:t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A5524E-B82A-4E64-9EB0-48CEFE8DB947}" type="pres">
      <dgm:prSet presAssocID="{FCBE4CF1-6F1D-48BB-B7FD-447132D04A58}" presName="sp" presStyleCnt="0"/>
      <dgm:spPr/>
      <dgm:t>
        <a:bodyPr/>
        <a:lstStyle/>
        <a:p>
          <a:endParaRPr lang="hr-HR"/>
        </a:p>
      </dgm:t>
    </dgm:pt>
    <dgm:pt modelId="{70ECF647-3911-4C42-97FC-C2A6913EA2C3}" type="pres">
      <dgm:prSet presAssocID="{1F1D8239-A27E-488F-993A-FCF6DE437581}" presName="arrowAndChildren" presStyleCnt="0"/>
      <dgm:spPr/>
      <dgm:t>
        <a:bodyPr/>
        <a:lstStyle/>
        <a:p>
          <a:endParaRPr lang="hr-HR"/>
        </a:p>
      </dgm:t>
    </dgm:pt>
    <dgm:pt modelId="{BF221DC8-5BA4-4B09-AE6D-ED9E33205BDE}" type="pres">
      <dgm:prSet presAssocID="{1F1D8239-A27E-488F-993A-FCF6DE437581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3F90D2B3-D5D2-48AF-9013-DDA23FA4EEA3}" type="pres">
      <dgm:prSet presAssocID="{1F1D8239-A27E-488F-993A-FCF6DE437581}" presName="arrow" presStyleLbl="node1" presStyleIdx="1" presStyleCnt="3"/>
      <dgm:spPr/>
      <dgm:t>
        <a:bodyPr/>
        <a:lstStyle/>
        <a:p>
          <a:endParaRPr lang="hr-HR"/>
        </a:p>
      </dgm:t>
    </dgm:pt>
    <dgm:pt modelId="{16C05910-2AC7-4266-910D-498A3C796382}" type="pres">
      <dgm:prSet presAssocID="{1F1D8239-A27E-488F-993A-FCF6DE437581}" presName="descendantArrow" presStyleCnt="0"/>
      <dgm:spPr/>
      <dgm:t>
        <a:bodyPr/>
        <a:lstStyle/>
        <a:p>
          <a:endParaRPr lang="hr-HR"/>
        </a:p>
      </dgm:t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ADB0B-B2DF-4C9B-A67C-26FA22CA4A39}" type="pres">
      <dgm:prSet presAssocID="{C156E61A-CA9E-4C5A-8F5B-F00DCF6D0676}" presName="sp" presStyleCnt="0"/>
      <dgm:spPr/>
      <dgm:t>
        <a:bodyPr/>
        <a:lstStyle/>
        <a:p>
          <a:endParaRPr lang="hr-HR"/>
        </a:p>
      </dgm:t>
    </dgm:pt>
    <dgm:pt modelId="{963FF646-2C7A-4AA7-BACC-B0EE8BFAB0B4}" type="pres">
      <dgm:prSet presAssocID="{04444011-23E9-425C-9481-AF1AC77B8543}" presName="arrowAndChildren" presStyleCnt="0"/>
      <dgm:spPr/>
      <dgm:t>
        <a:bodyPr/>
        <a:lstStyle/>
        <a:p>
          <a:endParaRPr lang="hr-HR"/>
        </a:p>
      </dgm:t>
    </dgm:pt>
    <dgm:pt modelId="{B267DC42-6CA6-4D04-A3FB-C867C8B5913B}" type="pres">
      <dgm:prSet presAssocID="{04444011-23E9-425C-9481-AF1AC77B8543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  <dgm:t>
        <a:bodyPr/>
        <a:lstStyle/>
        <a:p>
          <a:endParaRPr lang="hr-HR"/>
        </a:p>
      </dgm:t>
    </dgm:pt>
    <dgm:pt modelId="{78E80564-152F-404D-B7B5-38FB07E022D8}" type="pres">
      <dgm:prSet presAssocID="{04444011-23E9-425C-9481-AF1AC77B8543}" presName="descendantArrow" presStyleCnt="0"/>
      <dgm:spPr/>
      <dgm:t>
        <a:bodyPr/>
        <a:lstStyle/>
        <a:p>
          <a:endParaRPr lang="hr-HR"/>
        </a:p>
      </dgm:t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56B2F2E-95F2-45DC-A91E-9C846652F7CA}" type="presOf" srcId="{04444011-23E9-425C-9481-AF1AC77B8543}" destId="{B267DC42-6CA6-4D04-A3FB-C867C8B5913B}" srcOrd="0" destOrd="0" presId="urn:microsoft.com/office/officeart/2005/8/layout/process4"/>
    <dgm:cxn modelId="{62BFD594-BCDC-4132-8CDD-09D8111C7A67}" type="presOf" srcId="{232A567F-04B6-4416-A29E-E0DAAE320021}" destId="{CE43CAE6-7D7C-4C21-9C6E-640373FEAF18}" srcOrd="0" destOrd="0" presId="urn:microsoft.com/office/officeart/2005/8/layout/process4"/>
    <dgm:cxn modelId="{2BEDFB75-66A8-4031-BC25-C2AB5A2C5BA4}" type="presOf" srcId="{1F1D8239-A27E-488F-993A-FCF6DE437581}" destId="{BF221DC8-5BA4-4B09-AE6D-ED9E33205BDE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0143BE82-CBA8-4580-964C-F588F55E2B85}" type="presOf" srcId="{7FA38D7F-EFDE-4EBD-87DF-254D531562FF}" destId="{FD6BBD5F-4D00-4D8D-A134-A43221E3DEA5}" srcOrd="0" destOrd="0" presId="urn:microsoft.com/office/officeart/2005/8/layout/process4"/>
    <dgm:cxn modelId="{62D1DB0A-63D5-4F66-8A0B-6C4FE2A5545F}" type="presOf" srcId="{232A567F-04B6-4416-A29E-E0DAAE320021}" destId="{C9602C84-F0EE-4D07-BF0F-946FCBF767F4}" srcOrd="1" destOrd="0" presId="urn:microsoft.com/office/officeart/2005/8/layout/process4"/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8DB69D31-A0A3-4B1D-BF5A-3E0A02D459DE}" type="presOf" srcId="{541DBCBF-049F-4193-A469-E64A25B998AD}" destId="{C0592647-F43B-4F97-9459-C51FD38FECFF}" srcOrd="0" destOrd="0" presId="urn:microsoft.com/office/officeart/2005/8/layout/process4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DCF75FD9-34B5-4944-801C-CE082537159C}" type="presOf" srcId="{04444011-23E9-425C-9481-AF1AC77B8543}" destId="{78B5DC7C-F5D5-47BC-85DF-8C8A624444AF}" srcOrd="1" destOrd="0" presId="urn:microsoft.com/office/officeart/2005/8/layout/process4"/>
    <dgm:cxn modelId="{C1A0FD6E-4999-4584-98C7-91CA309D9A5F}" type="presOf" srcId="{1F1D8239-A27E-488F-993A-FCF6DE437581}" destId="{3F90D2B3-D5D2-48AF-9013-DDA23FA4EEA3}" srcOrd="1" destOrd="0" presId="urn:microsoft.com/office/officeart/2005/8/layout/process4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6C898D9F-FFBB-4DB3-AF41-FECD687B7AC0}" type="presOf" srcId="{FCA35078-B7D1-41AE-8308-56294D2C6293}" destId="{98FF8CC7-AE5E-42D1-9C81-CD1D23024AF6}" srcOrd="0" destOrd="0" presId="urn:microsoft.com/office/officeart/2005/8/layout/process4"/>
    <dgm:cxn modelId="{CEB047DF-9FA5-4E2C-AF72-2472C8B4987A}" type="presOf" srcId="{9B8FD947-5909-462C-8C59-3C5E57F6932F}" destId="{A25C7A86-7993-4127-B1E4-E07518E588BA}" srcOrd="0" destOrd="0" presId="urn:microsoft.com/office/officeart/2005/8/layout/process4"/>
    <dgm:cxn modelId="{C3D8DB33-F079-415D-9D95-5072806021BF}" type="presParOf" srcId="{A25C7A86-7993-4127-B1E4-E07518E588BA}" destId="{DD7A56F5-5E0C-414D-AF2C-FB86E60EA96C}" srcOrd="0" destOrd="0" presId="urn:microsoft.com/office/officeart/2005/8/layout/process4"/>
    <dgm:cxn modelId="{8195965B-9F2B-495A-B15B-540F46B1831D}" type="presParOf" srcId="{DD7A56F5-5E0C-414D-AF2C-FB86E60EA96C}" destId="{CE43CAE6-7D7C-4C21-9C6E-640373FEAF18}" srcOrd="0" destOrd="0" presId="urn:microsoft.com/office/officeart/2005/8/layout/process4"/>
    <dgm:cxn modelId="{7132E025-D58B-4D6C-B542-90B1A4D32C96}" type="presParOf" srcId="{DD7A56F5-5E0C-414D-AF2C-FB86E60EA96C}" destId="{C9602C84-F0EE-4D07-BF0F-946FCBF767F4}" srcOrd="1" destOrd="0" presId="urn:microsoft.com/office/officeart/2005/8/layout/process4"/>
    <dgm:cxn modelId="{A2BFC41E-D3B1-48E6-A831-C5C702EF4BE5}" type="presParOf" srcId="{DD7A56F5-5E0C-414D-AF2C-FB86E60EA96C}" destId="{12985AEB-3E80-4371-9B76-F8EE8D13C1FA}" srcOrd="2" destOrd="0" presId="urn:microsoft.com/office/officeart/2005/8/layout/process4"/>
    <dgm:cxn modelId="{73861EEA-A4D4-4EE6-A863-17F6F0477C35}" type="presParOf" srcId="{12985AEB-3E80-4371-9B76-F8EE8D13C1FA}" destId="{C0592647-F43B-4F97-9459-C51FD38FECFF}" srcOrd="0" destOrd="0" presId="urn:microsoft.com/office/officeart/2005/8/layout/process4"/>
    <dgm:cxn modelId="{EF2D9AEA-FADF-4A9B-BF6E-655802E8E5E5}" type="presParOf" srcId="{A25C7A86-7993-4127-B1E4-E07518E588BA}" destId="{D4A5524E-B82A-4E64-9EB0-48CEFE8DB947}" srcOrd="1" destOrd="0" presId="urn:microsoft.com/office/officeart/2005/8/layout/process4"/>
    <dgm:cxn modelId="{424EC614-277F-463E-AF17-E5B359EC801F}" type="presParOf" srcId="{A25C7A86-7993-4127-B1E4-E07518E588BA}" destId="{70ECF647-3911-4C42-97FC-C2A6913EA2C3}" srcOrd="2" destOrd="0" presId="urn:microsoft.com/office/officeart/2005/8/layout/process4"/>
    <dgm:cxn modelId="{054303ED-C32B-4DF6-A609-992178A3F42C}" type="presParOf" srcId="{70ECF647-3911-4C42-97FC-C2A6913EA2C3}" destId="{BF221DC8-5BA4-4B09-AE6D-ED9E33205BDE}" srcOrd="0" destOrd="0" presId="urn:microsoft.com/office/officeart/2005/8/layout/process4"/>
    <dgm:cxn modelId="{19E04008-905D-4CC2-9CA1-44FE6379D82B}" type="presParOf" srcId="{70ECF647-3911-4C42-97FC-C2A6913EA2C3}" destId="{3F90D2B3-D5D2-48AF-9013-DDA23FA4EEA3}" srcOrd="1" destOrd="0" presId="urn:microsoft.com/office/officeart/2005/8/layout/process4"/>
    <dgm:cxn modelId="{FCF737E7-F274-46CA-BD8F-54FB4C529433}" type="presParOf" srcId="{70ECF647-3911-4C42-97FC-C2A6913EA2C3}" destId="{16C05910-2AC7-4266-910D-498A3C796382}" srcOrd="2" destOrd="0" presId="urn:microsoft.com/office/officeart/2005/8/layout/process4"/>
    <dgm:cxn modelId="{2E07224D-830C-437A-B802-C4F9B6870983}" type="presParOf" srcId="{16C05910-2AC7-4266-910D-498A3C796382}" destId="{FD6BBD5F-4D00-4D8D-A134-A43221E3DEA5}" srcOrd="0" destOrd="0" presId="urn:microsoft.com/office/officeart/2005/8/layout/process4"/>
    <dgm:cxn modelId="{2FB4388A-8ACF-4CAC-93C1-5295B46A17E3}" type="presParOf" srcId="{A25C7A86-7993-4127-B1E4-E07518E588BA}" destId="{7A3ADB0B-B2DF-4C9B-A67C-26FA22CA4A39}" srcOrd="3" destOrd="0" presId="urn:microsoft.com/office/officeart/2005/8/layout/process4"/>
    <dgm:cxn modelId="{8B7D7E0A-AD39-492E-ACB6-140C3AD64B53}" type="presParOf" srcId="{A25C7A86-7993-4127-B1E4-E07518E588BA}" destId="{963FF646-2C7A-4AA7-BACC-B0EE8BFAB0B4}" srcOrd="4" destOrd="0" presId="urn:microsoft.com/office/officeart/2005/8/layout/process4"/>
    <dgm:cxn modelId="{A4B5AD18-370A-4A12-8A2B-F5C6025AA5E7}" type="presParOf" srcId="{963FF646-2C7A-4AA7-BACC-B0EE8BFAB0B4}" destId="{B267DC42-6CA6-4D04-A3FB-C867C8B5913B}" srcOrd="0" destOrd="0" presId="urn:microsoft.com/office/officeart/2005/8/layout/process4"/>
    <dgm:cxn modelId="{9EC75CC1-4867-43EB-96C0-B44570A66A5B}" type="presParOf" srcId="{963FF646-2C7A-4AA7-BACC-B0EE8BFAB0B4}" destId="{78B5DC7C-F5D5-47BC-85DF-8C8A624444AF}" srcOrd="1" destOrd="0" presId="urn:microsoft.com/office/officeart/2005/8/layout/process4"/>
    <dgm:cxn modelId="{E14EB704-C74D-4070-B5D5-CA64529ABB3C}" type="presParOf" srcId="{963FF646-2C7A-4AA7-BACC-B0EE8BFAB0B4}" destId="{78E80564-152F-404D-B7B5-38FB07E022D8}" srcOrd="2" destOrd="0" presId="urn:microsoft.com/office/officeart/2005/8/layout/process4"/>
    <dgm:cxn modelId="{884622B2-6745-4A38-8042-EB32D9E7F983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719572"/>
          <a:ext cx="4366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100134"/>
          <a:ext cx="4157257" cy="79655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rgbClr val="002060"/>
              </a:solidFill>
            </a:rPr>
            <a:t>Prihodi i primici </a:t>
          </a:r>
          <a:r>
            <a:rPr lang="hr-HR" sz="14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400" b="1" kern="1200" dirty="0" smtClean="0">
              <a:solidFill>
                <a:srgbClr val="002060"/>
              </a:solidFill>
            </a:rPr>
            <a:t> 1.358.344.947,49 kn</a:t>
          </a:r>
          <a:endParaRPr lang="hr-HR" sz="1400" b="1" kern="1200" dirty="0">
            <a:solidFill>
              <a:srgbClr val="002060"/>
            </a:solidFill>
          </a:endParaRPr>
        </a:p>
      </dsp:txBody>
      <dsp:txXfrm>
        <a:off x="246748" y="139019"/>
        <a:ext cx="4079487" cy="718788"/>
      </dsp:txXfrm>
    </dsp:sp>
    <dsp:sp modelId="{507187C2-E31E-42BA-9E4A-F0C436947ED1}">
      <dsp:nvSpPr>
        <dsp:cNvPr id="0" name=""/>
        <dsp:cNvSpPr/>
      </dsp:nvSpPr>
      <dsp:spPr>
        <a:xfrm>
          <a:off x="0" y="1654477"/>
          <a:ext cx="4366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086772"/>
          <a:ext cx="4157257" cy="74482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rgbClr val="002060"/>
              </a:solidFill>
            </a:rPr>
            <a:t>Višak prihoda iz prethodne godine </a:t>
          </a:r>
          <a:r>
            <a:rPr lang="hr-HR" sz="14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400" b="1" kern="1200" dirty="0" smtClean="0">
              <a:solidFill>
                <a:srgbClr val="002060"/>
              </a:solidFill>
            </a:rPr>
            <a:t> 23.951.043,51 kn</a:t>
          </a:r>
          <a:endParaRPr lang="hr-HR" sz="1400" b="1" kern="1200" dirty="0">
            <a:solidFill>
              <a:srgbClr val="002060"/>
            </a:solidFill>
          </a:endParaRPr>
        </a:p>
      </dsp:txBody>
      <dsp:txXfrm>
        <a:off x="244222" y="1123131"/>
        <a:ext cx="4084539" cy="672107"/>
      </dsp:txXfrm>
    </dsp:sp>
    <dsp:sp modelId="{C1BF2B68-664C-4971-B1CB-C5199B5CB750}">
      <dsp:nvSpPr>
        <dsp:cNvPr id="0" name=""/>
        <dsp:cNvSpPr/>
      </dsp:nvSpPr>
      <dsp:spPr>
        <a:xfrm>
          <a:off x="0" y="2786595"/>
          <a:ext cx="4366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318B9-AC41-41FB-91FB-1F9BD35020EC}">
      <dsp:nvSpPr>
        <dsp:cNvPr id="0" name=""/>
        <dsp:cNvSpPr/>
      </dsp:nvSpPr>
      <dsp:spPr>
        <a:xfrm>
          <a:off x="207649" y="2021677"/>
          <a:ext cx="4157063" cy="942037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tx1"/>
              </a:solidFill>
            </a:rPr>
            <a:t>Manjak prihoda iz prethodne godine (ustanove u zdravstvu) </a:t>
          </a:r>
          <a:r>
            <a:rPr lang="hr-HR" sz="1400" b="1" kern="1200" dirty="0" smtClean="0">
              <a:solidFill>
                <a:schemeClr val="tx1"/>
              </a:solidFill>
              <a:latin typeface="Times New Roman"/>
              <a:cs typeface="Times New Roman"/>
            </a:rPr>
            <a:t>→</a:t>
          </a:r>
          <a:r>
            <a:rPr lang="hr-HR" sz="1400" b="1" kern="1200" dirty="0" smtClean="0">
              <a:solidFill>
                <a:schemeClr val="tx1"/>
              </a:solidFill>
            </a:rPr>
            <a:t> -40.295.991,00</a:t>
          </a:r>
          <a:endParaRPr lang="hr-HR" sz="1400" b="1" kern="1200" dirty="0">
            <a:solidFill>
              <a:schemeClr val="tx1"/>
            </a:solidFill>
          </a:endParaRPr>
        </a:p>
      </dsp:txBody>
      <dsp:txXfrm>
        <a:off x="253635" y="2067663"/>
        <a:ext cx="4065091" cy="850065"/>
      </dsp:txXfrm>
    </dsp:sp>
    <dsp:sp modelId="{D69C3A2C-23A7-4093-9185-2F5E434868C1}">
      <dsp:nvSpPr>
        <dsp:cNvPr id="0" name=""/>
        <dsp:cNvSpPr/>
      </dsp:nvSpPr>
      <dsp:spPr>
        <a:xfrm>
          <a:off x="0" y="3730037"/>
          <a:ext cx="4366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3153795"/>
          <a:ext cx="4157257" cy="753362"/>
        </a:xfrm>
        <a:prstGeom prst="round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Rashodi i izdaci </a:t>
          </a:r>
          <a:r>
            <a:rPr lang="hr-HR" sz="1400" b="1" kern="1200" dirty="0" smtClean="0">
              <a:latin typeface="Times New Roman"/>
              <a:cs typeface="Times New Roman"/>
            </a:rPr>
            <a:t>→ </a:t>
          </a:r>
          <a:r>
            <a:rPr lang="hr-HR" sz="1400" b="1" kern="1200" dirty="0" smtClean="0"/>
            <a:t>1.342.000.000,00 kn</a:t>
          </a:r>
          <a:endParaRPr lang="hr-HR" sz="1400" b="1" kern="1200" dirty="0"/>
        </a:p>
      </dsp:txBody>
      <dsp:txXfrm>
        <a:off x="244639" y="3190571"/>
        <a:ext cx="4083705" cy="679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2022.</a:t>
          </a:r>
          <a:endParaRPr lang="hr-HR" sz="2200" b="1" u="sng" kern="1200" dirty="0"/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2">
                  <a:lumMod val="75000"/>
                </a:schemeClr>
              </a:solidFill>
            </a:rPr>
            <a:t>1.140.000.000,00 kn</a:t>
          </a:r>
          <a:endParaRPr lang="hr-HR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2021.</a:t>
          </a:r>
          <a:endParaRPr lang="hr-HR" sz="2200" b="1" u="sng" kern="1200" dirty="0"/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2">
                  <a:lumMod val="75000"/>
                </a:schemeClr>
              </a:solidFill>
            </a:rPr>
            <a:t>1.138.000.000,00 kn</a:t>
          </a:r>
          <a:endParaRPr lang="hr-HR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2020.</a:t>
          </a:r>
          <a:endParaRPr lang="hr-HR" sz="2200" b="1" u="sng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1.342.000.000,00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627212"/>
        <a:ext cx="4426902" cy="533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/>
            <a:t>Rashodi i izdaci</a:t>
          </a:r>
          <a:endParaRPr lang="hr-HR" sz="2200" b="1" u="sng" kern="1200" dirty="0"/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2">
                  <a:lumMod val="75000"/>
                </a:schemeClr>
              </a:solidFill>
            </a:rPr>
            <a:t>312.958.874,23 kn</a:t>
          </a:r>
          <a:endParaRPr lang="hr-HR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/>
            <a:t>Višak prihoda iz prethodne godine</a:t>
          </a:r>
          <a:endParaRPr lang="hr-HR" sz="2200" b="1" u="sng" kern="1200" dirty="0"/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2">
                  <a:lumMod val="75000"/>
                </a:schemeClr>
              </a:solidFill>
            </a:rPr>
            <a:t>10.586.800,00 kn</a:t>
          </a:r>
          <a:endParaRPr lang="hr-HR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Prihodi i primici</a:t>
          </a:r>
          <a:endParaRPr lang="hr-HR" sz="2200" b="1" u="sng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302.372.074,23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0.07427</cdr:y>
    </cdr:from>
    <cdr:to>
      <cdr:x>0.60606</cdr:x>
      <cdr:y>0.12319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376264" y="218645"/>
          <a:ext cx="504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0.46327</cdr:x>
      <cdr:y>0.06764</cdr:y>
    </cdr:from>
    <cdr:to>
      <cdr:x>0.6351</cdr:x>
      <cdr:y>0.14102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201722" y="221694"/>
          <a:ext cx="816627" cy="240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 3,81%</a:t>
          </a:r>
          <a:endParaRPr lang="hr-HR" sz="9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09.12.19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PRORAČUN ZADARSKE ŽUPANIJE ZA 2020. GODINU I PROJEKCIJA ZA 2021. </a:t>
            </a:r>
            <a:r>
              <a:rPr lang="hr-HR" sz="3100" b="1" dirty="0">
                <a:solidFill>
                  <a:srgbClr val="121284"/>
                </a:solidFill>
              </a:rPr>
              <a:t>i</a:t>
            </a:r>
            <a:r>
              <a:rPr lang="hr-HR" sz="3100" b="1" dirty="0" smtClean="0">
                <a:solidFill>
                  <a:srgbClr val="121284"/>
                </a:solidFill>
              </a:rPr>
              <a:t> 2022.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Nacrt prijedloga Proračuna Zadarske županije za 2020. godinu i projekcije za 2021. i 2022. godinu </a:t>
            </a:r>
            <a:r>
              <a:rPr lang="hr-HR" sz="2400" b="1" dirty="0" smtClean="0"/>
              <a:t>poslan je </a:t>
            </a:r>
            <a:r>
              <a:rPr lang="hr-HR" sz="2400" b="1" dirty="0" smtClean="0"/>
              <a:t>Županijskoj skupštini na </a:t>
            </a:r>
            <a:r>
              <a:rPr lang="hr-HR" sz="2400" b="1" dirty="0" smtClean="0"/>
              <a:t>donošenje u zakonski predviđenom roku</a:t>
            </a:r>
            <a:endParaRPr lang="hr-HR" sz="2400" b="1" dirty="0" smtClean="0"/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</a:t>
            </a:r>
            <a:r>
              <a:rPr lang="hr-HR" sz="2400" b="1" dirty="0" smtClean="0">
                <a:solidFill>
                  <a:srgbClr val="002060"/>
                </a:solidFill>
              </a:rPr>
              <a:t>prosinac</a:t>
            </a:r>
            <a:r>
              <a:rPr lang="hr-HR" sz="2400" b="1" dirty="0" smtClean="0">
                <a:solidFill>
                  <a:srgbClr val="002060"/>
                </a:solidFill>
              </a:rPr>
              <a:t> </a:t>
            </a:r>
            <a:r>
              <a:rPr lang="hr-HR" sz="2400" b="1" dirty="0" smtClean="0">
                <a:solidFill>
                  <a:srgbClr val="002060"/>
                </a:solidFill>
              </a:rPr>
              <a:t>2019.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07504" y="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Planirani rashodi po nositeljima projekata Zadarske županije i proračunskih korisnika u 2020. godini</a:t>
            </a:r>
            <a:endParaRPr lang="hr-HR" b="1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89973"/>
              </p:ext>
            </p:extLst>
          </p:nvPr>
        </p:nvGraphicFramePr>
        <p:xfrm>
          <a:off x="971599" y="764702"/>
          <a:ext cx="6624736" cy="5904668"/>
        </p:xfrm>
        <a:graphic>
          <a:graphicData uri="http://schemas.openxmlformats.org/drawingml/2006/table">
            <a:tbl>
              <a:tblPr firstRow="1" firstCol="1" bandRow="1"/>
              <a:tblGrid>
                <a:gridCol w="1249950"/>
                <a:gridCol w="3928415"/>
                <a:gridCol w="1446371"/>
              </a:tblGrid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2020.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SOS-Surađuj i ostvaruj sebe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1.303.240,74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Urban Green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Belts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Mobilitas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46.383,74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Chestnut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44.300,00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Irene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1.798.150,06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Ruins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459.742,00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Commuting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436.625,00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Adriatic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Canyoning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11.135,00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31.150,00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Smile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662.951,99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Adrion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Senses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252.840,70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Adrireef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587.360,00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Pepsea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9.696.002,32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Land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1.314.350,68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 za vas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6.861.060,30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Stream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1.080.898,68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Climate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729.600,00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ZADRA NOVA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25.335.791,21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Škabrnja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Sretna škola plave ekonomije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KA219 OŠ Nin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2019/20 - OŠ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3.598.803,84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OŠ Gračac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463.441,76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mjere do karijere - Pripravništvo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179.800,00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Kurikularne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reforme OŠ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Prehrana u riziku od siromaštva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845.299,61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Školska shema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183.731,96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OSNOVNE ŠKOLE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5.437.077,17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hr-HR" sz="1800" b="1" dirty="0">
                <a:solidFill>
                  <a:prstClr val="black"/>
                </a:solidFill>
                <a:ea typeface="+mn-ea"/>
                <a:cs typeface="+mn-cs"/>
              </a:rPr>
              <a:t>Planirani rashodi po nositeljima projekata Zadarske županije i proračunskih korisnika u 2020. godini</a:t>
            </a:r>
            <a:br>
              <a:rPr lang="hr-HR" sz="18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hr-HR" sz="1800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40530"/>
              </p:ext>
            </p:extLst>
          </p:nvPr>
        </p:nvGraphicFramePr>
        <p:xfrm>
          <a:off x="899590" y="1124744"/>
          <a:ext cx="7416825" cy="5256575"/>
        </p:xfrm>
        <a:graphic>
          <a:graphicData uri="http://schemas.openxmlformats.org/drawingml/2006/table">
            <a:tbl>
              <a:tblPr firstRow="1" firstCol="1" bandRow="1"/>
              <a:tblGrid>
                <a:gridCol w="1399400"/>
                <a:gridCol w="4398118"/>
                <a:gridCol w="1619307"/>
              </a:tblGrid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2020.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KA1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Gim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F. Petrića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KA219 - HTU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KA102 S.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Ožnića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46.410,74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KA102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GameINg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Innovative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Games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52.547,77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Inkluzija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2019/20 - SŠ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1.650.345,06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595.000,00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Cooking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Tour@Zadar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-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V.Nazor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4.768.973,14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Perma Horti-SŠ S. Ožanić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512.486,24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Bolji uvjeti za učenje V. Vlatkovića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7.365.680,50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Regionalni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cantar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kompetentnosti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 vas trebamo - SŠ Benkovac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1.175.000,00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Laboratorij za mlade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Prir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Graf. Škola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23.053,55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NM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Remember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513.660,00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SREDNJE ŠKOLE I NARODNI MUZEJ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19.180.657,00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Izgradnja i opremanje dnevnih bolnica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43.020.000,00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Vaša sigurnost je u našim rukama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Administracija i upravljanje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449.370,00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MELAdetect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584.712,00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ZZJZ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AdSWIM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352.913,00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DZZŽ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1.650.000,00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ZHMZŽ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Specijalističko usavršavanje doktora medicine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312.716,10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Energetska obnova zgrada PB Ugljan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25.561.033,00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USTANOVE U ZDRAVSTVU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72.910.744,10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74" marR="6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64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1800" b="1" dirty="0">
                <a:solidFill>
                  <a:prstClr val="black"/>
                </a:solidFill>
              </a:rPr>
              <a:t>Planirani rashodi po nositeljima projekata Zadarske županije i proračunskih korisnika u 2020. godini</a:t>
            </a:r>
            <a:br>
              <a:rPr lang="hr-HR" sz="1800" b="1" dirty="0">
                <a:solidFill>
                  <a:prstClr val="black"/>
                </a:solidFill>
              </a:rPr>
            </a:br>
            <a:endParaRPr lang="hr-HR" sz="1800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12780"/>
              </p:ext>
            </p:extLst>
          </p:nvPr>
        </p:nvGraphicFramePr>
        <p:xfrm>
          <a:off x="971600" y="1340772"/>
          <a:ext cx="7056784" cy="4248470"/>
        </p:xfrm>
        <a:graphic>
          <a:graphicData uri="http://schemas.openxmlformats.org/drawingml/2006/table">
            <a:tbl>
              <a:tblPr firstRow="1" firstCol="1" bandRow="1"/>
              <a:tblGrid>
                <a:gridCol w="1331469"/>
                <a:gridCol w="4184616"/>
                <a:gridCol w="1540699"/>
              </a:tblGrid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NOSITELJ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 2020.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Poboljšanje pristupa PZZ na otocima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Europa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Direct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Zadar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341.950,00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Centar izvrsnosti Cerovačke špilje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2.557.245,00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Kulturna ruta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1.795.500,00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Hercultour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4.277.033,00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Pokret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1.915.457,00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Podrška razvoju rane intervencije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14.303,14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Firespill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202.050,00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Pescar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604.514,42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Prizefish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1.127.883,65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Smartfish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1.200.045,00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Sustavi navodnjavanja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22.510.000,00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733.836,00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ZŽ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Izgradnja Centra za gospodarenje otpadom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4.419.690,81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ZADARSKA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41.714.508,02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99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198.377.059,00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 Zadarske županije za 2020. godinu</a:t>
            </a:r>
            <a:br>
              <a:rPr lang="hr-HR" sz="2800" b="1" dirty="0" smtClean="0"/>
            </a:br>
            <a:r>
              <a:rPr lang="hr-HR" sz="2800" b="1" dirty="0" smtClean="0"/>
              <a:t> i projekcija za 2021. i 2022. godinu</a:t>
            </a:r>
            <a:endParaRPr lang="hr-HR" sz="2800" b="1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3038258532"/>
              </p:ext>
            </p:extLst>
          </p:nvPr>
        </p:nvGraphicFramePr>
        <p:xfrm>
          <a:off x="4620130" y="1412776"/>
          <a:ext cx="4366191" cy="413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615248509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 Zadarske županije za 2020. godinu</a:t>
            </a:r>
            <a:br>
              <a:rPr lang="hr-HR" sz="2800" b="1" dirty="0" smtClean="0"/>
            </a:br>
            <a:r>
              <a:rPr lang="hr-HR" sz="2800" b="1" dirty="0" smtClean="0"/>
              <a:t> bez proračunskih korisnika</a:t>
            </a:r>
            <a:endParaRPr lang="hr-HR" sz="2800" b="1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9" name="Dijagram 28"/>
          <p:cNvGraphicFramePr/>
          <p:nvPr>
            <p:extLst>
              <p:ext uri="{D42A27DB-BD31-4B8C-83A1-F6EECF244321}">
                <p14:modId xmlns:p14="http://schemas.microsoft.com/office/powerpoint/2010/main" val="1319696439"/>
              </p:ext>
            </p:extLst>
          </p:nvPr>
        </p:nvGraphicFramePr>
        <p:xfrm>
          <a:off x="2143128" y="1572270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68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959434617"/>
              </p:ext>
            </p:extLst>
          </p:nvPr>
        </p:nvGraphicFramePr>
        <p:xfrm>
          <a:off x="5292080" y="2563740"/>
          <a:ext cx="4104456" cy="429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rgbClr val="E8F7AF"/>
          </a:solidFill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sastoje se od:</a:t>
            </a:r>
            <a:endParaRPr lang="hr-HR" sz="1400" dirty="0" smtClean="0"/>
          </a:p>
          <a:p>
            <a:endParaRPr lang="hr-HR" sz="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 smtClean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izvora</a:t>
            </a:r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436096" y="2164078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prihoda i primitaka</a:t>
            </a:r>
          </a:p>
          <a:p>
            <a:r>
              <a:rPr lang="hr-HR" sz="1100" b="1" dirty="0" smtClean="0">
                <a:cs typeface="Arial" pitchFamily="34" charset="0"/>
              </a:rPr>
              <a:t>u Proračunu Zadarske županije za 2020. godinu</a:t>
            </a:r>
            <a:endParaRPr lang="vi-VN" sz="1100" b="1" dirty="0" smtClean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500580"/>
              </p:ext>
            </p:extLst>
          </p:nvPr>
        </p:nvGraphicFramePr>
        <p:xfrm>
          <a:off x="251520" y="2479640"/>
          <a:ext cx="4896544" cy="346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919877"/>
                <a:gridCol w="613783"/>
                <a:gridCol w="466337"/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</a:t>
                      </a:r>
                      <a:r>
                        <a:rPr lang="hr-HR" sz="1000" baseline="0" dirty="0" smtClean="0"/>
                        <a:t> 2019.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2020.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20/19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961.149.658,74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1.307.472.712,49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109,35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96,25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87.943.880,00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89.544.080,08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101,81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6,60</a:t>
                      </a:r>
                      <a:endParaRPr lang="hr-HR" sz="800" dirty="0"/>
                    </a:p>
                  </a:txBody>
                  <a:tcPr anchor="ctr"/>
                </a:tc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 IZ INOZ. I OD SUBJEKATA 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239.246.474,10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515.267.300,30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215,37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37,93</a:t>
                      </a:r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13.375.075,00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13.710.550,00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102,50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1,01</a:t>
                      </a:r>
                      <a:endParaRPr lang="hr-HR" sz="800" dirty="0"/>
                    </a:p>
                  </a:txBody>
                  <a:tcPr anchor="ctr"/>
                </a:tc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 </a:t>
                      </a:r>
                      <a:r>
                        <a:rPr lang="hr-HR" sz="800" dirty="0" smtClean="0"/>
                        <a:t>ADMIN. PRIST.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46.740.428,56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78.981.325,00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168,97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5,81</a:t>
                      </a:r>
                      <a:endParaRPr lang="hr-HR" sz="8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PROIZVODA I ROBE,</a:t>
                      </a:r>
                      <a:endParaRPr lang="hr-HR" sz="800" baseline="0" dirty="0" smtClean="0"/>
                    </a:p>
                    <a:p>
                      <a:r>
                        <a:rPr lang="hr-HR" sz="800" baseline="0" dirty="0" smtClean="0"/>
                        <a:t>      </a:t>
                      </a:r>
                      <a:r>
                        <a:rPr lang="hr-HR" sz="800" dirty="0" smtClean="0"/>
                        <a:t>USLUGA I</a:t>
                      </a:r>
                      <a:r>
                        <a:rPr lang="hr-HR" sz="800" baseline="0" dirty="0" smtClean="0"/>
                        <a:t> </a:t>
                      </a:r>
                      <a:r>
                        <a:rPr lang="hr-HR" sz="800" dirty="0" smtClean="0"/>
                        <a:t>DONACIJA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62.174.911,43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64.541.954,82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103,80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4,75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 PRIHODI</a:t>
                      </a:r>
                      <a:r>
                        <a:rPr lang="hr-HR" sz="800" baseline="0" dirty="0" smtClean="0"/>
                        <a:t> IZ NADLEŽ. PRORAČUNA </a:t>
                      </a:r>
                    </a:p>
                    <a:p>
                      <a:r>
                        <a:rPr lang="hr-HR" sz="800" baseline="0" dirty="0" smtClean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509.556.389,65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542.710.777,46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106,50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39,96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OSTALI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2.112.500,00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2.716.724,83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128,60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0,20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 PRIHODI OD PRODAJE NEFIN.</a:t>
                      </a:r>
                      <a:r>
                        <a:rPr lang="hr-HR" sz="800" b="1" baseline="0" dirty="0" smtClean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31.529.777,12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21.872.235,00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69,37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1,61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 PRIMICI OD FIN. IMOVINE I</a:t>
                      </a:r>
                      <a:r>
                        <a:rPr lang="hr-HR" sz="800" b="1" baseline="0" dirty="0" smtClean="0"/>
                        <a:t>  </a:t>
                      </a:r>
                      <a:r>
                        <a:rPr lang="hr-HR" sz="800" b="1" dirty="0" smtClean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23.000.000,00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29.000.000,00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126,08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2,13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</a:t>
                      </a:r>
                      <a:r>
                        <a:rPr lang="hr-HR" sz="800" b="1" baseline="0" dirty="0" smtClean="0"/>
                        <a:t> VLASTITI IZVORI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2.320.564,14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-16.344.947,49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/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/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Proračuna Zadarske županije za 2020. godinu 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77763"/>
              </p:ext>
            </p:extLst>
          </p:nvPr>
        </p:nvGraphicFramePr>
        <p:xfrm>
          <a:off x="251520" y="5940478"/>
          <a:ext cx="4896544" cy="457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72208"/>
                <a:gridCol w="1024339"/>
                <a:gridCol w="991885"/>
                <a:gridCol w="541775"/>
                <a:gridCol w="466337"/>
              </a:tblGrid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     1.018.000.000,00</a:t>
                      </a:r>
                    </a:p>
                    <a:p>
                      <a:pPr algn="r"/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1.342.000.000,00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131,82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Rashodi i izdaci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73360"/>
              </p:ext>
            </p:extLst>
          </p:nvPr>
        </p:nvGraphicFramePr>
        <p:xfrm>
          <a:off x="5220072" y="29249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 smtClean="0"/>
              <a:t>Rashodi i izdaci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ashoda poslovanja                                                </a:t>
            </a:r>
            <a:r>
              <a:rPr lang="hr-H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u Proračunu Zadarske županije za 2020.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89518"/>
              </p:ext>
            </p:extLst>
          </p:nvPr>
        </p:nvGraphicFramePr>
        <p:xfrm>
          <a:off x="428617" y="2940740"/>
          <a:ext cx="4788023" cy="339067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39127"/>
                <a:gridCol w="1041193"/>
                <a:gridCol w="903023"/>
                <a:gridCol w="537137"/>
                <a:gridCol w="467543"/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2019.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2020.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20/19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b="1" dirty="0" smtClean="0"/>
                        <a:t>3 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804.621.881,48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1.127.294.669,67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140,10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84,00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386.344.928,12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680.935.050,93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176,25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50,74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345.185.102,23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371.597.915,28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107,65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27,69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801.318,00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3.462.095,32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432,05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0,26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3.477.000,00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3.350.000,00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96,34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0,25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36 POMOĆI DANE</a:t>
                      </a:r>
                      <a:r>
                        <a:rPr lang="hr-HR" sz="800" u="none" strike="noStrike" baseline="0" dirty="0" smtClean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30.300.366,78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25.198.336,59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83,16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1,88</a:t>
                      </a:r>
                      <a:endParaRPr lang="hr-HR" sz="800" dirty="0"/>
                    </a:p>
                  </a:txBody>
                  <a:tcPr anchor="ctr"/>
                </a:tc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 smtClean="0"/>
                        <a:t>      </a:t>
                      </a:r>
                      <a:r>
                        <a:rPr lang="hr-HR" sz="800" u="none" strike="noStrike" dirty="0" smtClean="0"/>
                        <a:t>OD</a:t>
                      </a:r>
                      <a:r>
                        <a:rPr lang="hr-HR" sz="800" u="none" strike="noStrike" baseline="0" dirty="0" smtClean="0"/>
                        <a:t> OSIGURANJA I DR. NAKNADE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18.805.031,75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19.280.843,72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102,53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1,44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19.708.134,60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23.470.427,83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119,09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1,74</a:t>
                      </a:r>
                      <a:endParaRPr lang="hr-HR" sz="800" dirty="0"/>
                    </a:p>
                  </a:txBody>
                  <a:tcPr anchor="ctr"/>
                </a:tc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 RASHODI ZA NABAVU</a:t>
                      </a:r>
                    </a:p>
                    <a:p>
                      <a:r>
                        <a:rPr lang="hr-HR" sz="800" b="1" baseline="0" dirty="0" smtClean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212.988.118,52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213.489.876,33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100,23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15,90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/>
                        <a:t>5  IZDACI ZA FINANCIJSKU</a:t>
                      </a:r>
                      <a:r>
                        <a:rPr lang="pl-PL" sz="800" b="1" u="none" strike="noStrike" baseline="0" dirty="0" smtClean="0"/>
                        <a:t> IMOVINU I</a:t>
                      </a:r>
                    </a:p>
                    <a:p>
                      <a:pPr algn="l" rtl="0" fontAlgn="ctr"/>
                      <a:r>
                        <a:rPr lang="pl-PL" sz="800" b="1" u="none" strike="noStrike" baseline="0" dirty="0" smtClean="0"/>
                        <a:t>    OTPLATU ZAJMOVA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390.000,00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1.215.454,00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311,65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1.018.000.000,00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1.342.000.000,00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131,82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Proračuna Zadarske županije za 2020. godinu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180986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0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20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Sve srednje škole – 19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Srednjoškolski đački dom Zadar - 1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2000" b="1" dirty="0" err="1" smtClean="0">
                <a:solidFill>
                  <a:schemeClr val="bg1"/>
                </a:solidFill>
              </a:rPr>
              <a:t>jadera</a:t>
            </a:r>
            <a:r>
              <a:rPr lang="hr-HR" sz="20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2000" dirty="0" smtClean="0"/>
          </a:p>
          <a:p>
            <a:pPr>
              <a:buNone/>
            </a:pP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prstClr val="black"/>
                </a:solidFill>
              </a:rPr>
              <a:t>Zadarska županija ima 64 proračunska korisnika.</a:t>
            </a:r>
            <a:endParaRPr lang="hr-HR" b="1" dirty="0">
              <a:solidFill>
                <a:prstClr val="black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 ukupno planiranih prihoda i primitaka (bez vlastitih izvora/viška),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1.055,9 </a:t>
            </a:r>
            <a:r>
              <a:rPr lang="hr-HR" sz="1400" b="1" dirty="0" err="1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mlrd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kuna ili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77,74%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odnosi se na proračunske korisnike Zadarske županije: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ustanove u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zdravstvu i Dom za starije i nemoćne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717,5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srednje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škole i Srednjoškolski đački dom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159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(20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osnovne škole 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139,8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(27 korisnika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ostali korisnici Sustava riznice 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39,6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(AGRRA, Inovacija, Natura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Jadera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, Zavod za prostorno uređenje, Zadra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Nova, Narodni muzej i Kazalište lutaka).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94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21963"/>
              </p:ext>
            </p:extLst>
          </p:nvPr>
        </p:nvGraphicFramePr>
        <p:xfrm>
          <a:off x="132762" y="1874210"/>
          <a:ext cx="4392488" cy="3494701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62774"/>
                <a:gridCol w="1584176"/>
                <a:gridCol w="1080120"/>
                <a:gridCol w="936104"/>
                <a:gridCol w="529314"/>
              </a:tblGrid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 smtClean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2019.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2020. 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1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/>
                        <a:t>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2.891.970,00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2.750.000,00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95,09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2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21.182.232,23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41.392.922,09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195,41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3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kultura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147.496.829,79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404.736.688,18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274,40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4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sv-SE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socijaln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sv-SE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skrb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udruge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688.974.916,05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740.386.946,00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107,46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5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uređenje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 okoliša i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komunalni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15.086.298,70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15.810.513,81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104,80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noProof="0" dirty="0" smtClean="0"/>
                        <a:t>  6.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Gospodarstvo, turizam,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infrastruktura i  EU fondovi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82.432.007,64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72.531.477,65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87,98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5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7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Poljoprivreda, ribarstvo,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ribarstvo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ruralni i otočni razvoj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38.568.650,59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37.442.592,27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97,08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8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Pomorsko dobro, more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7.040.000,00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8.994.000,00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127,04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i zajednički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5.800.000,00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8.535.985,00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147,17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</a:t>
                      </a:r>
                      <a:r>
                        <a:rPr lang="en-US" sz="900" b="1" u="none" strike="noStrike" dirty="0" smtClean="0"/>
                        <a:t>1</a:t>
                      </a:r>
                      <a:r>
                        <a:rPr lang="hr-HR" sz="900" b="1" u="none" strike="noStrike" dirty="0" smtClean="0"/>
                        <a:t>0</a:t>
                      </a:r>
                      <a:r>
                        <a:rPr lang="en-US" sz="900" b="1" u="none" strike="noStrike" dirty="0" smtClean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 nabava i upravljanje</a:t>
                      </a:r>
                      <a:r>
                        <a:rPr lang="pl-PL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8.527.095,00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9.418.875,00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110,45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UKUPNO </a:t>
                      </a:r>
                      <a:r>
                        <a:rPr lang="en-US" sz="900" b="1" u="none" strike="noStrike" dirty="0"/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1.018.000.000,00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1.342.000.000,00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131,82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65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1240506997"/>
              </p:ext>
            </p:extLst>
          </p:nvPr>
        </p:nvGraphicFramePr>
        <p:xfrm>
          <a:off x="4658012" y="1893368"/>
          <a:ext cx="4392487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Pravokutnik 109"/>
          <p:cNvSpPr/>
          <p:nvPr/>
        </p:nvSpPr>
        <p:spPr>
          <a:xfrm>
            <a:off x="132762" y="1356202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po upravnim odjelima Proračuna Zadarske županije za 2020. godinu</a:t>
            </a:r>
            <a:endParaRPr lang="hr-HR" sz="1100" dirty="0"/>
          </a:p>
        </p:txBody>
      </p:sp>
      <p:sp>
        <p:nvSpPr>
          <p:cNvPr id="111" name="Pravokutnik 110"/>
          <p:cNvSpPr/>
          <p:nvPr/>
        </p:nvSpPr>
        <p:spPr>
          <a:xfrm>
            <a:off x="5436096" y="1240065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</a:t>
            </a:r>
            <a:r>
              <a:rPr lang="hr-HR" sz="1100" b="1" dirty="0">
                <a:cs typeface="Arial" pitchFamily="34" charset="0"/>
              </a:rPr>
              <a:t>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po upravnim odjelima u Proračunu Zadarske županije za 2020. godinu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51520" y="508991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4239517189"/>
              </p:ext>
            </p:extLst>
          </p:nvPr>
        </p:nvGraphicFramePr>
        <p:xfrm>
          <a:off x="4355976" y="1914210"/>
          <a:ext cx="4680520" cy="37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26984"/>
              </p:ext>
            </p:extLst>
          </p:nvPr>
        </p:nvGraphicFramePr>
        <p:xfrm>
          <a:off x="107504" y="1945268"/>
          <a:ext cx="4176464" cy="3246317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88032"/>
                <a:gridCol w="1490832"/>
                <a:gridCol w="932174"/>
                <a:gridCol w="952527"/>
                <a:gridCol w="512899"/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noProof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9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2019.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2020.</a:t>
                      </a:r>
                      <a:endParaRPr lang="en-US" sz="900" b="0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38.775.697,23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62.310.282,09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160,69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Javni red i sigurnost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860.000,00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1.484.985,00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172,67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44.772.725,00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43.053.000,00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96,15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9.636.084,70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10.057.333,81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104,37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97.365.694,45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86.899.501,58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89,25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655.833.925,78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706.152.011,00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107,67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18.620.016,80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19.308.934,00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103,69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122.209.545,77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378.948.729,52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310,08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29.926.346,27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33.785.223,00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112,89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1.018.000.000,00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1.342.000.000,00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131,82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Pravokutnik 12"/>
          <p:cNvSpPr/>
          <p:nvPr/>
        </p:nvSpPr>
        <p:spPr>
          <a:xfrm>
            <a:off x="132762" y="1356202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</a:t>
            </a:r>
            <a:r>
              <a:rPr lang="hr-HR" sz="1100" b="1" dirty="0">
                <a:cs typeface="Arial" pitchFamily="34" charset="0"/>
              </a:rPr>
              <a:t>4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po funkcijskoj klasifikaciji Proračuna Zadarske županije za 2020. godinu</a:t>
            </a:r>
            <a:endParaRPr lang="hr-HR" sz="1100" dirty="0"/>
          </a:p>
        </p:txBody>
      </p:sp>
      <p:sp>
        <p:nvSpPr>
          <p:cNvPr id="14" name="Pravokutnik 13"/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4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po funkcijskoj klasifikaciji u Proračunu Zadarske županije za 2020. godinu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7504" y="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Planirani rashodi po nositeljima projekata Zadarske županije i proračunskih korisnika u 2020. godini</a:t>
            </a:r>
            <a:endParaRPr lang="hr-HR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073833"/>
              </p:ext>
            </p:extLst>
          </p:nvPr>
        </p:nvGraphicFramePr>
        <p:xfrm>
          <a:off x="683568" y="836712"/>
          <a:ext cx="7272809" cy="5184568"/>
        </p:xfrm>
        <a:graphic>
          <a:graphicData uri="http://schemas.openxmlformats.org/drawingml/2006/table">
            <a:tbl>
              <a:tblPr firstRow="1" firstCol="1" bandRow="1"/>
              <a:tblGrid>
                <a:gridCol w="1669267"/>
                <a:gridCol w="4015678"/>
                <a:gridCol w="1587864"/>
              </a:tblGrid>
              <a:tr h="282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2020.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464.000,00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 me in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Alternet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643.500,00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896.000,00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898.000,00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679.000,00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HUBS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521.000,00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579.000,00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602.000,00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5.551.500,00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25.534.397,50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227.923,00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INOVACIJA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216.720,00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edukaciju i razvoj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50.703,00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Stronger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351.040,00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26.380.783,50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668.650,00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Amor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64.100,00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479.900,00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653.348,00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1.865.998,00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999" marR="61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14560</TotalTime>
  <Words>1625</Words>
  <Application>Microsoft Office PowerPoint</Application>
  <PresentationFormat>Prikaz na zaslonu (4:3)</PresentationFormat>
  <Paragraphs>635</Paragraphs>
  <Slides>13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Gabriola</vt:lpstr>
      <vt:lpstr>Symbol</vt:lpstr>
      <vt:lpstr>Times New Roman</vt:lpstr>
      <vt:lpstr>Office tema</vt:lpstr>
      <vt:lpstr> REPUBLIKA HRVATSKA ZADARSKA ŽUPANIJA  PRORAČUN ZADARSKE ŽUPANIJE ZA 2020. GODINU I PROJEKCIJA ZA 2021. i 2022. GODINU - vodič za građane - </vt:lpstr>
      <vt:lpstr>Proračun Zadarske županije za 2020. godinu  i projekcija za 2021. i 2022. godinu</vt:lpstr>
      <vt:lpstr>Proračun Zadarske županije za 2020. godinu  bez proračunskih korisnika</vt:lpstr>
      <vt:lpstr>Prihodi i primici Proračuna Zadarske županije</vt:lpstr>
      <vt:lpstr>Rashodi i izdaci proračuna Zadarske županije</vt:lpstr>
      <vt:lpstr>Proračunski korisnici Zadarske županije</vt:lpstr>
      <vt:lpstr>  </vt:lpstr>
      <vt:lpstr>  </vt:lpstr>
      <vt:lpstr>PowerPointova prezentacija</vt:lpstr>
      <vt:lpstr>PowerPointova prezentacija</vt:lpstr>
      <vt:lpstr>Planirani rashodi po nositeljima projekata Zadarske županije i proračunskih korisnika u 2020. godini </vt:lpstr>
      <vt:lpstr>Planirani rashodi po nositeljima projekata Zadarske županije i proračunskih korisnika u 2020. godini 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REPUBLIKA HRVATSKA ZADARSKA ŽUPANIJA  PRORAČUN ZADARSKE ŽUPANIJE ZA 2018. GODINU I PROJEKCIJE ZA 2019. i 2020. GODINU - vodič za građane - </dc:title>
  <dc:creator>Katarina</dc:creator>
  <cp:lastModifiedBy>Roko</cp:lastModifiedBy>
  <cp:revision>1387</cp:revision>
  <cp:lastPrinted>2018-11-14T14:45:20Z</cp:lastPrinted>
  <dcterms:created xsi:type="dcterms:W3CDTF">2014-10-06T07:52:48Z</dcterms:created>
  <dcterms:modified xsi:type="dcterms:W3CDTF">2019-12-09T10:29:55Z</dcterms:modified>
</cp:coreProperties>
</file>