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54" r:id="rId2"/>
    <p:sldId id="355" r:id="rId3"/>
    <p:sldId id="363" r:id="rId4"/>
    <p:sldId id="353" r:id="rId5"/>
    <p:sldId id="359" r:id="rId6"/>
    <p:sldId id="356" r:id="rId7"/>
    <p:sldId id="357" r:id="rId8"/>
    <p:sldId id="365" r:id="rId9"/>
    <p:sldId id="358" r:id="rId10"/>
    <p:sldId id="328" r:id="rId11"/>
    <p:sldId id="335" r:id="rId12"/>
    <p:sldId id="364" r:id="rId13"/>
    <p:sldId id="366" r:id="rId14"/>
    <p:sldId id="370" r:id="rId15"/>
    <p:sldId id="337" r:id="rId16"/>
    <p:sldId id="352" r:id="rId17"/>
    <p:sldId id="360" r:id="rId18"/>
    <p:sldId id="362" r:id="rId19"/>
    <p:sldId id="367" r:id="rId20"/>
    <p:sldId id="371" r:id="rId21"/>
    <p:sldId id="368" r:id="rId22"/>
    <p:sldId id="369" r:id="rId23"/>
    <p:sldId id="327" r:id="rId24"/>
  </p:sldIdLst>
  <p:sldSz cx="9144000" cy="6858000" type="screen4x3"/>
  <p:notesSz cx="6735763" cy="9866313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adana sekcija" id="{9D4C1907-164C-4776-ADEE-7BB347BEB484}">
          <p14:sldIdLst>
            <p14:sldId id="354"/>
            <p14:sldId id="355"/>
            <p14:sldId id="363"/>
            <p14:sldId id="353"/>
            <p14:sldId id="359"/>
            <p14:sldId id="356"/>
            <p14:sldId id="357"/>
            <p14:sldId id="365"/>
            <p14:sldId id="358"/>
          </p14:sldIdLst>
        </p14:section>
        <p14:section name="Sekcija bez naslova" id="{6F440071-0825-4550-BD7E-66E014C1ED6A}">
          <p14:sldIdLst>
            <p14:sldId id="328"/>
            <p14:sldId id="335"/>
            <p14:sldId id="364"/>
            <p14:sldId id="366"/>
            <p14:sldId id="370"/>
            <p14:sldId id="337"/>
            <p14:sldId id="352"/>
            <p14:sldId id="360"/>
            <p14:sldId id="362"/>
            <p14:sldId id="367"/>
            <p14:sldId id="371"/>
            <p14:sldId id="368"/>
            <p14:sldId id="369"/>
            <p14:sldId id="32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van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CFE6"/>
    <a:srgbClr val="AA4C12"/>
    <a:srgbClr val="863DBD"/>
    <a:srgbClr val="CFDDED"/>
    <a:srgbClr val="7896B2"/>
    <a:srgbClr val="0066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rednji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rednji stil 2 - Isticanj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rednji stil 2 - Isticanj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rednji stil 2 - Isticanj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Svijetli stil 2 - Isticanj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Svijetli stil 2 - Isticanj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vijetli stil 2 - Isticanj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Bez stila, bez rešetk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Svijetli stil 1 - Isticanj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ijetli stil 1 - Isticanj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E9639D4-E3E2-4D34-9284-5A2195B3D0D7}" styleName="Svijetli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8D230F3-CF80-4859-8CE7-A43EE81993B5}" styleName="Svijetli stil 1 - Isticanj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2DE63D5-997A-4646-A377-4702673A728D}" styleName="Svijetli stil 2 - Isticanj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Svijetli stil 2 - Isticanj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Svijetli stil 2 - Isticanj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43" autoAdjust="0"/>
    <p:restoredTop sz="96056" autoAdjust="0"/>
  </p:normalViewPr>
  <p:slideViewPr>
    <p:cSldViewPr>
      <p:cViewPr varScale="1">
        <p:scale>
          <a:sx n="94" d="100"/>
          <a:sy n="94" d="100"/>
        </p:scale>
        <p:origin x="96" y="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a Salopek" userId="e043be42-4cc3-4ef2-b2d3-2499b59a05e5" providerId="ADAL" clId="{66CA62ED-2CA6-4BCB-8FA6-B9EFC72EFE43}"/>
    <pc:docChg chg="undo custSel modSld">
      <pc:chgData name="Martina Salopek" userId="e043be42-4cc3-4ef2-b2d3-2499b59a05e5" providerId="ADAL" clId="{66CA62ED-2CA6-4BCB-8FA6-B9EFC72EFE43}" dt="2023-06-23T07:15:58.701" v="927" actId="20577"/>
      <pc:docMkLst>
        <pc:docMk/>
      </pc:docMkLst>
      <pc:sldChg chg="modSp mod">
        <pc:chgData name="Martina Salopek" userId="e043be42-4cc3-4ef2-b2d3-2499b59a05e5" providerId="ADAL" clId="{66CA62ED-2CA6-4BCB-8FA6-B9EFC72EFE43}" dt="2023-06-23T07:15:05.120" v="925" actId="20577"/>
        <pc:sldMkLst>
          <pc:docMk/>
          <pc:sldMk cId="4032118621" sldId="328"/>
        </pc:sldMkLst>
        <pc:spChg chg="mod">
          <ac:chgData name="Martina Salopek" userId="e043be42-4cc3-4ef2-b2d3-2499b59a05e5" providerId="ADAL" clId="{66CA62ED-2CA6-4BCB-8FA6-B9EFC72EFE43}" dt="2023-06-23T07:15:05.120" v="925" actId="20577"/>
          <ac:spMkLst>
            <pc:docMk/>
            <pc:sldMk cId="4032118621" sldId="328"/>
            <ac:spMk id="19" creationId="{00000000-0000-0000-0000-000000000000}"/>
          </ac:spMkLst>
        </pc:spChg>
        <pc:graphicFrameChg chg="mod">
          <ac:chgData name="Martina Salopek" userId="e043be42-4cc3-4ef2-b2d3-2499b59a05e5" providerId="ADAL" clId="{66CA62ED-2CA6-4BCB-8FA6-B9EFC72EFE43}" dt="2023-06-23T06:42:54.158" v="722" actId="113"/>
          <ac:graphicFrameMkLst>
            <pc:docMk/>
            <pc:sldMk cId="4032118621" sldId="328"/>
            <ac:graphicFrameMk id="17" creationId="{00000000-0000-0000-0000-000000000000}"/>
          </ac:graphicFrameMkLst>
        </pc:graphicFrameChg>
      </pc:sldChg>
      <pc:sldChg chg="modSp mod">
        <pc:chgData name="Martina Salopek" userId="e043be42-4cc3-4ef2-b2d3-2499b59a05e5" providerId="ADAL" clId="{66CA62ED-2CA6-4BCB-8FA6-B9EFC72EFE43}" dt="2023-06-23T07:14:59.903" v="917" actId="20577"/>
        <pc:sldMkLst>
          <pc:docMk/>
          <pc:sldMk cId="1272884714" sldId="335"/>
        </pc:sldMkLst>
        <pc:spChg chg="mod">
          <ac:chgData name="Martina Salopek" userId="e043be42-4cc3-4ef2-b2d3-2499b59a05e5" providerId="ADAL" clId="{66CA62ED-2CA6-4BCB-8FA6-B9EFC72EFE43}" dt="2023-06-23T07:14:59.903" v="917" actId="20577"/>
          <ac:spMkLst>
            <pc:docMk/>
            <pc:sldMk cId="1272884714" sldId="335"/>
            <ac:spMk id="19" creationId="{00000000-0000-0000-0000-000000000000}"/>
          </ac:spMkLst>
        </pc:spChg>
        <pc:graphicFrameChg chg="mod">
          <ac:chgData name="Martina Salopek" userId="e043be42-4cc3-4ef2-b2d3-2499b59a05e5" providerId="ADAL" clId="{66CA62ED-2CA6-4BCB-8FA6-B9EFC72EFE43}" dt="2023-06-23T06:42:49.799" v="721" actId="113"/>
          <ac:graphicFrameMkLst>
            <pc:docMk/>
            <pc:sldMk cId="1272884714" sldId="335"/>
            <ac:graphicFrameMk id="10" creationId="{00000000-0000-0000-0000-000000000000}"/>
          </ac:graphicFrameMkLst>
        </pc:graphicFrameChg>
      </pc:sldChg>
      <pc:sldChg chg="addSp delSp modSp">
        <pc:chgData name="Martina Salopek" userId="e043be42-4cc3-4ef2-b2d3-2499b59a05e5" providerId="ADAL" clId="{66CA62ED-2CA6-4BCB-8FA6-B9EFC72EFE43}" dt="2023-06-23T06:54:56.679" v="776" actId="113"/>
        <pc:sldMkLst>
          <pc:docMk/>
          <pc:sldMk cId="0" sldId="337"/>
        </pc:sldMkLst>
        <pc:spChg chg="mod">
          <ac:chgData name="Martina Salopek" userId="e043be42-4cc3-4ef2-b2d3-2499b59a05e5" providerId="ADAL" clId="{66CA62ED-2CA6-4BCB-8FA6-B9EFC72EFE43}" dt="2023-06-23T06:46:11.096" v="732" actId="20577"/>
          <ac:spMkLst>
            <pc:docMk/>
            <pc:sldMk cId="0" sldId="337"/>
            <ac:spMk id="2" creationId="{00000000-0000-0000-0000-000000000000}"/>
          </ac:spMkLst>
        </pc:spChg>
        <pc:graphicFrameChg chg="del">
          <ac:chgData name="Martina Salopek" userId="e043be42-4cc3-4ef2-b2d3-2499b59a05e5" providerId="ADAL" clId="{66CA62ED-2CA6-4BCB-8FA6-B9EFC72EFE43}" dt="2023-06-23T06:46:51.649" v="736" actId="478"/>
          <ac:graphicFrameMkLst>
            <pc:docMk/>
            <pc:sldMk cId="0" sldId="337"/>
            <ac:graphicFrameMk id="3" creationId="{7054DB9C-2617-45B6-8AF1-AFE28A1870C9}"/>
          </ac:graphicFrameMkLst>
        </pc:graphicFrameChg>
        <pc:graphicFrameChg chg="add del">
          <ac:chgData name="Martina Salopek" userId="e043be42-4cc3-4ef2-b2d3-2499b59a05e5" providerId="ADAL" clId="{66CA62ED-2CA6-4BCB-8FA6-B9EFC72EFE43}" dt="2023-06-23T06:46:30.857" v="734"/>
          <ac:graphicFrameMkLst>
            <pc:docMk/>
            <pc:sldMk cId="0" sldId="337"/>
            <ac:graphicFrameMk id="4" creationId="{7508546E-96CF-4FE5-AFC5-F2FAE17C7FB4}"/>
          </ac:graphicFrameMkLst>
        </pc:graphicFrameChg>
        <pc:graphicFrameChg chg="add del mod modGraphic">
          <ac:chgData name="Martina Salopek" userId="e043be42-4cc3-4ef2-b2d3-2499b59a05e5" providerId="ADAL" clId="{66CA62ED-2CA6-4BCB-8FA6-B9EFC72EFE43}" dt="2023-06-23T06:54:45.354" v="772" actId="478"/>
          <ac:graphicFrameMkLst>
            <pc:docMk/>
            <pc:sldMk cId="0" sldId="337"/>
            <ac:graphicFrameMk id="5" creationId="{98F08287-C123-4071-B625-AD458771FDBC}"/>
          </ac:graphicFrameMkLst>
        </pc:graphicFrameChg>
        <pc:graphicFrameChg chg="add mod modGraphic">
          <ac:chgData name="Martina Salopek" userId="e043be42-4cc3-4ef2-b2d3-2499b59a05e5" providerId="ADAL" clId="{66CA62ED-2CA6-4BCB-8FA6-B9EFC72EFE43}" dt="2023-06-23T06:54:56.679" v="776" actId="113"/>
          <ac:graphicFrameMkLst>
            <pc:docMk/>
            <pc:sldMk cId="0" sldId="337"/>
            <ac:graphicFrameMk id="6" creationId="{6363160A-D4AB-43DF-A2E5-E8EE4C451AE0}"/>
          </ac:graphicFrameMkLst>
        </pc:graphicFrameChg>
      </pc:sldChg>
      <pc:sldChg chg="addSp delSp modSp">
        <pc:chgData name="Martina Salopek" userId="e043be42-4cc3-4ef2-b2d3-2499b59a05e5" providerId="ADAL" clId="{66CA62ED-2CA6-4BCB-8FA6-B9EFC72EFE43}" dt="2023-06-23T06:56:54.755" v="792" actId="113"/>
        <pc:sldMkLst>
          <pc:docMk/>
          <pc:sldMk cId="2684469411" sldId="352"/>
        </pc:sldMkLst>
        <pc:graphicFrameChg chg="add del mod modGraphic">
          <ac:chgData name="Martina Salopek" userId="e043be42-4cc3-4ef2-b2d3-2499b59a05e5" providerId="ADAL" clId="{66CA62ED-2CA6-4BCB-8FA6-B9EFC72EFE43}" dt="2023-06-23T06:48:01.726" v="744" actId="478"/>
          <ac:graphicFrameMkLst>
            <pc:docMk/>
            <pc:sldMk cId="2684469411" sldId="352"/>
            <ac:graphicFrameMk id="2" creationId="{F747CECA-8E3D-43BE-B0CF-2D8B03C49182}"/>
          </ac:graphicFrameMkLst>
        </pc:graphicFrameChg>
        <pc:graphicFrameChg chg="del">
          <ac:chgData name="Martina Salopek" userId="e043be42-4cc3-4ef2-b2d3-2499b59a05e5" providerId="ADAL" clId="{66CA62ED-2CA6-4BCB-8FA6-B9EFC72EFE43}" dt="2023-06-23T06:47:39.372" v="741" actId="478"/>
          <ac:graphicFrameMkLst>
            <pc:docMk/>
            <pc:sldMk cId="2684469411" sldId="352"/>
            <ac:graphicFrameMk id="3" creationId="{8D191136-105F-4ADD-B5CA-DA36FD195034}"/>
          </ac:graphicFrameMkLst>
        </pc:graphicFrameChg>
        <pc:graphicFrameChg chg="del">
          <ac:chgData name="Martina Salopek" userId="e043be42-4cc3-4ef2-b2d3-2499b59a05e5" providerId="ADAL" clId="{66CA62ED-2CA6-4BCB-8FA6-B9EFC72EFE43}" dt="2023-06-23T06:47:36.467" v="740" actId="478"/>
          <ac:graphicFrameMkLst>
            <pc:docMk/>
            <pc:sldMk cId="2684469411" sldId="352"/>
            <ac:graphicFrameMk id="4" creationId="{5B905DC5-FFFC-4D7C-B770-65677A5B5FD5}"/>
          </ac:graphicFrameMkLst>
        </pc:graphicFrameChg>
        <pc:graphicFrameChg chg="add del mod modGraphic">
          <ac:chgData name="Martina Salopek" userId="e043be42-4cc3-4ef2-b2d3-2499b59a05e5" providerId="ADAL" clId="{66CA62ED-2CA6-4BCB-8FA6-B9EFC72EFE43}" dt="2023-06-23T06:55:12.295" v="777" actId="478"/>
          <ac:graphicFrameMkLst>
            <pc:docMk/>
            <pc:sldMk cId="2684469411" sldId="352"/>
            <ac:graphicFrameMk id="5" creationId="{D51F62C1-1EB5-413A-8F72-E7B53F7B700C}"/>
          </ac:graphicFrameMkLst>
        </pc:graphicFrameChg>
        <pc:graphicFrameChg chg="add mod modGraphic">
          <ac:chgData name="Martina Salopek" userId="e043be42-4cc3-4ef2-b2d3-2499b59a05e5" providerId="ADAL" clId="{66CA62ED-2CA6-4BCB-8FA6-B9EFC72EFE43}" dt="2023-06-23T06:55:44.350" v="783" actId="113"/>
          <ac:graphicFrameMkLst>
            <pc:docMk/>
            <pc:sldMk cId="2684469411" sldId="352"/>
            <ac:graphicFrameMk id="6" creationId="{B5E8A590-FB28-40B6-8BFC-9DEE149A0D79}"/>
          </ac:graphicFrameMkLst>
        </pc:graphicFrameChg>
        <pc:graphicFrameChg chg="add mod modGraphic">
          <ac:chgData name="Martina Salopek" userId="e043be42-4cc3-4ef2-b2d3-2499b59a05e5" providerId="ADAL" clId="{66CA62ED-2CA6-4BCB-8FA6-B9EFC72EFE43}" dt="2023-06-23T06:56:22.497" v="788" actId="113"/>
          <ac:graphicFrameMkLst>
            <pc:docMk/>
            <pc:sldMk cId="2684469411" sldId="352"/>
            <ac:graphicFrameMk id="8" creationId="{E5BBE89A-536B-4A9F-BF73-B31DAB9C7B4F}"/>
          </ac:graphicFrameMkLst>
        </pc:graphicFrameChg>
        <pc:graphicFrameChg chg="add mod modGraphic">
          <ac:chgData name="Martina Salopek" userId="e043be42-4cc3-4ef2-b2d3-2499b59a05e5" providerId="ADAL" clId="{66CA62ED-2CA6-4BCB-8FA6-B9EFC72EFE43}" dt="2023-06-23T06:56:54.755" v="792" actId="113"/>
          <ac:graphicFrameMkLst>
            <pc:docMk/>
            <pc:sldMk cId="2684469411" sldId="352"/>
            <ac:graphicFrameMk id="9" creationId="{008CB673-E8F2-4405-8B8A-C2B55CC72A1E}"/>
          </ac:graphicFrameMkLst>
        </pc:graphicFrameChg>
        <pc:picChg chg="mod">
          <ac:chgData name="Martina Salopek" userId="e043be42-4cc3-4ef2-b2d3-2499b59a05e5" providerId="ADAL" clId="{66CA62ED-2CA6-4BCB-8FA6-B9EFC72EFE43}" dt="2023-06-23T06:49:43.124" v="748" actId="1076"/>
          <ac:picMkLst>
            <pc:docMk/>
            <pc:sldMk cId="2684469411" sldId="352"/>
            <ac:picMk id="7" creationId="{00000000-0000-0000-0000-000000000000}"/>
          </ac:picMkLst>
        </pc:picChg>
      </pc:sldChg>
      <pc:sldChg chg="modSp">
        <pc:chgData name="Martina Salopek" userId="e043be42-4cc3-4ef2-b2d3-2499b59a05e5" providerId="ADAL" clId="{66CA62ED-2CA6-4BCB-8FA6-B9EFC72EFE43}" dt="2023-06-23T07:15:58.701" v="927" actId="20577"/>
        <pc:sldMkLst>
          <pc:docMk/>
          <pc:sldMk cId="3369435440" sldId="355"/>
        </pc:sldMkLst>
        <pc:graphicFrameChg chg="mod">
          <ac:chgData name="Martina Salopek" userId="e043be42-4cc3-4ef2-b2d3-2499b59a05e5" providerId="ADAL" clId="{66CA62ED-2CA6-4BCB-8FA6-B9EFC72EFE43}" dt="2023-06-23T07:15:58.701" v="927" actId="20577"/>
          <ac:graphicFrameMkLst>
            <pc:docMk/>
            <pc:sldMk cId="3369435440" sldId="355"/>
            <ac:graphicFrameMk id="8" creationId="{00000000-0000-0000-0000-000000000000}"/>
          </ac:graphicFrameMkLst>
        </pc:graphicFrameChg>
      </pc:sldChg>
      <pc:sldChg chg="modSp mod">
        <pc:chgData name="Martina Salopek" userId="e043be42-4cc3-4ef2-b2d3-2499b59a05e5" providerId="ADAL" clId="{66CA62ED-2CA6-4BCB-8FA6-B9EFC72EFE43}" dt="2023-06-23T05:49:47.649" v="138" actId="20577"/>
        <pc:sldMkLst>
          <pc:docMk/>
          <pc:sldMk cId="2437570542" sldId="357"/>
        </pc:sldMkLst>
        <pc:graphicFrameChg chg="mod modGraphic">
          <ac:chgData name="Martina Salopek" userId="e043be42-4cc3-4ef2-b2d3-2499b59a05e5" providerId="ADAL" clId="{66CA62ED-2CA6-4BCB-8FA6-B9EFC72EFE43}" dt="2023-06-23T05:49:47.649" v="138" actId="20577"/>
          <ac:graphicFrameMkLst>
            <pc:docMk/>
            <pc:sldMk cId="2437570542" sldId="357"/>
            <ac:graphicFrameMk id="4" creationId="{00000000-0000-0000-0000-000000000000}"/>
          </ac:graphicFrameMkLst>
        </pc:graphicFrameChg>
      </pc:sldChg>
      <pc:sldChg chg="modSp mod">
        <pc:chgData name="Martina Salopek" userId="e043be42-4cc3-4ef2-b2d3-2499b59a05e5" providerId="ADAL" clId="{66CA62ED-2CA6-4BCB-8FA6-B9EFC72EFE43}" dt="2023-06-23T06:21:04.783" v="655"/>
        <pc:sldMkLst>
          <pc:docMk/>
          <pc:sldMk cId="1500681443" sldId="358"/>
        </pc:sldMkLst>
        <pc:spChg chg="mod">
          <ac:chgData name="Martina Salopek" userId="e043be42-4cc3-4ef2-b2d3-2499b59a05e5" providerId="ADAL" clId="{66CA62ED-2CA6-4BCB-8FA6-B9EFC72EFE43}" dt="2023-06-23T06:16:34.660" v="495" actId="20577"/>
          <ac:spMkLst>
            <pc:docMk/>
            <pc:sldMk cId="1500681443" sldId="358"/>
            <ac:spMk id="6" creationId="{00000000-0000-0000-0000-000000000000}"/>
          </ac:spMkLst>
        </pc:spChg>
        <pc:spChg chg="mod">
          <ac:chgData name="Martina Salopek" userId="e043be42-4cc3-4ef2-b2d3-2499b59a05e5" providerId="ADAL" clId="{66CA62ED-2CA6-4BCB-8FA6-B9EFC72EFE43}" dt="2023-06-23T06:00:56.825" v="238" actId="20577"/>
          <ac:spMkLst>
            <pc:docMk/>
            <pc:sldMk cId="1500681443" sldId="358"/>
            <ac:spMk id="7" creationId="{00000000-0000-0000-0000-000000000000}"/>
          </ac:spMkLst>
        </pc:spChg>
        <pc:spChg chg="mod">
          <ac:chgData name="Martina Salopek" userId="e043be42-4cc3-4ef2-b2d3-2499b59a05e5" providerId="ADAL" clId="{66CA62ED-2CA6-4BCB-8FA6-B9EFC72EFE43}" dt="2023-06-23T06:16:42.174" v="501" actId="20577"/>
          <ac:spMkLst>
            <pc:docMk/>
            <pc:sldMk cId="1500681443" sldId="358"/>
            <ac:spMk id="11" creationId="{00000000-0000-0000-0000-000000000000}"/>
          </ac:spMkLst>
        </pc:spChg>
        <pc:graphicFrameChg chg="mod modGraphic">
          <ac:chgData name="Martina Salopek" userId="e043be42-4cc3-4ef2-b2d3-2499b59a05e5" providerId="ADAL" clId="{66CA62ED-2CA6-4BCB-8FA6-B9EFC72EFE43}" dt="2023-06-23T06:20:48.787" v="654"/>
          <ac:graphicFrameMkLst>
            <pc:docMk/>
            <pc:sldMk cId="1500681443" sldId="358"/>
            <ac:graphicFrameMk id="4" creationId="{00000000-0000-0000-0000-000000000000}"/>
          </ac:graphicFrameMkLst>
        </pc:graphicFrameChg>
        <pc:graphicFrameChg chg="mod">
          <ac:chgData name="Martina Salopek" userId="e043be42-4cc3-4ef2-b2d3-2499b59a05e5" providerId="ADAL" clId="{66CA62ED-2CA6-4BCB-8FA6-B9EFC72EFE43}" dt="2023-06-23T06:21:04.783" v="655"/>
          <ac:graphicFrameMkLst>
            <pc:docMk/>
            <pc:sldMk cId="1500681443" sldId="358"/>
            <ac:graphicFrameMk id="5" creationId="{00000000-0000-0000-0000-000000000000}"/>
          </ac:graphicFrameMkLst>
        </pc:graphicFrameChg>
      </pc:sldChg>
      <pc:sldChg chg="addSp delSp modSp">
        <pc:chgData name="Martina Salopek" userId="e043be42-4cc3-4ef2-b2d3-2499b59a05e5" providerId="ADAL" clId="{66CA62ED-2CA6-4BCB-8FA6-B9EFC72EFE43}" dt="2023-06-23T07:05:51.769" v="907"/>
        <pc:sldMkLst>
          <pc:docMk/>
          <pc:sldMk cId="3557953295" sldId="360"/>
        </pc:sldMkLst>
        <pc:graphicFrameChg chg="add del mod modGraphic">
          <ac:chgData name="Martina Salopek" userId="e043be42-4cc3-4ef2-b2d3-2499b59a05e5" providerId="ADAL" clId="{66CA62ED-2CA6-4BCB-8FA6-B9EFC72EFE43}" dt="2023-06-23T06:57:01.457" v="793" actId="478"/>
          <ac:graphicFrameMkLst>
            <pc:docMk/>
            <pc:sldMk cId="3557953295" sldId="360"/>
            <ac:graphicFrameMk id="2" creationId="{157345FA-AA1A-4B7C-A758-8DF43B37B368}"/>
          </ac:graphicFrameMkLst>
        </pc:graphicFrameChg>
        <pc:graphicFrameChg chg="add mod modGraphic">
          <ac:chgData name="Martina Salopek" userId="e043be42-4cc3-4ef2-b2d3-2499b59a05e5" providerId="ADAL" clId="{66CA62ED-2CA6-4BCB-8FA6-B9EFC72EFE43}" dt="2023-06-23T07:05:51.769" v="907"/>
          <ac:graphicFrameMkLst>
            <pc:docMk/>
            <pc:sldMk cId="3557953295" sldId="360"/>
            <ac:graphicFrameMk id="3" creationId="{191AD77F-872E-4456-B610-9B2B1AF07290}"/>
          </ac:graphicFrameMkLst>
        </pc:graphicFrameChg>
        <pc:graphicFrameChg chg="add mod modGraphic">
          <ac:chgData name="Martina Salopek" userId="e043be42-4cc3-4ef2-b2d3-2499b59a05e5" providerId="ADAL" clId="{66CA62ED-2CA6-4BCB-8FA6-B9EFC72EFE43}" dt="2023-06-23T06:58:21.125" v="804" actId="1076"/>
          <ac:graphicFrameMkLst>
            <pc:docMk/>
            <pc:sldMk cId="3557953295" sldId="360"/>
            <ac:graphicFrameMk id="4" creationId="{698401F9-5450-4604-98FC-38A4E6CCE2A2}"/>
          </ac:graphicFrameMkLst>
        </pc:graphicFrameChg>
        <pc:graphicFrameChg chg="del modGraphic">
          <ac:chgData name="Martina Salopek" userId="e043be42-4cc3-4ef2-b2d3-2499b59a05e5" providerId="ADAL" clId="{66CA62ED-2CA6-4BCB-8FA6-B9EFC72EFE43}" dt="2023-06-23T06:51:34.567" v="754" actId="478"/>
          <ac:graphicFrameMkLst>
            <pc:docMk/>
            <pc:sldMk cId="3557953295" sldId="360"/>
            <ac:graphicFrameMk id="5" creationId="{91BA50F0-4D96-4F0A-8369-AC5600F05EAF}"/>
          </ac:graphicFrameMkLst>
        </pc:graphicFrameChg>
        <pc:graphicFrameChg chg="del">
          <ac:chgData name="Martina Salopek" userId="e043be42-4cc3-4ef2-b2d3-2499b59a05e5" providerId="ADAL" clId="{66CA62ED-2CA6-4BCB-8FA6-B9EFC72EFE43}" dt="2023-06-23T06:51:32.442" v="753" actId="478"/>
          <ac:graphicFrameMkLst>
            <pc:docMk/>
            <pc:sldMk cId="3557953295" sldId="360"/>
            <ac:graphicFrameMk id="7" creationId="{E813C7E7-8238-44AE-9E8B-14112ED165E8}"/>
          </ac:graphicFrameMkLst>
        </pc:graphicFrameChg>
        <pc:picChg chg="del">
          <ac:chgData name="Martina Salopek" userId="e043be42-4cc3-4ef2-b2d3-2499b59a05e5" providerId="ADAL" clId="{66CA62ED-2CA6-4BCB-8FA6-B9EFC72EFE43}" dt="2023-06-23T07:03:33.349" v="842" actId="478"/>
          <ac:picMkLst>
            <pc:docMk/>
            <pc:sldMk cId="3557953295" sldId="360"/>
            <ac:picMk id="9" creationId="{00000000-0000-0000-0000-000000000000}"/>
          </ac:picMkLst>
        </pc:picChg>
      </pc:sldChg>
      <pc:sldChg chg="addSp delSp modSp setBg">
        <pc:chgData name="Martina Salopek" userId="e043be42-4cc3-4ef2-b2d3-2499b59a05e5" providerId="ADAL" clId="{66CA62ED-2CA6-4BCB-8FA6-B9EFC72EFE43}" dt="2023-06-23T07:15:19.992" v="926" actId="113"/>
        <pc:sldMkLst>
          <pc:docMk/>
          <pc:sldMk cId="3731347253" sldId="362"/>
        </pc:sldMkLst>
        <pc:graphicFrameChg chg="add mod modGraphic">
          <ac:chgData name="Martina Salopek" userId="e043be42-4cc3-4ef2-b2d3-2499b59a05e5" providerId="ADAL" clId="{66CA62ED-2CA6-4BCB-8FA6-B9EFC72EFE43}" dt="2023-06-23T07:03:29.803" v="841" actId="14100"/>
          <ac:graphicFrameMkLst>
            <pc:docMk/>
            <pc:sldMk cId="3731347253" sldId="362"/>
            <ac:graphicFrameMk id="2" creationId="{68D7855B-3452-49FA-8A32-1C0F785C69D8}"/>
          </ac:graphicFrameMkLst>
        </pc:graphicFrameChg>
        <pc:graphicFrameChg chg="add mod modGraphic">
          <ac:chgData name="Martina Salopek" userId="e043be42-4cc3-4ef2-b2d3-2499b59a05e5" providerId="ADAL" clId="{66CA62ED-2CA6-4BCB-8FA6-B9EFC72EFE43}" dt="2023-06-23T07:00:19.160" v="819" actId="1076"/>
          <ac:graphicFrameMkLst>
            <pc:docMk/>
            <pc:sldMk cId="3731347253" sldId="362"/>
            <ac:graphicFrameMk id="3" creationId="{B818F88C-C8AA-4B66-92D1-372C2A7F2C11}"/>
          </ac:graphicFrameMkLst>
        </pc:graphicFrameChg>
        <pc:graphicFrameChg chg="add mod modGraphic">
          <ac:chgData name="Martina Salopek" userId="e043be42-4cc3-4ef2-b2d3-2499b59a05e5" providerId="ADAL" clId="{66CA62ED-2CA6-4BCB-8FA6-B9EFC72EFE43}" dt="2023-06-23T07:15:19.992" v="926" actId="113"/>
          <ac:graphicFrameMkLst>
            <pc:docMk/>
            <pc:sldMk cId="3731347253" sldId="362"/>
            <ac:graphicFrameMk id="4" creationId="{47634B73-2C0E-4486-BEDB-586954166F7C}"/>
          </ac:graphicFrameMkLst>
        </pc:graphicFrameChg>
        <pc:graphicFrameChg chg="del modGraphic">
          <ac:chgData name="Martina Salopek" userId="e043be42-4cc3-4ef2-b2d3-2499b59a05e5" providerId="ADAL" clId="{66CA62ED-2CA6-4BCB-8FA6-B9EFC72EFE43}" dt="2023-06-23T06:59:12.457" v="807" actId="478"/>
          <ac:graphicFrameMkLst>
            <pc:docMk/>
            <pc:sldMk cId="3731347253" sldId="362"/>
            <ac:graphicFrameMk id="9" creationId="{C3C7F074-5D91-419B-BEF8-9794F434908B}"/>
          </ac:graphicFrameMkLst>
        </pc:graphicFrameChg>
        <pc:graphicFrameChg chg="del">
          <ac:chgData name="Martina Salopek" userId="e043be42-4cc3-4ef2-b2d3-2499b59a05e5" providerId="ADAL" clId="{66CA62ED-2CA6-4BCB-8FA6-B9EFC72EFE43}" dt="2023-06-23T06:59:08.193" v="805" actId="478"/>
          <ac:graphicFrameMkLst>
            <pc:docMk/>
            <pc:sldMk cId="3731347253" sldId="362"/>
            <ac:graphicFrameMk id="10" creationId="{132FFB2C-EAA0-4492-B5F2-3F05E1C719F9}"/>
          </ac:graphicFrameMkLst>
        </pc:graphicFrameChg>
        <pc:picChg chg="del">
          <ac:chgData name="Martina Salopek" userId="e043be42-4cc3-4ef2-b2d3-2499b59a05e5" providerId="ADAL" clId="{66CA62ED-2CA6-4BCB-8FA6-B9EFC72EFE43}" dt="2023-06-23T07:03:26.663" v="840" actId="478"/>
          <ac:picMkLst>
            <pc:docMk/>
            <pc:sldMk cId="3731347253" sldId="362"/>
            <ac:picMk id="6" creationId="{00000000-0000-0000-0000-000000000000}"/>
          </ac:picMkLst>
        </pc:picChg>
      </pc:sldChg>
      <pc:sldChg chg="modSp">
        <pc:chgData name="Martina Salopek" userId="e043be42-4cc3-4ef2-b2d3-2499b59a05e5" providerId="ADAL" clId="{66CA62ED-2CA6-4BCB-8FA6-B9EFC72EFE43}" dt="2023-06-23T06:45:20.936" v="730" actId="5793"/>
        <pc:sldMkLst>
          <pc:docMk/>
          <pc:sldMk cId="402010083" sldId="364"/>
        </pc:sldMkLst>
        <pc:spChg chg="mod">
          <ac:chgData name="Martina Salopek" userId="e043be42-4cc3-4ef2-b2d3-2499b59a05e5" providerId="ADAL" clId="{66CA62ED-2CA6-4BCB-8FA6-B9EFC72EFE43}" dt="2023-06-23T06:45:20.936" v="730" actId="5793"/>
          <ac:spMkLst>
            <pc:docMk/>
            <pc:sldMk cId="402010083" sldId="364"/>
            <ac:spMk id="3" creationId="{7E3AB512-EE00-470B-8232-21A5A89F94D9}"/>
          </ac:spMkLst>
        </pc:spChg>
      </pc:sldChg>
      <pc:sldChg chg="modSp">
        <pc:chgData name="Martina Salopek" userId="e043be42-4cc3-4ef2-b2d3-2499b59a05e5" providerId="ADAL" clId="{66CA62ED-2CA6-4BCB-8FA6-B9EFC72EFE43}" dt="2023-06-23T05:59:54.496" v="236" actId="20577"/>
        <pc:sldMkLst>
          <pc:docMk/>
          <pc:sldMk cId="915342159" sldId="365"/>
        </pc:sldMkLst>
        <pc:spChg chg="mod">
          <ac:chgData name="Martina Salopek" userId="e043be42-4cc3-4ef2-b2d3-2499b59a05e5" providerId="ADAL" clId="{66CA62ED-2CA6-4BCB-8FA6-B9EFC72EFE43}" dt="2023-06-23T05:59:54.496" v="236" actId="20577"/>
          <ac:spMkLst>
            <pc:docMk/>
            <pc:sldMk cId="915342159" sldId="365"/>
            <ac:spMk id="3" creationId="{E7FD378E-2309-49A3-BF19-04DA3FA8C57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Plan 2024.</c:v>
                </c:pt>
              </c:strCache>
            </c:strRef>
          </c:tx>
          <c:invertIfNegative val="0"/>
          <c:cat>
            <c:numRef>
              <c:f>List1!$A$2:$A$10</c:f>
              <c:numCache>
                <c:formatCode>General</c:formatCode>
                <c:ptCount val="9"/>
                <c:pt idx="0">
                  <c:v>61</c:v>
                </c:pt>
                <c:pt idx="1">
                  <c:v>63</c:v>
                </c:pt>
                <c:pt idx="2">
                  <c:v>64</c:v>
                </c:pt>
                <c:pt idx="3">
                  <c:v>65</c:v>
                </c:pt>
                <c:pt idx="4">
                  <c:v>66</c:v>
                </c:pt>
                <c:pt idx="5">
                  <c:v>67</c:v>
                </c:pt>
                <c:pt idx="6">
                  <c:v>68</c:v>
                </c:pt>
                <c:pt idx="7">
                  <c:v>7</c:v>
                </c:pt>
                <c:pt idx="8">
                  <c:v>8</c:v>
                </c:pt>
              </c:numCache>
            </c:numRef>
          </c:cat>
          <c:val>
            <c:numRef>
              <c:f>List1!$B$2:$B$10</c:f>
              <c:numCache>
                <c:formatCode>#,##0.00</c:formatCode>
                <c:ptCount val="9"/>
                <c:pt idx="0">
                  <c:v>18765000</c:v>
                </c:pt>
                <c:pt idx="1">
                  <c:v>87598864.219999999</c:v>
                </c:pt>
                <c:pt idx="2">
                  <c:v>2231523.4500000002</c:v>
                </c:pt>
                <c:pt idx="3">
                  <c:v>6657761.1399999997</c:v>
                </c:pt>
                <c:pt idx="4">
                  <c:v>10009534.27</c:v>
                </c:pt>
                <c:pt idx="5">
                  <c:v>35761997.380000003</c:v>
                </c:pt>
                <c:pt idx="6">
                  <c:v>50636.27</c:v>
                </c:pt>
                <c:pt idx="7">
                  <c:v>737251.55</c:v>
                </c:pt>
                <c:pt idx="8">
                  <c:v>8212918.4900000002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E7-4DB7-B76F-514ECCCC0E10}"/>
            </c:ext>
          </c:extLst>
        </c:ser>
        <c:ser>
          <c:idx val="3"/>
          <c:order val="1"/>
          <c:tx>
            <c:strRef>
              <c:f>List1!$C$1</c:f>
              <c:strCache>
                <c:ptCount val="1"/>
                <c:pt idx="0">
                  <c:v>Prve Izmjene i dopune</c:v>
                </c:pt>
              </c:strCache>
            </c:strRef>
          </c:tx>
          <c:invertIfNegative val="0"/>
          <c:cat>
            <c:numRef>
              <c:f>List1!$A$2:$A$10</c:f>
              <c:numCache>
                <c:formatCode>General</c:formatCode>
                <c:ptCount val="9"/>
                <c:pt idx="0">
                  <c:v>61</c:v>
                </c:pt>
                <c:pt idx="1">
                  <c:v>63</c:v>
                </c:pt>
                <c:pt idx="2">
                  <c:v>64</c:v>
                </c:pt>
                <c:pt idx="3">
                  <c:v>65</c:v>
                </c:pt>
                <c:pt idx="4">
                  <c:v>66</c:v>
                </c:pt>
                <c:pt idx="5">
                  <c:v>67</c:v>
                </c:pt>
                <c:pt idx="6">
                  <c:v>68</c:v>
                </c:pt>
                <c:pt idx="7">
                  <c:v>7</c:v>
                </c:pt>
                <c:pt idx="8">
                  <c:v>8</c:v>
                </c:pt>
              </c:numCache>
            </c:numRef>
          </c:cat>
          <c:val>
            <c:numRef>
              <c:f>List1!$C$2:$C$10</c:f>
              <c:numCache>
                <c:formatCode>#,##0.00</c:formatCode>
                <c:ptCount val="9"/>
                <c:pt idx="0">
                  <c:v>22316905.789999999</c:v>
                </c:pt>
                <c:pt idx="1">
                  <c:v>102313205.04000001</c:v>
                </c:pt>
                <c:pt idx="2">
                  <c:v>2646880.88</c:v>
                </c:pt>
                <c:pt idx="3">
                  <c:v>7800604.9500000002</c:v>
                </c:pt>
                <c:pt idx="4">
                  <c:v>11439892.99</c:v>
                </c:pt>
                <c:pt idx="5">
                  <c:v>41186199.409999996</c:v>
                </c:pt>
                <c:pt idx="6">
                  <c:v>40049.120000000003</c:v>
                </c:pt>
                <c:pt idx="7">
                  <c:v>363697.12</c:v>
                </c:pt>
                <c:pt idx="8">
                  <c:v>8983077.3499999996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E7-4DB7-B76F-514ECCCC0E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41092736"/>
        <c:axId val="141094272"/>
      </c:barChart>
      <c:catAx>
        <c:axId val="1410927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sr-Latn-RS"/>
          </a:p>
        </c:txPr>
        <c:crossAx val="141094272"/>
        <c:crosses val="autoZero"/>
        <c:auto val="1"/>
        <c:lblAlgn val="ctr"/>
        <c:lblOffset val="100"/>
        <c:noMultiLvlLbl val="0"/>
      </c:catAx>
      <c:valAx>
        <c:axId val="141094272"/>
        <c:scaling>
          <c:orientation val="minMax"/>
        </c:scaling>
        <c:delete val="0"/>
        <c:axPos val="l"/>
        <c:majorGridlines/>
        <c:numFmt formatCode="#,##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 baseline="0"/>
            </a:pPr>
            <a:endParaRPr lang="sr-Latn-RS"/>
          </a:p>
        </c:txPr>
        <c:crossAx val="141092736"/>
        <c:crosses val="autoZero"/>
        <c:crossBetween val="between"/>
        <c:dispUnits>
          <c:builtInUnit val="millions"/>
        </c:dispUnits>
      </c:valAx>
      <c:spPr>
        <a:scene3d>
          <a:camera prst="orthographicFront"/>
          <a:lightRig rig="threePt" dir="t"/>
        </a:scene3d>
        <a:sp3d>
          <a:bevelT/>
        </a:sp3d>
      </c:spPr>
    </c:plotArea>
    <c:legend>
      <c:legendPos val="b"/>
      <c:layout>
        <c:manualLayout>
          <c:xMode val="edge"/>
          <c:yMode val="edge"/>
          <c:x val="0.16884126430433224"/>
          <c:y val="0.87889000984251964"/>
          <c:w val="0.674623315213705"/>
          <c:h val="0.12110999015748032"/>
        </c:manualLayout>
      </c:layout>
      <c:overlay val="0"/>
      <c:txPr>
        <a:bodyPr/>
        <a:lstStyle/>
        <a:p>
          <a:pPr>
            <a:defRPr sz="1050"/>
          </a:pPr>
          <a:endParaRPr lang="sr-Latn-R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577612588500268"/>
          <c:y val="6.1256325054791887E-2"/>
          <c:w val="0.86536344446576641"/>
          <c:h val="0.802947904778256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Plan za 2024.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List1!$A$2:$A$10</c:f>
              <c:numCache>
                <c:formatCode>General</c:formatCode>
                <c:ptCount val="9"/>
                <c:pt idx="0">
                  <c:v>31</c:v>
                </c:pt>
                <c:pt idx="1">
                  <c:v>32</c:v>
                </c:pt>
                <c:pt idx="2">
                  <c:v>34</c:v>
                </c:pt>
                <c:pt idx="3">
                  <c:v>35</c:v>
                </c:pt>
                <c:pt idx="4">
                  <c:v>36</c:v>
                </c:pt>
                <c:pt idx="5">
                  <c:v>37</c:v>
                </c:pt>
                <c:pt idx="6">
                  <c:v>38</c:v>
                </c:pt>
                <c:pt idx="7">
                  <c:v>4</c:v>
                </c:pt>
                <c:pt idx="8">
                  <c:v>5</c:v>
                </c:pt>
              </c:numCache>
            </c:numRef>
          </c:cat>
          <c:val>
            <c:numRef>
              <c:f>List1!$B$2:$B$10</c:f>
              <c:numCache>
                <c:formatCode>#,##0.00</c:formatCode>
                <c:ptCount val="9"/>
                <c:pt idx="0">
                  <c:v>90092080.790000007</c:v>
                </c:pt>
                <c:pt idx="1">
                  <c:v>37121503.229999997</c:v>
                </c:pt>
                <c:pt idx="2">
                  <c:v>356195.98</c:v>
                </c:pt>
                <c:pt idx="3">
                  <c:v>641617.57999999996</c:v>
                </c:pt>
                <c:pt idx="4">
                  <c:v>6697220.2199999997</c:v>
                </c:pt>
                <c:pt idx="5">
                  <c:v>4100193.8</c:v>
                </c:pt>
                <c:pt idx="6">
                  <c:v>2519230.2000000002</c:v>
                </c:pt>
                <c:pt idx="7">
                  <c:v>27094907.329999998</c:v>
                </c:pt>
                <c:pt idx="8">
                  <c:v>477050.87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87-4DCB-AA3E-8412A5693391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Prve Izmjene i dopune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List1!$A$2:$A$10</c:f>
              <c:numCache>
                <c:formatCode>General</c:formatCode>
                <c:ptCount val="9"/>
                <c:pt idx="0">
                  <c:v>31</c:v>
                </c:pt>
                <c:pt idx="1">
                  <c:v>32</c:v>
                </c:pt>
                <c:pt idx="2">
                  <c:v>34</c:v>
                </c:pt>
                <c:pt idx="3">
                  <c:v>35</c:v>
                </c:pt>
                <c:pt idx="4">
                  <c:v>36</c:v>
                </c:pt>
                <c:pt idx="5">
                  <c:v>37</c:v>
                </c:pt>
                <c:pt idx="6">
                  <c:v>38</c:v>
                </c:pt>
                <c:pt idx="7">
                  <c:v>4</c:v>
                </c:pt>
                <c:pt idx="8">
                  <c:v>5</c:v>
                </c:pt>
              </c:numCache>
            </c:numRef>
          </c:cat>
          <c:val>
            <c:numRef>
              <c:f>List1!$C$2:$C$10</c:f>
              <c:numCache>
                <c:formatCode>#,##0.00</c:formatCode>
                <c:ptCount val="9"/>
                <c:pt idx="0">
                  <c:v>106855808.97</c:v>
                </c:pt>
                <c:pt idx="1">
                  <c:v>40968252.850000001</c:v>
                </c:pt>
                <c:pt idx="2">
                  <c:v>357440.37</c:v>
                </c:pt>
                <c:pt idx="3">
                  <c:v>811291.96</c:v>
                </c:pt>
                <c:pt idx="4">
                  <c:v>7699640.0700000003</c:v>
                </c:pt>
                <c:pt idx="5">
                  <c:v>4319109.57</c:v>
                </c:pt>
                <c:pt idx="6">
                  <c:v>2665061.73</c:v>
                </c:pt>
                <c:pt idx="7">
                  <c:v>36363665.740000002</c:v>
                </c:pt>
                <c:pt idx="8">
                  <c:v>514728.74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87-4DCB-AA3E-8412A56933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390592"/>
        <c:axId val="141392128"/>
      </c:barChart>
      <c:catAx>
        <c:axId val="141390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41392128"/>
        <c:crosses val="autoZero"/>
        <c:auto val="1"/>
        <c:lblAlgn val="ctr"/>
        <c:lblOffset val="100"/>
        <c:noMultiLvlLbl val="0"/>
      </c:catAx>
      <c:valAx>
        <c:axId val="141392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#,##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41390592"/>
        <c:crosses val="autoZero"/>
        <c:crossBetween val="between"/>
        <c:dispUnits>
          <c:builtInUnit val="millions"/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000"/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62992626887611"/>
          <c:y val="4.7994443269744232E-2"/>
          <c:w val="0.62314512248468945"/>
          <c:h val="0.935410402428405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Skup 1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7001968503937006E-2"/>
                  <c:y val="2.844666004852403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FAD-4258-B2E9-24D336CB39C2}"/>
                </c:ext>
              </c:extLst>
            </c:dLbl>
            <c:dLbl>
              <c:idx val="1"/>
              <c:layout>
                <c:manualLayout>
                  <c:x val="3.651891951006124E-2"/>
                  <c:y val="5.689332009704910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FAD-4258-B2E9-24D336CB39C2}"/>
                </c:ext>
              </c:extLst>
            </c:dLbl>
            <c:dLbl>
              <c:idx val="2"/>
              <c:layout>
                <c:manualLayout>
                  <c:x val="3.5613030176134292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FAD-4258-B2E9-24D336CB39C2}"/>
                </c:ext>
              </c:extLst>
            </c:dLbl>
            <c:dLbl>
              <c:idx val="3"/>
              <c:layout>
                <c:manualLayout>
                  <c:x val="4.0086614173228396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FAD-4258-B2E9-24D336CB39C2}"/>
                </c:ext>
              </c:extLst>
            </c:dLbl>
            <c:dLbl>
              <c:idx val="4"/>
              <c:layout>
                <c:manualLayout>
                  <c:x val="5.828816710411204E-2"/>
                  <c:y val="-2.844666004852507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FAD-4258-B2E9-24D336CB39C2}"/>
                </c:ext>
              </c:extLst>
            </c:dLbl>
            <c:dLbl>
              <c:idx val="5"/>
              <c:layout>
                <c:manualLayout>
                  <c:x val="3.5613030176134292E-2"/>
                  <c:y val="-5.2151607629141979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FAD-4258-B2E9-24D336CB39C2}"/>
                </c:ext>
              </c:extLst>
            </c:dLbl>
            <c:dLbl>
              <c:idx val="6"/>
              <c:layout>
                <c:manualLayout>
                  <c:x val="0.32907403762029724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FAD-4258-B2E9-24D336CB39C2}"/>
                </c:ext>
              </c:extLst>
            </c:dLbl>
            <c:dLbl>
              <c:idx val="7"/>
              <c:layout>
                <c:manualLayout>
                  <c:x val="0.19758486439195092"/>
                  <c:y val="-3.129132605337758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FAD-4258-B2E9-24D336CB39C2}"/>
                </c:ext>
              </c:extLst>
            </c:dLbl>
            <c:dLbl>
              <c:idx val="8"/>
              <c:layout>
                <c:manualLayout>
                  <c:x val="5.4428477690288711E-2"/>
                  <c:y val="-3.129132605337760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FAD-4258-B2E9-24D336CB39C2}"/>
                </c:ext>
              </c:extLst>
            </c:dLbl>
            <c:dLbl>
              <c:idx val="9"/>
              <c:layout>
                <c:manualLayout>
                  <c:x val="3.9004747335766116E-2"/>
                  <c:y val="2.844666004852508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FAD-4258-B2E9-24D336CB39C2}"/>
                </c:ext>
              </c:extLst>
            </c:dLbl>
            <c:dLbl>
              <c:idx val="10"/>
              <c:layout>
                <c:manualLayout>
                  <c:x val="2.7777777777777728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97D-482E-9FA1-3A93EE8F04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List1!$A$2:$A$12</c:f>
              <c:strCache>
                <c:ptCount val="11"/>
                <c:pt idx="0">
                  <c:v>Hrvatski branitelji, udruge, demografija i soc.politika (6,7 mil. eura)</c:v>
                </c:pt>
                <c:pt idx="1">
                  <c:v>Javna nabava i upr. imovinom (5,8 mil. eura)</c:v>
                </c:pt>
                <c:pt idx="2">
                  <c:v>Pravni i zajednički poslovi (1,3 mil. eura)</c:v>
                </c:pt>
                <c:pt idx="3">
                  <c:v>Pomorsko dobro, more i promet (1,4 mil. eura)</c:v>
                </c:pt>
                <c:pt idx="4">
                  <c:v>Poljoprivreda, ribarstvo i EU fondovi (12,5 mil. eura)</c:v>
                </c:pt>
                <c:pt idx="5">
                  <c:v>Gospodarstvo i turizam (0,8 mil. eura)</c:v>
                </c:pt>
                <c:pt idx="6">
                  <c:v>Prost. uređenje, zaš. okoliša i komun. poslovi (3,0 mil. eura)</c:v>
                </c:pt>
                <c:pt idx="7">
                  <c:v>Zdravstvo (61,1 mil. eura)</c:v>
                </c:pt>
                <c:pt idx="8">
                  <c:v>Obrazovanje, kult. i šport (97,6 mil. eura)</c:v>
                </c:pt>
                <c:pt idx="9">
                  <c:v>Financije i proračun (9,7 mil. eura)</c:v>
                </c:pt>
                <c:pt idx="10">
                  <c:v>Služba ureda župana (0,6 mil. eura)</c:v>
                </c:pt>
              </c:strCache>
            </c:strRef>
          </c:cat>
          <c:val>
            <c:numRef>
              <c:f>List1!$B$2:$B$12</c:f>
              <c:numCache>
                <c:formatCode>0.00%</c:formatCode>
                <c:ptCount val="11"/>
                <c:pt idx="0">
                  <c:v>3.3399999999999999E-2</c:v>
                </c:pt>
                <c:pt idx="1">
                  <c:v>2.9000000000000001E-2</c:v>
                </c:pt>
                <c:pt idx="2">
                  <c:v>6.1999999999999998E-3</c:v>
                </c:pt>
                <c:pt idx="3">
                  <c:v>6.7999999999999996E-3</c:v>
                </c:pt>
                <c:pt idx="4">
                  <c:v>6.25E-2</c:v>
                </c:pt>
                <c:pt idx="5">
                  <c:v>4.0000000000000001E-3</c:v>
                </c:pt>
                <c:pt idx="6">
                  <c:v>1.4999999999999999E-2</c:v>
                </c:pt>
                <c:pt idx="7">
                  <c:v>0.3044</c:v>
                </c:pt>
                <c:pt idx="8">
                  <c:v>0.48670000000000002</c:v>
                </c:pt>
                <c:pt idx="9">
                  <c:v>4.8300000000000003E-2</c:v>
                </c:pt>
                <c:pt idx="10">
                  <c:v>2.8E-3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FAD-4258-B2E9-24D336CB39C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41525760"/>
        <c:axId val="141528448"/>
      </c:barChart>
      <c:catAx>
        <c:axId val="14152576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41528448"/>
        <c:crosses val="autoZero"/>
        <c:auto val="1"/>
        <c:lblAlgn val="ctr"/>
        <c:lblOffset val="100"/>
        <c:noMultiLvlLbl val="0"/>
      </c:catAx>
      <c:valAx>
        <c:axId val="1415284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41525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6427299874261276"/>
          <c:y val="5.4265748031496072E-2"/>
          <c:w val="0.57871109559255329"/>
          <c:h val="0.9210415846456693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Stupac1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7911156288968982E-2"/>
                  <c:y val="-6.008768671986686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30C-490E-8733-138E177AC781}"/>
                </c:ext>
              </c:extLst>
            </c:dLbl>
            <c:dLbl>
              <c:idx val="1"/>
              <c:layout>
                <c:manualLayout>
                  <c:x val="5.2745956575956772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0C-490E-8733-138E177AC781}"/>
                </c:ext>
              </c:extLst>
            </c:dLbl>
            <c:dLbl>
              <c:idx val="2"/>
              <c:layout>
                <c:manualLayout>
                  <c:x val="3.4614534002971632E-2"/>
                  <c:y val="3.004266057802078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30C-490E-8733-138E177AC781}"/>
                </c:ext>
              </c:extLst>
            </c:dLbl>
            <c:dLbl>
              <c:idx val="3"/>
              <c:layout>
                <c:manualLayout>
                  <c:x val="4.9449334289959478E-2"/>
                  <c:y val="-6.008532115604193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0C-490E-8733-138E177AC781}"/>
                </c:ext>
              </c:extLst>
            </c:dLbl>
            <c:dLbl>
              <c:idx val="4"/>
              <c:layout>
                <c:manualLayout>
                  <c:x val="5.9339201147951708E-2"/>
                  <c:y val="-6.008768671986686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30C-490E-8733-138E177AC781}"/>
                </c:ext>
              </c:extLst>
            </c:dLbl>
            <c:dLbl>
              <c:idx val="5"/>
              <c:layout>
                <c:manualLayout>
                  <c:x val="7.5822182789658882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30C-490E-8733-138E177AC781}"/>
                </c:ext>
              </c:extLst>
            </c:dLbl>
            <c:dLbl>
              <c:idx val="6"/>
              <c:layout>
                <c:manualLayout>
                  <c:x val="0.16977604772886087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30C-490E-8733-138E177AC781}"/>
                </c:ext>
              </c:extLst>
            </c:dLbl>
            <c:dLbl>
              <c:idx val="7"/>
              <c:layout>
                <c:manualLayout>
                  <c:x val="0.30042720121044741"/>
                  <c:y val="-3.004266057802106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30C-490E-8733-138E177AC781}"/>
                </c:ext>
              </c:extLst>
            </c:dLbl>
            <c:dLbl>
              <c:idx val="8"/>
              <c:layout>
                <c:manualLayout>
                  <c:x val="3.7911156288968934E-2"/>
                  <c:y val="6.008532115604157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30C-490E-8733-138E177AC7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List1!$A$2:$A$10</c:f>
              <c:strCache>
                <c:ptCount val="9"/>
                <c:pt idx="0">
                  <c:v>Socijalna zaštita (6,5 mil. eura)</c:v>
                </c:pt>
                <c:pt idx="1">
                  <c:v>Obrazovanje (94,0 mil. eura)</c:v>
                </c:pt>
                <c:pt idx="2">
                  <c:v>Rekreacija, kultura i religija (3,8 mil. eura)</c:v>
                </c:pt>
                <c:pt idx="3">
                  <c:v>Zdravstvo (60,8 mil. eura)</c:v>
                </c:pt>
                <c:pt idx="4">
                  <c:v>Usluge unapređenja stanovanja i zajed.(1,4 mil. eura)</c:v>
                </c:pt>
                <c:pt idx="5">
                  <c:v>Zaštita okoliša (2,5 mil. eura)</c:v>
                </c:pt>
                <c:pt idx="6">
                  <c:v>Ekonomski poslovi (12,0 mil. eura)</c:v>
                </c:pt>
                <c:pt idx="7">
                  <c:v>Javni red i sigurnost (0,4 mil. eura)</c:v>
                </c:pt>
                <c:pt idx="8">
                  <c:v>Opće javne usluge (18,6 mil. eura)</c:v>
                </c:pt>
              </c:strCache>
            </c:strRef>
          </c:cat>
          <c:val>
            <c:numRef>
              <c:f>List1!$B$2:$B$10</c:f>
              <c:numCache>
                <c:formatCode>0.00%</c:formatCode>
                <c:ptCount val="9"/>
                <c:pt idx="0">
                  <c:v>3.2300000000000002E-2</c:v>
                </c:pt>
                <c:pt idx="1">
                  <c:v>0.47</c:v>
                </c:pt>
                <c:pt idx="2">
                  <c:v>1.9199999999999998E-2</c:v>
                </c:pt>
                <c:pt idx="3">
                  <c:v>0.30399999999999999</c:v>
                </c:pt>
                <c:pt idx="4">
                  <c:v>7.1000000000000004E-3</c:v>
                </c:pt>
                <c:pt idx="5">
                  <c:v>1.2500000000000001E-2</c:v>
                </c:pt>
                <c:pt idx="6">
                  <c:v>5.9799999999999999E-2</c:v>
                </c:pt>
                <c:pt idx="7">
                  <c:v>2E-3</c:v>
                </c:pt>
                <c:pt idx="8">
                  <c:v>9.2999999999999999E-2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30C-490E-8733-138E177AC78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45429632"/>
        <c:axId val="145432576"/>
      </c:barChart>
      <c:catAx>
        <c:axId val="14542963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45432576"/>
        <c:crosses val="autoZero"/>
        <c:auto val="1"/>
        <c:lblAlgn val="ctr"/>
        <c:lblOffset val="100"/>
        <c:noMultiLvlLbl val="0"/>
      </c:catAx>
      <c:valAx>
        <c:axId val="1454325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45429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D69540-C5EE-4A3E-8BB1-417CF83C52A3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hr-HR"/>
        </a:p>
      </dgm:t>
    </dgm:pt>
    <dgm:pt modelId="{D858A00B-872B-4D14-8BCB-FD5DA9704EC1}">
      <dgm:prSet phldrT="[Tekst]" custT="1"/>
      <dgm:spPr/>
      <dgm:t>
        <a:bodyPr/>
        <a:lstStyle/>
        <a:p>
          <a:r>
            <a:rPr lang="hr-HR" sz="1400" b="1" dirty="0"/>
            <a:t>Prihodi poslovanja</a:t>
          </a:r>
        </a:p>
        <a:p>
          <a:r>
            <a:rPr lang="hr-HR" sz="1400" dirty="0"/>
            <a:t>187.743.738,18 eura</a:t>
          </a:r>
        </a:p>
      </dgm:t>
    </dgm:pt>
    <dgm:pt modelId="{ADA2C2F6-6DF7-4E7B-9FF9-EA53AC415BEC}" type="parTrans" cxnId="{B2094FB8-45BC-4332-890B-2C2B9EDF0BBC}">
      <dgm:prSet/>
      <dgm:spPr/>
      <dgm:t>
        <a:bodyPr/>
        <a:lstStyle/>
        <a:p>
          <a:endParaRPr lang="hr-HR"/>
        </a:p>
      </dgm:t>
    </dgm:pt>
    <dgm:pt modelId="{DD4E373D-ABF8-4174-8D61-CBAFEA9D7616}" type="sibTrans" cxnId="{B2094FB8-45BC-4332-890B-2C2B9EDF0BBC}">
      <dgm:prSet/>
      <dgm:spPr/>
      <dgm:t>
        <a:bodyPr/>
        <a:lstStyle/>
        <a:p>
          <a:endParaRPr lang="hr-HR"/>
        </a:p>
      </dgm:t>
    </dgm:pt>
    <dgm:pt modelId="{0DBF0460-17AD-49D7-AE13-B162857ACAF4}">
      <dgm:prSet phldrT="[Tekst]" custT="1"/>
      <dgm:spPr/>
      <dgm:t>
        <a:bodyPr/>
        <a:lstStyle/>
        <a:p>
          <a:r>
            <a:rPr lang="hr-HR" sz="1400" b="1" dirty="0"/>
            <a:t>Primici od fin. imovine i zaduživanja</a:t>
          </a:r>
        </a:p>
        <a:p>
          <a:r>
            <a:rPr lang="hr-HR" sz="1400" b="1" dirty="0"/>
            <a:t> </a:t>
          </a:r>
          <a:r>
            <a:rPr lang="hr-HR" sz="1400" b="0" dirty="0"/>
            <a:t>8.983.077,35  eura</a:t>
          </a:r>
        </a:p>
      </dgm:t>
    </dgm:pt>
    <dgm:pt modelId="{F5426032-C706-420B-B3B9-18CC79477F4B}" type="parTrans" cxnId="{DBA659F4-D78C-4C11-97E8-E0D9558334B8}">
      <dgm:prSet/>
      <dgm:spPr/>
      <dgm:t>
        <a:bodyPr/>
        <a:lstStyle/>
        <a:p>
          <a:endParaRPr lang="hr-HR"/>
        </a:p>
      </dgm:t>
    </dgm:pt>
    <dgm:pt modelId="{1465BADE-E651-4D1D-A7FC-51BEEF22B585}" type="sibTrans" cxnId="{DBA659F4-D78C-4C11-97E8-E0D9558334B8}">
      <dgm:prSet/>
      <dgm:spPr/>
      <dgm:t>
        <a:bodyPr/>
        <a:lstStyle/>
        <a:p>
          <a:endParaRPr lang="hr-HR"/>
        </a:p>
      </dgm:t>
    </dgm:pt>
    <dgm:pt modelId="{0740B641-6C4D-4D43-987E-8A98E4A7C33C}">
      <dgm:prSet phldrT="[Tekst]" custT="1"/>
      <dgm:spPr/>
      <dgm:t>
        <a:bodyPr/>
        <a:lstStyle/>
        <a:p>
          <a:r>
            <a:rPr lang="hr-HR" sz="1400" b="1" dirty="0"/>
            <a:t>Prihodi od prodaje nefin. imovine</a:t>
          </a:r>
        </a:p>
        <a:p>
          <a:r>
            <a:rPr lang="hr-HR" sz="1400" b="0" dirty="0"/>
            <a:t>363.697,12 eura</a:t>
          </a:r>
        </a:p>
      </dgm:t>
    </dgm:pt>
    <dgm:pt modelId="{64E28D37-A572-4C8F-844D-BB488ADECF84}" type="parTrans" cxnId="{2AA2ECF6-4D47-4EC5-83B3-4A3253BB1082}">
      <dgm:prSet/>
      <dgm:spPr/>
      <dgm:t>
        <a:bodyPr/>
        <a:lstStyle/>
        <a:p>
          <a:endParaRPr lang="hr-HR"/>
        </a:p>
      </dgm:t>
    </dgm:pt>
    <dgm:pt modelId="{0670A606-DF99-4924-A716-690CA6DE5B71}" type="sibTrans" cxnId="{2AA2ECF6-4D47-4EC5-83B3-4A3253BB1082}">
      <dgm:prSet/>
      <dgm:spPr/>
      <dgm:t>
        <a:bodyPr/>
        <a:lstStyle/>
        <a:p>
          <a:endParaRPr lang="hr-HR"/>
        </a:p>
      </dgm:t>
    </dgm:pt>
    <dgm:pt modelId="{5A3839C2-9DFA-4C18-AD73-301A617808C5}">
      <dgm:prSet phldrT="[Tekst]" custT="1"/>
      <dgm:spPr/>
      <dgm:t>
        <a:bodyPr/>
        <a:lstStyle/>
        <a:p>
          <a:r>
            <a:rPr lang="hr-HR" sz="1400" b="1" dirty="0"/>
            <a:t>Preneseni višak iz 2023. godine</a:t>
          </a:r>
        </a:p>
        <a:p>
          <a:r>
            <a:rPr lang="hr-HR" sz="1400" dirty="0"/>
            <a:t>3.464.487,35 eura</a:t>
          </a:r>
        </a:p>
      </dgm:t>
    </dgm:pt>
    <dgm:pt modelId="{D89187ED-6184-4939-A810-56BC50D08CC6}" type="parTrans" cxnId="{F3CC750E-61B8-4390-87F5-CD725051E875}">
      <dgm:prSet/>
      <dgm:spPr/>
      <dgm:t>
        <a:bodyPr/>
        <a:lstStyle/>
        <a:p>
          <a:endParaRPr lang="hr-HR"/>
        </a:p>
      </dgm:t>
    </dgm:pt>
    <dgm:pt modelId="{EE3B92C2-1B46-482D-9B11-EE7DA1670A85}" type="sibTrans" cxnId="{F3CC750E-61B8-4390-87F5-CD725051E875}">
      <dgm:prSet/>
      <dgm:spPr/>
      <dgm:t>
        <a:bodyPr/>
        <a:lstStyle/>
        <a:p>
          <a:endParaRPr lang="hr-HR"/>
        </a:p>
      </dgm:t>
    </dgm:pt>
    <dgm:pt modelId="{EB2D8033-FE26-4FC7-AEB3-DEC54653511C}" type="pres">
      <dgm:prSet presAssocID="{4FD69540-C5EE-4A3E-8BB1-417CF83C52A3}" presName="linear" presStyleCnt="0">
        <dgm:presLayoutVars>
          <dgm:animLvl val="lvl"/>
          <dgm:resizeHandles val="exact"/>
        </dgm:presLayoutVars>
      </dgm:prSet>
      <dgm:spPr/>
    </dgm:pt>
    <dgm:pt modelId="{814D3AB5-9D8D-4EFF-9F7B-DDC855E48387}" type="pres">
      <dgm:prSet presAssocID="{D858A00B-872B-4D14-8BCB-FD5DA9704EC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BF81B8E-51A6-4A0F-A383-D62572699C2A}" type="pres">
      <dgm:prSet presAssocID="{DD4E373D-ABF8-4174-8D61-CBAFEA9D7616}" presName="spacer" presStyleCnt="0"/>
      <dgm:spPr/>
    </dgm:pt>
    <dgm:pt modelId="{4430A0A9-EBBE-4851-B8F5-CCC4CB53C15F}" type="pres">
      <dgm:prSet presAssocID="{0DBF0460-17AD-49D7-AE13-B162857ACAF4}" presName="parentText" presStyleLbl="node1" presStyleIdx="1" presStyleCnt="4" custLinFactY="97982" custLinFactNeighborY="100000">
        <dgm:presLayoutVars>
          <dgm:chMax val="0"/>
          <dgm:bulletEnabled val="1"/>
        </dgm:presLayoutVars>
      </dgm:prSet>
      <dgm:spPr/>
    </dgm:pt>
    <dgm:pt modelId="{D77DE0D9-EB7B-4F94-88C8-1996F89C4BCF}" type="pres">
      <dgm:prSet presAssocID="{1465BADE-E651-4D1D-A7FC-51BEEF22B585}" presName="spacer" presStyleCnt="0"/>
      <dgm:spPr/>
    </dgm:pt>
    <dgm:pt modelId="{EEB8353C-810F-499B-9144-B2322D7BC01D}" type="pres">
      <dgm:prSet presAssocID="{0740B641-6C4D-4D43-987E-8A98E4A7C33C}" presName="parentText" presStyleLbl="node1" presStyleIdx="2" presStyleCnt="4" custLinFactY="-100000" custLinFactNeighborY="-106734">
        <dgm:presLayoutVars>
          <dgm:chMax val="0"/>
          <dgm:bulletEnabled val="1"/>
        </dgm:presLayoutVars>
      </dgm:prSet>
      <dgm:spPr/>
    </dgm:pt>
    <dgm:pt modelId="{7D1D1D46-B95D-4F94-A3F1-C75E6CB6DBAB}" type="pres">
      <dgm:prSet presAssocID="{0670A606-DF99-4924-A716-690CA6DE5B71}" presName="spacer" presStyleCnt="0"/>
      <dgm:spPr/>
    </dgm:pt>
    <dgm:pt modelId="{76593AEE-6677-4237-BDA2-3F8F68DC9F91}" type="pres">
      <dgm:prSet presAssocID="{5A3839C2-9DFA-4C18-AD73-301A617808C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3CC750E-61B8-4390-87F5-CD725051E875}" srcId="{4FD69540-C5EE-4A3E-8BB1-417CF83C52A3}" destId="{5A3839C2-9DFA-4C18-AD73-301A617808C5}" srcOrd="3" destOrd="0" parTransId="{D89187ED-6184-4939-A810-56BC50D08CC6}" sibTransId="{EE3B92C2-1B46-482D-9B11-EE7DA1670A85}"/>
    <dgm:cxn modelId="{04FA2863-3BFE-4BFD-9911-88106661BAC4}" type="presOf" srcId="{0DBF0460-17AD-49D7-AE13-B162857ACAF4}" destId="{4430A0A9-EBBE-4851-B8F5-CCC4CB53C15F}" srcOrd="0" destOrd="0" presId="urn:microsoft.com/office/officeart/2005/8/layout/vList2"/>
    <dgm:cxn modelId="{0BCDB4A1-99AF-4BBC-8877-835AA0078198}" type="presOf" srcId="{0740B641-6C4D-4D43-987E-8A98E4A7C33C}" destId="{EEB8353C-810F-499B-9144-B2322D7BC01D}" srcOrd="0" destOrd="0" presId="urn:microsoft.com/office/officeart/2005/8/layout/vList2"/>
    <dgm:cxn modelId="{3380F2A7-CDDD-497F-9BC1-8E80E2833BC0}" type="presOf" srcId="{D858A00B-872B-4D14-8BCB-FD5DA9704EC1}" destId="{814D3AB5-9D8D-4EFF-9F7B-DDC855E48387}" srcOrd="0" destOrd="0" presId="urn:microsoft.com/office/officeart/2005/8/layout/vList2"/>
    <dgm:cxn modelId="{B2094FB8-45BC-4332-890B-2C2B9EDF0BBC}" srcId="{4FD69540-C5EE-4A3E-8BB1-417CF83C52A3}" destId="{D858A00B-872B-4D14-8BCB-FD5DA9704EC1}" srcOrd="0" destOrd="0" parTransId="{ADA2C2F6-6DF7-4E7B-9FF9-EA53AC415BEC}" sibTransId="{DD4E373D-ABF8-4174-8D61-CBAFEA9D7616}"/>
    <dgm:cxn modelId="{181D85DB-B348-4C9A-8ADD-53E71B61FC6C}" type="presOf" srcId="{4FD69540-C5EE-4A3E-8BB1-417CF83C52A3}" destId="{EB2D8033-FE26-4FC7-AEB3-DEC54653511C}" srcOrd="0" destOrd="0" presId="urn:microsoft.com/office/officeart/2005/8/layout/vList2"/>
    <dgm:cxn modelId="{DBA659F4-D78C-4C11-97E8-E0D9558334B8}" srcId="{4FD69540-C5EE-4A3E-8BB1-417CF83C52A3}" destId="{0DBF0460-17AD-49D7-AE13-B162857ACAF4}" srcOrd="1" destOrd="0" parTransId="{F5426032-C706-420B-B3B9-18CC79477F4B}" sibTransId="{1465BADE-E651-4D1D-A7FC-51BEEF22B585}"/>
    <dgm:cxn modelId="{2AA2ECF6-4D47-4EC5-83B3-4A3253BB1082}" srcId="{4FD69540-C5EE-4A3E-8BB1-417CF83C52A3}" destId="{0740B641-6C4D-4D43-987E-8A98E4A7C33C}" srcOrd="2" destOrd="0" parTransId="{64E28D37-A572-4C8F-844D-BB488ADECF84}" sibTransId="{0670A606-DF99-4924-A716-690CA6DE5B71}"/>
    <dgm:cxn modelId="{6ED528FE-D495-48FF-8435-6285A4D17681}" type="presOf" srcId="{5A3839C2-9DFA-4C18-AD73-301A617808C5}" destId="{76593AEE-6677-4237-BDA2-3F8F68DC9F91}" srcOrd="0" destOrd="0" presId="urn:microsoft.com/office/officeart/2005/8/layout/vList2"/>
    <dgm:cxn modelId="{F25143B1-5BA7-41FE-8AED-D989508BC44A}" type="presParOf" srcId="{EB2D8033-FE26-4FC7-AEB3-DEC54653511C}" destId="{814D3AB5-9D8D-4EFF-9F7B-DDC855E48387}" srcOrd="0" destOrd="0" presId="urn:microsoft.com/office/officeart/2005/8/layout/vList2"/>
    <dgm:cxn modelId="{E4CC0F17-95D4-48AB-89D0-5FD95AD6F75A}" type="presParOf" srcId="{EB2D8033-FE26-4FC7-AEB3-DEC54653511C}" destId="{6BF81B8E-51A6-4A0F-A383-D62572699C2A}" srcOrd="1" destOrd="0" presId="urn:microsoft.com/office/officeart/2005/8/layout/vList2"/>
    <dgm:cxn modelId="{0AA04C44-0B2E-47D3-9629-4DD9B637A49D}" type="presParOf" srcId="{EB2D8033-FE26-4FC7-AEB3-DEC54653511C}" destId="{4430A0A9-EBBE-4851-B8F5-CCC4CB53C15F}" srcOrd="2" destOrd="0" presId="urn:microsoft.com/office/officeart/2005/8/layout/vList2"/>
    <dgm:cxn modelId="{DEA20093-657C-4D24-A3AF-4ADA7B17D33E}" type="presParOf" srcId="{EB2D8033-FE26-4FC7-AEB3-DEC54653511C}" destId="{D77DE0D9-EB7B-4F94-88C8-1996F89C4BCF}" srcOrd="3" destOrd="0" presId="urn:microsoft.com/office/officeart/2005/8/layout/vList2"/>
    <dgm:cxn modelId="{D8831B78-7114-4CAF-BE8B-43B283FDD28E}" type="presParOf" srcId="{EB2D8033-FE26-4FC7-AEB3-DEC54653511C}" destId="{EEB8353C-810F-499B-9144-B2322D7BC01D}" srcOrd="4" destOrd="0" presId="urn:microsoft.com/office/officeart/2005/8/layout/vList2"/>
    <dgm:cxn modelId="{BA4B1023-D9B2-4FDC-B2FD-CB3530AE9ABC}" type="presParOf" srcId="{EB2D8033-FE26-4FC7-AEB3-DEC54653511C}" destId="{7D1D1D46-B95D-4F94-A3F1-C75E6CB6DBAB}" srcOrd="5" destOrd="0" presId="urn:microsoft.com/office/officeart/2005/8/layout/vList2"/>
    <dgm:cxn modelId="{10181D2D-E865-4BDF-9263-AF1C6418801D}" type="presParOf" srcId="{EB2D8033-FE26-4FC7-AEB3-DEC54653511C}" destId="{76593AEE-6677-4237-BDA2-3F8F68DC9F91}" srcOrd="6" destOrd="0" presId="urn:microsoft.com/office/officeart/2005/8/layout/vList2"/>
  </dgm:cxnLst>
  <dgm:bg/>
  <dgm:whole>
    <a:ln w="12700" cmpd="sng"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26BE36-E252-491F-AAD2-983F57453A0D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0E8F3666-0CDF-487A-A0EB-0B445E6DC281}">
      <dgm:prSet phldrT="[Teks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hr-HR" b="1" u="none" dirty="0"/>
            <a:t>Plan za 2024. godinu</a:t>
          </a:r>
          <a:endParaRPr lang="hr-HR" dirty="0"/>
        </a:p>
      </dgm:t>
    </dgm:pt>
    <dgm:pt modelId="{B7C032C1-7D47-4B0A-BAA1-EC841E5EF506}" type="parTrans" cxnId="{6D710EFC-58B7-4AAD-86A5-E95EEFF28CBC}">
      <dgm:prSet/>
      <dgm:spPr/>
      <dgm:t>
        <a:bodyPr/>
        <a:lstStyle/>
        <a:p>
          <a:endParaRPr lang="hr-HR"/>
        </a:p>
      </dgm:t>
    </dgm:pt>
    <dgm:pt modelId="{49399E65-3FC3-4E53-BD1E-830966E1C3B3}" type="sibTrans" cxnId="{6D710EFC-58B7-4AAD-86A5-E95EEFF28CBC}">
      <dgm:prSet/>
      <dgm:spPr/>
      <dgm:t>
        <a:bodyPr/>
        <a:lstStyle/>
        <a:p>
          <a:endParaRPr lang="hr-HR"/>
        </a:p>
      </dgm:t>
    </dgm:pt>
    <dgm:pt modelId="{8752EB39-EF3F-4E60-88D6-7C6C9C0EA8D5}">
      <dgm:prSet phldrT="[Teks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hr-HR" b="1" u="none" dirty="0"/>
            <a:t>Izmjene i dopune za 2024. godinu</a:t>
          </a:r>
          <a:endParaRPr lang="hr-HR" dirty="0"/>
        </a:p>
      </dgm:t>
    </dgm:pt>
    <dgm:pt modelId="{60796E6D-CE70-45BE-91F5-9A3CCB782BB1}" type="parTrans" cxnId="{E47C9CF3-AB4E-48BB-82A6-BDCD45F9C424}">
      <dgm:prSet/>
      <dgm:spPr/>
      <dgm:t>
        <a:bodyPr/>
        <a:lstStyle/>
        <a:p>
          <a:endParaRPr lang="hr-HR"/>
        </a:p>
      </dgm:t>
    </dgm:pt>
    <dgm:pt modelId="{94FCF778-1509-445F-95EF-3A5224AA36F7}" type="sibTrans" cxnId="{E47C9CF3-AB4E-48BB-82A6-BDCD45F9C424}">
      <dgm:prSet/>
      <dgm:spPr/>
      <dgm:t>
        <a:bodyPr/>
        <a:lstStyle/>
        <a:p>
          <a:endParaRPr lang="hr-HR"/>
        </a:p>
      </dgm:t>
    </dgm:pt>
    <dgm:pt modelId="{10A0D5B4-1844-4732-B408-8F489F201046}">
      <dgm:prSet phldrT="[Tekst]" custT="1"/>
      <dgm:spPr/>
      <dgm:t>
        <a:bodyPr/>
        <a:lstStyle/>
        <a:p>
          <a:r>
            <a:rPr lang="hr-HR" sz="1800" b="1" u="sng" dirty="0"/>
            <a:t>200.550.000,00 eura</a:t>
          </a:r>
          <a:endParaRPr lang="hr-HR" sz="1800" dirty="0"/>
        </a:p>
      </dgm:t>
    </dgm:pt>
    <dgm:pt modelId="{75015A60-AC00-4D79-AD59-9CA1C6173538}" type="parTrans" cxnId="{0FDE90DF-36C0-4F29-99AF-90E5F3DED5D7}">
      <dgm:prSet/>
      <dgm:spPr/>
      <dgm:t>
        <a:bodyPr/>
        <a:lstStyle/>
        <a:p>
          <a:endParaRPr lang="hr-HR"/>
        </a:p>
      </dgm:t>
    </dgm:pt>
    <dgm:pt modelId="{2A6DCE8B-6EE6-464B-9C43-32423D953190}" type="sibTrans" cxnId="{0FDE90DF-36C0-4F29-99AF-90E5F3DED5D7}">
      <dgm:prSet/>
      <dgm:spPr/>
      <dgm:t>
        <a:bodyPr/>
        <a:lstStyle/>
        <a:p>
          <a:endParaRPr lang="hr-HR"/>
        </a:p>
      </dgm:t>
    </dgm:pt>
    <dgm:pt modelId="{9B622B78-48DD-4E28-A0C3-A5A78DA4306F}">
      <dgm:prSet phldrT="[Tekst]" custT="1"/>
      <dgm:spPr/>
      <dgm:t>
        <a:bodyPr/>
        <a:lstStyle/>
        <a:p>
          <a:r>
            <a:rPr lang="hr-HR" sz="1800" b="1" u="sng" dirty="0"/>
            <a:t>169.100.000,00 eura</a:t>
          </a:r>
        </a:p>
      </dgm:t>
    </dgm:pt>
    <dgm:pt modelId="{09E5B4A6-1EA5-4A31-BB7E-B507FEA4A4EA}" type="sibTrans" cxnId="{39166907-9414-4293-A069-2C8F2508214A}">
      <dgm:prSet/>
      <dgm:spPr/>
      <dgm:t>
        <a:bodyPr/>
        <a:lstStyle/>
        <a:p>
          <a:endParaRPr lang="hr-HR"/>
        </a:p>
      </dgm:t>
    </dgm:pt>
    <dgm:pt modelId="{D86EB72A-E986-49C2-9919-621F5F39CF13}" type="parTrans" cxnId="{39166907-9414-4293-A069-2C8F2508214A}">
      <dgm:prSet/>
      <dgm:spPr/>
      <dgm:t>
        <a:bodyPr/>
        <a:lstStyle/>
        <a:p>
          <a:endParaRPr lang="hr-HR"/>
        </a:p>
      </dgm:t>
    </dgm:pt>
    <dgm:pt modelId="{3691E4EA-0FC3-40A0-902F-375A40C848C6}" type="pres">
      <dgm:prSet presAssocID="{8F26BE36-E252-491F-AAD2-983F57453A0D}" presName="Name0" presStyleCnt="0">
        <dgm:presLayoutVars>
          <dgm:dir/>
          <dgm:animLvl val="lvl"/>
          <dgm:resizeHandles val="exact"/>
        </dgm:presLayoutVars>
      </dgm:prSet>
      <dgm:spPr/>
    </dgm:pt>
    <dgm:pt modelId="{BF7E4E31-F027-413D-B094-9DEBF58F0A16}" type="pres">
      <dgm:prSet presAssocID="{8752EB39-EF3F-4E60-88D6-7C6C9C0EA8D5}" presName="boxAndChildren" presStyleCnt="0"/>
      <dgm:spPr/>
    </dgm:pt>
    <dgm:pt modelId="{1896A4B6-9FD5-46EC-878E-635C9E9E1691}" type="pres">
      <dgm:prSet presAssocID="{8752EB39-EF3F-4E60-88D6-7C6C9C0EA8D5}" presName="parentTextBox" presStyleLbl="node1" presStyleIdx="0" presStyleCnt="2"/>
      <dgm:spPr/>
    </dgm:pt>
    <dgm:pt modelId="{6AF623C0-3814-43EE-9A05-13F8A7A95A8B}" type="pres">
      <dgm:prSet presAssocID="{8752EB39-EF3F-4E60-88D6-7C6C9C0EA8D5}" presName="entireBox" presStyleLbl="node1" presStyleIdx="0" presStyleCnt="2"/>
      <dgm:spPr/>
    </dgm:pt>
    <dgm:pt modelId="{D1CC19AE-229D-4BFA-B1A4-57ADF158AF28}" type="pres">
      <dgm:prSet presAssocID="{8752EB39-EF3F-4E60-88D6-7C6C9C0EA8D5}" presName="descendantBox" presStyleCnt="0"/>
      <dgm:spPr/>
    </dgm:pt>
    <dgm:pt modelId="{F86DDC54-07A8-4C8C-931B-31A05F11A916}" type="pres">
      <dgm:prSet presAssocID="{10A0D5B4-1844-4732-B408-8F489F201046}" presName="childTextBox" presStyleLbl="fgAccFollowNode1" presStyleIdx="0" presStyleCnt="2">
        <dgm:presLayoutVars>
          <dgm:bulletEnabled val="1"/>
        </dgm:presLayoutVars>
      </dgm:prSet>
      <dgm:spPr/>
    </dgm:pt>
    <dgm:pt modelId="{6575BFFB-8E0B-4AE8-8AC8-A4975C58FE87}" type="pres">
      <dgm:prSet presAssocID="{49399E65-3FC3-4E53-BD1E-830966E1C3B3}" presName="sp" presStyleCnt="0"/>
      <dgm:spPr/>
    </dgm:pt>
    <dgm:pt modelId="{4990A0AF-9919-4A09-BFC5-2FE46AB0BE0F}" type="pres">
      <dgm:prSet presAssocID="{0E8F3666-0CDF-487A-A0EB-0B445E6DC281}" presName="arrowAndChildren" presStyleCnt="0"/>
      <dgm:spPr/>
    </dgm:pt>
    <dgm:pt modelId="{039EE1EC-57F6-478E-A90D-C1ED366C99D7}" type="pres">
      <dgm:prSet presAssocID="{0E8F3666-0CDF-487A-A0EB-0B445E6DC281}" presName="parentTextArrow" presStyleLbl="node1" presStyleIdx="0" presStyleCnt="2"/>
      <dgm:spPr/>
    </dgm:pt>
    <dgm:pt modelId="{9D572A36-63FB-4DFF-80AC-FF5C3A4E0733}" type="pres">
      <dgm:prSet presAssocID="{0E8F3666-0CDF-487A-A0EB-0B445E6DC281}" presName="arrow" presStyleLbl="node1" presStyleIdx="1" presStyleCnt="2" custLinFactNeighborX="-2370" custLinFactNeighborY="-83"/>
      <dgm:spPr/>
    </dgm:pt>
    <dgm:pt modelId="{CC2BA3B8-27FF-4181-900D-E8945C5C7F16}" type="pres">
      <dgm:prSet presAssocID="{0E8F3666-0CDF-487A-A0EB-0B445E6DC281}" presName="descendantArrow" presStyleCnt="0"/>
      <dgm:spPr/>
    </dgm:pt>
    <dgm:pt modelId="{A874D18E-C23D-4AAD-BFB3-DCD43FDAC840}" type="pres">
      <dgm:prSet presAssocID="{9B622B78-48DD-4E28-A0C3-A5A78DA4306F}" presName="childTextArrow" presStyleLbl="fgAccFollowNode1" presStyleIdx="1" presStyleCnt="2">
        <dgm:presLayoutVars>
          <dgm:bulletEnabled val="1"/>
        </dgm:presLayoutVars>
      </dgm:prSet>
      <dgm:spPr/>
    </dgm:pt>
  </dgm:ptLst>
  <dgm:cxnLst>
    <dgm:cxn modelId="{39166907-9414-4293-A069-2C8F2508214A}" srcId="{0E8F3666-0CDF-487A-A0EB-0B445E6DC281}" destId="{9B622B78-48DD-4E28-A0C3-A5A78DA4306F}" srcOrd="0" destOrd="0" parTransId="{D86EB72A-E986-49C2-9919-621F5F39CF13}" sibTransId="{09E5B4A6-1EA5-4A31-BB7E-B507FEA4A4EA}"/>
    <dgm:cxn modelId="{A288612F-9EDD-44D8-A694-86F4D271E0C6}" type="presOf" srcId="{0E8F3666-0CDF-487A-A0EB-0B445E6DC281}" destId="{9D572A36-63FB-4DFF-80AC-FF5C3A4E0733}" srcOrd="1" destOrd="0" presId="urn:microsoft.com/office/officeart/2005/8/layout/process4"/>
    <dgm:cxn modelId="{3F310638-F033-482A-A7D3-BCCD279D5DD9}" type="presOf" srcId="{8F26BE36-E252-491F-AAD2-983F57453A0D}" destId="{3691E4EA-0FC3-40A0-902F-375A40C848C6}" srcOrd="0" destOrd="0" presId="urn:microsoft.com/office/officeart/2005/8/layout/process4"/>
    <dgm:cxn modelId="{67D4943E-B2B6-40D3-AE17-B2BFDEFE6654}" type="presOf" srcId="{9B622B78-48DD-4E28-A0C3-A5A78DA4306F}" destId="{A874D18E-C23D-4AAD-BFB3-DCD43FDAC840}" srcOrd="0" destOrd="0" presId="urn:microsoft.com/office/officeart/2005/8/layout/process4"/>
    <dgm:cxn modelId="{DFF1BD40-7B68-4D89-8465-810DD197383B}" type="presOf" srcId="{8752EB39-EF3F-4E60-88D6-7C6C9C0EA8D5}" destId="{1896A4B6-9FD5-46EC-878E-635C9E9E1691}" srcOrd="0" destOrd="0" presId="urn:microsoft.com/office/officeart/2005/8/layout/process4"/>
    <dgm:cxn modelId="{7AD45E8A-A868-41BF-A7F7-9AF89E0D2BDF}" type="presOf" srcId="{10A0D5B4-1844-4732-B408-8F489F201046}" destId="{F86DDC54-07A8-4C8C-931B-31A05F11A916}" srcOrd="0" destOrd="0" presId="urn:microsoft.com/office/officeart/2005/8/layout/process4"/>
    <dgm:cxn modelId="{0FDE90DF-36C0-4F29-99AF-90E5F3DED5D7}" srcId="{8752EB39-EF3F-4E60-88D6-7C6C9C0EA8D5}" destId="{10A0D5B4-1844-4732-B408-8F489F201046}" srcOrd="0" destOrd="0" parTransId="{75015A60-AC00-4D79-AD59-9CA1C6173538}" sibTransId="{2A6DCE8B-6EE6-464B-9C43-32423D953190}"/>
    <dgm:cxn modelId="{E47C9CF3-AB4E-48BB-82A6-BDCD45F9C424}" srcId="{8F26BE36-E252-491F-AAD2-983F57453A0D}" destId="{8752EB39-EF3F-4E60-88D6-7C6C9C0EA8D5}" srcOrd="1" destOrd="0" parTransId="{60796E6D-CE70-45BE-91F5-9A3CCB782BB1}" sibTransId="{94FCF778-1509-445F-95EF-3A5224AA36F7}"/>
    <dgm:cxn modelId="{DA68F2F5-286B-4740-A1A1-4AC7BED1F4E1}" type="presOf" srcId="{8752EB39-EF3F-4E60-88D6-7C6C9C0EA8D5}" destId="{6AF623C0-3814-43EE-9A05-13F8A7A95A8B}" srcOrd="1" destOrd="0" presId="urn:microsoft.com/office/officeart/2005/8/layout/process4"/>
    <dgm:cxn modelId="{88F8DFF7-780D-493F-B3D3-918002FC4330}" type="presOf" srcId="{0E8F3666-0CDF-487A-A0EB-0B445E6DC281}" destId="{039EE1EC-57F6-478E-A90D-C1ED366C99D7}" srcOrd="0" destOrd="0" presId="urn:microsoft.com/office/officeart/2005/8/layout/process4"/>
    <dgm:cxn modelId="{6D710EFC-58B7-4AAD-86A5-E95EEFF28CBC}" srcId="{8F26BE36-E252-491F-AAD2-983F57453A0D}" destId="{0E8F3666-0CDF-487A-A0EB-0B445E6DC281}" srcOrd="0" destOrd="0" parTransId="{B7C032C1-7D47-4B0A-BAA1-EC841E5EF506}" sibTransId="{49399E65-3FC3-4E53-BD1E-830966E1C3B3}"/>
    <dgm:cxn modelId="{0DFA450F-8051-490E-9531-21FC90E4D70B}" type="presParOf" srcId="{3691E4EA-0FC3-40A0-902F-375A40C848C6}" destId="{BF7E4E31-F027-413D-B094-9DEBF58F0A16}" srcOrd="0" destOrd="0" presId="urn:microsoft.com/office/officeart/2005/8/layout/process4"/>
    <dgm:cxn modelId="{8B10DF43-E43D-41D8-AC1A-AD235F71B11B}" type="presParOf" srcId="{BF7E4E31-F027-413D-B094-9DEBF58F0A16}" destId="{1896A4B6-9FD5-46EC-878E-635C9E9E1691}" srcOrd="0" destOrd="0" presId="urn:microsoft.com/office/officeart/2005/8/layout/process4"/>
    <dgm:cxn modelId="{DFC191BC-1515-4FE8-B9C6-BEF8AD7402FB}" type="presParOf" srcId="{BF7E4E31-F027-413D-B094-9DEBF58F0A16}" destId="{6AF623C0-3814-43EE-9A05-13F8A7A95A8B}" srcOrd="1" destOrd="0" presId="urn:microsoft.com/office/officeart/2005/8/layout/process4"/>
    <dgm:cxn modelId="{05847BA0-B5EB-4212-ABB5-128E5B0AC18A}" type="presParOf" srcId="{BF7E4E31-F027-413D-B094-9DEBF58F0A16}" destId="{D1CC19AE-229D-4BFA-B1A4-57ADF158AF28}" srcOrd="2" destOrd="0" presId="urn:microsoft.com/office/officeart/2005/8/layout/process4"/>
    <dgm:cxn modelId="{399FE88D-9189-455F-9316-90C386E827D3}" type="presParOf" srcId="{D1CC19AE-229D-4BFA-B1A4-57ADF158AF28}" destId="{F86DDC54-07A8-4C8C-931B-31A05F11A916}" srcOrd="0" destOrd="0" presId="urn:microsoft.com/office/officeart/2005/8/layout/process4"/>
    <dgm:cxn modelId="{F3E44FB6-11B0-4B70-8F59-D2EF44061CF5}" type="presParOf" srcId="{3691E4EA-0FC3-40A0-902F-375A40C848C6}" destId="{6575BFFB-8E0B-4AE8-8AC8-A4975C58FE87}" srcOrd="1" destOrd="0" presId="urn:microsoft.com/office/officeart/2005/8/layout/process4"/>
    <dgm:cxn modelId="{CDF149E7-0EB2-4F27-AC28-E667B91BF36C}" type="presParOf" srcId="{3691E4EA-0FC3-40A0-902F-375A40C848C6}" destId="{4990A0AF-9919-4A09-BFC5-2FE46AB0BE0F}" srcOrd="2" destOrd="0" presId="urn:microsoft.com/office/officeart/2005/8/layout/process4"/>
    <dgm:cxn modelId="{AA5AC73C-AD0C-49CF-9DB6-C7EDD325D95E}" type="presParOf" srcId="{4990A0AF-9919-4A09-BFC5-2FE46AB0BE0F}" destId="{039EE1EC-57F6-478E-A90D-C1ED366C99D7}" srcOrd="0" destOrd="0" presId="urn:microsoft.com/office/officeart/2005/8/layout/process4"/>
    <dgm:cxn modelId="{22D9DC48-03A3-4CD7-96CA-22E979BDBEF2}" type="presParOf" srcId="{4990A0AF-9919-4A09-BFC5-2FE46AB0BE0F}" destId="{9D572A36-63FB-4DFF-80AC-FF5C3A4E0733}" srcOrd="1" destOrd="0" presId="urn:microsoft.com/office/officeart/2005/8/layout/process4"/>
    <dgm:cxn modelId="{CB3ADDC2-B752-4AF4-864C-36C1A20F18BB}" type="presParOf" srcId="{4990A0AF-9919-4A09-BFC5-2FE46AB0BE0F}" destId="{CC2BA3B8-27FF-4181-900D-E8945C5C7F16}" srcOrd="2" destOrd="0" presId="urn:microsoft.com/office/officeart/2005/8/layout/process4"/>
    <dgm:cxn modelId="{3D70676A-433B-42D1-BC84-C065700F7E25}" type="presParOf" srcId="{CC2BA3B8-27FF-4181-900D-E8945C5C7F16}" destId="{A874D18E-C23D-4AAD-BFB3-DCD43FDAC84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FD69540-C5EE-4A3E-8BB1-417CF83C52A3}" type="doc">
      <dgm:prSet loTypeId="urn:microsoft.com/office/officeart/2005/8/layout/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hr-HR"/>
        </a:p>
      </dgm:t>
    </dgm:pt>
    <dgm:pt modelId="{D858A00B-872B-4D14-8BCB-FD5DA9704EC1}">
      <dgm:prSet phldrT="[Tekst]" custT="1"/>
      <dgm:spPr/>
      <dgm:t>
        <a:bodyPr/>
        <a:lstStyle/>
        <a:p>
          <a:r>
            <a:rPr lang="hr-HR" sz="1400" b="1" u="none"/>
            <a:t>Prihodi poslovanja</a:t>
          </a:r>
        </a:p>
        <a:p>
          <a:r>
            <a:rPr lang="hr-HR" sz="1400"/>
            <a:t>45.374.614,99 eura</a:t>
          </a:r>
          <a:endParaRPr lang="hr-HR" sz="1400" dirty="0"/>
        </a:p>
      </dgm:t>
    </dgm:pt>
    <dgm:pt modelId="{ADA2C2F6-6DF7-4E7B-9FF9-EA53AC415BEC}" type="parTrans" cxnId="{B2094FB8-45BC-4332-890B-2C2B9EDF0BBC}">
      <dgm:prSet/>
      <dgm:spPr/>
      <dgm:t>
        <a:bodyPr/>
        <a:lstStyle/>
        <a:p>
          <a:endParaRPr lang="hr-HR"/>
        </a:p>
      </dgm:t>
    </dgm:pt>
    <dgm:pt modelId="{DD4E373D-ABF8-4174-8D61-CBAFEA9D7616}" type="sibTrans" cxnId="{B2094FB8-45BC-4332-890B-2C2B9EDF0BBC}">
      <dgm:prSet/>
      <dgm:spPr/>
      <dgm:t>
        <a:bodyPr/>
        <a:lstStyle/>
        <a:p>
          <a:endParaRPr lang="hr-HR"/>
        </a:p>
      </dgm:t>
    </dgm:pt>
    <dgm:pt modelId="{0DBF0460-17AD-49D7-AE13-B162857ACAF4}">
      <dgm:prSet phldrT="[Tekst]" custT="1"/>
      <dgm:spPr/>
      <dgm:t>
        <a:bodyPr/>
        <a:lstStyle/>
        <a:p>
          <a:r>
            <a:rPr lang="hr-HR" sz="1400" b="1"/>
            <a:t>Primici od fin. imovine i zaduživanja</a:t>
          </a:r>
        </a:p>
        <a:p>
          <a:r>
            <a:rPr lang="hr-HR" sz="1400" b="0"/>
            <a:t>  6.470.106,66 eura</a:t>
          </a:r>
          <a:endParaRPr lang="hr-HR" sz="1400" b="0" dirty="0"/>
        </a:p>
      </dgm:t>
    </dgm:pt>
    <dgm:pt modelId="{F5426032-C706-420B-B3B9-18CC79477F4B}" type="parTrans" cxnId="{DBA659F4-D78C-4C11-97E8-E0D9558334B8}">
      <dgm:prSet/>
      <dgm:spPr/>
      <dgm:t>
        <a:bodyPr/>
        <a:lstStyle/>
        <a:p>
          <a:endParaRPr lang="hr-HR"/>
        </a:p>
      </dgm:t>
    </dgm:pt>
    <dgm:pt modelId="{1465BADE-E651-4D1D-A7FC-51BEEF22B585}" type="sibTrans" cxnId="{DBA659F4-D78C-4C11-97E8-E0D9558334B8}">
      <dgm:prSet/>
      <dgm:spPr/>
      <dgm:t>
        <a:bodyPr/>
        <a:lstStyle/>
        <a:p>
          <a:endParaRPr lang="hr-HR"/>
        </a:p>
      </dgm:t>
    </dgm:pt>
    <dgm:pt modelId="{0740B641-6C4D-4D43-987E-8A98E4A7C33C}">
      <dgm:prSet phldrT="[Tekst]" custT="1"/>
      <dgm:spPr/>
      <dgm:t>
        <a:bodyPr/>
        <a:lstStyle/>
        <a:p>
          <a:r>
            <a:rPr lang="hr-HR" sz="1400" b="1"/>
            <a:t>Prihodi od prodaje nefin. imovine</a:t>
          </a:r>
        </a:p>
        <a:p>
          <a:r>
            <a:rPr lang="hr-HR" sz="1400"/>
            <a:t>10.000,00 eura</a:t>
          </a:r>
          <a:endParaRPr lang="hr-HR" sz="1400" dirty="0"/>
        </a:p>
      </dgm:t>
    </dgm:pt>
    <dgm:pt modelId="{64E28D37-A572-4C8F-844D-BB488ADECF84}" type="parTrans" cxnId="{2AA2ECF6-4D47-4EC5-83B3-4A3253BB1082}">
      <dgm:prSet/>
      <dgm:spPr/>
      <dgm:t>
        <a:bodyPr/>
        <a:lstStyle/>
        <a:p>
          <a:endParaRPr lang="hr-HR"/>
        </a:p>
      </dgm:t>
    </dgm:pt>
    <dgm:pt modelId="{0670A606-DF99-4924-A716-690CA6DE5B71}" type="sibTrans" cxnId="{2AA2ECF6-4D47-4EC5-83B3-4A3253BB1082}">
      <dgm:prSet/>
      <dgm:spPr/>
      <dgm:t>
        <a:bodyPr/>
        <a:lstStyle/>
        <a:p>
          <a:endParaRPr lang="hr-HR"/>
        </a:p>
      </dgm:t>
    </dgm:pt>
    <dgm:pt modelId="{5A3839C2-9DFA-4C18-AD73-301A617808C5}">
      <dgm:prSet phldrT="[Tekst]" custT="1"/>
      <dgm:spPr/>
      <dgm:t>
        <a:bodyPr/>
        <a:lstStyle/>
        <a:p>
          <a:r>
            <a:rPr lang="hr-HR" sz="1400" b="1"/>
            <a:t>Preneseni višak iz 2023. godine</a:t>
          </a:r>
        </a:p>
        <a:p>
          <a:r>
            <a:rPr lang="hr-HR" sz="1400"/>
            <a:t>  4.355.890,52 eura</a:t>
          </a:r>
          <a:endParaRPr lang="hr-HR" sz="1400" dirty="0"/>
        </a:p>
      </dgm:t>
    </dgm:pt>
    <dgm:pt modelId="{D89187ED-6184-4939-A810-56BC50D08CC6}" type="parTrans" cxnId="{F3CC750E-61B8-4390-87F5-CD725051E875}">
      <dgm:prSet/>
      <dgm:spPr/>
      <dgm:t>
        <a:bodyPr/>
        <a:lstStyle/>
        <a:p>
          <a:endParaRPr lang="hr-HR"/>
        </a:p>
      </dgm:t>
    </dgm:pt>
    <dgm:pt modelId="{EE3B92C2-1B46-482D-9B11-EE7DA1670A85}" type="sibTrans" cxnId="{F3CC750E-61B8-4390-87F5-CD725051E875}">
      <dgm:prSet/>
      <dgm:spPr/>
      <dgm:t>
        <a:bodyPr/>
        <a:lstStyle/>
        <a:p>
          <a:endParaRPr lang="hr-HR"/>
        </a:p>
      </dgm:t>
    </dgm:pt>
    <dgm:pt modelId="{8BFA097F-0B1B-4DBA-8D4F-8D31392DC1C0}" type="pres">
      <dgm:prSet presAssocID="{4FD69540-C5EE-4A3E-8BB1-417CF83C52A3}" presName="linear" presStyleCnt="0">
        <dgm:presLayoutVars>
          <dgm:dir/>
          <dgm:animLvl val="lvl"/>
          <dgm:resizeHandles val="exact"/>
        </dgm:presLayoutVars>
      </dgm:prSet>
      <dgm:spPr/>
    </dgm:pt>
    <dgm:pt modelId="{B27094A2-6FAF-4666-83B8-0E86EDEA8ED8}" type="pres">
      <dgm:prSet presAssocID="{D858A00B-872B-4D14-8BCB-FD5DA9704EC1}" presName="parentLin" presStyleCnt="0"/>
      <dgm:spPr/>
    </dgm:pt>
    <dgm:pt modelId="{F16C6BB2-9B3A-44EE-8525-9F7A73BDD387}" type="pres">
      <dgm:prSet presAssocID="{D858A00B-872B-4D14-8BCB-FD5DA9704EC1}" presName="parentLeftMargin" presStyleLbl="node1" presStyleIdx="0" presStyleCnt="4"/>
      <dgm:spPr/>
    </dgm:pt>
    <dgm:pt modelId="{435CD82E-5616-4708-AB59-B2A5A12DD9C4}" type="pres">
      <dgm:prSet presAssocID="{D858A00B-872B-4D14-8BCB-FD5DA9704EC1}" presName="parentText" presStyleLbl="node1" presStyleIdx="0" presStyleCnt="4" custScaleX="130718">
        <dgm:presLayoutVars>
          <dgm:chMax val="0"/>
          <dgm:bulletEnabled val="1"/>
        </dgm:presLayoutVars>
      </dgm:prSet>
      <dgm:spPr/>
    </dgm:pt>
    <dgm:pt modelId="{3A692143-F61D-4C2B-8AC0-E7124CFEE2CF}" type="pres">
      <dgm:prSet presAssocID="{D858A00B-872B-4D14-8BCB-FD5DA9704EC1}" presName="negativeSpace" presStyleCnt="0"/>
      <dgm:spPr/>
    </dgm:pt>
    <dgm:pt modelId="{E89A41A0-B893-4009-B8C6-61ABC06F8E28}" type="pres">
      <dgm:prSet presAssocID="{D858A00B-872B-4D14-8BCB-FD5DA9704EC1}" presName="childText" presStyleLbl="conFgAcc1" presStyleIdx="0" presStyleCnt="4">
        <dgm:presLayoutVars>
          <dgm:bulletEnabled val="1"/>
        </dgm:presLayoutVars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</dgm:pt>
    <dgm:pt modelId="{AA1AEB42-377C-4723-9006-CFAB7C3A52A2}" type="pres">
      <dgm:prSet presAssocID="{DD4E373D-ABF8-4174-8D61-CBAFEA9D7616}" presName="spaceBetweenRectangles" presStyleCnt="0"/>
      <dgm:spPr/>
    </dgm:pt>
    <dgm:pt modelId="{5CCA20C3-95C8-4B81-820E-6D0275A710BD}" type="pres">
      <dgm:prSet presAssocID="{0DBF0460-17AD-49D7-AE13-B162857ACAF4}" presName="parentLin" presStyleCnt="0"/>
      <dgm:spPr/>
    </dgm:pt>
    <dgm:pt modelId="{28B81BE0-34A7-4E5E-81A1-4B67483BD293}" type="pres">
      <dgm:prSet presAssocID="{0DBF0460-17AD-49D7-AE13-B162857ACAF4}" presName="parentLeftMargin" presStyleLbl="node1" presStyleIdx="0" presStyleCnt="4"/>
      <dgm:spPr/>
    </dgm:pt>
    <dgm:pt modelId="{17926B38-A9DE-4302-BEB4-1523A53776F3}" type="pres">
      <dgm:prSet presAssocID="{0DBF0460-17AD-49D7-AE13-B162857ACAF4}" presName="parentText" presStyleLbl="node1" presStyleIdx="1" presStyleCnt="4" custScaleX="130718" custLinFactY="52210" custLinFactNeighborX="-14403" custLinFactNeighborY="100000">
        <dgm:presLayoutVars>
          <dgm:chMax val="0"/>
          <dgm:bulletEnabled val="1"/>
        </dgm:presLayoutVars>
      </dgm:prSet>
      <dgm:spPr/>
    </dgm:pt>
    <dgm:pt modelId="{7EFB36B5-A4D1-46BB-92E8-A2CBC70EF1BD}" type="pres">
      <dgm:prSet presAssocID="{0DBF0460-17AD-49D7-AE13-B162857ACAF4}" presName="negativeSpace" presStyleCnt="0"/>
      <dgm:spPr/>
    </dgm:pt>
    <dgm:pt modelId="{4F53389B-63E0-4B2B-A0FA-C30D184AC424}" type="pres">
      <dgm:prSet presAssocID="{0DBF0460-17AD-49D7-AE13-B162857ACAF4}" presName="childText" presStyleLbl="conFgAcc1" presStyleIdx="1" presStyleCnt="4">
        <dgm:presLayoutVars>
          <dgm:bulletEnabled val="1"/>
        </dgm:presLayoutVars>
      </dgm:prSet>
      <dgm:spPr>
        <a:noFill/>
      </dgm:spPr>
    </dgm:pt>
    <dgm:pt modelId="{518425D6-ED6A-4CCA-B164-DB791A847377}" type="pres">
      <dgm:prSet presAssocID="{1465BADE-E651-4D1D-A7FC-51BEEF22B585}" presName="spaceBetweenRectangles" presStyleCnt="0"/>
      <dgm:spPr/>
    </dgm:pt>
    <dgm:pt modelId="{98E7DDC4-7787-4356-9AE7-8B3EEA1F02C4}" type="pres">
      <dgm:prSet presAssocID="{0740B641-6C4D-4D43-987E-8A98E4A7C33C}" presName="parentLin" presStyleCnt="0"/>
      <dgm:spPr/>
    </dgm:pt>
    <dgm:pt modelId="{84D69325-482C-41F6-89B2-8A87C575FF74}" type="pres">
      <dgm:prSet presAssocID="{0740B641-6C4D-4D43-987E-8A98E4A7C33C}" presName="parentLeftMargin" presStyleLbl="node1" presStyleIdx="1" presStyleCnt="4"/>
      <dgm:spPr/>
    </dgm:pt>
    <dgm:pt modelId="{0CC4C80F-444E-461E-9B35-6C31E8D22168}" type="pres">
      <dgm:prSet presAssocID="{0740B641-6C4D-4D43-987E-8A98E4A7C33C}" presName="parentText" presStyleLbl="node1" presStyleIdx="2" presStyleCnt="4" custScaleX="131453" custLinFactY="-60784" custLinFactNeighborX="-14299" custLinFactNeighborY="-100000">
        <dgm:presLayoutVars>
          <dgm:chMax val="0"/>
          <dgm:bulletEnabled val="1"/>
        </dgm:presLayoutVars>
      </dgm:prSet>
      <dgm:spPr/>
    </dgm:pt>
    <dgm:pt modelId="{4640031A-49CC-4B14-8110-75499F663224}" type="pres">
      <dgm:prSet presAssocID="{0740B641-6C4D-4D43-987E-8A98E4A7C33C}" presName="negativeSpace" presStyleCnt="0"/>
      <dgm:spPr/>
    </dgm:pt>
    <dgm:pt modelId="{0B6DFDE6-CC62-4855-A696-8D31543F3801}" type="pres">
      <dgm:prSet presAssocID="{0740B641-6C4D-4D43-987E-8A98E4A7C33C}" presName="childText" presStyleLbl="conFgAcc1" presStyleIdx="2" presStyleCnt="4" custLinFactX="-5360" custLinFactY="131541" custLinFactNeighborX="-100000" custLinFactNeighborY="200000">
        <dgm:presLayoutVars>
          <dgm:bulletEnabled val="1"/>
        </dgm:presLayoutVars>
      </dgm:prSet>
      <dgm:spPr>
        <a:noFill/>
      </dgm:spPr>
    </dgm:pt>
    <dgm:pt modelId="{4E9BBE6E-7011-4A2D-974B-2109475D8B20}" type="pres">
      <dgm:prSet presAssocID="{0670A606-DF99-4924-A716-690CA6DE5B71}" presName="spaceBetweenRectangles" presStyleCnt="0"/>
      <dgm:spPr/>
    </dgm:pt>
    <dgm:pt modelId="{7B801DAB-8F86-4BED-B074-C81E6F677E19}" type="pres">
      <dgm:prSet presAssocID="{5A3839C2-9DFA-4C18-AD73-301A617808C5}" presName="parentLin" presStyleCnt="0"/>
      <dgm:spPr/>
    </dgm:pt>
    <dgm:pt modelId="{9E0B426E-E98E-4A9D-9F0A-7EB891172428}" type="pres">
      <dgm:prSet presAssocID="{5A3839C2-9DFA-4C18-AD73-301A617808C5}" presName="parentLeftMargin" presStyleLbl="node1" presStyleIdx="2" presStyleCnt="4"/>
      <dgm:spPr/>
    </dgm:pt>
    <dgm:pt modelId="{1F3EBFC1-B5F2-4BB9-9E1E-707FF342E013}" type="pres">
      <dgm:prSet presAssocID="{5A3839C2-9DFA-4C18-AD73-301A617808C5}" presName="parentText" presStyleLbl="node1" presStyleIdx="3" presStyleCnt="4" custScaleX="131453">
        <dgm:presLayoutVars>
          <dgm:chMax val="0"/>
          <dgm:bulletEnabled val="1"/>
        </dgm:presLayoutVars>
      </dgm:prSet>
      <dgm:spPr/>
    </dgm:pt>
    <dgm:pt modelId="{9D99F35C-9FB9-439B-9731-A423A941C685}" type="pres">
      <dgm:prSet presAssocID="{5A3839C2-9DFA-4C18-AD73-301A617808C5}" presName="negativeSpace" presStyleCnt="0"/>
      <dgm:spPr/>
    </dgm:pt>
    <dgm:pt modelId="{D63E227D-F084-44B0-86F0-571F9FAED194}" type="pres">
      <dgm:prSet presAssocID="{5A3839C2-9DFA-4C18-AD73-301A617808C5}" presName="childText" presStyleLbl="conFgAcc1" presStyleIdx="3" presStyleCnt="4" custLinFactY="-43282" custLinFactNeighborY="-100000">
        <dgm:presLayoutVars>
          <dgm:bulletEnabled val="1"/>
        </dgm:presLayoutVars>
      </dgm:prSet>
      <dgm:spPr>
        <a:noFill/>
      </dgm:spPr>
    </dgm:pt>
  </dgm:ptLst>
  <dgm:cxnLst>
    <dgm:cxn modelId="{63628300-D9FB-4C0D-8CEB-49951BB5FE72}" type="presOf" srcId="{0DBF0460-17AD-49D7-AE13-B162857ACAF4}" destId="{28B81BE0-34A7-4E5E-81A1-4B67483BD293}" srcOrd="0" destOrd="0" presId="urn:microsoft.com/office/officeart/2005/8/layout/list1"/>
    <dgm:cxn modelId="{F3CC750E-61B8-4390-87F5-CD725051E875}" srcId="{4FD69540-C5EE-4A3E-8BB1-417CF83C52A3}" destId="{5A3839C2-9DFA-4C18-AD73-301A617808C5}" srcOrd="3" destOrd="0" parTransId="{D89187ED-6184-4939-A810-56BC50D08CC6}" sibTransId="{EE3B92C2-1B46-482D-9B11-EE7DA1670A85}"/>
    <dgm:cxn modelId="{28754F15-74D5-4AB9-93F7-F5796F571014}" type="presOf" srcId="{5A3839C2-9DFA-4C18-AD73-301A617808C5}" destId="{9E0B426E-E98E-4A9D-9F0A-7EB891172428}" srcOrd="0" destOrd="0" presId="urn:microsoft.com/office/officeart/2005/8/layout/list1"/>
    <dgm:cxn modelId="{513D411D-5F0E-47B3-9377-510105EE89C4}" type="presOf" srcId="{0740B641-6C4D-4D43-987E-8A98E4A7C33C}" destId="{84D69325-482C-41F6-89B2-8A87C575FF74}" srcOrd="0" destOrd="0" presId="urn:microsoft.com/office/officeart/2005/8/layout/list1"/>
    <dgm:cxn modelId="{A1424B5C-0D00-4645-9E53-265978453907}" type="presOf" srcId="{D858A00B-872B-4D14-8BCB-FD5DA9704EC1}" destId="{435CD82E-5616-4708-AB59-B2A5A12DD9C4}" srcOrd="1" destOrd="0" presId="urn:microsoft.com/office/officeart/2005/8/layout/list1"/>
    <dgm:cxn modelId="{0C9F7872-6230-4401-9A44-F6019077A64E}" type="presOf" srcId="{D858A00B-872B-4D14-8BCB-FD5DA9704EC1}" destId="{F16C6BB2-9B3A-44EE-8525-9F7A73BDD387}" srcOrd="0" destOrd="0" presId="urn:microsoft.com/office/officeart/2005/8/layout/list1"/>
    <dgm:cxn modelId="{2AA3F055-8817-43D0-BF56-4AE46E9DFB7D}" type="presOf" srcId="{0DBF0460-17AD-49D7-AE13-B162857ACAF4}" destId="{17926B38-A9DE-4302-BEB4-1523A53776F3}" srcOrd="1" destOrd="0" presId="urn:microsoft.com/office/officeart/2005/8/layout/list1"/>
    <dgm:cxn modelId="{5E953B96-8547-49FA-8285-8A44C33801CC}" type="presOf" srcId="{0740B641-6C4D-4D43-987E-8A98E4A7C33C}" destId="{0CC4C80F-444E-461E-9B35-6C31E8D22168}" srcOrd="1" destOrd="0" presId="urn:microsoft.com/office/officeart/2005/8/layout/list1"/>
    <dgm:cxn modelId="{7C84DAA2-001A-43C6-9DB2-19C9757BE8A3}" type="presOf" srcId="{4FD69540-C5EE-4A3E-8BB1-417CF83C52A3}" destId="{8BFA097F-0B1B-4DBA-8D4F-8D31392DC1C0}" srcOrd="0" destOrd="0" presId="urn:microsoft.com/office/officeart/2005/8/layout/list1"/>
    <dgm:cxn modelId="{32F93CAC-1F97-490D-BD91-AE01A0B753A5}" type="presOf" srcId="{5A3839C2-9DFA-4C18-AD73-301A617808C5}" destId="{1F3EBFC1-B5F2-4BB9-9E1E-707FF342E013}" srcOrd="1" destOrd="0" presId="urn:microsoft.com/office/officeart/2005/8/layout/list1"/>
    <dgm:cxn modelId="{B2094FB8-45BC-4332-890B-2C2B9EDF0BBC}" srcId="{4FD69540-C5EE-4A3E-8BB1-417CF83C52A3}" destId="{D858A00B-872B-4D14-8BCB-FD5DA9704EC1}" srcOrd="0" destOrd="0" parTransId="{ADA2C2F6-6DF7-4E7B-9FF9-EA53AC415BEC}" sibTransId="{DD4E373D-ABF8-4174-8D61-CBAFEA9D7616}"/>
    <dgm:cxn modelId="{DBA659F4-D78C-4C11-97E8-E0D9558334B8}" srcId="{4FD69540-C5EE-4A3E-8BB1-417CF83C52A3}" destId="{0DBF0460-17AD-49D7-AE13-B162857ACAF4}" srcOrd="1" destOrd="0" parTransId="{F5426032-C706-420B-B3B9-18CC79477F4B}" sibTransId="{1465BADE-E651-4D1D-A7FC-51BEEF22B585}"/>
    <dgm:cxn modelId="{2AA2ECF6-4D47-4EC5-83B3-4A3253BB1082}" srcId="{4FD69540-C5EE-4A3E-8BB1-417CF83C52A3}" destId="{0740B641-6C4D-4D43-987E-8A98E4A7C33C}" srcOrd="2" destOrd="0" parTransId="{64E28D37-A572-4C8F-844D-BB488ADECF84}" sibTransId="{0670A606-DF99-4924-A716-690CA6DE5B71}"/>
    <dgm:cxn modelId="{62F3256F-C289-4585-ABA7-30FE56081A4D}" type="presParOf" srcId="{8BFA097F-0B1B-4DBA-8D4F-8D31392DC1C0}" destId="{B27094A2-6FAF-4666-83B8-0E86EDEA8ED8}" srcOrd="0" destOrd="0" presId="urn:microsoft.com/office/officeart/2005/8/layout/list1"/>
    <dgm:cxn modelId="{1321017A-8FE3-44AE-B76C-F7B154BC4DC9}" type="presParOf" srcId="{B27094A2-6FAF-4666-83B8-0E86EDEA8ED8}" destId="{F16C6BB2-9B3A-44EE-8525-9F7A73BDD387}" srcOrd="0" destOrd="0" presId="urn:microsoft.com/office/officeart/2005/8/layout/list1"/>
    <dgm:cxn modelId="{498968E8-280F-4028-8584-F1FBCDCB029C}" type="presParOf" srcId="{B27094A2-6FAF-4666-83B8-0E86EDEA8ED8}" destId="{435CD82E-5616-4708-AB59-B2A5A12DD9C4}" srcOrd="1" destOrd="0" presId="urn:microsoft.com/office/officeart/2005/8/layout/list1"/>
    <dgm:cxn modelId="{B88451D6-C651-426F-8E18-9746B2961F8C}" type="presParOf" srcId="{8BFA097F-0B1B-4DBA-8D4F-8D31392DC1C0}" destId="{3A692143-F61D-4C2B-8AC0-E7124CFEE2CF}" srcOrd="1" destOrd="0" presId="urn:microsoft.com/office/officeart/2005/8/layout/list1"/>
    <dgm:cxn modelId="{B11B2C67-A4C3-41CB-B8B1-BBD9D873ACEB}" type="presParOf" srcId="{8BFA097F-0B1B-4DBA-8D4F-8D31392DC1C0}" destId="{E89A41A0-B893-4009-B8C6-61ABC06F8E28}" srcOrd="2" destOrd="0" presId="urn:microsoft.com/office/officeart/2005/8/layout/list1"/>
    <dgm:cxn modelId="{DDD5A05C-58AC-4224-8F48-952C1D65E67B}" type="presParOf" srcId="{8BFA097F-0B1B-4DBA-8D4F-8D31392DC1C0}" destId="{AA1AEB42-377C-4723-9006-CFAB7C3A52A2}" srcOrd="3" destOrd="0" presId="urn:microsoft.com/office/officeart/2005/8/layout/list1"/>
    <dgm:cxn modelId="{BB74A1A4-41C0-485B-AB06-5513FCCC3D9E}" type="presParOf" srcId="{8BFA097F-0B1B-4DBA-8D4F-8D31392DC1C0}" destId="{5CCA20C3-95C8-4B81-820E-6D0275A710BD}" srcOrd="4" destOrd="0" presId="urn:microsoft.com/office/officeart/2005/8/layout/list1"/>
    <dgm:cxn modelId="{1B58BB8D-3B96-4A2F-AF10-C8F455567927}" type="presParOf" srcId="{5CCA20C3-95C8-4B81-820E-6D0275A710BD}" destId="{28B81BE0-34A7-4E5E-81A1-4B67483BD293}" srcOrd="0" destOrd="0" presId="urn:microsoft.com/office/officeart/2005/8/layout/list1"/>
    <dgm:cxn modelId="{5208A279-A61D-4293-936A-486F638A9E6B}" type="presParOf" srcId="{5CCA20C3-95C8-4B81-820E-6D0275A710BD}" destId="{17926B38-A9DE-4302-BEB4-1523A53776F3}" srcOrd="1" destOrd="0" presId="urn:microsoft.com/office/officeart/2005/8/layout/list1"/>
    <dgm:cxn modelId="{1D416890-F9C1-4C6F-9E5C-0A256FEC4A04}" type="presParOf" srcId="{8BFA097F-0B1B-4DBA-8D4F-8D31392DC1C0}" destId="{7EFB36B5-A4D1-46BB-92E8-A2CBC70EF1BD}" srcOrd="5" destOrd="0" presId="urn:microsoft.com/office/officeart/2005/8/layout/list1"/>
    <dgm:cxn modelId="{6331C661-D6DC-48BB-BF4A-96FF6B72EB0F}" type="presParOf" srcId="{8BFA097F-0B1B-4DBA-8D4F-8D31392DC1C0}" destId="{4F53389B-63E0-4B2B-A0FA-C30D184AC424}" srcOrd="6" destOrd="0" presId="urn:microsoft.com/office/officeart/2005/8/layout/list1"/>
    <dgm:cxn modelId="{2604CE33-508D-4383-A11D-69B02FD22AFC}" type="presParOf" srcId="{8BFA097F-0B1B-4DBA-8D4F-8D31392DC1C0}" destId="{518425D6-ED6A-4CCA-B164-DB791A847377}" srcOrd="7" destOrd="0" presId="urn:microsoft.com/office/officeart/2005/8/layout/list1"/>
    <dgm:cxn modelId="{ADFB2BA1-BBE2-42FD-89B9-4D6D6AB2292A}" type="presParOf" srcId="{8BFA097F-0B1B-4DBA-8D4F-8D31392DC1C0}" destId="{98E7DDC4-7787-4356-9AE7-8B3EEA1F02C4}" srcOrd="8" destOrd="0" presId="urn:microsoft.com/office/officeart/2005/8/layout/list1"/>
    <dgm:cxn modelId="{D75740D9-0B14-420D-BE58-D7C80213E1E4}" type="presParOf" srcId="{98E7DDC4-7787-4356-9AE7-8B3EEA1F02C4}" destId="{84D69325-482C-41F6-89B2-8A87C575FF74}" srcOrd="0" destOrd="0" presId="urn:microsoft.com/office/officeart/2005/8/layout/list1"/>
    <dgm:cxn modelId="{91D82B55-8ED0-49E7-9AD3-E98C2F2C54C8}" type="presParOf" srcId="{98E7DDC4-7787-4356-9AE7-8B3EEA1F02C4}" destId="{0CC4C80F-444E-461E-9B35-6C31E8D22168}" srcOrd="1" destOrd="0" presId="urn:microsoft.com/office/officeart/2005/8/layout/list1"/>
    <dgm:cxn modelId="{1E9C7B8C-5CD7-43E6-97B0-4B34F8012902}" type="presParOf" srcId="{8BFA097F-0B1B-4DBA-8D4F-8D31392DC1C0}" destId="{4640031A-49CC-4B14-8110-75499F663224}" srcOrd="9" destOrd="0" presId="urn:microsoft.com/office/officeart/2005/8/layout/list1"/>
    <dgm:cxn modelId="{5B099E13-9C07-4633-9D97-94B63366E586}" type="presParOf" srcId="{8BFA097F-0B1B-4DBA-8D4F-8D31392DC1C0}" destId="{0B6DFDE6-CC62-4855-A696-8D31543F3801}" srcOrd="10" destOrd="0" presId="urn:microsoft.com/office/officeart/2005/8/layout/list1"/>
    <dgm:cxn modelId="{126DCFB6-3A6F-435B-902A-637CEDEF0E84}" type="presParOf" srcId="{8BFA097F-0B1B-4DBA-8D4F-8D31392DC1C0}" destId="{4E9BBE6E-7011-4A2D-974B-2109475D8B20}" srcOrd="11" destOrd="0" presId="urn:microsoft.com/office/officeart/2005/8/layout/list1"/>
    <dgm:cxn modelId="{3A150651-F4C0-4E8F-87B3-8883A1834A3B}" type="presParOf" srcId="{8BFA097F-0B1B-4DBA-8D4F-8D31392DC1C0}" destId="{7B801DAB-8F86-4BED-B074-C81E6F677E19}" srcOrd="12" destOrd="0" presId="urn:microsoft.com/office/officeart/2005/8/layout/list1"/>
    <dgm:cxn modelId="{C223C194-8E89-4D22-90FD-028AF7C7A2CC}" type="presParOf" srcId="{7B801DAB-8F86-4BED-B074-C81E6F677E19}" destId="{9E0B426E-E98E-4A9D-9F0A-7EB891172428}" srcOrd="0" destOrd="0" presId="urn:microsoft.com/office/officeart/2005/8/layout/list1"/>
    <dgm:cxn modelId="{10200D18-A7DE-4CF3-97BD-AE42CDEE7F96}" type="presParOf" srcId="{7B801DAB-8F86-4BED-B074-C81E6F677E19}" destId="{1F3EBFC1-B5F2-4BB9-9E1E-707FF342E013}" srcOrd="1" destOrd="0" presId="urn:microsoft.com/office/officeart/2005/8/layout/list1"/>
    <dgm:cxn modelId="{BAFD9A82-6DD8-4CD1-9C44-87562F559BA5}" type="presParOf" srcId="{8BFA097F-0B1B-4DBA-8D4F-8D31392DC1C0}" destId="{9D99F35C-9FB9-439B-9731-A423A941C685}" srcOrd="13" destOrd="0" presId="urn:microsoft.com/office/officeart/2005/8/layout/list1"/>
    <dgm:cxn modelId="{7CC15863-E977-4FFC-900C-3B6DF851A902}" type="presParOf" srcId="{8BFA097F-0B1B-4DBA-8D4F-8D31392DC1C0}" destId="{D63E227D-F084-44B0-86F0-571F9FAED194}" srcOrd="14" destOrd="0" presId="urn:microsoft.com/office/officeart/2005/8/layout/list1"/>
  </dgm:cxnLst>
  <dgm:bg/>
  <dgm:whole>
    <a:ln w="12700" cmpd="sng"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F26BE36-E252-491F-AAD2-983F57453A0D}" type="doc">
      <dgm:prSet loTypeId="urn:microsoft.com/office/officeart/2005/8/layout/process4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hr-HR"/>
        </a:p>
      </dgm:t>
    </dgm:pt>
    <dgm:pt modelId="{8752EB39-EF3F-4E60-88D6-7C6C9C0EA8D5}">
      <dgm:prSet phldrT="[Teks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hr-HR" b="1" u="none" dirty="0"/>
            <a:t>Izmjene i dopune za 2024.godinu</a:t>
          </a:r>
          <a:endParaRPr lang="hr-HR" dirty="0"/>
        </a:p>
      </dgm:t>
    </dgm:pt>
    <dgm:pt modelId="{60796E6D-CE70-45BE-91F5-9A3CCB782BB1}" type="parTrans" cxnId="{E47C9CF3-AB4E-48BB-82A6-BDCD45F9C424}">
      <dgm:prSet/>
      <dgm:spPr/>
      <dgm:t>
        <a:bodyPr/>
        <a:lstStyle/>
        <a:p>
          <a:endParaRPr lang="hr-HR"/>
        </a:p>
      </dgm:t>
    </dgm:pt>
    <dgm:pt modelId="{94FCF778-1509-445F-95EF-3A5224AA36F7}" type="sibTrans" cxnId="{E47C9CF3-AB4E-48BB-82A6-BDCD45F9C424}">
      <dgm:prSet/>
      <dgm:spPr/>
      <dgm:t>
        <a:bodyPr/>
        <a:lstStyle/>
        <a:p>
          <a:endParaRPr lang="hr-HR"/>
        </a:p>
      </dgm:t>
    </dgm:pt>
    <dgm:pt modelId="{10A0D5B4-1844-4732-B408-8F489F201046}">
      <dgm:prSet phldrT="[Tekst]"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hr-HR" sz="1800" dirty="0"/>
            <a:t>56.210.612,07 eura</a:t>
          </a:r>
        </a:p>
      </dgm:t>
    </dgm:pt>
    <dgm:pt modelId="{75015A60-AC00-4D79-AD59-9CA1C6173538}" type="parTrans" cxnId="{0FDE90DF-36C0-4F29-99AF-90E5F3DED5D7}">
      <dgm:prSet/>
      <dgm:spPr/>
      <dgm:t>
        <a:bodyPr/>
        <a:lstStyle/>
        <a:p>
          <a:endParaRPr lang="hr-HR"/>
        </a:p>
      </dgm:t>
    </dgm:pt>
    <dgm:pt modelId="{2A6DCE8B-6EE6-464B-9C43-32423D953190}" type="sibTrans" cxnId="{0FDE90DF-36C0-4F29-99AF-90E5F3DED5D7}">
      <dgm:prSet/>
      <dgm:spPr/>
      <dgm:t>
        <a:bodyPr/>
        <a:lstStyle/>
        <a:p>
          <a:endParaRPr lang="hr-HR"/>
        </a:p>
      </dgm:t>
    </dgm:pt>
    <dgm:pt modelId="{9B622B78-48DD-4E28-A0C3-A5A78DA4306F}">
      <dgm:prSet phldrT="[Tekst]"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hr-HR" sz="1800" dirty="0"/>
            <a:t> 49.445.469,18 eura</a:t>
          </a:r>
        </a:p>
      </dgm:t>
    </dgm:pt>
    <dgm:pt modelId="{09E5B4A6-1EA5-4A31-BB7E-B507FEA4A4EA}" type="sibTrans" cxnId="{39166907-9414-4293-A069-2C8F2508214A}">
      <dgm:prSet/>
      <dgm:spPr/>
      <dgm:t>
        <a:bodyPr/>
        <a:lstStyle/>
        <a:p>
          <a:endParaRPr lang="hr-HR"/>
        </a:p>
      </dgm:t>
    </dgm:pt>
    <dgm:pt modelId="{D86EB72A-E986-49C2-9919-621F5F39CF13}" type="parTrans" cxnId="{39166907-9414-4293-A069-2C8F2508214A}">
      <dgm:prSet/>
      <dgm:spPr/>
      <dgm:t>
        <a:bodyPr/>
        <a:lstStyle/>
        <a:p>
          <a:endParaRPr lang="hr-HR"/>
        </a:p>
      </dgm:t>
    </dgm:pt>
    <dgm:pt modelId="{0E8F3666-0CDF-487A-A0EB-0B445E6DC281}">
      <dgm:prSet phldrT="[Teks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hr-HR" b="1" u="none" dirty="0"/>
            <a:t>Plan za 2024. godinu</a:t>
          </a:r>
          <a:endParaRPr lang="hr-HR" dirty="0"/>
        </a:p>
      </dgm:t>
    </dgm:pt>
    <dgm:pt modelId="{49399E65-3FC3-4E53-BD1E-830966E1C3B3}" type="sibTrans" cxnId="{6D710EFC-58B7-4AAD-86A5-E95EEFF28CBC}">
      <dgm:prSet/>
      <dgm:spPr/>
      <dgm:t>
        <a:bodyPr/>
        <a:lstStyle/>
        <a:p>
          <a:endParaRPr lang="hr-HR"/>
        </a:p>
      </dgm:t>
    </dgm:pt>
    <dgm:pt modelId="{B7C032C1-7D47-4B0A-BAA1-EC841E5EF506}" type="parTrans" cxnId="{6D710EFC-58B7-4AAD-86A5-E95EEFF28CBC}">
      <dgm:prSet/>
      <dgm:spPr/>
      <dgm:t>
        <a:bodyPr/>
        <a:lstStyle/>
        <a:p>
          <a:endParaRPr lang="hr-HR"/>
        </a:p>
      </dgm:t>
    </dgm:pt>
    <dgm:pt modelId="{3691E4EA-0FC3-40A0-902F-375A40C848C6}" type="pres">
      <dgm:prSet presAssocID="{8F26BE36-E252-491F-AAD2-983F57453A0D}" presName="Name0" presStyleCnt="0">
        <dgm:presLayoutVars>
          <dgm:dir/>
          <dgm:animLvl val="lvl"/>
          <dgm:resizeHandles val="exact"/>
        </dgm:presLayoutVars>
      </dgm:prSet>
      <dgm:spPr/>
    </dgm:pt>
    <dgm:pt modelId="{BF7E4E31-F027-413D-B094-9DEBF58F0A16}" type="pres">
      <dgm:prSet presAssocID="{8752EB39-EF3F-4E60-88D6-7C6C9C0EA8D5}" presName="boxAndChildren" presStyleCnt="0"/>
      <dgm:spPr/>
    </dgm:pt>
    <dgm:pt modelId="{1896A4B6-9FD5-46EC-878E-635C9E9E1691}" type="pres">
      <dgm:prSet presAssocID="{8752EB39-EF3F-4E60-88D6-7C6C9C0EA8D5}" presName="parentTextBox" presStyleLbl="node1" presStyleIdx="0" presStyleCnt="2"/>
      <dgm:spPr/>
    </dgm:pt>
    <dgm:pt modelId="{6AF623C0-3814-43EE-9A05-13F8A7A95A8B}" type="pres">
      <dgm:prSet presAssocID="{8752EB39-EF3F-4E60-88D6-7C6C9C0EA8D5}" presName="entireBox" presStyleLbl="node1" presStyleIdx="0" presStyleCnt="2"/>
      <dgm:spPr/>
    </dgm:pt>
    <dgm:pt modelId="{D1CC19AE-229D-4BFA-B1A4-57ADF158AF28}" type="pres">
      <dgm:prSet presAssocID="{8752EB39-EF3F-4E60-88D6-7C6C9C0EA8D5}" presName="descendantBox" presStyleCnt="0"/>
      <dgm:spPr/>
    </dgm:pt>
    <dgm:pt modelId="{F86DDC54-07A8-4C8C-931B-31A05F11A916}" type="pres">
      <dgm:prSet presAssocID="{10A0D5B4-1844-4732-B408-8F489F201046}" presName="childTextBox" presStyleLbl="fgAccFollowNode1" presStyleIdx="0" presStyleCnt="2">
        <dgm:presLayoutVars>
          <dgm:bulletEnabled val="1"/>
        </dgm:presLayoutVars>
      </dgm:prSet>
      <dgm:spPr/>
    </dgm:pt>
    <dgm:pt modelId="{6575BFFB-8E0B-4AE8-8AC8-A4975C58FE87}" type="pres">
      <dgm:prSet presAssocID="{49399E65-3FC3-4E53-BD1E-830966E1C3B3}" presName="sp" presStyleCnt="0"/>
      <dgm:spPr/>
    </dgm:pt>
    <dgm:pt modelId="{4990A0AF-9919-4A09-BFC5-2FE46AB0BE0F}" type="pres">
      <dgm:prSet presAssocID="{0E8F3666-0CDF-487A-A0EB-0B445E6DC281}" presName="arrowAndChildren" presStyleCnt="0"/>
      <dgm:spPr/>
    </dgm:pt>
    <dgm:pt modelId="{039EE1EC-57F6-478E-A90D-C1ED366C99D7}" type="pres">
      <dgm:prSet presAssocID="{0E8F3666-0CDF-487A-A0EB-0B445E6DC281}" presName="parentTextArrow" presStyleLbl="node1" presStyleIdx="0" presStyleCnt="2"/>
      <dgm:spPr/>
    </dgm:pt>
    <dgm:pt modelId="{9D572A36-63FB-4DFF-80AC-FF5C3A4E0733}" type="pres">
      <dgm:prSet presAssocID="{0E8F3666-0CDF-487A-A0EB-0B445E6DC281}" presName="arrow" presStyleLbl="node1" presStyleIdx="1" presStyleCnt="2" custLinFactNeighborX="-992" custLinFactNeighborY="-83"/>
      <dgm:spPr/>
    </dgm:pt>
    <dgm:pt modelId="{CC2BA3B8-27FF-4181-900D-E8945C5C7F16}" type="pres">
      <dgm:prSet presAssocID="{0E8F3666-0CDF-487A-A0EB-0B445E6DC281}" presName="descendantArrow" presStyleCnt="0"/>
      <dgm:spPr/>
    </dgm:pt>
    <dgm:pt modelId="{A874D18E-C23D-4AAD-BFB3-DCD43FDAC840}" type="pres">
      <dgm:prSet presAssocID="{9B622B78-48DD-4E28-A0C3-A5A78DA4306F}" presName="childTextArrow" presStyleLbl="fgAccFollowNode1" presStyleIdx="1" presStyleCnt="2">
        <dgm:presLayoutVars>
          <dgm:bulletEnabled val="1"/>
        </dgm:presLayoutVars>
      </dgm:prSet>
      <dgm:spPr/>
    </dgm:pt>
  </dgm:ptLst>
  <dgm:cxnLst>
    <dgm:cxn modelId="{39166907-9414-4293-A069-2C8F2508214A}" srcId="{0E8F3666-0CDF-487A-A0EB-0B445E6DC281}" destId="{9B622B78-48DD-4E28-A0C3-A5A78DA4306F}" srcOrd="0" destOrd="0" parTransId="{D86EB72A-E986-49C2-9919-621F5F39CF13}" sibTransId="{09E5B4A6-1EA5-4A31-BB7E-B507FEA4A4EA}"/>
    <dgm:cxn modelId="{BE738A20-74C6-4697-A638-6CFB1EC15E10}" type="presOf" srcId="{0E8F3666-0CDF-487A-A0EB-0B445E6DC281}" destId="{039EE1EC-57F6-478E-A90D-C1ED366C99D7}" srcOrd="0" destOrd="0" presId="urn:microsoft.com/office/officeart/2005/8/layout/process4"/>
    <dgm:cxn modelId="{72C6BD68-A1F0-4902-A31F-98E85D63B9BB}" type="presOf" srcId="{8752EB39-EF3F-4E60-88D6-7C6C9C0EA8D5}" destId="{1896A4B6-9FD5-46EC-878E-635C9E9E1691}" srcOrd="0" destOrd="0" presId="urn:microsoft.com/office/officeart/2005/8/layout/process4"/>
    <dgm:cxn modelId="{033EBFAA-1835-48CA-A2D1-090093600076}" type="presOf" srcId="{8752EB39-EF3F-4E60-88D6-7C6C9C0EA8D5}" destId="{6AF623C0-3814-43EE-9A05-13F8A7A95A8B}" srcOrd="1" destOrd="0" presId="urn:microsoft.com/office/officeart/2005/8/layout/process4"/>
    <dgm:cxn modelId="{690537B2-9127-4EF4-A865-F9C42511BB52}" type="presOf" srcId="{8F26BE36-E252-491F-AAD2-983F57453A0D}" destId="{3691E4EA-0FC3-40A0-902F-375A40C848C6}" srcOrd="0" destOrd="0" presId="urn:microsoft.com/office/officeart/2005/8/layout/process4"/>
    <dgm:cxn modelId="{D46CEBB8-2824-4B13-A087-FE7DF3C43784}" type="presOf" srcId="{0E8F3666-0CDF-487A-A0EB-0B445E6DC281}" destId="{9D572A36-63FB-4DFF-80AC-FF5C3A4E0733}" srcOrd="1" destOrd="0" presId="urn:microsoft.com/office/officeart/2005/8/layout/process4"/>
    <dgm:cxn modelId="{2F60A4BD-471E-4BB1-842E-A9527BBDDD84}" type="presOf" srcId="{9B622B78-48DD-4E28-A0C3-A5A78DA4306F}" destId="{A874D18E-C23D-4AAD-BFB3-DCD43FDAC840}" srcOrd="0" destOrd="0" presId="urn:microsoft.com/office/officeart/2005/8/layout/process4"/>
    <dgm:cxn modelId="{0FDE90DF-36C0-4F29-99AF-90E5F3DED5D7}" srcId="{8752EB39-EF3F-4E60-88D6-7C6C9C0EA8D5}" destId="{10A0D5B4-1844-4732-B408-8F489F201046}" srcOrd="0" destOrd="0" parTransId="{75015A60-AC00-4D79-AD59-9CA1C6173538}" sibTransId="{2A6DCE8B-6EE6-464B-9C43-32423D953190}"/>
    <dgm:cxn modelId="{C4D719F1-E5F5-4351-BEBC-F2C672064C8C}" type="presOf" srcId="{10A0D5B4-1844-4732-B408-8F489F201046}" destId="{F86DDC54-07A8-4C8C-931B-31A05F11A916}" srcOrd="0" destOrd="0" presId="urn:microsoft.com/office/officeart/2005/8/layout/process4"/>
    <dgm:cxn modelId="{E47C9CF3-AB4E-48BB-82A6-BDCD45F9C424}" srcId="{8F26BE36-E252-491F-AAD2-983F57453A0D}" destId="{8752EB39-EF3F-4E60-88D6-7C6C9C0EA8D5}" srcOrd="1" destOrd="0" parTransId="{60796E6D-CE70-45BE-91F5-9A3CCB782BB1}" sibTransId="{94FCF778-1509-445F-95EF-3A5224AA36F7}"/>
    <dgm:cxn modelId="{6D710EFC-58B7-4AAD-86A5-E95EEFF28CBC}" srcId="{8F26BE36-E252-491F-AAD2-983F57453A0D}" destId="{0E8F3666-0CDF-487A-A0EB-0B445E6DC281}" srcOrd="0" destOrd="0" parTransId="{B7C032C1-7D47-4B0A-BAA1-EC841E5EF506}" sibTransId="{49399E65-3FC3-4E53-BD1E-830966E1C3B3}"/>
    <dgm:cxn modelId="{B3FA7FAC-1DE1-439A-A46E-39730F253DA6}" type="presParOf" srcId="{3691E4EA-0FC3-40A0-902F-375A40C848C6}" destId="{BF7E4E31-F027-413D-B094-9DEBF58F0A16}" srcOrd="0" destOrd="0" presId="urn:microsoft.com/office/officeart/2005/8/layout/process4"/>
    <dgm:cxn modelId="{AB8CB9E7-F520-48F6-BFD7-B8CE8E02BF3E}" type="presParOf" srcId="{BF7E4E31-F027-413D-B094-9DEBF58F0A16}" destId="{1896A4B6-9FD5-46EC-878E-635C9E9E1691}" srcOrd="0" destOrd="0" presId="urn:microsoft.com/office/officeart/2005/8/layout/process4"/>
    <dgm:cxn modelId="{9D56C507-2DCB-4B6E-A2A8-442327078CB8}" type="presParOf" srcId="{BF7E4E31-F027-413D-B094-9DEBF58F0A16}" destId="{6AF623C0-3814-43EE-9A05-13F8A7A95A8B}" srcOrd="1" destOrd="0" presId="urn:microsoft.com/office/officeart/2005/8/layout/process4"/>
    <dgm:cxn modelId="{AF66345C-FDD7-43B4-8EC8-81D332E99813}" type="presParOf" srcId="{BF7E4E31-F027-413D-B094-9DEBF58F0A16}" destId="{D1CC19AE-229D-4BFA-B1A4-57ADF158AF28}" srcOrd="2" destOrd="0" presId="urn:microsoft.com/office/officeart/2005/8/layout/process4"/>
    <dgm:cxn modelId="{906EF418-E207-4818-980D-3421AB3FC050}" type="presParOf" srcId="{D1CC19AE-229D-4BFA-B1A4-57ADF158AF28}" destId="{F86DDC54-07A8-4C8C-931B-31A05F11A916}" srcOrd="0" destOrd="0" presId="urn:microsoft.com/office/officeart/2005/8/layout/process4"/>
    <dgm:cxn modelId="{FD7557CE-5C56-420D-865C-56FD2658360E}" type="presParOf" srcId="{3691E4EA-0FC3-40A0-902F-375A40C848C6}" destId="{6575BFFB-8E0B-4AE8-8AC8-A4975C58FE87}" srcOrd="1" destOrd="0" presId="urn:microsoft.com/office/officeart/2005/8/layout/process4"/>
    <dgm:cxn modelId="{CBADF5BF-995C-473A-8626-3455E443F10C}" type="presParOf" srcId="{3691E4EA-0FC3-40A0-902F-375A40C848C6}" destId="{4990A0AF-9919-4A09-BFC5-2FE46AB0BE0F}" srcOrd="2" destOrd="0" presId="urn:microsoft.com/office/officeart/2005/8/layout/process4"/>
    <dgm:cxn modelId="{801CC251-6E07-49F4-9CD4-8B9DA396606B}" type="presParOf" srcId="{4990A0AF-9919-4A09-BFC5-2FE46AB0BE0F}" destId="{039EE1EC-57F6-478E-A90D-C1ED366C99D7}" srcOrd="0" destOrd="0" presId="urn:microsoft.com/office/officeart/2005/8/layout/process4"/>
    <dgm:cxn modelId="{38AC6873-2FBC-41EC-AB6B-BAB4E705C598}" type="presParOf" srcId="{4990A0AF-9919-4A09-BFC5-2FE46AB0BE0F}" destId="{9D572A36-63FB-4DFF-80AC-FF5C3A4E0733}" srcOrd="1" destOrd="0" presId="urn:microsoft.com/office/officeart/2005/8/layout/process4"/>
    <dgm:cxn modelId="{D4786A59-0DCA-41D4-AE1E-F93190C44202}" type="presParOf" srcId="{4990A0AF-9919-4A09-BFC5-2FE46AB0BE0F}" destId="{CC2BA3B8-27FF-4181-900D-E8945C5C7F16}" srcOrd="2" destOrd="0" presId="urn:microsoft.com/office/officeart/2005/8/layout/process4"/>
    <dgm:cxn modelId="{B1CD417B-458D-469B-93E2-C512BD7D7312}" type="presParOf" srcId="{CC2BA3B8-27FF-4181-900D-E8945C5C7F16}" destId="{A874D18E-C23D-4AAD-BFB3-DCD43FDAC84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CD64414-1755-40BD-88C0-4425CFF12AD4}" type="doc">
      <dgm:prSet loTypeId="urn:microsoft.com/office/officeart/2005/8/layout/cycle6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hr-HR"/>
        </a:p>
      </dgm:t>
    </dgm:pt>
    <dgm:pt modelId="{99868694-2B04-4CDC-B8AE-C799EF2F1EC3}">
      <dgm:prSet custT="1"/>
      <dgm:spPr/>
      <dgm:t>
        <a:bodyPr/>
        <a:lstStyle/>
        <a:p>
          <a:r>
            <a:rPr lang="hr-HR" sz="1100" b="1" dirty="0"/>
            <a:t>Osnovne škole osim onih na području grada Zadra - 27</a:t>
          </a:r>
        </a:p>
      </dgm:t>
    </dgm:pt>
    <dgm:pt modelId="{1EEE99BC-7EA4-49B6-9149-08E09033A835}" type="parTrans" cxnId="{FA104260-8BAA-42C4-8F22-7E780D4ECCC1}">
      <dgm:prSet/>
      <dgm:spPr/>
      <dgm:t>
        <a:bodyPr/>
        <a:lstStyle/>
        <a:p>
          <a:endParaRPr lang="hr-HR"/>
        </a:p>
      </dgm:t>
    </dgm:pt>
    <dgm:pt modelId="{6A090D69-81CF-47B0-BAA9-2ADD287336F3}" type="sibTrans" cxnId="{FA104260-8BAA-42C4-8F22-7E780D4ECCC1}">
      <dgm:prSet/>
      <dgm:spPr/>
      <dgm:t>
        <a:bodyPr/>
        <a:lstStyle/>
        <a:p>
          <a:endParaRPr lang="hr-HR"/>
        </a:p>
      </dgm:t>
    </dgm:pt>
    <dgm:pt modelId="{ACB2AEB5-1D4B-4A81-9BB7-976A9FF29CB5}">
      <dgm:prSet custT="1"/>
      <dgm:spPr/>
      <dgm:t>
        <a:bodyPr/>
        <a:lstStyle/>
        <a:p>
          <a:r>
            <a:rPr lang="pl-PL" sz="1100" dirty="0"/>
            <a:t>Zavod za prostorno uređenje, JU Natura Jadera - 2 </a:t>
          </a:r>
          <a:endParaRPr lang="hr-HR" sz="1100" dirty="0"/>
        </a:p>
      </dgm:t>
    </dgm:pt>
    <dgm:pt modelId="{32A61A78-7918-457E-8832-1061F1826A75}" type="parTrans" cxnId="{664D9F94-7CF7-4A8D-A1A3-7F77E9A43CC3}">
      <dgm:prSet/>
      <dgm:spPr/>
      <dgm:t>
        <a:bodyPr/>
        <a:lstStyle/>
        <a:p>
          <a:endParaRPr lang="hr-HR"/>
        </a:p>
      </dgm:t>
    </dgm:pt>
    <dgm:pt modelId="{0B3CBCA6-91F4-4452-9961-0541D675092B}" type="sibTrans" cxnId="{664D9F94-7CF7-4A8D-A1A3-7F77E9A43CC3}">
      <dgm:prSet/>
      <dgm:spPr/>
      <dgm:t>
        <a:bodyPr/>
        <a:lstStyle/>
        <a:p>
          <a:endParaRPr lang="hr-HR"/>
        </a:p>
      </dgm:t>
    </dgm:pt>
    <dgm:pt modelId="{42C1943F-5875-4343-90A2-DE096B2F6B2A}">
      <dgm:prSet custT="1"/>
      <dgm:spPr/>
      <dgm:t>
        <a:bodyPr/>
        <a:lstStyle/>
        <a:p>
          <a:r>
            <a:rPr lang="hr-HR" sz="1100" dirty="0"/>
            <a:t>ZADRA, AGRRA, INOVACIJA - 3</a:t>
          </a:r>
        </a:p>
      </dgm:t>
    </dgm:pt>
    <dgm:pt modelId="{FAEFAE6A-0E90-4BD0-8119-B34890B9CF0B}" type="parTrans" cxnId="{68FA2E21-EDCD-4B2D-8336-5715E5015DDC}">
      <dgm:prSet/>
      <dgm:spPr/>
      <dgm:t>
        <a:bodyPr/>
        <a:lstStyle/>
        <a:p>
          <a:endParaRPr lang="hr-HR"/>
        </a:p>
      </dgm:t>
    </dgm:pt>
    <dgm:pt modelId="{ED0EB014-094F-41A8-9FF8-B731C71AE7C3}" type="sibTrans" cxnId="{68FA2E21-EDCD-4B2D-8336-5715E5015DDC}">
      <dgm:prSet/>
      <dgm:spPr/>
      <dgm:t>
        <a:bodyPr/>
        <a:lstStyle/>
        <a:p>
          <a:endParaRPr lang="hr-HR"/>
        </a:p>
      </dgm:t>
    </dgm:pt>
    <dgm:pt modelId="{00E9265C-12AD-47E5-B704-F0CB21BA2991}">
      <dgm:prSet custT="1"/>
      <dgm:spPr/>
      <dgm:t>
        <a:bodyPr/>
        <a:lstStyle/>
        <a:p>
          <a:r>
            <a:rPr lang="hr-HR" sz="1100" dirty="0"/>
            <a:t>Vijeća nacionalnih manjina (albanska, srpska) - 2</a:t>
          </a:r>
        </a:p>
      </dgm:t>
    </dgm:pt>
    <dgm:pt modelId="{55DA1C23-18A0-4C8E-8F5A-CEA24AE73941}" type="parTrans" cxnId="{A7AFA9EE-3366-414A-B13B-55567542A14E}">
      <dgm:prSet/>
      <dgm:spPr/>
      <dgm:t>
        <a:bodyPr/>
        <a:lstStyle/>
        <a:p>
          <a:endParaRPr lang="hr-HR"/>
        </a:p>
      </dgm:t>
    </dgm:pt>
    <dgm:pt modelId="{4696606E-CEF8-488E-A286-D15B82964A8F}" type="sibTrans" cxnId="{A7AFA9EE-3366-414A-B13B-55567542A14E}">
      <dgm:prSet/>
      <dgm:spPr/>
      <dgm:t>
        <a:bodyPr/>
        <a:lstStyle/>
        <a:p>
          <a:endParaRPr lang="hr-HR"/>
        </a:p>
      </dgm:t>
    </dgm:pt>
    <dgm:pt modelId="{3BE70BAA-F582-40DC-908B-659541993734}">
      <dgm:prSet/>
      <dgm:spPr/>
      <dgm:t>
        <a:bodyPr/>
        <a:lstStyle/>
        <a:p>
          <a:r>
            <a:rPr lang="hr-HR" b="1" dirty="0"/>
            <a:t>Sve srednje škole i Đački dom Zadar - 20</a:t>
          </a:r>
        </a:p>
      </dgm:t>
    </dgm:pt>
    <dgm:pt modelId="{E6F4AAC5-6D04-4DA9-95A8-FC4D62317C11}" type="parTrans" cxnId="{B593D216-C969-49BE-B2A7-035FD8AB73AF}">
      <dgm:prSet/>
      <dgm:spPr/>
      <dgm:t>
        <a:bodyPr/>
        <a:lstStyle/>
        <a:p>
          <a:endParaRPr lang="hr-HR"/>
        </a:p>
      </dgm:t>
    </dgm:pt>
    <dgm:pt modelId="{45C1ABB0-ABA1-47A9-AC73-D2CBCD79E19B}" type="sibTrans" cxnId="{B593D216-C969-49BE-B2A7-035FD8AB73AF}">
      <dgm:prSet/>
      <dgm:spPr/>
      <dgm:t>
        <a:bodyPr/>
        <a:lstStyle/>
        <a:p>
          <a:endParaRPr lang="hr-HR"/>
        </a:p>
      </dgm:t>
    </dgm:pt>
    <dgm:pt modelId="{4761911D-8307-4F84-9374-790994CFEC13}">
      <dgm:prSet/>
      <dgm:spPr/>
      <dgm:t>
        <a:bodyPr/>
        <a:lstStyle/>
        <a:p>
          <a:r>
            <a:rPr lang="pl-PL" dirty="0"/>
            <a:t>Kazalište lutaka, Narodni muzej - 2 </a:t>
          </a:r>
          <a:endParaRPr lang="hr-HR" dirty="0"/>
        </a:p>
      </dgm:t>
    </dgm:pt>
    <dgm:pt modelId="{06F69C06-2F12-416B-8E23-FF66827564A5}" type="parTrans" cxnId="{A08B16BA-23DC-443F-9999-F4EC6BDDAFFC}">
      <dgm:prSet/>
      <dgm:spPr/>
      <dgm:t>
        <a:bodyPr/>
        <a:lstStyle/>
        <a:p>
          <a:endParaRPr lang="hr-HR"/>
        </a:p>
      </dgm:t>
    </dgm:pt>
    <dgm:pt modelId="{58EFAD80-C814-4871-80E2-FAB179A5F3EB}" type="sibTrans" cxnId="{A08B16BA-23DC-443F-9999-F4EC6BDDAFFC}">
      <dgm:prSet/>
      <dgm:spPr/>
      <dgm:t>
        <a:bodyPr/>
        <a:lstStyle/>
        <a:p>
          <a:endParaRPr lang="hr-HR"/>
        </a:p>
      </dgm:t>
    </dgm:pt>
    <dgm:pt modelId="{BE76F737-6BF4-43B7-BBD0-D2C6D330C952}">
      <dgm:prSet/>
      <dgm:spPr/>
      <dgm:t>
        <a:bodyPr/>
        <a:lstStyle/>
        <a:p>
          <a:r>
            <a:rPr lang="hr-HR" b="1" dirty="0"/>
            <a:t>Sve ustanove u zdravstvu i Dom za starije i nemoćne -6 </a:t>
          </a:r>
          <a:endParaRPr lang="hr-HR" dirty="0"/>
        </a:p>
      </dgm:t>
    </dgm:pt>
    <dgm:pt modelId="{DFCD1947-FA58-4B01-9D70-685B741EE463}" type="parTrans" cxnId="{E9D336E3-2FB1-48CC-9BEA-291B17202210}">
      <dgm:prSet/>
      <dgm:spPr/>
      <dgm:t>
        <a:bodyPr/>
        <a:lstStyle/>
        <a:p>
          <a:endParaRPr lang="hr-HR"/>
        </a:p>
      </dgm:t>
    </dgm:pt>
    <dgm:pt modelId="{57070C96-E4F4-47F5-940C-3C5376D67BE4}" type="sibTrans" cxnId="{E9D336E3-2FB1-48CC-9BEA-291B17202210}">
      <dgm:prSet/>
      <dgm:spPr/>
      <dgm:t>
        <a:bodyPr/>
        <a:lstStyle/>
        <a:p>
          <a:endParaRPr lang="hr-HR"/>
        </a:p>
      </dgm:t>
    </dgm:pt>
    <dgm:pt modelId="{1BA78AA0-B0AB-49B2-8B11-CF56D83C2582}" type="pres">
      <dgm:prSet presAssocID="{6CD64414-1755-40BD-88C0-4425CFF12AD4}" presName="cycle" presStyleCnt="0">
        <dgm:presLayoutVars>
          <dgm:dir/>
          <dgm:resizeHandles val="exact"/>
        </dgm:presLayoutVars>
      </dgm:prSet>
      <dgm:spPr/>
    </dgm:pt>
    <dgm:pt modelId="{88847C38-CD35-437E-A0E3-5FE84C4676F7}" type="pres">
      <dgm:prSet presAssocID="{99868694-2B04-4CDC-B8AE-C799EF2F1EC3}" presName="node" presStyleLbl="node1" presStyleIdx="0" presStyleCnt="7">
        <dgm:presLayoutVars>
          <dgm:bulletEnabled val="1"/>
        </dgm:presLayoutVars>
      </dgm:prSet>
      <dgm:spPr/>
    </dgm:pt>
    <dgm:pt modelId="{39230445-0ADE-4D39-BE9B-68EF1D8A2440}" type="pres">
      <dgm:prSet presAssocID="{99868694-2B04-4CDC-B8AE-C799EF2F1EC3}" presName="spNode" presStyleCnt="0"/>
      <dgm:spPr/>
    </dgm:pt>
    <dgm:pt modelId="{8C47F540-C7C8-4A9E-83C0-279A594BF44C}" type="pres">
      <dgm:prSet presAssocID="{6A090D69-81CF-47B0-BAA9-2ADD287336F3}" presName="sibTrans" presStyleLbl="sibTrans1D1" presStyleIdx="0" presStyleCnt="7"/>
      <dgm:spPr/>
    </dgm:pt>
    <dgm:pt modelId="{16CC860C-B324-46F9-8BE5-B6DCA48A51FA}" type="pres">
      <dgm:prSet presAssocID="{4761911D-8307-4F84-9374-790994CFEC13}" presName="node" presStyleLbl="node1" presStyleIdx="1" presStyleCnt="7">
        <dgm:presLayoutVars>
          <dgm:bulletEnabled val="1"/>
        </dgm:presLayoutVars>
      </dgm:prSet>
      <dgm:spPr/>
    </dgm:pt>
    <dgm:pt modelId="{2C11AD9B-1B43-4F76-8BFA-6A66C35761CB}" type="pres">
      <dgm:prSet presAssocID="{4761911D-8307-4F84-9374-790994CFEC13}" presName="spNode" presStyleCnt="0"/>
      <dgm:spPr/>
    </dgm:pt>
    <dgm:pt modelId="{E964956A-673F-4E8C-B571-98E2ABD85107}" type="pres">
      <dgm:prSet presAssocID="{58EFAD80-C814-4871-80E2-FAB179A5F3EB}" presName="sibTrans" presStyleLbl="sibTrans1D1" presStyleIdx="1" presStyleCnt="7"/>
      <dgm:spPr/>
    </dgm:pt>
    <dgm:pt modelId="{A1635F7F-C217-43EC-BD51-BB1CF1A4B5B2}" type="pres">
      <dgm:prSet presAssocID="{ACB2AEB5-1D4B-4A81-9BB7-976A9FF29CB5}" presName="node" presStyleLbl="node1" presStyleIdx="2" presStyleCnt="7" custScaleX="116384" custScaleY="93946">
        <dgm:presLayoutVars>
          <dgm:bulletEnabled val="1"/>
        </dgm:presLayoutVars>
      </dgm:prSet>
      <dgm:spPr/>
    </dgm:pt>
    <dgm:pt modelId="{E6AA95CA-FB51-4AB6-8D19-52CF3FFA3EFF}" type="pres">
      <dgm:prSet presAssocID="{ACB2AEB5-1D4B-4A81-9BB7-976A9FF29CB5}" presName="spNode" presStyleCnt="0"/>
      <dgm:spPr/>
    </dgm:pt>
    <dgm:pt modelId="{A8B6A71F-29C3-456C-B267-1527AA13F847}" type="pres">
      <dgm:prSet presAssocID="{0B3CBCA6-91F4-4452-9961-0541D675092B}" presName="sibTrans" presStyleLbl="sibTrans1D1" presStyleIdx="2" presStyleCnt="7"/>
      <dgm:spPr/>
    </dgm:pt>
    <dgm:pt modelId="{20F54A87-05B1-47B9-89CC-87C0F859D015}" type="pres">
      <dgm:prSet presAssocID="{42C1943F-5875-4343-90A2-DE096B2F6B2A}" presName="node" presStyleLbl="node1" presStyleIdx="3" presStyleCnt="7">
        <dgm:presLayoutVars>
          <dgm:bulletEnabled val="1"/>
        </dgm:presLayoutVars>
      </dgm:prSet>
      <dgm:spPr/>
    </dgm:pt>
    <dgm:pt modelId="{CCC90790-1EEA-4BA5-8FAB-609171C780C4}" type="pres">
      <dgm:prSet presAssocID="{42C1943F-5875-4343-90A2-DE096B2F6B2A}" presName="spNode" presStyleCnt="0"/>
      <dgm:spPr/>
    </dgm:pt>
    <dgm:pt modelId="{EBBCBD9D-9755-41DD-BAD2-7E632ADF7937}" type="pres">
      <dgm:prSet presAssocID="{ED0EB014-094F-41A8-9FF8-B731C71AE7C3}" presName="sibTrans" presStyleLbl="sibTrans1D1" presStyleIdx="3" presStyleCnt="7"/>
      <dgm:spPr/>
    </dgm:pt>
    <dgm:pt modelId="{4E8F2D74-124C-4F71-8494-BA61E4F223AB}" type="pres">
      <dgm:prSet presAssocID="{00E9265C-12AD-47E5-B704-F0CB21BA2991}" presName="node" presStyleLbl="node1" presStyleIdx="4" presStyleCnt="7" custScaleX="121601" custScaleY="111350">
        <dgm:presLayoutVars>
          <dgm:bulletEnabled val="1"/>
        </dgm:presLayoutVars>
      </dgm:prSet>
      <dgm:spPr/>
    </dgm:pt>
    <dgm:pt modelId="{056D1B4F-E017-4A15-A385-F9F1F089CDFE}" type="pres">
      <dgm:prSet presAssocID="{00E9265C-12AD-47E5-B704-F0CB21BA2991}" presName="spNode" presStyleCnt="0"/>
      <dgm:spPr/>
    </dgm:pt>
    <dgm:pt modelId="{2DDBD423-605C-4151-83C6-B60044570F50}" type="pres">
      <dgm:prSet presAssocID="{4696606E-CEF8-488E-A286-D15B82964A8F}" presName="sibTrans" presStyleLbl="sibTrans1D1" presStyleIdx="4" presStyleCnt="7"/>
      <dgm:spPr/>
    </dgm:pt>
    <dgm:pt modelId="{1D9EE84D-FDF6-47E4-BC01-EF7F322D2FF2}" type="pres">
      <dgm:prSet presAssocID="{BE76F737-6BF4-43B7-BBD0-D2C6D330C952}" presName="node" presStyleLbl="node1" presStyleIdx="5" presStyleCnt="7">
        <dgm:presLayoutVars>
          <dgm:bulletEnabled val="1"/>
        </dgm:presLayoutVars>
      </dgm:prSet>
      <dgm:spPr/>
    </dgm:pt>
    <dgm:pt modelId="{48464824-EBDA-4E1F-853C-4604BE6378D3}" type="pres">
      <dgm:prSet presAssocID="{BE76F737-6BF4-43B7-BBD0-D2C6D330C952}" presName="spNode" presStyleCnt="0"/>
      <dgm:spPr/>
    </dgm:pt>
    <dgm:pt modelId="{B31D3C87-64BB-42B1-ABD0-EED9A4D5E496}" type="pres">
      <dgm:prSet presAssocID="{57070C96-E4F4-47F5-940C-3C5376D67BE4}" presName="sibTrans" presStyleLbl="sibTrans1D1" presStyleIdx="5" presStyleCnt="7"/>
      <dgm:spPr/>
    </dgm:pt>
    <dgm:pt modelId="{11BBC0F4-4E4D-4D97-B939-E46520405869}" type="pres">
      <dgm:prSet presAssocID="{3BE70BAA-F582-40DC-908B-659541993734}" presName="node" presStyleLbl="node1" presStyleIdx="6" presStyleCnt="7">
        <dgm:presLayoutVars>
          <dgm:bulletEnabled val="1"/>
        </dgm:presLayoutVars>
      </dgm:prSet>
      <dgm:spPr/>
    </dgm:pt>
    <dgm:pt modelId="{67CA9823-26AD-47B0-AA50-A8930A4A9DCA}" type="pres">
      <dgm:prSet presAssocID="{3BE70BAA-F582-40DC-908B-659541993734}" presName="spNode" presStyleCnt="0"/>
      <dgm:spPr/>
    </dgm:pt>
    <dgm:pt modelId="{2E1A72BD-1167-4AEB-9E32-E44380E4F96D}" type="pres">
      <dgm:prSet presAssocID="{45C1ABB0-ABA1-47A9-AC73-D2CBCD79E19B}" presName="sibTrans" presStyleLbl="sibTrans1D1" presStyleIdx="6" presStyleCnt="7"/>
      <dgm:spPr/>
    </dgm:pt>
  </dgm:ptLst>
  <dgm:cxnLst>
    <dgm:cxn modelId="{BCEF3206-6F7C-44F2-A10E-8FDDB301F7C6}" type="presOf" srcId="{00E9265C-12AD-47E5-B704-F0CB21BA2991}" destId="{4E8F2D74-124C-4F71-8494-BA61E4F223AB}" srcOrd="0" destOrd="0" presId="urn:microsoft.com/office/officeart/2005/8/layout/cycle6"/>
    <dgm:cxn modelId="{B593D216-C969-49BE-B2A7-035FD8AB73AF}" srcId="{6CD64414-1755-40BD-88C0-4425CFF12AD4}" destId="{3BE70BAA-F582-40DC-908B-659541993734}" srcOrd="6" destOrd="0" parTransId="{E6F4AAC5-6D04-4DA9-95A8-FC4D62317C11}" sibTransId="{45C1ABB0-ABA1-47A9-AC73-D2CBCD79E19B}"/>
    <dgm:cxn modelId="{68FA2E21-EDCD-4B2D-8336-5715E5015DDC}" srcId="{6CD64414-1755-40BD-88C0-4425CFF12AD4}" destId="{42C1943F-5875-4343-90A2-DE096B2F6B2A}" srcOrd="3" destOrd="0" parTransId="{FAEFAE6A-0E90-4BD0-8119-B34890B9CF0B}" sibTransId="{ED0EB014-094F-41A8-9FF8-B731C71AE7C3}"/>
    <dgm:cxn modelId="{38262C23-0E0A-48CA-8895-1BEF328339F4}" type="presOf" srcId="{BE76F737-6BF4-43B7-BBD0-D2C6D330C952}" destId="{1D9EE84D-FDF6-47E4-BC01-EF7F322D2FF2}" srcOrd="0" destOrd="0" presId="urn:microsoft.com/office/officeart/2005/8/layout/cycle6"/>
    <dgm:cxn modelId="{7CCE4324-4059-44B1-850B-3B46685F1080}" type="presOf" srcId="{99868694-2B04-4CDC-B8AE-C799EF2F1EC3}" destId="{88847C38-CD35-437E-A0E3-5FE84C4676F7}" srcOrd="0" destOrd="0" presId="urn:microsoft.com/office/officeart/2005/8/layout/cycle6"/>
    <dgm:cxn modelId="{FA104260-8BAA-42C4-8F22-7E780D4ECCC1}" srcId="{6CD64414-1755-40BD-88C0-4425CFF12AD4}" destId="{99868694-2B04-4CDC-B8AE-C799EF2F1EC3}" srcOrd="0" destOrd="0" parTransId="{1EEE99BC-7EA4-49B6-9149-08E09033A835}" sibTransId="{6A090D69-81CF-47B0-BAA9-2ADD287336F3}"/>
    <dgm:cxn modelId="{23810273-619C-4180-8DEF-A9D4E0742483}" type="presOf" srcId="{6CD64414-1755-40BD-88C0-4425CFF12AD4}" destId="{1BA78AA0-B0AB-49B2-8B11-CF56D83C2582}" srcOrd="0" destOrd="0" presId="urn:microsoft.com/office/officeart/2005/8/layout/cycle6"/>
    <dgm:cxn modelId="{86DC4F7A-79F2-4E40-860E-809D92E59C7D}" type="presOf" srcId="{6A090D69-81CF-47B0-BAA9-2ADD287336F3}" destId="{8C47F540-C7C8-4A9E-83C0-279A594BF44C}" srcOrd="0" destOrd="0" presId="urn:microsoft.com/office/officeart/2005/8/layout/cycle6"/>
    <dgm:cxn modelId="{F4106E85-86E5-43A7-8A74-6EB1A0233438}" type="presOf" srcId="{57070C96-E4F4-47F5-940C-3C5376D67BE4}" destId="{B31D3C87-64BB-42B1-ABD0-EED9A4D5E496}" srcOrd="0" destOrd="0" presId="urn:microsoft.com/office/officeart/2005/8/layout/cycle6"/>
    <dgm:cxn modelId="{664D9F94-7CF7-4A8D-A1A3-7F77E9A43CC3}" srcId="{6CD64414-1755-40BD-88C0-4425CFF12AD4}" destId="{ACB2AEB5-1D4B-4A81-9BB7-976A9FF29CB5}" srcOrd="2" destOrd="0" parTransId="{32A61A78-7918-457E-8832-1061F1826A75}" sibTransId="{0B3CBCA6-91F4-4452-9961-0541D675092B}"/>
    <dgm:cxn modelId="{9A1A3497-578B-4DF6-8A78-247986B07CE8}" type="presOf" srcId="{3BE70BAA-F582-40DC-908B-659541993734}" destId="{11BBC0F4-4E4D-4D97-B939-E46520405869}" srcOrd="0" destOrd="0" presId="urn:microsoft.com/office/officeart/2005/8/layout/cycle6"/>
    <dgm:cxn modelId="{8635749A-5A92-499E-A95D-98A78281C19D}" type="presOf" srcId="{58EFAD80-C814-4871-80E2-FAB179A5F3EB}" destId="{E964956A-673F-4E8C-B571-98E2ABD85107}" srcOrd="0" destOrd="0" presId="urn:microsoft.com/office/officeart/2005/8/layout/cycle6"/>
    <dgm:cxn modelId="{1A7B969F-6843-401E-86F4-418F2BFC3280}" type="presOf" srcId="{0B3CBCA6-91F4-4452-9961-0541D675092B}" destId="{A8B6A71F-29C3-456C-B267-1527AA13F847}" srcOrd="0" destOrd="0" presId="urn:microsoft.com/office/officeart/2005/8/layout/cycle6"/>
    <dgm:cxn modelId="{A8C7ACA8-A0E6-4BE6-B2DF-91706CE2B47B}" type="presOf" srcId="{4696606E-CEF8-488E-A286-D15B82964A8F}" destId="{2DDBD423-605C-4151-83C6-B60044570F50}" srcOrd="0" destOrd="0" presId="urn:microsoft.com/office/officeart/2005/8/layout/cycle6"/>
    <dgm:cxn modelId="{62B279AF-CAA3-4849-A786-BB5A447FAB9B}" type="presOf" srcId="{4761911D-8307-4F84-9374-790994CFEC13}" destId="{16CC860C-B324-46F9-8BE5-B6DCA48A51FA}" srcOrd="0" destOrd="0" presId="urn:microsoft.com/office/officeart/2005/8/layout/cycle6"/>
    <dgm:cxn modelId="{A08B16BA-23DC-443F-9999-F4EC6BDDAFFC}" srcId="{6CD64414-1755-40BD-88C0-4425CFF12AD4}" destId="{4761911D-8307-4F84-9374-790994CFEC13}" srcOrd="1" destOrd="0" parTransId="{06F69C06-2F12-416B-8E23-FF66827564A5}" sibTransId="{58EFAD80-C814-4871-80E2-FAB179A5F3EB}"/>
    <dgm:cxn modelId="{9A6090C4-553F-422B-BD9F-290962398876}" type="presOf" srcId="{ED0EB014-094F-41A8-9FF8-B731C71AE7C3}" destId="{EBBCBD9D-9755-41DD-BAD2-7E632ADF7937}" srcOrd="0" destOrd="0" presId="urn:microsoft.com/office/officeart/2005/8/layout/cycle6"/>
    <dgm:cxn modelId="{FFF54CC5-5CB5-47F7-B142-8C2094AD16D4}" type="presOf" srcId="{ACB2AEB5-1D4B-4A81-9BB7-976A9FF29CB5}" destId="{A1635F7F-C217-43EC-BD51-BB1CF1A4B5B2}" srcOrd="0" destOrd="0" presId="urn:microsoft.com/office/officeart/2005/8/layout/cycle6"/>
    <dgm:cxn modelId="{221272CE-8575-40C3-9F90-A73ED0F4522D}" type="presOf" srcId="{42C1943F-5875-4343-90A2-DE096B2F6B2A}" destId="{20F54A87-05B1-47B9-89CC-87C0F859D015}" srcOrd="0" destOrd="0" presId="urn:microsoft.com/office/officeart/2005/8/layout/cycle6"/>
    <dgm:cxn modelId="{E9D336E3-2FB1-48CC-9BEA-291B17202210}" srcId="{6CD64414-1755-40BD-88C0-4425CFF12AD4}" destId="{BE76F737-6BF4-43B7-BBD0-D2C6D330C952}" srcOrd="5" destOrd="0" parTransId="{DFCD1947-FA58-4B01-9D70-685B741EE463}" sibTransId="{57070C96-E4F4-47F5-940C-3C5376D67BE4}"/>
    <dgm:cxn modelId="{A7AFA9EE-3366-414A-B13B-55567542A14E}" srcId="{6CD64414-1755-40BD-88C0-4425CFF12AD4}" destId="{00E9265C-12AD-47E5-B704-F0CB21BA2991}" srcOrd="4" destOrd="0" parTransId="{55DA1C23-18A0-4C8E-8F5A-CEA24AE73941}" sibTransId="{4696606E-CEF8-488E-A286-D15B82964A8F}"/>
    <dgm:cxn modelId="{46CE66FB-E884-4E83-B1B5-1B27CB12EC97}" type="presOf" srcId="{45C1ABB0-ABA1-47A9-AC73-D2CBCD79E19B}" destId="{2E1A72BD-1167-4AEB-9E32-E44380E4F96D}" srcOrd="0" destOrd="0" presId="urn:microsoft.com/office/officeart/2005/8/layout/cycle6"/>
    <dgm:cxn modelId="{17AEC82B-5AC1-4FD9-A5D7-373895E471A9}" type="presParOf" srcId="{1BA78AA0-B0AB-49B2-8B11-CF56D83C2582}" destId="{88847C38-CD35-437E-A0E3-5FE84C4676F7}" srcOrd="0" destOrd="0" presId="urn:microsoft.com/office/officeart/2005/8/layout/cycle6"/>
    <dgm:cxn modelId="{F68F312D-0FD9-4973-BE61-47A10589BE5F}" type="presParOf" srcId="{1BA78AA0-B0AB-49B2-8B11-CF56D83C2582}" destId="{39230445-0ADE-4D39-BE9B-68EF1D8A2440}" srcOrd="1" destOrd="0" presId="urn:microsoft.com/office/officeart/2005/8/layout/cycle6"/>
    <dgm:cxn modelId="{A327C6EC-A5FA-4FB3-875C-8A5E172A1FAD}" type="presParOf" srcId="{1BA78AA0-B0AB-49B2-8B11-CF56D83C2582}" destId="{8C47F540-C7C8-4A9E-83C0-279A594BF44C}" srcOrd="2" destOrd="0" presId="urn:microsoft.com/office/officeart/2005/8/layout/cycle6"/>
    <dgm:cxn modelId="{1B865944-8056-409B-AFBF-4C44F3C23702}" type="presParOf" srcId="{1BA78AA0-B0AB-49B2-8B11-CF56D83C2582}" destId="{16CC860C-B324-46F9-8BE5-B6DCA48A51FA}" srcOrd="3" destOrd="0" presId="urn:microsoft.com/office/officeart/2005/8/layout/cycle6"/>
    <dgm:cxn modelId="{82605765-B886-474B-8AA7-BE4D8041577F}" type="presParOf" srcId="{1BA78AA0-B0AB-49B2-8B11-CF56D83C2582}" destId="{2C11AD9B-1B43-4F76-8BFA-6A66C35761CB}" srcOrd="4" destOrd="0" presId="urn:microsoft.com/office/officeart/2005/8/layout/cycle6"/>
    <dgm:cxn modelId="{DB14938E-7DC8-4BC7-B476-68958BC154BA}" type="presParOf" srcId="{1BA78AA0-B0AB-49B2-8B11-CF56D83C2582}" destId="{E964956A-673F-4E8C-B571-98E2ABD85107}" srcOrd="5" destOrd="0" presId="urn:microsoft.com/office/officeart/2005/8/layout/cycle6"/>
    <dgm:cxn modelId="{DB765DD2-814C-4FA9-83DE-63187A72B78E}" type="presParOf" srcId="{1BA78AA0-B0AB-49B2-8B11-CF56D83C2582}" destId="{A1635F7F-C217-43EC-BD51-BB1CF1A4B5B2}" srcOrd="6" destOrd="0" presId="urn:microsoft.com/office/officeart/2005/8/layout/cycle6"/>
    <dgm:cxn modelId="{309B4C14-5F62-4044-9B6A-F009D848BB84}" type="presParOf" srcId="{1BA78AA0-B0AB-49B2-8B11-CF56D83C2582}" destId="{E6AA95CA-FB51-4AB6-8D19-52CF3FFA3EFF}" srcOrd="7" destOrd="0" presId="urn:microsoft.com/office/officeart/2005/8/layout/cycle6"/>
    <dgm:cxn modelId="{3A3530AB-AEDB-449A-BB8D-972853F186B9}" type="presParOf" srcId="{1BA78AA0-B0AB-49B2-8B11-CF56D83C2582}" destId="{A8B6A71F-29C3-456C-B267-1527AA13F847}" srcOrd="8" destOrd="0" presId="urn:microsoft.com/office/officeart/2005/8/layout/cycle6"/>
    <dgm:cxn modelId="{55EEF006-85E7-4295-83AC-6268E22A86DB}" type="presParOf" srcId="{1BA78AA0-B0AB-49B2-8B11-CF56D83C2582}" destId="{20F54A87-05B1-47B9-89CC-87C0F859D015}" srcOrd="9" destOrd="0" presId="urn:microsoft.com/office/officeart/2005/8/layout/cycle6"/>
    <dgm:cxn modelId="{6A9B06CA-C9F9-41B0-B7E1-2B4F10945A55}" type="presParOf" srcId="{1BA78AA0-B0AB-49B2-8B11-CF56D83C2582}" destId="{CCC90790-1EEA-4BA5-8FAB-609171C780C4}" srcOrd="10" destOrd="0" presId="urn:microsoft.com/office/officeart/2005/8/layout/cycle6"/>
    <dgm:cxn modelId="{FEAE5B30-70B7-4957-AF99-F2EBFF7CE1E9}" type="presParOf" srcId="{1BA78AA0-B0AB-49B2-8B11-CF56D83C2582}" destId="{EBBCBD9D-9755-41DD-BAD2-7E632ADF7937}" srcOrd="11" destOrd="0" presId="urn:microsoft.com/office/officeart/2005/8/layout/cycle6"/>
    <dgm:cxn modelId="{768ABD1A-7DC4-42DA-B4D3-4504F28A23CE}" type="presParOf" srcId="{1BA78AA0-B0AB-49B2-8B11-CF56D83C2582}" destId="{4E8F2D74-124C-4F71-8494-BA61E4F223AB}" srcOrd="12" destOrd="0" presId="urn:microsoft.com/office/officeart/2005/8/layout/cycle6"/>
    <dgm:cxn modelId="{68A4E85E-232F-4409-90BD-2D388A574D5C}" type="presParOf" srcId="{1BA78AA0-B0AB-49B2-8B11-CF56D83C2582}" destId="{056D1B4F-E017-4A15-A385-F9F1F089CDFE}" srcOrd="13" destOrd="0" presId="urn:microsoft.com/office/officeart/2005/8/layout/cycle6"/>
    <dgm:cxn modelId="{EB15B61F-7C3E-4802-B6C5-17347338307D}" type="presParOf" srcId="{1BA78AA0-B0AB-49B2-8B11-CF56D83C2582}" destId="{2DDBD423-605C-4151-83C6-B60044570F50}" srcOrd="14" destOrd="0" presId="urn:microsoft.com/office/officeart/2005/8/layout/cycle6"/>
    <dgm:cxn modelId="{0D481351-C4EB-4BC3-924D-79FE5D4E4CF9}" type="presParOf" srcId="{1BA78AA0-B0AB-49B2-8B11-CF56D83C2582}" destId="{1D9EE84D-FDF6-47E4-BC01-EF7F322D2FF2}" srcOrd="15" destOrd="0" presId="urn:microsoft.com/office/officeart/2005/8/layout/cycle6"/>
    <dgm:cxn modelId="{83BB1ADC-BC26-42D8-9E10-1635F607BAFE}" type="presParOf" srcId="{1BA78AA0-B0AB-49B2-8B11-CF56D83C2582}" destId="{48464824-EBDA-4E1F-853C-4604BE6378D3}" srcOrd="16" destOrd="0" presId="urn:microsoft.com/office/officeart/2005/8/layout/cycle6"/>
    <dgm:cxn modelId="{25A7E647-DA86-40A0-9EB3-A17E52E43EF1}" type="presParOf" srcId="{1BA78AA0-B0AB-49B2-8B11-CF56D83C2582}" destId="{B31D3C87-64BB-42B1-ABD0-EED9A4D5E496}" srcOrd="17" destOrd="0" presId="urn:microsoft.com/office/officeart/2005/8/layout/cycle6"/>
    <dgm:cxn modelId="{21E8EBAB-062D-41F3-A097-A7F5D1FF3B89}" type="presParOf" srcId="{1BA78AA0-B0AB-49B2-8B11-CF56D83C2582}" destId="{11BBC0F4-4E4D-4D97-B939-E46520405869}" srcOrd="18" destOrd="0" presId="urn:microsoft.com/office/officeart/2005/8/layout/cycle6"/>
    <dgm:cxn modelId="{18F301A4-2C25-43DC-AC39-EE80E7BEA32E}" type="presParOf" srcId="{1BA78AA0-B0AB-49B2-8B11-CF56D83C2582}" destId="{67CA9823-26AD-47B0-AA50-A8930A4A9DCA}" srcOrd="19" destOrd="0" presId="urn:microsoft.com/office/officeart/2005/8/layout/cycle6"/>
    <dgm:cxn modelId="{92BD3C0B-7717-42C1-BA51-A9143C9BB8DF}" type="presParOf" srcId="{1BA78AA0-B0AB-49B2-8B11-CF56D83C2582}" destId="{2E1A72BD-1167-4AEB-9E32-E44380E4F96D}" srcOrd="2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4D3AB5-9D8D-4EFF-9F7B-DDC855E48387}">
      <dsp:nvSpPr>
        <dsp:cNvPr id="0" name=""/>
        <dsp:cNvSpPr/>
      </dsp:nvSpPr>
      <dsp:spPr>
        <a:xfrm>
          <a:off x="0" y="33299"/>
          <a:ext cx="3348880" cy="71136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b="1" kern="1200" dirty="0"/>
            <a:t>Prihodi poslovanja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 dirty="0"/>
            <a:t>187.743.738,18 eura</a:t>
          </a:r>
        </a:p>
      </dsp:txBody>
      <dsp:txXfrm>
        <a:off x="34726" y="68025"/>
        <a:ext cx="3279428" cy="641908"/>
      </dsp:txXfrm>
    </dsp:sp>
    <dsp:sp modelId="{4430A0A9-EBBE-4851-B8F5-CCC4CB53C15F}">
      <dsp:nvSpPr>
        <dsp:cNvPr id="0" name=""/>
        <dsp:cNvSpPr/>
      </dsp:nvSpPr>
      <dsp:spPr>
        <a:xfrm>
          <a:off x="0" y="1660544"/>
          <a:ext cx="3348880" cy="711360"/>
        </a:xfrm>
        <a:prstGeom prst="roundRect">
          <a:avLst/>
        </a:prstGeom>
        <a:solidFill>
          <a:schemeClr val="accent1">
            <a:shade val="50000"/>
            <a:hueOff val="180718"/>
            <a:satOff val="-3780"/>
            <a:lumOff val="210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b="1" kern="1200" dirty="0"/>
            <a:t>Primici od fin. imovine i zaduživanja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b="1" kern="1200" dirty="0"/>
            <a:t> </a:t>
          </a:r>
          <a:r>
            <a:rPr lang="hr-HR" sz="1400" b="0" kern="1200" dirty="0"/>
            <a:t>8.983.077,35  eura</a:t>
          </a:r>
        </a:p>
      </dsp:txBody>
      <dsp:txXfrm>
        <a:off x="34726" y="1695270"/>
        <a:ext cx="3279428" cy="641908"/>
      </dsp:txXfrm>
    </dsp:sp>
    <dsp:sp modelId="{EEB8353C-810F-499B-9144-B2322D7BC01D}">
      <dsp:nvSpPr>
        <dsp:cNvPr id="0" name=""/>
        <dsp:cNvSpPr/>
      </dsp:nvSpPr>
      <dsp:spPr>
        <a:xfrm>
          <a:off x="0" y="846730"/>
          <a:ext cx="3348880" cy="711360"/>
        </a:xfrm>
        <a:prstGeom prst="roundRect">
          <a:avLst/>
        </a:prstGeom>
        <a:solidFill>
          <a:schemeClr val="accent1">
            <a:shade val="50000"/>
            <a:hueOff val="361436"/>
            <a:satOff val="-7560"/>
            <a:lumOff val="420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b="1" kern="1200" dirty="0"/>
            <a:t>Prihodi od prodaje nefin. imovine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b="0" kern="1200" dirty="0"/>
            <a:t>363.697,12 eura</a:t>
          </a:r>
        </a:p>
      </dsp:txBody>
      <dsp:txXfrm>
        <a:off x="34726" y="881456"/>
        <a:ext cx="3279428" cy="641908"/>
      </dsp:txXfrm>
    </dsp:sp>
    <dsp:sp modelId="{76593AEE-6677-4237-BDA2-3F8F68DC9F91}">
      <dsp:nvSpPr>
        <dsp:cNvPr id="0" name=""/>
        <dsp:cNvSpPr/>
      </dsp:nvSpPr>
      <dsp:spPr>
        <a:xfrm>
          <a:off x="0" y="2495700"/>
          <a:ext cx="3348880" cy="711360"/>
        </a:xfrm>
        <a:prstGeom prst="roundRect">
          <a:avLst/>
        </a:prstGeom>
        <a:solidFill>
          <a:schemeClr val="accent1">
            <a:shade val="50000"/>
            <a:hueOff val="180718"/>
            <a:satOff val="-3780"/>
            <a:lumOff val="210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b="1" kern="1200" dirty="0"/>
            <a:t>Preneseni višak iz 2023. godine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 dirty="0"/>
            <a:t>3.464.487,35 eura</a:t>
          </a:r>
        </a:p>
      </dsp:txBody>
      <dsp:txXfrm>
        <a:off x="34726" y="2530426"/>
        <a:ext cx="3279428" cy="6419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F623C0-3814-43EE-9A05-13F8A7A95A8B}">
      <dsp:nvSpPr>
        <dsp:cNvPr id="0" name=""/>
        <dsp:cNvSpPr/>
      </dsp:nvSpPr>
      <dsp:spPr>
        <a:xfrm>
          <a:off x="0" y="1747947"/>
          <a:ext cx="4632176" cy="1146842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100" b="1" u="none" kern="1200" dirty="0"/>
            <a:t>Izmjene i dopune za 2024. godinu</a:t>
          </a:r>
          <a:endParaRPr lang="hr-HR" sz="2100" kern="1200" dirty="0"/>
        </a:p>
      </dsp:txBody>
      <dsp:txXfrm>
        <a:off x="0" y="1747947"/>
        <a:ext cx="4632176" cy="619295"/>
      </dsp:txXfrm>
    </dsp:sp>
    <dsp:sp modelId="{F86DDC54-07A8-4C8C-931B-31A05F11A916}">
      <dsp:nvSpPr>
        <dsp:cNvPr id="0" name=""/>
        <dsp:cNvSpPr/>
      </dsp:nvSpPr>
      <dsp:spPr>
        <a:xfrm>
          <a:off x="0" y="2344305"/>
          <a:ext cx="4632176" cy="52754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b="1" u="sng" kern="1200" dirty="0"/>
            <a:t>200.550.000,00 eura</a:t>
          </a:r>
          <a:endParaRPr lang="hr-HR" sz="1800" kern="1200" dirty="0"/>
        </a:p>
      </dsp:txBody>
      <dsp:txXfrm>
        <a:off x="0" y="2344305"/>
        <a:ext cx="4632176" cy="527547"/>
      </dsp:txXfrm>
    </dsp:sp>
    <dsp:sp modelId="{9D572A36-63FB-4DFF-80AC-FF5C3A4E0733}">
      <dsp:nvSpPr>
        <dsp:cNvPr id="0" name=""/>
        <dsp:cNvSpPr/>
      </dsp:nvSpPr>
      <dsp:spPr>
        <a:xfrm rot="10800000">
          <a:off x="0" y="0"/>
          <a:ext cx="4632176" cy="1763844"/>
        </a:xfrm>
        <a:prstGeom prst="upArrowCallou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100" b="1" u="none" kern="1200" dirty="0"/>
            <a:t>Plan za 2024. godinu</a:t>
          </a:r>
          <a:endParaRPr lang="hr-HR" sz="2100" kern="1200" dirty="0"/>
        </a:p>
      </dsp:txBody>
      <dsp:txXfrm rot="-10800000">
        <a:off x="0" y="0"/>
        <a:ext cx="4632176" cy="619109"/>
      </dsp:txXfrm>
    </dsp:sp>
    <dsp:sp modelId="{A874D18E-C23D-4AAD-BFB3-DCD43FDAC840}">
      <dsp:nvSpPr>
        <dsp:cNvPr id="0" name=""/>
        <dsp:cNvSpPr/>
      </dsp:nvSpPr>
      <dsp:spPr>
        <a:xfrm>
          <a:off x="0" y="620415"/>
          <a:ext cx="4632176" cy="5273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b="1" u="sng" kern="1200" dirty="0"/>
            <a:t>169.100.000,00 eura</a:t>
          </a:r>
        </a:p>
      </dsp:txBody>
      <dsp:txXfrm>
        <a:off x="0" y="620415"/>
        <a:ext cx="4632176" cy="5273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9A41A0-B893-4009-B8C6-61ABC06F8E28}">
      <dsp:nvSpPr>
        <dsp:cNvPr id="0" name=""/>
        <dsp:cNvSpPr/>
      </dsp:nvSpPr>
      <dsp:spPr>
        <a:xfrm>
          <a:off x="0" y="301499"/>
          <a:ext cx="3348880" cy="45360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435CD82E-5616-4708-AB59-B2A5A12DD9C4}">
      <dsp:nvSpPr>
        <dsp:cNvPr id="0" name=""/>
        <dsp:cNvSpPr/>
      </dsp:nvSpPr>
      <dsp:spPr>
        <a:xfrm>
          <a:off x="167444" y="35819"/>
          <a:ext cx="3064312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606" tIns="0" rIns="88606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b="1" u="none" kern="1200"/>
            <a:t>Prihodi poslovanja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/>
            <a:t>45.374.614,99 eura</a:t>
          </a:r>
          <a:endParaRPr lang="hr-HR" sz="1400" kern="1200" dirty="0"/>
        </a:p>
      </dsp:txBody>
      <dsp:txXfrm>
        <a:off x="193383" y="61758"/>
        <a:ext cx="3012434" cy="479482"/>
      </dsp:txXfrm>
    </dsp:sp>
    <dsp:sp modelId="{4F53389B-63E0-4B2B-A0FA-C30D184AC424}">
      <dsp:nvSpPr>
        <dsp:cNvPr id="0" name=""/>
        <dsp:cNvSpPr/>
      </dsp:nvSpPr>
      <dsp:spPr>
        <a:xfrm>
          <a:off x="0" y="1117980"/>
          <a:ext cx="3348880" cy="453600"/>
        </a:xfrm>
        <a:prstGeom prst="rect">
          <a:avLst/>
        </a:prstGeom>
        <a:noFill/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926B38-A9DE-4302-BEB4-1523A53776F3}">
      <dsp:nvSpPr>
        <dsp:cNvPr id="0" name=""/>
        <dsp:cNvSpPr/>
      </dsp:nvSpPr>
      <dsp:spPr>
        <a:xfrm>
          <a:off x="143327" y="1661083"/>
          <a:ext cx="3064312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606" tIns="0" rIns="88606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b="1" kern="1200"/>
            <a:t>Primici od fin. imovine i zaduživanja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b="0" kern="1200"/>
            <a:t>  6.470.106,66 eura</a:t>
          </a:r>
          <a:endParaRPr lang="hr-HR" sz="1400" b="0" kern="1200" dirty="0"/>
        </a:p>
      </dsp:txBody>
      <dsp:txXfrm>
        <a:off x="169266" y="1687022"/>
        <a:ext cx="3012434" cy="479482"/>
      </dsp:txXfrm>
    </dsp:sp>
    <dsp:sp modelId="{0B6DFDE6-CC62-4855-A696-8D31543F3801}">
      <dsp:nvSpPr>
        <dsp:cNvPr id="0" name=""/>
        <dsp:cNvSpPr/>
      </dsp:nvSpPr>
      <dsp:spPr>
        <a:xfrm>
          <a:off x="0" y="2725529"/>
          <a:ext cx="3348880" cy="453600"/>
        </a:xfrm>
        <a:prstGeom prst="rect">
          <a:avLst/>
        </a:prstGeom>
        <a:noFill/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C4C80F-444E-461E-9B35-6C31E8D22168}">
      <dsp:nvSpPr>
        <dsp:cNvPr id="0" name=""/>
        <dsp:cNvSpPr/>
      </dsp:nvSpPr>
      <dsp:spPr>
        <a:xfrm>
          <a:off x="143501" y="814438"/>
          <a:ext cx="3081542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606" tIns="0" rIns="88606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b="1" kern="1200"/>
            <a:t>Prihodi od prodaje nefin. imovine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/>
            <a:t>10.000,00 eura</a:t>
          </a:r>
          <a:endParaRPr lang="hr-HR" sz="1400" kern="1200" dirty="0"/>
        </a:p>
      </dsp:txBody>
      <dsp:txXfrm>
        <a:off x="169440" y="840377"/>
        <a:ext cx="3029664" cy="479482"/>
      </dsp:txXfrm>
    </dsp:sp>
    <dsp:sp modelId="{D63E227D-F084-44B0-86F0-571F9FAED194}">
      <dsp:nvSpPr>
        <dsp:cNvPr id="0" name=""/>
        <dsp:cNvSpPr/>
      </dsp:nvSpPr>
      <dsp:spPr>
        <a:xfrm>
          <a:off x="0" y="2288932"/>
          <a:ext cx="3348880" cy="453600"/>
        </a:xfrm>
        <a:prstGeom prst="rect">
          <a:avLst/>
        </a:prstGeom>
        <a:noFill/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3EBFC1-B5F2-4BB9-9E1E-707FF342E013}">
      <dsp:nvSpPr>
        <dsp:cNvPr id="0" name=""/>
        <dsp:cNvSpPr/>
      </dsp:nvSpPr>
      <dsp:spPr>
        <a:xfrm>
          <a:off x="167444" y="2485260"/>
          <a:ext cx="3081542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606" tIns="0" rIns="88606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b="1" kern="1200"/>
            <a:t>Preneseni višak iz 2023. godine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/>
            <a:t>  4.355.890,52 eura</a:t>
          </a:r>
          <a:endParaRPr lang="hr-HR" sz="1400" kern="1200" dirty="0"/>
        </a:p>
      </dsp:txBody>
      <dsp:txXfrm>
        <a:off x="193383" y="2511199"/>
        <a:ext cx="3029664" cy="4794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F623C0-3814-43EE-9A05-13F8A7A95A8B}">
      <dsp:nvSpPr>
        <dsp:cNvPr id="0" name=""/>
        <dsp:cNvSpPr/>
      </dsp:nvSpPr>
      <dsp:spPr>
        <a:xfrm>
          <a:off x="0" y="1747947"/>
          <a:ext cx="4632176" cy="1146842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100" b="1" u="none" kern="1200" dirty="0"/>
            <a:t>Izmjene i dopune za 2024.godinu</a:t>
          </a:r>
          <a:endParaRPr lang="hr-HR" sz="2100" kern="1200" dirty="0"/>
        </a:p>
      </dsp:txBody>
      <dsp:txXfrm>
        <a:off x="0" y="1747947"/>
        <a:ext cx="4632176" cy="619295"/>
      </dsp:txXfrm>
    </dsp:sp>
    <dsp:sp modelId="{F86DDC54-07A8-4C8C-931B-31A05F11A916}">
      <dsp:nvSpPr>
        <dsp:cNvPr id="0" name=""/>
        <dsp:cNvSpPr/>
      </dsp:nvSpPr>
      <dsp:spPr>
        <a:xfrm>
          <a:off x="0" y="2344305"/>
          <a:ext cx="4632176" cy="527547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56.210.612,07 eura</a:t>
          </a:r>
        </a:p>
      </dsp:txBody>
      <dsp:txXfrm>
        <a:off x="0" y="2344305"/>
        <a:ext cx="4632176" cy="527547"/>
      </dsp:txXfrm>
    </dsp:sp>
    <dsp:sp modelId="{9D572A36-63FB-4DFF-80AC-FF5C3A4E0733}">
      <dsp:nvSpPr>
        <dsp:cNvPr id="0" name=""/>
        <dsp:cNvSpPr/>
      </dsp:nvSpPr>
      <dsp:spPr>
        <a:xfrm rot="10800000">
          <a:off x="0" y="0"/>
          <a:ext cx="4632176" cy="1763844"/>
        </a:xfrm>
        <a:prstGeom prst="upArrowCallout">
          <a:avLst/>
        </a:prstGeom>
        <a:solidFill>
          <a:schemeClr val="lt1"/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100" b="1" u="none" kern="1200" dirty="0"/>
            <a:t>Plan za 2024. godinu</a:t>
          </a:r>
          <a:endParaRPr lang="hr-HR" sz="2100" kern="1200" dirty="0"/>
        </a:p>
      </dsp:txBody>
      <dsp:txXfrm rot="-10800000">
        <a:off x="0" y="0"/>
        <a:ext cx="4632176" cy="619109"/>
      </dsp:txXfrm>
    </dsp:sp>
    <dsp:sp modelId="{A874D18E-C23D-4AAD-BFB3-DCD43FDAC840}">
      <dsp:nvSpPr>
        <dsp:cNvPr id="0" name=""/>
        <dsp:cNvSpPr/>
      </dsp:nvSpPr>
      <dsp:spPr>
        <a:xfrm>
          <a:off x="0" y="620415"/>
          <a:ext cx="4632176" cy="527389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10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 49.445.469,18 eura</a:t>
          </a:r>
        </a:p>
      </dsp:txBody>
      <dsp:txXfrm>
        <a:off x="0" y="620415"/>
        <a:ext cx="4632176" cy="5273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847C38-CD35-437E-A0E3-5FE84C4676F7}">
      <dsp:nvSpPr>
        <dsp:cNvPr id="0" name=""/>
        <dsp:cNvSpPr/>
      </dsp:nvSpPr>
      <dsp:spPr>
        <a:xfrm>
          <a:off x="2965469" y="-17832"/>
          <a:ext cx="1040599" cy="67638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100" b="1" kern="1200" dirty="0"/>
            <a:t>Osnovne škole osim onih na području grada Zadra - 27</a:t>
          </a:r>
        </a:p>
      </dsp:txBody>
      <dsp:txXfrm>
        <a:off x="2998488" y="15187"/>
        <a:ext cx="974561" cy="610351"/>
      </dsp:txXfrm>
    </dsp:sp>
    <dsp:sp modelId="{8C47F540-C7C8-4A9E-83C0-279A594BF44C}">
      <dsp:nvSpPr>
        <dsp:cNvPr id="0" name=""/>
        <dsp:cNvSpPr/>
      </dsp:nvSpPr>
      <dsp:spPr>
        <a:xfrm>
          <a:off x="1552427" y="320362"/>
          <a:ext cx="3866683" cy="3866683"/>
        </a:xfrm>
        <a:custGeom>
          <a:avLst/>
          <a:gdLst/>
          <a:ahLst/>
          <a:cxnLst/>
          <a:rect l="0" t="0" r="0" b="0"/>
          <a:pathLst>
            <a:path>
              <a:moveTo>
                <a:pt x="2460555" y="73272"/>
              </a:moveTo>
              <a:arcTo wR="1933341" hR="1933341" stAng="17149484" swAng="1258991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CC860C-B324-46F9-8BE5-B6DCA48A51FA}">
      <dsp:nvSpPr>
        <dsp:cNvPr id="0" name=""/>
        <dsp:cNvSpPr/>
      </dsp:nvSpPr>
      <dsp:spPr>
        <a:xfrm>
          <a:off x="4477016" y="710090"/>
          <a:ext cx="1040599" cy="676389"/>
        </a:xfrm>
        <a:prstGeom prst="roundRect">
          <a:avLst/>
        </a:prstGeom>
        <a:solidFill>
          <a:schemeClr val="accent3">
            <a:hueOff val="1875044"/>
            <a:satOff val="-2813"/>
            <a:lumOff val="-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Kazalište lutaka, Narodni muzej - 2 </a:t>
          </a:r>
          <a:endParaRPr lang="hr-HR" sz="900" kern="1200" dirty="0"/>
        </a:p>
      </dsp:txBody>
      <dsp:txXfrm>
        <a:off x="4510035" y="743109"/>
        <a:ext cx="974561" cy="610351"/>
      </dsp:txXfrm>
    </dsp:sp>
    <dsp:sp modelId="{E964956A-673F-4E8C-B571-98E2ABD85107}">
      <dsp:nvSpPr>
        <dsp:cNvPr id="0" name=""/>
        <dsp:cNvSpPr/>
      </dsp:nvSpPr>
      <dsp:spPr>
        <a:xfrm>
          <a:off x="1552427" y="320362"/>
          <a:ext cx="3866683" cy="3866683"/>
        </a:xfrm>
        <a:custGeom>
          <a:avLst/>
          <a:gdLst/>
          <a:ahLst/>
          <a:cxnLst/>
          <a:rect l="0" t="0" r="0" b="0"/>
          <a:pathLst>
            <a:path>
              <a:moveTo>
                <a:pt x="3665732" y="1075069"/>
              </a:moveTo>
              <a:arcTo wR="1933341" hR="1933341" stAng="20018700" swAng="1763646"/>
            </a:path>
          </a:pathLst>
        </a:custGeom>
        <a:noFill/>
        <a:ln w="9525" cap="flat" cmpd="sng" algn="ctr">
          <a:solidFill>
            <a:schemeClr val="accent3">
              <a:hueOff val="1875044"/>
              <a:satOff val="-2813"/>
              <a:lumOff val="-45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635F7F-C217-43EC-BD51-BB1CF1A4B5B2}">
      <dsp:nvSpPr>
        <dsp:cNvPr id="0" name=""/>
        <dsp:cNvSpPr/>
      </dsp:nvSpPr>
      <dsp:spPr>
        <a:xfrm>
          <a:off x="4765091" y="2366192"/>
          <a:ext cx="1211091" cy="635441"/>
        </a:xfrm>
        <a:prstGeom prst="round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Zavod za prostorno uređenje, JU Natura Jadera - 2 </a:t>
          </a:r>
          <a:endParaRPr lang="hr-HR" sz="1100" kern="1200" dirty="0"/>
        </a:p>
      </dsp:txBody>
      <dsp:txXfrm>
        <a:off x="4796111" y="2397212"/>
        <a:ext cx="1149051" cy="573401"/>
      </dsp:txXfrm>
    </dsp:sp>
    <dsp:sp modelId="{A8B6A71F-29C3-456C-B267-1527AA13F847}">
      <dsp:nvSpPr>
        <dsp:cNvPr id="0" name=""/>
        <dsp:cNvSpPr/>
      </dsp:nvSpPr>
      <dsp:spPr>
        <a:xfrm>
          <a:off x="1552427" y="320362"/>
          <a:ext cx="3866683" cy="3866683"/>
        </a:xfrm>
        <a:custGeom>
          <a:avLst/>
          <a:gdLst/>
          <a:ahLst/>
          <a:cxnLst/>
          <a:rect l="0" t="0" r="0" b="0"/>
          <a:pathLst>
            <a:path>
              <a:moveTo>
                <a:pt x="3713052" y="2688616"/>
              </a:moveTo>
              <a:arcTo wR="1933341" hR="1933341" stAng="1379725" swAng="1399431"/>
            </a:path>
          </a:pathLst>
        </a:custGeom>
        <a:noFill/>
        <a:ln w="9525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F54A87-05B1-47B9-89CC-87C0F859D015}">
      <dsp:nvSpPr>
        <dsp:cNvPr id="0" name=""/>
        <dsp:cNvSpPr/>
      </dsp:nvSpPr>
      <dsp:spPr>
        <a:xfrm>
          <a:off x="3804314" y="3657389"/>
          <a:ext cx="1040599" cy="676389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100" kern="1200" dirty="0"/>
            <a:t>ZADRA, AGRRA, INOVACIJA - 3</a:t>
          </a:r>
        </a:p>
      </dsp:txBody>
      <dsp:txXfrm>
        <a:off x="3837333" y="3690408"/>
        <a:ext cx="974561" cy="610351"/>
      </dsp:txXfrm>
    </dsp:sp>
    <dsp:sp modelId="{EBBCBD9D-9755-41DD-BAD2-7E632ADF7937}">
      <dsp:nvSpPr>
        <dsp:cNvPr id="0" name=""/>
        <dsp:cNvSpPr/>
      </dsp:nvSpPr>
      <dsp:spPr>
        <a:xfrm>
          <a:off x="1552427" y="320362"/>
          <a:ext cx="3866683" cy="3866683"/>
        </a:xfrm>
        <a:custGeom>
          <a:avLst/>
          <a:gdLst/>
          <a:ahLst/>
          <a:cxnLst/>
          <a:rect l="0" t="0" r="0" b="0"/>
          <a:pathLst>
            <a:path>
              <a:moveTo>
                <a:pt x="2246708" y="3841117"/>
              </a:moveTo>
              <a:arcTo wR="1933341" hR="1933341" stAng="4840322" swAng="917615"/>
            </a:path>
          </a:pathLst>
        </a:custGeom>
        <a:noFill/>
        <a:ln w="9525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8F2D74-124C-4F71-8494-BA61E4F223AB}">
      <dsp:nvSpPr>
        <dsp:cNvPr id="0" name=""/>
        <dsp:cNvSpPr/>
      </dsp:nvSpPr>
      <dsp:spPr>
        <a:xfrm>
          <a:off x="2014233" y="3619004"/>
          <a:ext cx="1265379" cy="753160"/>
        </a:xfrm>
        <a:prstGeom prst="round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100" kern="1200" dirty="0"/>
            <a:t>Vijeća nacionalnih manjina (albanska, srpska) - 2</a:t>
          </a:r>
        </a:p>
      </dsp:txBody>
      <dsp:txXfrm>
        <a:off x="2050999" y="3655770"/>
        <a:ext cx="1191847" cy="679628"/>
      </dsp:txXfrm>
    </dsp:sp>
    <dsp:sp modelId="{2DDBD423-605C-4151-83C6-B60044570F50}">
      <dsp:nvSpPr>
        <dsp:cNvPr id="0" name=""/>
        <dsp:cNvSpPr/>
      </dsp:nvSpPr>
      <dsp:spPr>
        <a:xfrm>
          <a:off x="1552427" y="320362"/>
          <a:ext cx="3866683" cy="3866683"/>
        </a:xfrm>
        <a:custGeom>
          <a:avLst/>
          <a:gdLst/>
          <a:ahLst/>
          <a:cxnLst/>
          <a:rect l="0" t="0" r="0" b="0"/>
          <a:pathLst>
            <a:path>
              <a:moveTo>
                <a:pt x="559401" y="3293524"/>
              </a:moveTo>
              <a:arcTo wR="1933341" hR="1933341" stAng="8117298" swAng="1264747"/>
            </a:path>
          </a:pathLst>
        </a:custGeom>
        <a:noFill/>
        <a:ln w="9525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9EE84D-FDF6-47E4-BC01-EF7F322D2FF2}">
      <dsp:nvSpPr>
        <dsp:cNvPr id="0" name=""/>
        <dsp:cNvSpPr/>
      </dsp:nvSpPr>
      <dsp:spPr>
        <a:xfrm>
          <a:off x="1080600" y="2345717"/>
          <a:ext cx="1040599" cy="676389"/>
        </a:xfrm>
        <a:prstGeom prst="roundRect">
          <a:avLst/>
        </a:prstGeom>
        <a:solidFill>
          <a:schemeClr val="accent3">
            <a:hueOff val="9375220"/>
            <a:satOff val="-14067"/>
            <a:lumOff val="-22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b="1" kern="1200" dirty="0"/>
            <a:t>Sve ustanove u zdravstvu i Dom za starije i nemoćne -6 </a:t>
          </a:r>
          <a:endParaRPr lang="hr-HR" sz="900" kern="1200" dirty="0"/>
        </a:p>
      </dsp:txBody>
      <dsp:txXfrm>
        <a:off x="1113619" y="2378736"/>
        <a:ext cx="974561" cy="610351"/>
      </dsp:txXfrm>
    </dsp:sp>
    <dsp:sp modelId="{B31D3C87-64BB-42B1-ABD0-EED9A4D5E496}">
      <dsp:nvSpPr>
        <dsp:cNvPr id="0" name=""/>
        <dsp:cNvSpPr/>
      </dsp:nvSpPr>
      <dsp:spPr>
        <a:xfrm>
          <a:off x="1552427" y="320362"/>
          <a:ext cx="3866683" cy="3866683"/>
        </a:xfrm>
        <a:custGeom>
          <a:avLst/>
          <a:gdLst/>
          <a:ahLst/>
          <a:cxnLst/>
          <a:rect l="0" t="0" r="0" b="0"/>
          <a:pathLst>
            <a:path>
              <a:moveTo>
                <a:pt x="1749" y="2015560"/>
              </a:moveTo>
              <a:arcTo wR="1933341" hR="1933341" stAng="10653760" swAng="1727893"/>
            </a:path>
          </a:pathLst>
        </a:custGeom>
        <a:noFill/>
        <a:ln w="9525" cap="flat" cmpd="sng" algn="ctr">
          <a:solidFill>
            <a:schemeClr val="accent3">
              <a:hueOff val="9375220"/>
              <a:satOff val="-14067"/>
              <a:lumOff val="-228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BBC0F4-4E4D-4D97-B939-E46520405869}">
      <dsp:nvSpPr>
        <dsp:cNvPr id="0" name=""/>
        <dsp:cNvSpPr/>
      </dsp:nvSpPr>
      <dsp:spPr>
        <a:xfrm>
          <a:off x="1453921" y="710090"/>
          <a:ext cx="1040599" cy="676389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b="1" kern="1200" dirty="0"/>
            <a:t>Sve srednje škole i Đački dom Zadar - 20</a:t>
          </a:r>
        </a:p>
      </dsp:txBody>
      <dsp:txXfrm>
        <a:off x="1486940" y="743109"/>
        <a:ext cx="974561" cy="610351"/>
      </dsp:txXfrm>
    </dsp:sp>
    <dsp:sp modelId="{2E1A72BD-1167-4AEB-9E32-E44380E4F96D}">
      <dsp:nvSpPr>
        <dsp:cNvPr id="0" name=""/>
        <dsp:cNvSpPr/>
      </dsp:nvSpPr>
      <dsp:spPr>
        <a:xfrm>
          <a:off x="1552427" y="320362"/>
          <a:ext cx="3866683" cy="3866683"/>
        </a:xfrm>
        <a:custGeom>
          <a:avLst/>
          <a:gdLst/>
          <a:ahLst/>
          <a:cxnLst/>
          <a:rect l="0" t="0" r="0" b="0"/>
          <a:pathLst>
            <a:path>
              <a:moveTo>
                <a:pt x="775010" y="385414"/>
              </a:moveTo>
              <a:arcTo wR="1933341" hR="1933341" stAng="13991526" swAng="1258991"/>
            </a:path>
          </a:pathLst>
        </a:custGeom>
        <a:noFill/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1" cy="493315"/>
          </a:xfrm>
          <a:prstGeom prst="rect">
            <a:avLst/>
          </a:prstGeom>
        </p:spPr>
        <p:txBody>
          <a:bodyPr vert="horz" lIns="91397" tIns="45700" rIns="91397" bIns="45700" rtlCol="0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15375" y="1"/>
            <a:ext cx="2918831" cy="493315"/>
          </a:xfrm>
          <a:prstGeom prst="rect">
            <a:avLst/>
          </a:prstGeom>
        </p:spPr>
        <p:txBody>
          <a:bodyPr vert="horz" lIns="91397" tIns="45700" rIns="91397" bIns="45700" rtlCol="0"/>
          <a:lstStyle>
            <a:lvl1pPr algn="r">
              <a:defRPr sz="1200"/>
            </a:lvl1pPr>
          </a:lstStyle>
          <a:p>
            <a:fld id="{DC408B5C-0BA1-4F8E-AC71-7934E10859FF}" type="datetimeFigureOut">
              <a:rPr lang="hr-HR" smtClean="0"/>
              <a:pPr/>
              <a:t>02.07.2024</a:t>
            </a:fld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1" y="9371288"/>
            <a:ext cx="2918831" cy="493315"/>
          </a:xfrm>
          <a:prstGeom prst="rect">
            <a:avLst/>
          </a:prstGeom>
        </p:spPr>
        <p:txBody>
          <a:bodyPr vert="horz" lIns="91397" tIns="45700" rIns="91397" bIns="45700" rtlCol="0" anchor="b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15375" y="9371288"/>
            <a:ext cx="2918831" cy="493315"/>
          </a:xfrm>
          <a:prstGeom prst="rect">
            <a:avLst/>
          </a:prstGeom>
        </p:spPr>
        <p:txBody>
          <a:bodyPr vert="horz" lIns="91397" tIns="45700" rIns="91397" bIns="45700" rtlCol="0" anchor="b"/>
          <a:lstStyle>
            <a:lvl1pPr algn="r">
              <a:defRPr sz="1200"/>
            </a:lvl1pPr>
          </a:lstStyle>
          <a:p>
            <a:fld id="{79358AF2-9D9B-4EB1-B441-A1D6F4E39081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143385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1" cy="493315"/>
          </a:xfrm>
          <a:prstGeom prst="rect">
            <a:avLst/>
          </a:prstGeom>
        </p:spPr>
        <p:txBody>
          <a:bodyPr vert="horz" lIns="91397" tIns="45700" rIns="91397" bIns="45700" rtlCol="0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1" cy="493315"/>
          </a:xfrm>
          <a:prstGeom prst="rect">
            <a:avLst/>
          </a:prstGeom>
        </p:spPr>
        <p:txBody>
          <a:bodyPr vert="horz" lIns="91397" tIns="45700" rIns="91397" bIns="45700" rtlCol="0"/>
          <a:lstStyle>
            <a:lvl1pPr algn="r">
              <a:defRPr sz="1200"/>
            </a:lvl1pPr>
          </a:lstStyle>
          <a:p>
            <a:fld id="{62B5AC49-C11E-4448-ACFD-E273141DD7BA}" type="datetimeFigureOut">
              <a:rPr lang="hr-HR" smtClean="0"/>
              <a:pPr/>
              <a:t>02.07.2024</a:t>
            </a:fld>
            <a:endParaRPr lang="hr-HR" dirty="0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7" tIns="45700" rIns="91397" bIns="45700" rtlCol="0" anchor="ctr"/>
          <a:lstStyle/>
          <a:p>
            <a:endParaRPr lang="hr-HR" dirty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3577" y="4686504"/>
            <a:ext cx="5388610" cy="4439840"/>
          </a:xfrm>
          <a:prstGeom prst="rect">
            <a:avLst/>
          </a:prstGeom>
        </p:spPr>
        <p:txBody>
          <a:bodyPr vert="horz" lIns="91397" tIns="45700" rIns="91397" bIns="45700" rtlCol="0">
            <a:normAutofit/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1" y="9371288"/>
            <a:ext cx="2918831" cy="493315"/>
          </a:xfrm>
          <a:prstGeom prst="rect">
            <a:avLst/>
          </a:prstGeom>
        </p:spPr>
        <p:txBody>
          <a:bodyPr vert="horz" lIns="91397" tIns="45700" rIns="91397" bIns="45700" rtlCol="0" anchor="b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15375" y="9371288"/>
            <a:ext cx="2918831" cy="493315"/>
          </a:xfrm>
          <a:prstGeom prst="rect">
            <a:avLst/>
          </a:prstGeom>
        </p:spPr>
        <p:txBody>
          <a:bodyPr vert="horz" lIns="91397" tIns="45700" rIns="91397" bIns="45700" rtlCol="0" anchor="b"/>
          <a:lstStyle>
            <a:lvl1pPr algn="r">
              <a:defRPr sz="1200"/>
            </a:lvl1pPr>
          </a:lstStyle>
          <a:p>
            <a:fld id="{DD077998-8650-42FB-8289-5B211F63B0B9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92451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77998-8650-42FB-8289-5B211F63B0B9}" type="slidenum">
              <a:rPr lang="hr-HR" smtClean="0"/>
              <a:pPr/>
              <a:t>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80637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77998-8650-42FB-8289-5B211F63B0B9}" type="slidenum">
              <a:rPr lang="hr-HR" smtClean="0"/>
              <a:pPr/>
              <a:t>10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00468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77998-8650-42FB-8289-5B211F63B0B9}" type="slidenum">
              <a:rPr lang="hr-HR" smtClean="0"/>
              <a:pPr/>
              <a:t>11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44515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77998-8650-42FB-8289-5B211F63B0B9}" type="slidenum">
              <a:rPr lang="hr-HR" smtClean="0"/>
              <a:pPr/>
              <a:t>15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911301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77998-8650-42FB-8289-5B211F63B0B9}" type="slidenum">
              <a:rPr lang="hr-HR" smtClean="0"/>
              <a:pPr/>
              <a:t>16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91130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02C51-3C87-47B8-889C-FBF5E5DAE5A6}" type="datetime1">
              <a:rPr lang="hr-HR" smtClean="0"/>
              <a:pPr/>
              <a:t>02.07.2024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B90D-3327-4C38-A9DC-854A4FF1F117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slow" advClick="0" advTm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A6263-5EE2-4A9F-A3B6-A0E34ED53C5D}" type="datetime1">
              <a:rPr lang="hr-HR" smtClean="0"/>
              <a:pPr/>
              <a:t>02.07.2024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B90D-3327-4C38-A9DC-854A4FF1F117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slow" advClick="0"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F1F1-7610-428A-9839-DDA2401171E3}" type="datetime1">
              <a:rPr lang="hr-HR" smtClean="0"/>
              <a:pPr/>
              <a:t>02.07.2024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B90D-3327-4C38-A9DC-854A4FF1F117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slow" advClick="0" advTm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B8122-B690-4B19-B3BD-99F78443DDC6}" type="datetime1">
              <a:rPr lang="hr-HR" smtClean="0"/>
              <a:pPr/>
              <a:t>02.07.2024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B90D-3327-4C38-A9DC-854A4FF1F117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slow" advClick="0" advTm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98B2-F21E-4DE8-913C-7C0DE7A031BC}" type="datetime1">
              <a:rPr lang="hr-HR" smtClean="0"/>
              <a:pPr/>
              <a:t>02.07.2024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B90D-3327-4C38-A9DC-854A4FF1F117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slow" advClick="0" advTm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0E03-0981-47FD-B93C-0272402EE4D9}" type="datetime1">
              <a:rPr lang="hr-HR" smtClean="0"/>
              <a:pPr/>
              <a:t>02.07.2024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B90D-3327-4C38-A9DC-854A4FF1F117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slow" advClick="0" advTm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906AA-5A95-43DE-B3CF-DA499704FBC6}" type="datetime1">
              <a:rPr lang="hr-HR" smtClean="0"/>
              <a:pPr/>
              <a:t>02.07.2024</a:t>
            </a:fld>
            <a:endParaRPr lang="hr-HR" dirty="0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B90D-3327-4C38-A9DC-854A4FF1F117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slow" advClick="0" advTm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CDCB6-FB64-4229-A63D-DC4D65726AF8}" type="datetime1">
              <a:rPr lang="hr-HR" smtClean="0"/>
              <a:pPr/>
              <a:t>02.07.2024</a:t>
            </a:fld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B90D-3327-4C38-A9DC-854A4FF1F117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slow" advClick="0"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B8D3-0087-412E-A4C0-0637E15835D0}" type="datetime1">
              <a:rPr lang="hr-HR" smtClean="0"/>
              <a:pPr/>
              <a:t>02.07.2024</a:t>
            </a:fld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B90D-3327-4C38-A9DC-854A4FF1F117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slow" advClick="0"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8C35-5015-4C28-AC4C-BF2C13DAD7B6}" type="datetime1">
              <a:rPr lang="hr-HR" smtClean="0"/>
              <a:pPr/>
              <a:t>02.07.2024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B90D-3327-4C38-A9DC-854A4FF1F117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slow" advClick="0"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B7FD-5DFD-45C5-8FA5-562730141A36}" type="datetime1">
              <a:rPr lang="hr-HR" smtClean="0"/>
              <a:pPr/>
              <a:t>02.07.2024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8B90D-3327-4C38-A9DC-854A4FF1F117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slow" advClick="0" advTm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F2DDF-051E-4B66-9995-596200EBC02A}" type="datetime1">
              <a:rPr lang="hr-HR" smtClean="0"/>
              <a:pPr/>
              <a:t>02.07.2024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8B90D-3327-4C38-A9DC-854A4FF1F117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0"/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darska-zupanija.hr/component/content/article?id=479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gif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917848"/>
            <a:ext cx="8229600" cy="1431032"/>
          </a:xfrm>
        </p:spPr>
        <p:txBody>
          <a:bodyPr>
            <a:normAutofit fontScale="90000"/>
          </a:bodyPr>
          <a:lstStyle/>
          <a:p>
            <a:br>
              <a:rPr lang="hr-HR" sz="1400" b="1" dirty="0">
                <a:solidFill>
                  <a:srgbClr val="121284"/>
                </a:solidFill>
              </a:rPr>
            </a:br>
            <a:br>
              <a:rPr lang="hr-HR" sz="1400" b="1" dirty="0">
                <a:solidFill>
                  <a:srgbClr val="121284"/>
                </a:solidFill>
              </a:rPr>
            </a:br>
            <a:r>
              <a:rPr lang="hr-HR" sz="1400" b="1" dirty="0">
                <a:solidFill>
                  <a:srgbClr val="121284"/>
                </a:solidFill>
              </a:rPr>
              <a:t>REPUBLIKA HRVATSKA</a:t>
            </a:r>
            <a:br>
              <a:rPr lang="hr-HR" sz="1400" b="1" dirty="0">
                <a:solidFill>
                  <a:srgbClr val="121284"/>
                </a:solidFill>
              </a:rPr>
            </a:br>
            <a:r>
              <a:rPr lang="hr-HR" sz="1400" b="1" dirty="0">
                <a:solidFill>
                  <a:srgbClr val="121284"/>
                </a:solidFill>
              </a:rPr>
              <a:t>ZADARSKA ŽUPANIJA</a:t>
            </a:r>
            <a:br>
              <a:rPr lang="hr-HR" b="1" dirty="0">
                <a:solidFill>
                  <a:srgbClr val="121284"/>
                </a:solidFill>
              </a:rPr>
            </a:br>
            <a:br>
              <a:rPr lang="hr-HR" b="1" dirty="0">
                <a:solidFill>
                  <a:srgbClr val="121284"/>
                </a:solidFill>
              </a:rPr>
            </a:br>
            <a:r>
              <a:rPr lang="hr-HR" sz="3100" b="1" dirty="0">
                <a:solidFill>
                  <a:srgbClr val="121284"/>
                </a:solidFill>
              </a:rPr>
              <a:t>Izmjene i dopune proračuna Zadarske županije za 2024. godinu</a:t>
            </a:r>
            <a:br>
              <a:rPr lang="hr-HR" sz="3100" b="1" dirty="0">
                <a:solidFill>
                  <a:srgbClr val="121284"/>
                </a:solidFill>
              </a:rPr>
            </a:br>
            <a:r>
              <a:rPr lang="hr-HR" sz="3200" b="1" dirty="0">
                <a:solidFill>
                  <a:srgbClr val="002060"/>
                </a:solidFill>
              </a:rPr>
              <a:t> - </a:t>
            </a:r>
            <a:r>
              <a:rPr lang="hr-HR" sz="2900" b="1" dirty="0">
                <a:solidFill>
                  <a:srgbClr val="002060"/>
                </a:solidFill>
              </a:rPr>
              <a:t>vodič za građane -</a:t>
            </a:r>
            <a:br>
              <a:rPr lang="hr-HR" sz="2900" b="1" dirty="0">
                <a:solidFill>
                  <a:srgbClr val="006600"/>
                </a:solidFill>
              </a:rPr>
            </a:br>
            <a:br>
              <a:rPr lang="hr-HR" b="1" dirty="0">
                <a:solidFill>
                  <a:srgbClr val="121284"/>
                </a:solidFill>
              </a:rPr>
            </a:br>
            <a:endParaRPr lang="hr-HR" b="1" dirty="0">
              <a:solidFill>
                <a:srgbClr val="121284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4294967295"/>
          </p:nvPr>
        </p:nvSpPr>
        <p:spPr>
          <a:xfrm>
            <a:off x="1061013" y="4535707"/>
            <a:ext cx="6840537" cy="1511300"/>
          </a:xfrm>
        </p:spPr>
        <p:txBody>
          <a:bodyPr>
            <a:normAutofit/>
          </a:bodyPr>
          <a:lstStyle/>
          <a:p>
            <a:endParaRPr lang="hr-HR" sz="800" dirty="0">
              <a:solidFill>
                <a:srgbClr val="121284"/>
              </a:solidFill>
            </a:endParaRPr>
          </a:p>
          <a:p>
            <a:pPr>
              <a:buNone/>
            </a:pPr>
            <a:r>
              <a:rPr lang="hr-HR" sz="2400" b="1" dirty="0">
                <a:solidFill>
                  <a:srgbClr val="121284"/>
                </a:solidFill>
              </a:rPr>
              <a:t>                                                                                 </a:t>
            </a:r>
          </a:p>
          <a:p>
            <a:pPr algn="ctr">
              <a:buNone/>
            </a:pPr>
            <a:r>
              <a:rPr lang="hr-HR" sz="2900" b="1" dirty="0">
                <a:solidFill>
                  <a:srgbClr val="121284"/>
                </a:solidFill>
              </a:rPr>
              <a:t>Zadar, lipanj 2024.</a:t>
            </a:r>
          </a:p>
        </p:txBody>
      </p:sp>
      <p:pic>
        <p:nvPicPr>
          <p:cNvPr id="9223" name="Picture 7" descr="http://upload.wikimedia.org/wikipedia/hr/6/62/Zastava_zadarske_zupanij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2492896"/>
            <a:ext cx="3754760" cy="1877381"/>
          </a:xfrm>
          <a:prstGeom prst="rect">
            <a:avLst/>
          </a:prstGeom>
          <a:noFill/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FC64FD83-BBA3-4270-AB69-DCCA336BF3F1}"/>
              </a:ext>
            </a:extLst>
          </p:cNvPr>
          <p:cNvSpPr txBox="1"/>
          <p:nvPr/>
        </p:nvSpPr>
        <p:spPr>
          <a:xfrm>
            <a:off x="1170219" y="6042774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hr-HR" sz="1400" b="1" dirty="0">
                <a:solidFill>
                  <a:srgbClr val="002060"/>
                </a:solidFill>
              </a:rPr>
              <a:t>Prijedlog Izmjena i dopuna proračuna Zadarske županije za 2024. godinu </a:t>
            </a:r>
            <a:r>
              <a:rPr lang="hr-HR" sz="1400" b="1" dirty="0"/>
              <a:t>poslan je Županijskoj skupštini na donošenje u zakonski predviđenom roku</a:t>
            </a:r>
          </a:p>
        </p:txBody>
      </p:sp>
    </p:spTree>
    <p:extLst>
      <p:ext uri="{BB962C8B-B14F-4D97-AF65-F5344CB8AC3E}">
        <p14:creationId xmlns:p14="http://schemas.microsoft.com/office/powerpoint/2010/main" val="430075019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br>
              <a:rPr lang="hr-HR" dirty="0"/>
            </a:br>
            <a:br>
              <a:rPr lang="hr-HR" dirty="0"/>
            </a:br>
            <a:endParaRPr lang="hr-HR" dirty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 dirty="0"/>
          </a:p>
        </p:txBody>
      </p:sp>
      <p:sp>
        <p:nvSpPr>
          <p:cNvPr id="28" name="Naslov 1"/>
          <p:cNvSpPr txBox="1">
            <a:spLocks/>
          </p:cNvSpPr>
          <p:nvPr/>
        </p:nvSpPr>
        <p:spPr>
          <a:xfrm>
            <a:off x="1223628" y="244459"/>
            <a:ext cx="7272808" cy="8811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r-HR" sz="4400" noProof="0" dirty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kumimoji="0" lang="hr-HR" sz="9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Rashodi po</a:t>
            </a:r>
            <a:r>
              <a:rPr kumimoji="0" lang="hr-HR" sz="96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organizacijskoj </a:t>
            </a:r>
            <a:r>
              <a:rPr lang="hr-HR" sz="9600" b="1" noProof="0" dirty="0">
                <a:latin typeface="+mj-lt"/>
                <a:ea typeface="+mj-ea"/>
                <a:cs typeface="+mj-cs"/>
              </a:rPr>
              <a:t>klasifikaciji</a:t>
            </a:r>
            <a:br>
              <a:rPr kumimoji="0" lang="hr-HR" sz="9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hr-HR" sz="9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298" y="1376288"/>
            <a:ext cx="885110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400" b="1" dirty="0">
                <a:cs typeface="Arial" pitchFamily="34" charset="0"/>
              </a:rPr>
              <a:t>    Grafikon 3. Rashodi Izmjena i dopuna Proračuna Zadarske županije po </a:t>
            </a:r>
            <a:r>
              <a:rPr lang="hr-HR" sz="1400" b="1" dirty="0">
                <a:solidFill>
                  <a:schemeClr val="accent4">
                    <a:lumMod val="75000"/>
                  </a:schemeClr>
                </a:solidFill>
                <a:cs typeface="Arial" pitchFamily="34" charset="0"/>
              </a:rPr>
              <a:t>organizacijskoj klasifikaciji </a:t>
            </a:r>
            <a:r>
              <a:rPr lang="hr-HR" sz="1400" b="1" dirty="0">
                <a:cs typeface="Arial" pitchFamily="34" charset="0"/>
              </a:rPr>
              <a:t>(mil. eura)</a:t>
            </a:r>
          </a:p>
        </p:txBody>
      </p:sp>
      <p:pic>
        <p:nvPicPr>
          <p:cNvPr id="16" name="Slika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5346" y="495092"/>
            <a:ext cx="504056" cy="633001"/>
          </a:xfrm>
          <a:prstGeom prst="rect">
            <a:avLst/>
          </a:prstGeom>
        </p:spPr>
      </p:pic>
      <p:graphicFrame>
        <p:nvGraphicFramePr>
          <p:cNvPr id="17" name="Grafikon 16"/>
          <p:cNvGraphicFramePr/>
          <p:nvPr>
            <p:extLst>
              <p:ext uri="{D42A27DB-BD31-4B8C-83A1-F6EECF244321}">
                <p14:modId xmlns:p14="http://schemas.microsoft.com/office/powerpoint/2010/main" val="3682655205"/>
              </p:ext>
            </p:extLst>
          </p:nvPr>
        </p:nvGraphicFramePr>
        <p:xfrm>
          <a:off x="0" y="1844824"/>
          <a:ext cx="914400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12"/>
          <p:cNvSpPr txBox="1"/>
          <p:nvPr/>
        </p:nvSpPr>
        <p:spPr>
          <a:xfrm>
            <a:off x="0" y="6488668"/>
            <a:ext cx="486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u="sng" dirty="0">
                <a:solidFill>
                  <a:srgbClr val="002060"/>
                </a:solidFill>
                <a:latin typeface="Gabriola" panose="04040605051002020D02" pitchFamily="82" charset="0"/>
              </a:rPr>
              <a:t>Upravni odjel za financije i proračun Zadarske županije</a:t>
            </a:r>
            <a:endParaRPr lang="en-US" b="1" u="sng" dirty="0">
              <a:solidFill>
                <a:srgbClr val="002060"/>
              </a:solidFill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118621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hr-HR" dirty="0"/>
            </a:br>
            <a:br>
              <a:rPr lang="hr-HR" dirty="0"/>
            </a:br>
            <a:endParaRPr lang="hr-HR" dirty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 dirty="0"/>
          </a:p>
        </p:txBody>
      </p:sp>
      <p:sp>
        <p:nvSpPr>
          <p:cNvPr id="28" name="Naslov 1"/>
          <p:cNvSpPr txBox="1">
            <a:spLocks/>
          </p:cNvSpPr>
          <p:nvPr/>
        </p:nvSpPr>
        <p:spPr>
          <a:xfrm>
            <a:off x="1047001" y="226466"/>
            <a:ext cx="7272808" cy="8811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hr-HR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hr-H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9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Rashodi po</a:t>
            </a:r>
            <a:r>
              <a:rPr kumimoji="0" lang="hr-HR" sz="96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funkcijskoj </a:t>
            </a:r>
            <a:r>
              <a:rPr lang="hr-HR" sz="9600" b="1" noProof="0" dirty="0">
                <a:latin typeface="+mj-lt"/>
                <a:ea typeface="+mj-ea"/>
                <a:cs typeface="+mj-cs"/>
              </a:rPr>
              <a:t>klasifikaciji</a:t>
            </a:r>
            <a:br>
              <a:rPr kumimoji="0" lang="hr-HR" sz="9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hr-HR" sz="9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79512" y="1412776"/>
            <a:ext cx="85137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400" b="1" dirty="0">
                <a:cs typeface="Arial" pitchFamily="34" charset="0"/>
              </a:rPr>
              <a:t>Grafikon 4. Rashodi Izmjena i dopuna Proračuna Zadarske županije po </a:t>
            </a:r>
            <a:r>
              <a:rPr lang="hr-HR" sz="14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funkcijskoj klasifikaciji  </a:t>
            </a:r>
            <a:r>
              <a:rPr lang="hr-HR" sz="1400" b="1" dirty="0">
                <a:cs typeface="Arial" pitchFamily="34" charset="0"/>
              </a:rPr>
              <a:t>(</a:t>
            </a:r>
            <a:r>
              <a:rPr lang="hr-HR" sz="1400" b="1" dirty="0" err="1">
                <a:cs typeface="Arial" pitchFamily="34" charset="0"/>
              </a:rPr>
              <a:t>mil</a:t>
            </a:r>
            <a:r>
              <a:rPr lang="hr-HR" sz="1400" b="1" dirty="0">
                <a:cs typeface="Arial" pitchFamily="34" charset="0"/>
              </a:rPr>
              <a:t>. eura)</a:t>
            </a:r>
          </a:p>
        </p:txBody>
      </p:sp>
      <p:pic>
        <p:nvPicPr>
          <p:cNvPr id="16" name="Slika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0174" y="529637"/>
            <a:ext cx="504056" cy="633001"/>
          </a:xfrm>
          <a:prstGeom prst="rect">
            <a:avLst/>
          </a:prstGeom>
        </p:spPr>
      </p:pic>
      <p:graphicFrame>
        <p:nvGraphicFramePr>
          <p:cNvPr id="10" name="Grafikon 9"/>
          <p:cNvGraphicFramePr/>
          <p:nvPr>
            <p:extLst>
              <p:ext uri="{D42A27DB-BD31-4B8C-83A1-F6EECF244321}">
                <p14:modId xmlns:p14="http://schemas.microsoft.com/office/powerpoint/2010/main" val="3994271833"/>
              </p:ext>
            </p:extLst>
          </p:nvPr>
        </p:nvGraphicFramePr>
        <p:xfrm>
          <a:off x="611560" y="1988840"/>
          <a:ext cx="7560840" cy="4227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0" y="6488668"/>
            <a:ext cx="486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u="sng" dirty="0">
                <a:solidFill>
                  <a:srgbClr val="002060"/>
                </a:solidFill>
                <a:latin typeface="Gabriola" panose="04040605051002020D02" pitchFamily="82" charset="0"/>
              </a:rPr>
              <a:t>Upravni odjel za financije i proračun Zadarske županije</a:t>
            </a:r>
            <a:endParaRPr lang="en-US" b="1" u="sng" dirty="0">
              <a:solidFill>
                <a:srgbClr val="002060"/>
              </a:solidFill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884714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E18E443-9718-4D15-866C-A83C1A281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hr-HR" sz="2400" b="1" dirty="0"/>
              <a:t>Najznačajnije promjene su unutar sljedećih odjela: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E3AB512-EE00-470B-8232-21A5A89F9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75656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1600" b="1" i="1" dirty="0">
                <a:solidFill>
                  <a:srgbClr val="000000"/>
                </a:solidFill>
                <a:highlight>
                  <a:srgbClr val="BCCFE6"/>
                </a:highlight>
              </a:rPr>
              <a:t>Financijski plan Službe ureda župana </a:t>
            </a:r>
            <a:r>
              <a:rPr lang="hr-HR" sz="1600" dirty="0">
                <a:solidFill>
                  <a:srgbClr val="000000"/>
                </a:solidFill>
              </a:rPr>
              <a:t>iznosi 581 tis. eura, za 100 tis. eura više u odnosu na plan, a povećanje se planira radi povećanja pomoći jedinicama lokalne samouprave u prevladavanju teškoća u tekućem poslovanju,</a:t>
            </a:r>
          </a:p>
          <a:p>
            <a:pPr marL="0" indent="0">
              <a:buNone/>
            </a:pPr>
            <a:r>
              <a:rPr lang="hr-HR" sz="1600" b="1" i="1" dirty="0">
                <a:solidFill>
                  <a:srgbClr val="000000"/>
                </a:solidFill>
                <a:highlight>
                  <a:srgbClr val="BCCFE6"/>
                </a:highlight>
              </a:rPr>
              <a:t>Financijski plan UO za financije i proračun </a:t>
            </a:r>
            <a:r>
              <a:rPr lang="hr-HR" sz="1600" dirty="0">
                <a:solidFill>
                  <a:srgbClr val="000000"/>
                </a:solidFill>
              </a:rPr>
              <a:t>iznosi 9,7 </a:t>
            </a:r>
            <a:r>
              <a:rPr lang="hr-HR" sz="1600" dirty="0" err="1">
                <a:solidFill>
                  <a:srgbClr val="000000"/>
                </a:solidFill>
              </a:rPr>
              <a:t>mil</a:t>
            </a:r>
            <a:r>
              <a:rPr lang="hr-HR" sz="1600" dirty="0">
                <a:solidFill>
                  <a:srgbClr val="000000"/>
                </a:solidFill>
              </a:rPr>
              <a:t>. eura, za 2,0 </a:t>
            </a:r>
            <a:r>
              <a:rPr lang="hr-HR" sz="1600" dirty="0" err="1">
                <a:solidFill>
                  <a:srgbClr val="000000"/>
                </a:solidFill>
              </a:rPr>
              <a:t>mil</a:t>
            </a:r>
            <a:r>
              <a:rPr lang="hr-HR" sz="1600" dirty="0">
                <a:solidFill>
                  <a:srgbClr val="000000"/>
                </a:solidFill>
              </a:rPr>
              <a:t>. eura više u odnosu na plan. Planira se povećanje u iznosu 1,0 </a:t>
            </a:r>
            <a:r>
              <a:rPr lang="hr-HR" sz="1600" dirty="0" err="1">
                <a:solidFill>
                  <a:srgbClr val="000000"/>
                </a:solidFill>
              </a:rPr>
              <a:t>mil</a:t>
            </a:r>
            <a:r>
              <a:rPr lang="hr-HR" sz="1600" dirty="0">
                <a:solidFill>
                  <a:srgbClr val="000000"/>
                </a:solidFill>
              </a:rPr>
              <a:t>. eura na rashodima provođenja Parlamentarnih izbora koji se financiraju iz Državnog proračuna. Također je povećana aktivnosti Rashodi za zaposlene, a sve sukladno odredbama Dodatka II. Kolektivnog ugovora za službenike i namještenike Upravnih tijela Zadarske županije kojim je povećana osnovica za obračun plaća,</a:t>
            </a:r>
          </a:p>
          <a:p>
            <a:pPr marL="0" indent="0">
              <a:buNone/>
            </a:pPr>
            <a:r>
              <a:rPr lang="hr-HR" sz="1600" b="1" i="1" dirty="0">
                <a:solidFill>
                  <a:srgbClr val="000000"/>
                </a:solidFill>
                <a:highlight>
                  <a:srgbClr val="BCCFE6"/>
                </a:highlight>
              </a:rPr>
              <a:t>Financijski plan UO za obrazovanje, kulturu i šport</a:t>
            </a:r>
            <a:r>
              <a:rPr lang="hr-HR" sz="1600" i="1" dirty="0">
                <a:solidFill>
                  <a:srgbClr val="000000"/>
                </a:solidFill>
                <a:highlight>
                  <a:srgbClr val="BCCFE6"/>
                </a:highlight>
              </a:rPr>
              <a:t> </a:t>
            </a:r>
            <a:r>
              <a:rPr lang="hr-HR" sz="1600" dirty="0">
                <a:solidFill>
                  <a:srgbClr val="000000"/>
                </a:solidFill>
              </a:rPr>
              <a:t>iznosi 97,6 </a:t>
            </a:r>
            <a:r>
              <a:rPr lang="hr-HR" sz="1600" dirty="0" err="1">
                <a:solidFill>
                  <a:srgbClr val="000000"/>
                </a:solidFill>
              </a:rPr>
              <a:t>mil</a:t>
            </a:r>
            <a:r>
              <a:rPr lang="hr-HR" sz="1600" dirty="0">
                <a:solidFill>
                  <a:srgbClr val="000000"/>
                </a:solidFill>
              </a:rPr>
              <a:t>. eura, za 14,0 </a:t>
            </a:r>
            <a:r>
              <a:rPr lang="hr-HR" sz="1600" dirty="0" err="1">
                <a:solidFill>
                  <a:srgbClr val="000000"/>
                </a:solidFill>
              </a:rPr>
              <a:t>mil</a:t>
            </a:r>
            <a:r>
              <a:rPr lang="hr-HR" sz="1600" dirty="0">
                <a:solidFill>
                  <a:srgbClr val="000000"/>
                </a:solidFill>
              </a:rPr>
              <a:t>. eura više u odnosu na plan, a povećanje se ponajviše odnosi na porast rashoda za plaće i doprinose na plaće zaposlenika u osnovnim i srednjim školama na temelju Temeljnog kolektivnog Ugovora za zaposlenike u javnim službama. Također povećani su rashodi unutar tekućeg projekta Projektna dokumentacija – javne potrebe radi planiranih ulaganja u školske objekte iz izvornog prihoda ZŽ.</a:t>
            </a:r>
            <a:endParaRPr lang="hr-HR" sz="1300" dirty="0"/>
          </a:p>
          <a:p>
            <a:pPr marL="0" indent="0">
              <a:buNone/>
            </a:pPr>
            <a:r>
              <a:rPr lang="hr-HR" sz="1300" b="1" dirty="0"/>
              <a:t> </a:t>
            </a:r>
            <a:endParaRPr lang="hr-HR" sz="1300" dirty="0"/>
          </a:p>
        </p:txBody>
      </p:sp>
    </p:spTree>
    <p:extLst>
      <p:ext uri="{BB962C8B-B14F-4D97-AF65-F5344CB8AC3E}">
        <p14:creationId xmlns:p14="http://schemas.microsoft.com/office/powerpoint/2010/main" val="402010083"/>
      </p:ext>
    </p:extLst>
  </p:cSld>
  <p:clrMapOvr>
    <a:masterClrMapping/>
  </p:clrMapOvr>
  <p:transition spd="slow" advClick="0" advTm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486042D-0976-425A-A782-3F80B172F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356" y="260648"/>
            <a:ext cx="8507288" cy="490066"/>
          </a:xfrm>
        </p:spPr>
        <p:txBody>
          <a:bodyPr>
            <a:normAutofit/>
          </a:bodyPr>
          <a:lstStyle/>
          <a:p>
            <a:r>
              <a:rPr lang="hr-HR" sz="2400" b="1" dirty="0"/>
              <a:t>Najznačajnije promjene su unutar sljedećih odjela:</a:t>
            </a:r>
            <a:endParaRPr lang="hr-HR" sz="24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8494ED0-E194-4137-A08F-56E2FDAA5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356" y="1166018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1600" b="1" i="1" dirty="0">
                <a:highlight>
                  <a:srgbClr val="BCCFE6"/>
                </a:highlight>
              </a:rPr>
              <a:t>Financijski plan UO za zdravstvo </a:t>
            </a:r>
            <a:r>
              <a:rPr lang="hr-HR" sz="1600" dirty="0"/>
              <a:t>iznosi 61,0 </a:t>
            </a:r>
            <a:r>
              <a:rPr lang="hr-HR" sz="1600" dirty="0" err="1"/>
              <a:t>mil</a:t>
            </a:r>
            <a:r>
              <a:rPr lang="hr-HR" sz="1600" dirty="0"/>
              <a:t>. eura, odnosno za 12,2 </a:t>
            </a:r>
            <a:r>
              <a:rPr lang="hr-HR" sz="1600" dirty="0" err="1"/>
              <a:t>mil</a:t>
            </a:r>
            <a:r>
              <a:rPr lang="hr-HR" sz="1600" dirty="0"/>
              <a:t>. eura više u odnosu na početni plan. Povećani su financijski planovi korisnika u sustavu zdravstva:</a:t>
            </a:r>
          </a:p>
          <a:p>
            <a:pPr marL="0" indent="0">
              <a:buNone/>
            </a:pPr>
            <a:r>
              <a:rPr lang="hr-HR" sz="1600" dirty="0"/>
              <a:t>- 6,2 </a:t>
            </a:r>
            <a:r>
              <a:rPr lang="hr-HR" sz="1600" dirty="0" err="1"/>
              <a:t>mil</a:t>
            </a:r>
            <a:r>
              <a:rPr lang="hr-HR" sz="1600" dirty="0"/>
              <a:t>. eura Specijalna bolnica za ortopediju Biograd na moru,</a:t>
            </a:r>
          </a:p>
          <a:p>
            <a:pPr marL="0" indent="0">
              <a:buNone/>
            </a:pPr>
            <a:r>
              <a:rPr lang="hr-HR" sz="1600" dirty="0"/>
              <a:t>- 2,4 </a:t>
            </a:r>
            <a:r>
              <a:rPr lang="hr-HR" sz="1600" dirty="0" err="1"/>
              <a:t>mil</a:t>
            </a:r>
            <a:r>
              <a:rPr lang="hr-HR" sz="1600" dirty="0"/>
              <a:t>. eura Dom zdravlja Zadarske županije,</a:t>
            </a:r>
          </a:p>
          <a:p>
            <a:pPr marL="0" indent="0">
              <a:buNone/>
            </a:pPr>
            <a:r>
              <a:rPr lang="hr-HR" sz="1600" dirty="0"/>
              <a:t>- 2,2 </a:t>
            </a:r>
            <a:r>
              <a:rPr lang="hr-HR" sz="1600" dirty="0" err="1"/>
              <a:t>mil</a:t>
            </a:r>
            <a:r>
              <a:rPr lang="hr-HR" sz="1600" dirty="0"/>
              <a:t>. eura Zavod za hitnu medicinu Zadarske županije,</a:t>
            </a:r>
          </a:p>
          <a:p>
            <a:pPr marL="0" indent="0">
              <a:buNone/>
            </a:pPr>
            <a:r>
              <a:rPr lang="hr-HR" sz="1600" dirty="0"/>
              <a:t>- 1,4 </a:t>
            </a:r>
            <a:r>
              <a:rPr lang="hr-HR" sz="1600" dirty="0" err="1"/>
              <a:t>mil</a:t>
            </a:r>
            <a:r>
              <a:rPr lang="hr-HR" sz="1600" dirty="0"/>
              <a:t>. eura Zavod za javno zdravstvo Zadar.</a:t>
            </a:r>
          </a:p>
          <a:p>
            <a:pPr marL="0" indent="0">
              <a:buNone/>
            </a:pPr>
            <a:r>
              <a:rPr lang="hr-HR" sz="1600" dirty="0"/>
              <a:t>Izmjenama i dopunama planira se povećanje od 1,1 </a:t>
            </a:r>
            <a:r>
              <a:rPr lang="hr-HR" sz="1600" dirty="0" err="1"/>
              <a:t>mil</a:t>
            </a:r>
            <a:r>
              <a:rPr lang="hr-HR" sz="1600" dirty="0"/>
              <a:t>. eura iz izvornih županijskih sredstava od čega Domu zdravlja Zadarske županije 0,5 </a:t>
            </a:r>
            <a:r>
              <a:rPr lang="hr-HR" sz="1600" dirty="0" err="1"/>
              <a:t>mil</a:t>
            </a:r>
            <a:r>
              <a:rPr lang="hr-HR" sz="1600" dirty="0"/>
              <a:t> eura i Zavodu za javno zdravstvo 0,5 </a:t>
            </a:r>
            <a:r>
              <a:rPr lang="hr-HR" sz="1600" dirty="0" err="1"/>
              <a:t>mil</a:t>
            </a:r>
            <a:r>
              <a:rPr lang="hr-HR" sz="1600" dirty="0"/>
              <a:t>. eura za financiranje rashoda poslovanja,</a:t>
            </a:r>
          </a:p>
          <a:p>
            <a:pPr marL="0" indent="0">
              <a:buNone/>
            </a:pPr>
            <a:r>
              <a:rPr lang="hr-HR" sz="1600" b="1" i="1" dirty="0">
                <a:highlight>
                  <a:srgbClr val="BCCFE6"/>
                </a:highlight>
              </a:rPr>
              <a:t>Financijski plan UO za prostorno uređenje, zaštitu okoliša i komunalne poslove </a:t>
            </a:r>
            <a:r>
              <a:rPr lang="hr-HR" sz="1600" dirty="0"/>
              <a:t>iznosi 3 </a:t>
            </a:r>
            <a:r>
              <a:rPr lang="hr-HR" sz="1600" dirty="0" err="1"/>
              <a:t>mil</a:t>
            </a:r>
            <a:r>
              <a:rPr lang="hr-HR" sz="1600" dirty="0"/>
              <a:t>. eura, povećanje od 0,6 </a:t>
            </a:r>
            <a:r>
              <a:rPr lang="hr-HR" sz="1600" dirty="0" err="1"/>
              <a:t>mil</a:t>
            </a:r>
            <a:r>
              <a:rPr lang="hr-HR" sz="1600" dirty="0"/>
              <a:t>. eura uglavnom se odnosi na povećanje rashoda za nove projekte kod korisnika JU Natura </a:t>
            </a:r>
            <a:r>
              <a:rPr lang="hr-HR" sz="1600" dirty="0" err="1"/>
              <a:t>Jadera</a:t>
            </a:r>
            <a:r>
              <a:rPr lang="hr-HR" sz="1600" dirty="0"/>
              <a:t> (0,4 </a:t>
            </a:r>
            <a:r>
              <a:rPr lang="hr-HR" sz="1600" dirty="0" err="1"/>
              <a:t>mil</a:t>
            </a:r>
            <a:r>
              <a:rPr lang="hr-HR" sz="1600" dirty="0"/>
              <a:t>. eura) i nove projekte kod korisnika Zavod za prostorno uređenje (0,1 </a:t>
            </a:r>
            <a:r>
              <a:rPr lang="hr-HR" sz="1600" dirty="0" err="1"/>
              <a:t>mil</a:t>
            </a:r>
            <a:r>
              <a:rPr lang="hr-HR" sz="1600" dirty="0"/>
              <a:t>. eura),</a:t>
            </a:r>
          </a:p>
        </p:txBody>
      </p:sp>
    </p:spTree>
    <p:extLst>
      <p:ext uri="{BB962C8B-B14F-4D97-AF65-F5344CB8AC3E}">
        <p14:creationId xmlns:p14="http://schemas.microsoft.com/office/powerpoint/2010/main" val="2437795197"/>
      </p:ext>
    </p:extLst>
  </p:cSld>
  <p:clrMapOvr>
    <a:masterClrMapping/>
  </p:clrMapOvr>
  <p:transition spd="slow" advClick="0" advTm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7CAA5DB-5FDB-4D13-9460-002DE4BE9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400" b="1" dirty="0">
                <a:solidFill>
                  <a:prstClr val="black"/>
                </a:solidFill>
              </a:rPr>
              <a:t>Najznačajnije promjene su unutar sljedećih odjela: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862EB35-63F9-4A83-B09A-ECD6CFD15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723" y="1628800"/>
            <a:ext cx="8229600" cy="4525963"/>
          </a:xfrm>
        </p:spPr>
        <p:txBody>
          <a:bodyPr>
            <a:normAutofit/>
          </a:bodyPr>
          <a:lstStyle/>
          <a:p>
            <a:r>
              <a:rPr lang="hr-HR" sz="1600" b="1" i="1" dirty="0">
                <a:highlight>
                  <a:srgbClr val="BCCFE6"/>
                </a:highlight>
              </a:rPr>
              <a:t>Financijski plan UO poljoprivredu ribarstvo i EU fondove </a:t>
            </a:r>
            <a:r>
              <a:rPr lang="hr-HR" sz="1600" dirty="0"/>
              <a:t>iznosi 12,5 </a:t>
            </a:r>
            <a:r>
              <a:rPr lang="hr-HR" sz="1600" dirty="0" err="1"/>
              <a:t>mil</a:t>
            </a:r>
            <a:r>
              <a:rPr lang="hr-HR" sz="1600" dirty="0"/>
              <a:t>. eura, povećanje od 1,5 </a:t>
            </a:r>
            <a:r>
              <a:rPr lang="hr-HR" sz="1600" dirty="0" err="1"/>
              <a:t>mil</a:t>
            </a:r>
            <a:r>
              <a:rPr lang="hr-HR" sz="1600" dirty="0"/>
              <a:t>. eura odnosi se na prihvaćene projekte ugovornog razdoblja 2021. -2027. godine koji su uvršteni u proračun (25 novih projekata), za njihovo </a:t>
            </a:r>
            <a:r>
              <a:rPr lang="hr-HR" sz="1600" dirty="0" err="1"/>
              <a:t>predfinanciranje</a:t>
            </a:r>
            <a:r>
              <a:rPr lang="hr-HR" sz="1600" dirty="0"/>
              <a:t> osigurano je 1,7 </a:t>
            </a:r>
            <a:r>
              <a:rPr lang="hr-HR" sz="1600" dirty="0" err="1"/>
              <a:t>mil</a:t>
            </a:r>
            <a:r>
              <a:rPr lang="hr-HR" sz="1600" dirty="0"/>
              <a:t>. eura od čega:</a:t>
            </a:r>
          </a:p>
          <a:p>
            <a:pPr marL="400050" lvl="1" indent="0">
              <a:buNone/>
            </a:pPr>
            <a:r>
              <a:rPr lang="hr-HR" sz="1600" dirty="0"/>
              <a:t>- 0,4 </a:t>
            </a:r>
            <a:r>
              <a:rPr lang="hr-HR" sz="1600" dirty="0" err="1"/>
              <a:t>mil</a:t>
            </a:r>
            <a:r>
              <a:rPr lang="hr-HR" sz="1600" dirty="0"/>
              <a:t>. eura upravnom odjelu,</a:t>
            </a:r>
          </a:p>
          <a:p>
            <a:pPr marL="400050" lvl="1" indent="0">
              <a:buNone/>
            </a:pPr>
            <a:r>
              <a:rPr lang="hr-HR" sz="1600" dirty="0"/>
              <a:t>- 0,4 </a:t>
            </a:r>
            <a:r>
              <a:rPr lang="hr-HR" sz="1600" dirty="0" err="1"/>
              <a:t>mil</a:t>
            </a:r>
            <a:r>
              <a:rPr lang="hr-HR" sz="1600" dirty="0"/>
              <a:t>. eura Agenciji za ruralni razvoj Zadarske županije - </a:t>
            </a:r>
            <a:r>
              <a:rPr lang="hr-HR" sz="1600" dirty="0" err="1"/>
              <a:t>Agrra</a:t>
            </a:r>
            <a:r>
              <a:rPr lang="hr-HR" sz="1600" dirty="0"/>
              <a:t>,</a:t>
            </a:r>
          </a:p>
          <a:p>
            <a:pPr marL="400050" lvl="1" indent="0">
              <a:buNone/>
            </a:pPr>
            <a:r>
              <a:rPr lang="hr-HR" sz="1600" dirty="0"/>
              <a:t>- 0,1 </a:t>
            </a:r>
            <a:r>
              <a:rPr lang="hr-HR" sz="1600" dirty="0" err="1"/>
              <a:t>mil</a:t>
            </a:r>
            <a:r>
              <a:rPr lang="hr-HR" sz="1600" dirty="0"/>
              <a:t>. eura Ustanovi za razvoj kompetencija, inovacija i specijalizacije ZŽ - Inovacija,</a:t>
            </a:r>
          </a:p>
          <a:p>
            <a:pPr marL="400050" lvl="1" indent="0">
              <a:buNone/>
            </a:pPr>
            <a:r>
              <a:rPr lang="hr-HR" sz="1600" dirty="0"/>
              <a:t>- 0,7 </a:t>
            </a:r>
            <a:r>
              <a:rPr lang="hr-HR" sz="1600" dirty="0" err="1"/>
              <a:t>mil</a:t>
            </a:r>
            <a:r>
              <a:rPr lang="hr-HR" sz="1600" dirty="0"/>
              <a:t>. eura Agenciji za razvoj Zadarske županije – Zadra Nova</a:t>
            </a:r>
          </a:p>
          <a:p>
            <a:r>
              <a:rPr lang="hr-HR" sz="1600" b="1" i="1" dirty="0">
                <a:highlight>
                  <a:srgbClr val="BCCFE6"/>
                </a:highlight>
              </a:rPr>
              <a:t>Financijski plan UO za hrvatske branitelje, udruge, demografiju i </a:t>
            </a:r>
            <a:r>
              <a:rPr lang="hr-HR" sz="1600" b="1" i="1" dirty="0" err="1">
                <a:highlight>
                  <a:srgbClr val="BCCFE6"/>
                </a:highlight>
              </a:rPr>
              <a:t>soc</a:t>
            </a:r>
            <a:r>
              <a:rPr lang="hr-HR" sz="1600" b="1" i="1" dirty="0">
                <a:highlight>
                  <a:srgbClr val="BCCFE6"/>
                </a:highlight>
              </a:rPr>
              <a:t>. politiku </a:t>
            </a:r>
            <a:r>
              <a:rPr lang="hr-HR" sz="1600" dirty="0"/>
              <a:t>iznosi 6,7 </a:t>
            </a:r>
            <a:r>
              <a:rPr lang="hr-HR" sz="1600" dirty="0" err="1"/>
              <a:t>mil</a:t>
            </a:r>
            <a:r>
              <a:rPr lang="hr-HR" sz="1600" dirty="0"/>
              <a:t>. eura, povećanje od 0,9 </a:t>
            </a:r>
            <a:r>
              <a:rPr lang="hr-HR" sz="1600" dirty="0" err="1"/>
              <a:t>mil</a:t>
            </a:r>
            <a:r>
              <a:rPr lang="hr-HR" sz="1600" dirty="0"/>
              <a:t>. eura se odnosi na Dom za starije i nemoćne osobe za rashode poslovanja.</a:t>
            </a:r>
          </a:p>
        </p:txBody>
      </p:sp>
    </p:spTree>
    <p:extLst>
      <p:ext uri="{BB962C8B-B14F-4D97-AF65-F5344CB8AC3E}">
        <p14:creationId xmlns:p14="http://schemas.microsoft.com/office/powerpoint/2010/main" val="2786091040"/>
      </p:ext>
    </p:extLst>
  </p:cSld>
  <p:clrMapOvr>
    <a:masterClrMapping/>
  </p:clrMapOvr>
  <p:transition spd="slow" advClick="0" advTm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7456" y="371635"/>
            <a:ext cx="8229600" cy="850106"/>
          </a:xfrm>
        </p:spPr>
        <p:txBody>
          <a:bodyPr>
            <a:noAutofit/>
          </a:bodyPr>
          <a:lstStyle/>
          <a:p>
            <a:pPr algn="l"/>
            <a:r>
              <a:rPr lang="hr-HR" sz="2400" b="1" i="1" dirty="0">
                <a:ea typeface="Times New Roman" panose="02020603050405020304" pitchFamily="18" charset="0"/>
              </a:rPr>
              <a:t>Prihodi po nositeljima projekata Zadarske županije i proračunskih korisnika u 2024. godini </a:t>
            </a:r>
            <a:endParaRPr lang="hr-HR" sz="2400" b="1" dirty="0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4772" y="359966"/>
            <a:ext cx="504056" cy="633001"/>
          </a:xfrm>
          <a:prstGeom prst="rect">
            <a:avLst/>
          </a:prstGeom>
        </p:spPr>
      </p:pic>
      <p:sp>
        <p:nvSpPr>
          <p:cNvPr id="11" name="TextBox 12"/>
          <p:cNvSpPr txBox="1"/>
          <p:nvPr/>
        </p:nvSpPr>
        <p:spPr>
          <a:xfrm>
            <a:off x="0" y="6488668"/>
            <a:ext cx="486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u="sng" dirty="0">
                <a:solidFill>
                  <a:srgbClr val="002060"/>
                </a:solidFill>
                <a:latin typeface="Gabriola" panose="04040605051002020D02" pitchFamily="82" charset="0"/>
              </a:rPr>
              <a:t>Upravni odjel za financije i proračun Zadarske županije</a:t>
            </a:r>
            <a:endParaRPr lang="en-US" b="1" u="sng" dirty="0">
              <a:solidFill>
                <a:srgbClr val="002060"/>
              </a:solidFill>
              <a:latin typeface="Gabriola" panose="04040605051002020D02" pitchFamily="82" charset="0"/>
            </a:endParaRPr>
          </a:p>
        </p:txBody>
      </p:sp>
      <p:graphicFrame>
        <p:nvGraphicFramePr>
          <p:cNvPr id="6" name="Tablica 5">
            <a:extLst>
              <a:ext uri="{FF2B5EF4-FFF2-40B4-BE49-F238E27FC236}">
                <a16:creationId xmlns:a16="http://schemas.microsoft.com/office/drawing/2014/main" id="{9E48D12A-FF58-4C45-910A-216BC22D2A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111255"/>
              </p:ext>
            </p:extLst>
          </p:nvPr>
        </p:nvGraphicFramePr>
        <p:xfrm>
          <a:off x="1331640" y="1544361"/>
          <a:ext cx="5268146" cy="4621686"/>
        </p:xfrm>
        <a:graphic>
          <a:graphicData uri="http://schemas.openxmlformats.org/drawingml/2006/table">
            <a:tbl>
              <a:tblPr firstRow="1" firstCol="1" bandRow="1"/>
              <a:tblGrid>
                <a:gridCol w="874426">
                  <a:extLst>
                    <a:ext uri="{9D8B030D-6E8A-4147-A177-3AD203B41FA5}">
                      <a16:colId xmlns:a16="http://schemas.microsoft.com/office/drawing/2014/main" val="3671056163"/>
                    </a:ext>
                  </a:extLst>
                </a:gridCol>
                <a:gridCol w="2709640">
                  <a:extLst>
                    <a:ext uri="{9D8B030D-6E8A-4147-A177-3AD203B41FA5}">
                      <a16:colId xmlns:a16="http://schemas.microsoft.com/office/drawing/2014/main" val="671620538"/>
                    </a:ext>
                  </a:extLst>
                </a:gridCol>
                <a:gridCol w="842040">
                  <a:extLst>
                    <a:ext uri="{9D8B030D-6E8A-4147-A177-3AD203B41FA5}">
                      <a16:colId xmlns:a16="http://schemas.microsoft.com/office/drawing/2014/main" val="803435284"/>
                    </a:ext>
                  </a:extLst>
                </a:gridCol>
                <a:gridCol w="842040">
                  <a:extLst>
                    <a:ext uri="{9D8B030D-6E8A-4147-A177-3AD203B41FA5}">
                      <a16:colId xmlns:a16="http://schemas.microsoft.com/office/drawing/2014/main" val="830832901"/>
                    </a:ext>
                  </a:extLst>
                </a:gridCol>
              </a:tblGrid>
              <a:tr h="3157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NOSITELJ 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NAZIV PROJEKTA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PLAN 2024.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IZMJENE I DOPUNE 2024.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224928"/>
                  </a:ext>
                </a:extLst>
              </a:tr>
              <a:tr h="1619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AGRRA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Adrianetbook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92.000,00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90.234,68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1201112"/>
                  </a:ext>
                </a:extLst>
              </a:tr>
              <a:tr h="1619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AGRRA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CCI4Tourisam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61.000,00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0228190"/>
                  </a:ext>
                </a:extLst>
              </a:tr>
              <a:tr h="1619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AGRRA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Smartriver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101.000,00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58.595,19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846372"/>
                  </a:ext>
                </a:extLst>
              </a:tr>
              <a:tr h="1619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AGRRA</a:t>
                      </a: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Ecowaves</a:t>
                      </a: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146.000,00</a:t>
                      </a: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140.787,30</a:t>
                      </a: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386337"/>
                  </a:ext>
                </a:extLst>
              </a:tr>
              <a:tr h="1619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AGRRA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Female</a:t>
                      </a: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hr-HR" sz="9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Entrepreneur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4.500,00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7919921"/>
                  </a:ext>
                </a:extLst>
              </a:tr>
              <a:tr h="1619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AGRRA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AgriCoopValue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3.000,00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6.585,90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173072"/>
                  </a:ext>
                </a:extLst>
              </a:tr>
              <a:tr h="1619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AGRRA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Portal za pismenost Digit@Literacy Portal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1.676,00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9773466"/>
                  </a:ext>
                </a:extLst>
              </a:tr>
              <a:tr h="1619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AGRRA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Guide</a:t>
                      </a: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me Green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14.500,00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5.000,00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0778356"/>
                  </a:ext>
                </a:extLst>
              </a:tr>
              <a:tr h="1619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AGRRA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AGRIsmart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8.100,00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11.325,00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8001703"/>
                  </a:ext>
                </a:extLst>
              </a:tr>
              <a:tr h="1619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AGRRA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eLabHouse.Rur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2.014,41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3736815"/>
                  </a:ext>
                </a:extLst>
              </a:tr>
              <a:tr h="1619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AGRRA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Climate</a:t>
                      </a: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hr-HR" sz="9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Neutral</a:t>
                      </a: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EU </a:t>
                      </a:r>
                      <a:r>
                        <a:rPr lang="hr-HR" sz="9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Cities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13.396,50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15.978,21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360556"/>
                  </a:ext>
                </a:extLst>
              </a:tr>
              <a:tr h="1619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AGRRA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BioIslands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13.500,00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13.312,66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7677365"/>
                  </a:ext>
                </a:extLst>
              </a:tr>
              <a:tr h="1619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AGRRA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Skills+ 2.0.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2.000,00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1.929,08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3324627"/>
                  </a:ext>
                </a:extLst>
              </a:tr>
              <a:tr h="1619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AGRRA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Geco 2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2.500,00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7281018"/>
                  </a:ext>
                </a:extLst>
              </a:tr>
              <a:tr h="1619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AGRRA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Invest</a:t>
                      </a: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in </a:t>
                      </a:r>
                      <a:r>
                        <a:rPr lang="hr-HR" sz="9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fish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52.000,00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201001"/>
                  </a:ext>
                </a:extLst>
              </a:tr>
              <a:tr h="1619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AGRRA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E-Citijens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3.000,00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0523887"/>
                  </a:ext>
                </a:extLst>
              </a:tr>
              <a:tr h="1619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AGRRA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Green2Blue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8.000,00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8.000,00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700937"/>
                  </a:ext>
                </a:extLst>
              </a:tr>
              <a:tr h="1619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AGRRA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Cuhacha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25.000,00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0813877"/>
                  </a:ext>
                </a:extLst>
              </a:tr>
              <a:tr h="1619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AGRRA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Projekt MAPA (</a:t>
                      </a:r>
                      <a:r>
                        <a:rPr lang="hr-HR" sz="9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Veneto</a:t>
                      </a: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-ITA)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230.707,20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4976138"/>
                  </a:ext>
                </a:extLst>
              </a:tr>
              <a:tr h="1619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AGRRA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Projekt </a:t>
                      </a:r>
                      <a:r>
                        <a:rPr lang="hr-HR" sz="9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Mystical</a:t>
                      </a: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Danube (Danube </a:t>
                      </a:r>
                      <a:r>
                        <a:rPr lang="hr-HR" sz="9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Hungary</a:t>
                      </a: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231.200,00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7208384"/>
                  </a:ext>
                </a:extLst>
              </a:tr>
              <a:tr h="1619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AGRRA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Projekti AGGRA-Novo programsko razdoblje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32.375,00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0728915"/>
                  </a:ext>
                </a:extLst>
              </a:tr>
              <a:tr h="1619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UKUPNO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AGRRA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581.871,50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817.345,63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857619"/>
                  </a:ext>
                </a:extLst>
              </a:tr>
              <a:tr h="1619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INOVACIJA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STEM COUNTY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26.000,00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18.629,14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1417934"/>
                  </a:ext>
                </a:extLst>
              </a:tr>
              <a:tr h="1619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INOVACIJA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PODUZMI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36.100,00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14.534,59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1629046"/>
                  </a:ext>
                </a:extLst>
              </a:tr>
              <a:tr h="1619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INOVACIJA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INNOXENIAPLUS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17.000,00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1318959"/>
                  </a:ext>
                </a:extLst>
              </a:tr>
              <a:tr h="1619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UKUPNO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INOVACIJA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79.100,00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33.163,73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95" marR="58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82306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4772" y="470862"/>
            <a:ext cx="504056" cy="633001"/>
          </a:xfrm>
          <a:prstGeom prst="rect">
            <a:avLst/>
          </a:prstGeom>
        </p:spPr>
      </p:pic>
      <p:sp>
        <p:nvSpPr>
          <p:cNvPr id="11" name="TextBox 12"/>
          <p:cNvSpPr txBox="1"/>
          <p:nvPr/>
        </p:nvSpPr>
        <p:spPr>
          <a:xfrm>
            <a:off x="0" y="6488668"/>
            <a:ext cx="486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u="sng" dirty="0">
                <a:solidFill>
                  <a:srgbClr val="002060"/>
                </a:solidFill>
                <a:latin typeface="Gabriola" panose="04040605051002020D02" pitchFamily="82" charset="0"/>
              </a:rPr>
              <a:t>Upravni odjel za financije i proračun Zadarske županije</a:t>
            </a:r>
            <a:endParaRPr lang="en-US" b="1" u="sng" dirty="0">
              <a:solidFill>
                <a:srgbClr val="002060"/>
              </a:solidFill>
              <a:latin typeface="Gabriola" panose="04040605051002020D02" pitchFamily="82" charset="0"/>
            </a:endParaRPr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ED35E6D6-FB6E-4DD5-91C2-FE2E2E5ED362}"/>
              </a:ext>
            </a:extLst>
          </p:cNvPr>
          <p:cNvSpPr/>
          <p:nvPr/>
        </p:nvSpPr>
        <p:spPr>
          <a:xfrm>
            <a:off x="971600" y="591922"/>
            <a:ext cx="6840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i="1" dirty="0">
                <a:solidFill>
                  <a:prstClr val="black"/>
                </a:solidFill>
                <a:ea typeface="Times New Roman" panose="02020603050405020304" pitchFamily="18" charset="0"/>
                <a:cs typeface="+mj-cs"/>
              </a:rPr>
              <a:t>Prihodi po nositeljima projekata Zadarske županije i proračunskih korisnika u 2024. godini </a:t>
            </a:r>
            <a:endParaRPr lang="hr-HR" dirty="0"/>
          </a:p>
        </p:txBody>
      </p:sp>
      <p:graphicFrame>
        <p:nvGraphicFramePr>
          <p:cNvPr id="6" name="Tablica 5">
            <a:extLst>
              <a:ext uri="{FF2B5EF4-FFF2-40B4-BE49-F238E27FC236}">
                <a16:creationId xmlns:a16="http://schemas.microsoft.com/office/drawing/2014/main" id="{66C74392-F7E0-4B0C-8A83-E4057B0716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615121"/>
              </p:ext>
            </p:extLst>
          </p:nvPr>
        </p:nvGraphicFramePr>
        <p:xfrm>
          <a:off x="1187624" y="2403054"/>
          <a:ext cx="6197600" cy="2857500"/>
        </p:xfrm>
        <a:graphic>
          <a:graphicData uri="http://schemas.openxmlformats.org/drawingml/2006/table">
            <a:tbl>
              <a:tblPr firstRow="1" firstCol="1" bandRow="1"/>
              <a:tblGrid>
                <a:gridCol w="1028700">
                  <a:extLst>
                    <a:ext uri="{9D8B030D-6E8A-4147-A177-3AD203B41FA5}">
                      <a16:colId xmlns:a16="http://schemas.microsoft.com/office/drawing/2014/main" val="2666105727"/>
                    </a:ext>
                  </a:extLst>
                </a:gridCol>
                <a:gridCol w="3187700">
                  <a:extLst>
                    <a:ext uri="{9D8B030D-6E8A-4147-A177-3AD203B41FA5}">
                      <a16:colId xmlns:a16="http://schemas.microsoft.com/office/drawing/2014/main" val="349649126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35920073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43291796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NATURA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Dinalp Connect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23.000,00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6487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NATURA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NaTour4CChange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1.600,00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3076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UKUPNO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NATURA JADERA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23.000,00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1.600,00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8234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ZADRA NOVA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Zadra Nova za vas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302.237,01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43.062,17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43209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ZADRA NOVA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Stream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4.039.124,23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3.896.562,95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93140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ZADRA NOVA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ADRIA CLIM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80.000,00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28.387,63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9883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ZADRA NOVA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EDIC 2021. - 2025.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30.353,32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30.353,32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968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ZADRA NOVA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BOOST5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50.000,00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38.413,07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2299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ZADRA NOVA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Adccam2zero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6.439,92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63582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ZADRA NOVA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ADRIA CLIM+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1.026,07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60826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ZADRA NOVA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TOURAL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42.400,00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80.850,00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41634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ZADRA NOVA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APOLLO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207.763,35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56532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ZADRA NOVA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Nova tehnička pomoć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100.000,00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147.553,38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56597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ZADRA NOVA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Projekt Recircle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59.428,35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21773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UKUPNO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ZADRA NOVA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4.644.114,56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4.539.840,21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590913"/>
                  </a:ext>
                </a:extLst>
              </a:tr>
            </a:tbl>
          </a:graphicData>
        </a:graphic>
      </p:graphicFrame>
      <p:graphicFrame>
        <p:nvGraphicFramePr>
          <p:cNvPr id="8" name="Tablica 7">
            <a:extLst>
              <a:ext uri="{FF2B5EF4-FFF2-40B4-BE49-F238E27FC236}">
                <a16:creationId xmlns:a16="http://schemas.microsoft.com/office/drawing/2014/main" id="{3991CD93-4381-42A4-B50F-D441B612CC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369012"/>
              </p:ext>
            </p:extLst>
          </p:nvPr>
        </p:nvGraphicFramePr>
        <p:xfrm>
          <a:off x="1187624" y="2031579"/>
          <a:ext cx="6197600" cy="371475"/>
        </p:xfrm>
        <a:graphic>
          <a:graphicData uri="http://schemas.openxmlformats.org/drawingml/2006/table">
            <a:tbl>
              <a:tblPr firstRow="1" firstCol="1" bandRow="1"/>
              <a:tblGrid>
                <a:gridCol w="1028700">
                  <a:extLst>
                    <a:ext uri="{9D8B030D-6E8A-4147-A177-3AD203B41FA5}">
                      <a16:colId xmlns:a16="http://schemas.microsoft.com/office/drawing/2014/main" val="4224444629"/>
                    </a:ext>
                  </a:extLst>
                </a:gridCol>
                <a:gridCol w="3187700">
                  <a:extLst>
                    <a:ext uri="{9D8B030D-6E8A-4147-A177-3AD203B41FA5}">
                      <a16:colId xmlns:a16="http://schemas.microsoft.com/office/drawing/2014/main" val="382028740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53234399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502942590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NOSITELJ 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NAZIV PROJEKTA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PLAN 2024.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IZMJENE I DOPUNE 2024.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870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469411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2"/>
          <p:cNvSpPr txBox="1"/>
          <p:nvPr/>
        </p:nvSpPr>
        <p:spPr>
          <a:xfrm>
            <a:off x="0" y="6488668"/>
            <a:ext cx="486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u="sng" dirty="0">
                <a:solidFill>
                  <a:srgbClr val="002060"/>
                </a:solidFill>
                <a:latin typeface="Gabriola" panose="04040605051002020D02" pitchFamily="82" charset="0"/>
              </a:rPr>
              <a:t>Upravni odjel za financije i proračun Zadarske županije</a:t>
            </a:r>
            <a:endParaRPr lang="en-US" b="1" u="sng" dirty="0">
              <a:solidFill>
                <a:srgbClr val="002060"/>
              </a:solidFill>
              <a:latin typeface="Gabriola" panose="04040605051002020D02" pitchFamily="82" charset="0"/>
            </a:endParaRPr>
          </a:p>
        </p:txBody>
      </p:sp>
      <p:sp>
        <p:nvSpPr>
          <p:cNvPr id="7" name="Pravokutnik 6">
            <a:extLst>
              <a:ext uri="{FF2B5EF4-FFF2-40B4-BE49-F238E27FC236}">
                <a16:creationId xmlns:a16="http://schemas.microsoft.com/office/drawing/2014/main" id="{B2B83C9C-465B-44E7-B682-86634EFEFD69}"/>
              </a:ext>
            </a:extLst>
          </p:cNvPr>
          <p:cNvSpPr/>
          <p:nvPr/>
        </p:nvSpPr>
        <p:spPr>
          <a:xfrm>
            <a:off x="1151620" y="351072"/>
            <a:ext cx="6840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i="1" dirty="0">
                <a:solidFill>
                  <a:prstClr val="black"/>
                </a:solidFill>
                <a:ea typeface="Times New Roman" panose="02020603050405020304" pitchFamily="18" charset="0"/>
                <a:cs typeface="+mj-cs"/>
              </a:rPr>
              <a:t>Prihodi po nositeljima projekata Zadarske županije i proračunskih korisnika u 2024. godini </a:t>
            </a:r>
            <a:endParaRPr lang="hr-HR" dirty="0"/>
          </a:p>
        </p:txBody>
      </p:sp>
      <p:pic>
        <p:nvPicPr>
          <p:cNvPr id="9" name="Slika 8">
            <a:extLst>
              <a:ext uri="{FF2B5EF4-FFF2-40B4-BE49-F238E27FC236}">
                <a16:creationId xmlns:a16="http://schemas.microsoft.com/office/drawing/2014/main" id="{CED7762F-C254-497B-9904-AFAB9E2E98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4772" y="470862"/>
            <a:ext cx="504056" cy="633001"/>
          </a:xfrm>
          <a:prstGeom prst="rect">
            <a:avLst/>
          </a:prstGeom>
        </p:spPr>
      </p:pic>
      <p:graphicFrame>
        <p:nvGraphicFramePr>
          <p:cNvPr id="4" name="Tablica 3">
            <a:extLst>
              <a:ext uri="{FF2B5EF4-FFF2-40B4-BE49-F238E27FC236}">
                <a16:creationId xmlns:a16="http://schemas.microsoft.com/office/drawing/2014/main" id="{A02EEE31-0D70-47C8-9272-ABD171549D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209670"/>
              </p:ext>
            </p:extLst>
          </p:nvPr>
        </p:nvGraphicFramePr>
        <p:xfrm>
          <a:off x="2117923" y="1734068"/>
          <a:ext cx="4908154" cy="4772860"/>
        </p:xfrm>
        <a:graphic>
          <a:graphicData uri="http://schemas.openxmlformats.org/drawingml/2006/table">
            <a:tbl>
              <a:tblPr firstRow="1" firstCol="1" bandRow="1"/>
              <a:tblGrid>
                <a:gridCol w="814673">
                  <a:extLst>
                    <a:ext uri="{9D8B030D-6E8A-4147-A177-3AD203B41FA5}">
                      <a16:colId xmlns:a16="http://schemas.microsoft.com/office/drawing/2014/main" val="120480657"/>
                    </a:ext>
                  </a:extLst>
                </a:gridCol>
                <a:gridCol w="2524481">
                  <a:extLst>
                    <a:ext uri="{9D8B030D-6E8A-4147-A177-3AD203B41FA5}">
                      <a16:colId xmlns:a16="http://schemas.microsoft.com/office/drawing/2014/main" val="2851176385"/>
                    </a:ext>
                  </a:extLst>
                </a:gridCol>
                <a:gridCol w="784500">
                  <a:extLst>
                    <a:ext uri="{9D8B030D-6E8A-4147-A177-3AD203B41FA5}">
                      <a16:colId xmlns:a16="http://schemas.microsoft.com/office/drawing/2014/main" val="4109053734"/>
                    </a:ext>
                  </a:extLst>
                </a:gridCol>
                <a:gridCol w="784500">
                  <a:extLst>
                    <a:ext uri="{9D8B030D-6E8A-4147-A177-3AD203B41FA5}">
                      <a16:colId xmlns:a16="http://schemas.microsoft.com/office/drawing/2014/main" val="1812251457"/>
                    </a:ext>
                  </a:extLst>
                </a:gridCol>
              </a:tblGrid>
              <a:tr h="150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OŠ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PODUZMI </a:t>
                      </a:r>
                      <a:r>
                        <a:rPr lang="hr-HR" sz="9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Inova</a:t>
                      </a: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- OŠ Gračac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10.600,00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10.598,35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730807"/>
                  </a:ext>
                </a:extLst>
              </a:tr>
              <a:tr h="150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OŠ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Projekt Od mjere do karijere - Pripravništvo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27.000,00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27.000,00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637874"/>
                  </a:ext>
                </a:extLst>
              </a:tr>
              <a:tr h="150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OŠ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Prehrana u riziku od siromaštva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1.500,00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332109"/>
                  </a:ext>
                </a:extLst>
              </a:tr>
              <a:tr h="150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OŠ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MP - Školska shema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35.000,00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17.382,21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757386"/>
                  </a:ext>
                </a:extLst>
              </a:tr>
              <a:tr h="150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OŠ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Erasmus KA152 - OŠ </a:t>
                      </a:r>
                      <a:r>
                        <a:rPr lang="hr-HR" sz="9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Starigrad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2.250,00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691325"/>
                  </a:ext>
                </a:extLst>
              </a:tr>
              <a:tr h="150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OŠ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MZO - Inkluzija OŠ 2023/2024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534.305,00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218.152,50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047874"/>
                  </a:ext>
                </a:extLst>
              </a:tr>
              <a:tr h="150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UKUPNO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OSNOVNE ŠKOLE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608.405,00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275.383,06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710516"/>
                  </a:ext>
                </a:extLst>
              </a:tr>
              <a:tr h="150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SŠ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Erasmus+ Facing ARTS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6.300,00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0191258"/>
                  </a:ext>
                </a:extLst>
              </a:tr>
              <a:tr h="150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SŠ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Erasmus+ Irsko iskustvo Medicinska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1.200,00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5132528"/>
                  </a:ext>
                </a:extLst>
              </a:tr>
              <a:tr h="150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SŠ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Erasmus+ Program </a:t>
                      </a:r>
                      <a:r>
                        <a:rPr lang="hr-HR" sz="9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zdr</a:t>
                      </a: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 njege Medicinska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33.510,00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1.948,59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935833"/>
                  </a:ext>
                </a:extLst>
              </a:tr>
              <a:tr h="150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SŠ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Erasmus+ Obrtnička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8.500,00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3.423,19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2600764"/>
                  </a:ext>
                </a:extLst>
              </a:tr>
              <a:tr h="150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SŠ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Erasmus+ Plato-s Prirodoslovno grafička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5.400,00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5.400,00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4433708"/>
                  </a:ext>
                </a:extLst>
              </a:tr>
              <a:tr h="150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SŠ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Inkluzija 2023/24 - SŠ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83.195,00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32.597,50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7520717"/>
                  </a:ext>
                </a:extLst>
              </a:tr>
              <a:tr h="150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SŠ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Budi spreman i kompetentan Tehnička škola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1.059,40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1.021,05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558707"/>
                  </a:ext>
                </a:extLst>
              </a:tr>
              <a:tr h="150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SŠ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Budi spreman i kompetentan SŠ Biograd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1.175,00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2.106,08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6281666"/>
                  </a:ext>
                </a:extLst>
              </a:tr>
              <a:tr h="150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SŠ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Bolji uvjeti za učenje kroz rad SŠ V.V.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119.000,00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436.911,37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1942531"/>
                  </a:ext>
                </a:extLst>
              </a:tr>
              <a:tr h="150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SŠ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Budi spreman i kompetentan SŠ V.V.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197.975,00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1.211.042,17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863319"/>
                  </a:ext>
                </a:extLst>
              </a:tr>
              <a:tr h="150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SŠ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Regionalni centar kompetentnosti (Medicinska)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1.815.954,74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958.039,29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636333"/>
                  </a:ext>
                </a:extLst>
              </a:tr>
              <a:tr h="150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SŠ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Medicinska+ SŠ Medicinska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1.287.849,02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2.363.327,80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689992"/>
                  </a:ext>
                </a:extLst>
              </a:tr>
              <a:tr h="150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SŠ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Školska shema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35.500,00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20.689,03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4304970"/>
                  </a:ext>
                </a:extLst>
              </a:tr>
              <a:tr h="150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SŠ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Erasmus KA116 V.V. SŠ Brno Češka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22.000,00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12.000,00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2560318"/>
                  </a:ext>
                </a:extLst>
              </a:tr>
              <a:tr h="150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SŠ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Erasmus+ </a:t>
                      </a:r>
                      <a:r>
                        <a:rPr lang="hr-HR" sz="9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Undiscovered</a:t>
                      </a: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hr-HR" sz="9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Worls</a:t>
                      </a: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SŠ Obrovac-</a:t>
                      </a:r>
                      <a:r>
                        <a:rPr lang="hr-HR" sz="9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Liceum</a:t>
                      </a: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hr-HR" sz="9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Og</a:t>
                      </a: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5.754,00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5521194"/>
                  </a:ext>
                </a:extLst>
              </a:tr>
              <a:tr h="150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SŠ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Projekt Erasmus+ </a:t>
                      </a:r>
                      <a:r>
                        <a:rPr lang="hr-HR" sz="9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Seeking</a:t>
                      </a: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hr-HR" sz="9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Justice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1.400,00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9490495"/>
                  </a:ext>
                </a:extLst>
              </a:tr>
              <a:tr h="150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SŠ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Erasmus+ 2022 KA202 Undiscovered World SŠ Obrovac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6.877,00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5438277"/>
                  </a:ext>
                </a:extLst>
              </a:tr>
              <a:tr h="150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SŠ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Erasmus+ KA229 - Rekonstr.os.sudb iz I. svj. rata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6.250,00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857479"/>
                  </a:ext>
                </a:extLst>
              </a:tr>
              <a:tr h="150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SŠ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Erasmus+ KA122 75154 SŠ Hoteljerska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5.506,00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5.506,00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7884650"/>
                  </a:ext>
                </a:extLst>
              </a:tr>
              <a:tr h="150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SŠ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Erasmus+ Bolji uvjeti za učenje kroz rad-SŠ VV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120.000,00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118.795,55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3001018"/>
                  </a:ext>
                </a:extLst>
              </a:tr>
              <a:tr h="150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NMZ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Remember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6.500,00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6.547,31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4748685"/>
                  </a:ext>
                </a:extLst>
              </a:tr>
              <a:tr h="150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NMZ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Erasmus Next Museum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9.000,00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9.000,00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7035500"/>
                  </a:ext>
                </a:extLst>
              </a:tr>
              <a:tr h="150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UKUPNO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SREDNJE ŠKOLE I NARODNI MUZEJ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3.772.751,16</a:t>
                      </a:r>
                      <a:endParaRPr lang="hr-HR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5.195.508,93</a:t>
                      </a:r>
                      <a:endParaRPr lang="hr-H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312" marR="543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190350"/>
                  </a:ext>
                </a:extLst>
              </a:tr>
            </a:tbl>
          </a:graphicData>
        </a:graphic>
      </p:graphicFrame>
      <p:graphicFrame>
        <p:nvGraphicFramePr>
          <p:cNvPr id="10" name="Tablica 9">
            <a:extLst>
              <a:ext uri="{FF2B5EF4-FFF2-40B4-BE49-F238E27FC236}">
                <a16:creationId xmlns:a16="http://schemas.microsoft.com/office/drawing/2014/main" id="{827FBD7E-655F-41F2-A05F-CFBEC7384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964727"/>
              </p:ext>
            </p:extLst>
          </p:nvPr>
        </p:nvGraphicFramePr>
        <p:xfrm>
          <a:off x="2117923" y="1322588"/>
          <a:ext cx="4908154" cy="411480"/>
        </p:xfrm>
        <a:graphic>
          <a:graphicData uri="http://schemas.openxmlformats.org/drawingml/2006/table">
            <a:tbl>
              <a:tblPr firstRow="1" firstCol="1" bandRow="1"/>
              <a:tblGrid>
                <a:gridCol w="814674">
                  <a:extLst>
                    <a:ext uri="{9D8B030D-6E8A-4147-A177-3AD203B41FA5}">
                      <a16:colId xmlns:a16="http://schemas.microsoft.com/office/drawing/2014/main" val="3373364538"/>
                    </a:ext>
                  </a:extLst>
                </a:gridCol>
                <a:gridCol w="2524480">
                  <a:extLst>
                    <a:ext uri="{9D8B030D-6E8A-4147-A177-3AD203B41FA5}">
                      <a16:colId xmlns:a16="http://schemas.microsoft.com/office/drawing/2014/main" val="531294893"/>
                    </a:ext>
                  </a:extLst>
                </a:gridCol>
                <a:gridCol w="784500">
                  <a:extLst>
                    <a:ext uri="{9D8B030D-6E8A-4147-A177-3AD203B41FA5}">
                      <a16:colId xmlns:a16="http://schemas.microsoft.com/office/drawing/2014/main" val="1365903486"/>
                    </a:ext>
                  </a:extLst>
                </a:gridCol>
                <a:gridCol w="784500">
                  <a:extLst>
                    <a:ext uri="{9D8B030D-6E8A-4147-A177-3AD203B41FA5}">
                      <a16:colId xmlns:a16="http://schemas.microsoft.com/office/drawing/2014/main" val="1412123428"/>
                    </a:ext>
                  </a:extLst>
                </a:gridCol>
              </a:tblGrid>
              <a:tr h="3868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NOSITELJ 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NAZIV PROJEKTA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PLAN 2024.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IZMJENE I DOPUNE 2024.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911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7953295"/>
      </p:ext>
    </p:extLst>
  </p:cSld>
  <p:clrMapOvr>
    <a:masterClrMapping/>
  </p:clrMapOvr>
  <p:transition spd="slow" advClick="0" advTm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2"/>
          <p:cNvSpPr txBox="1"/>
          <p:nvPr/>
        </p:nvSpPr>
        <p:spPr>
          <a:xfrm>
            <a:off x="0" y="6488668"/>
            <a:ext cx="486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u="sng" dirty="0">
                <a:solidFill>
                  <a:srgbClr val="002060"/>
                </a:solidFill>
                <a:latin typeface="Gabriola" panose="04040605051002020D02" pitchFamily="82" charset="0"/>
              </a:rPr>
              <a:t>Upravni odjel za financije i proračun Zadarske županije</a:t>
            </a:r>
            <a:endParaRPr lang="en-US" b="1" u="sng" dirty="0">
              <a:solidFill>
                <a:srgbClr val="002060"/>
              </a:solidFill>
              <a:latin typeface="Gabriola" panose="04040605051002020D02" pitchFamily="82" charset="0"/>
            </a:endParaRPr>
          </a:p>
        </p:txBody>
      </p:sp>
      <p:sp>
        <p:nvSpPr>
          <p:cNvPr id="8" name="Pravokutnik 7">
            <a:extLst>
              <a:ext uri="{FF2B5EF4-FFF2-40B4-BE49-F238E27FC236}">
                <a16:creationId xmlns:a16="http://schemas.microsoft.com/office/drawing/2014/main" id="{DCD144E6-36BC-480E-BD09-E505BFCAB8EE}"/>
              </a:ext>
            </a:extLst>
          </p:cNvPr>
          <p:cNvSpPr/>
          <p:nvPr/>
        </p:nvSpPr>
        <p:spPr>
          <a:xfrm>
            <a:off x="1151620" y="432601"/>
            <a:ext cx="6840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i="1" dirty="0">
                <a:solidFill>
                  <a:prstClr val="black"/>
                </a:solidFill>
                <a:ea typeface="Times New Roman" panose="02020603050405020304" pitchFamily="18" charset="0"/>
                <a:cs typeface="+mj-cs"/>
              </a:rPr>
              <a:t>Prihodi po nositeljima projekata Zadarske županije i proračunskih korisnika u 2024. godini </a:t>
            </a:r>
            <a:endParaRPr lang="hr-HR" dirty="0"/>
          </a:p>
        </p:txBody>
      </p:sp>
      <p:pic>
        <p:nvPicPr>
          <p:cNvPr id="9" name="Slika 8">
            <a:extLst>
              <a:ext uri="{FF2B5EF4-FFF2-40B4-BE49-F238E27FC236}">
                <a16:creationId xmlns:a16="http://schemas.microsoft.com/office/drawing/2014/main" id="{4D142283-ED7D-4A5F-8CB1-78EE9293DD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2744" y="432601"/>
            <a:ext cx="504056" cy="633001"/>
          </a:xfrm>
          <a:prstGeom prst="rect">
            <a:avLst/>
          </a:prstGeom>
        </p:spPr>
      </p:pic>
      <p:graphicFrame>
        <p:nvGraphicFramePr>
          <p:cNvPr id="2" name="Tablica 1">
            <a:extLst>
              <a:ext uri="{FF2B5EF4-FFF2-40B4-BE49-F238E27FC236}">
                <a16:creationId xmlns:a16="http://schemas.microsoft.com/office/drawing/2014/main" id="{8DE7AA6F-AE85-4921-8836-3ED1D5EFBB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051890"/>
              </p:ext>
            </p:extLst>
          </p:nvPr>
        </p:nvGraphicFramePr>
        <p:xfrm>
          <a:off x="1473200" y="1862931"/>
          <a:ext cx="6197600" cy="4000500"/>
        </p:xfrm>
        <a:graphic>
          <a:graphicData uri="http://schemas.openxmlformats.org/drawingml/2006/table">
            <a:tbl>
              <a:tblPr firstRow="1" firstCol="1" bandRow="1"/>
              <a:tblGrid>
                <a:gridCol w="1028700">
                  <a:extLst>
                    <a:ext uri="{9D8B030D-6E8A-4147-A177-3AD203B41FA5}">
                      <a16:colId xmlns:a16="http://schemas.microsoft.com/office/drawing/2014/main" val="2627215488"/>
                    </a:ext>
                  </a:extLst>
                </a:gridCol>
                <a:gridCol w="3187700">
                  <a:extLst>
                    <a:ext uri="{9D8B030D-6E8A-4147-A177-3AD203B41FA5}">
                      <a16:colId xmlns:a16="http://schemas.microsoft.com/office/drawing/2014/main" val="326725797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887976027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09547972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ZJZ 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Specijal. usavršavanje doktora medicine 2024.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162.103,93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0531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ZJZ 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ON TIME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74.172,99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2658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ZJZ 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MicroDrink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47.264,19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1311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PBU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Energetska obnova zgrada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1.625.000,00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501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DZ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Specijalističko usavršavanje doktora medicine DZ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402.000,00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364.000,00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6509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DZ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En. obnova zgrade RJ Benkovac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50.152,63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50.152,63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2852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DZZŽ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Pripravništvo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17.200,00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17.200,00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991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DZZŽ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Projekt energe. obnova DZZŽ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1.344.426,12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1.344.426,12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2901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ZHM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Specijalističko usavršavanje doktora medicine ZHM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40.000,00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43.480,00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8409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ZJZZ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Pripravništvo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66.423,02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66.423,02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2045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SBO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Projekt uvođenje novih usluga u zdr. turizmu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2.623.829,72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716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UKUPNO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USTANOVE U ZDRAVSTVU I SOC. SKRBI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3.619.374,76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4.718.879,61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6631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ŽUPANIJA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SN Donja Baštica 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52.000,00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97.649,00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758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ŽUPANIJA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Firespill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100.000,00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35.000,00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1215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ŽUPANIJA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Argos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222.000,00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60.894,51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3503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ŽUPANIJA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STEM COUNTY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107.942,64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104.529,85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5963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ŽUPANIJA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TECHERA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17.500,00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16.189,55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3107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ŽUPANIJA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PRIZEFISH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7.500,00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8776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ŽUPANIJA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SAFE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66.550,00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63.100,00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9317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UKUPNO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UPRAVNI ODJELI ZADARSKE ŽUPANIJE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573.492,64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377.362,91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051161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SVEUKUPNO 66 PROJEKATA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13.902.109,62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r-HR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15.959.084,08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864988"/>
                  </a:ext>
                </a:extLst>
              </a:tr>
            </a:tbl>
          </a:graphicData>
        </a:graphic>
      </p:graphicFrame>
      <p:graphicFrame>
        <p:nvGraphicFramePr>
          <p:cNvPr id="3" name="Tablica 2">
            <a:extLst>
              <a:ext uri="{FF2B5EF4-FFF2-40B4-BE49-F238E27FC236}">
                <a16:creationId xmlns:a16="http://schemas.microsoft.com/office/drawing/2014/main" id="{9FF16F91-DFF7-40BD-961F-5C90CFEE98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375189"/>
              </p:ext>
            </p:extLst>
          </p:nvPr>
        </p:nvGraphicFramePr>
        <p:xfrm>
          <a:off x="1473200" y="1493599"/>
          <a:ext cx="6197600" cy="369332"/>
        </p:xfrm>
        <a:graphic>
          <a:graphicData uri="http://schemas.openxmlformats.org/drawingml/2006/table">
            <a:tbl>
              <a:tblPr firstRow="1" firstCol="1" bandRow="1"/>
              <a:tblGrid>
                <a:gridCol w="1028700">
                  <a:extLst>
                    <a:ext uri="{9D8B030D-6E8A-4147-A177-3AD203B41FA5}">
                      <a16:colId xmlns:a16="http://schemas.microsoft.com/office/drawing/2014/main" val="1524581413"/>
                    </a:ext>
                  </a:extLst>
                </a:gridCol>
                <a:gridCol w="3187700">
                  <a:extLst>
                    <a:ext uri="{9D8B030D-6E8A-4147-A177-3AD203B41FA5}">
                      <a16:colId xmlns:a16="http://schemas.microsoft.com/office/drawing/2014/main" val="25094755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5027684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848023583"/>
                    </a:ext>
                  </a:extLst>
                </a:gridCol>
              </a:tblGrid>
              <a:tr h="3693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NOSITELJ 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NAZIV PROJEKTA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PLAN 2024.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IZMJENE I DOPUNE 2024.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6266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1347253"/>
      </p:ext>
    </p:extLst>
  </p:cSld>
  <p:clrMapOvr>
    <a:masterClrMapping/>
  </p:clrMapOvr>
  <p:transition spd="slow" advClick="0" advTm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D90A39C-2641-41F0-B9DF-102CC6EC6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/>
              <a:t>Gospodarsko - razvojna komponenta</a:t>
            </a:r>
            <a:endParaRPr lang="hr-HR" sz="36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DB97FF1-A8FB-4BCC-854F-C0130FBDC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399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hr-HR" sz="16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Posebno ističemo</a:t>
            </a: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lvl="0">
              <a:buFont typeface="+mj-lt"/>
              <a:buAutoNum type="arabicPeriod"/>
            </a:pP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provedbu projekata Medicinska+ i RCK Medicinske škole A.K. za izgradnju nove školske zgrade sa </a:t>
            </a:r>
            <a:r>
              <a:rPr lang="hr-HR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7,8 </a:t>
            </a:r>
            <a:r>
              <a:rPr lang="hr-HR" sz="1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mil</a:t>
            </a:r>
            <a:r>
              <a:rPr lang="hr-HR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r-HR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eura</a:t>
            </a: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lvl="0">
              <a:buFont typeface="+mj-lt"/>
              <a:buAutoNum type="arabicPeriod"/>
            </a:pP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provedbu projekata SŠ Vice Vlatković, Bolji uvjeti za učenje kroz rad i Budi spreman i kompetentan u iznosu od </a:t>
            </a:r>
            <a:r>
              <a:rPr lang="hr-HR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1,5 </a:t>
            </a:r>
            <a:r>
              <a:rPr lang="hr-HR" sz="1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mil</a:t>
            </a:r>
            <a:r>
              <a:rPr lang="hr-HR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eura</a:t>
            </a: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lvl="0">
              <a:buFont typeface="+mj-lt"/>
              <a:buAutoNum type="arabicPeriod"/>
            </a:pP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provedba projekta Osnovna škola kao cjelodnevna škola sa </a:t>
            </a:r>
            <a:r>
              <a:rPr lang="hr-HR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0,25 </a:t>
            </a:r>
            <a:r>
              <a:rPr lang="hr-HR" sz="1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mil</a:t>
            </a:r>
            <a:r>
              <a:rPr lang="hr-HR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r-HR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eura</a:t>
            </a: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OŠ Novigrad</a:t>
            </a:r>
          </a:p>
          <a:p>
            <a:pPr lvl="0">
              <a:buFont typeface="+mj-lt"/>
              <a:buAutoNum type="arabicPeriod"/>
            </a:pP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izgradnju Hospicij </a:t>
            </a:r>
            <a:r>
              <a:rPr lang="hr-HR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Babindub</a:t>
            </a: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sa </a:t>
            </a:r>
            <a:r>
              <a:rPr lang="hr-HR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2,6 </a:t>
            </a:r>
            <a:r>
              <a:rPr lang="hr-HR" sz="1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mil</a:t>
            </a:r>
            <a:r>
              <a:rPr lang="hr-HR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r-HR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eura</a:t>
            </a: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lvl="0">
              <a:buFont typeface="+mj-lt"/>
              <a:buAutoNum type="arabicPeriod"/>
            </a:pP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provedba projekta Uspostava novih usluga u zdravstvenom turizmu sa </a:t>
            </a:r>
            <a:r>
              <a:rPr lang="hr-HR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3,3 </a:t>
            </a:r>
            <a:r>
              <a:rPr lang="hr-HR" sz="1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mil</a:t>
            </a:r>
            <a:r>
              <a:rPr lang="hr-HR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eura</a:t>
            </a: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Specijalne bolnice za ortopediju Biograd na moru, rekonstrukcija zapadnog krila Bolnice   </a:t>
            </a:r>
          </a:p>
          <a:p>
            <a:pPr lvl="0">
              <a:buFont typeface="+mj-lt"/>
              <a:buAutoNum type="arabicPeriod"/>
            </a:pP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uređenje poslovnih zgrada Zadarske županije u iznosu od </a:t>
            </a:r>
            <a:r>
              <a:rPr lang="hr-HR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5,3 </a:t>
            </a:r>
            <a:r>
              <a:rPr lang="hr-HR" sz="1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mil</a:t>
            </a:r>
            <a:r>
              <a:rPr lang="hr-HR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eura</a:t>
            </a: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lvl="0">
              <a:buFont typeface="+mj-lt"/>
              <a:buAutoNum type="arabicPeriod"/>
            </a:pP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izgradnju skloništa za napuštene i izgubljene životinje u iznosu od </a:t>
            </a:r>
            <a:r>
              <a:rPr lang="hr-HR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2,1 </a:t>
            </a:r>
            <a:r>
              <a:rPr lang="hr-HR" sz="1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mil</a:t>
            </a:r>
            <a:r>
              <a:rPr lang="hr-HR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r-HR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eura</a:t>
            </a: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lvl="0">
              <a:buFont typeface="+mj-lt"/>
              <a:buAutoNum type="arabicPeriod"/>
            </a:pP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izgradnju Centra za gospodarenje otpadom Biljane Donje u iznosu od </a:t>
            </a:r>
            <a:r>
              <a:rPr lang="hr-HR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0,2 </a:t>
            </a:r>
            <a:r>
              <a:rPr lang="hr-HR" sz="1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mil</a:t>
            </a:r>
            <a:r>
              <a:rPr lang="hr-HR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r-HR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eura</a:t>
            </a: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lvl="0">
              <a:buFont typeface="+mj-lt"/>
              <a:buAutoNum type="arabicPeriod"/>
            </a:pP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izgradnju Poljoprivredno edukacijskog centra sa </a:t>
            </a:r>
            <a:r>
              <a:rPr lang="hr-HR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1,1 </a:t>
            </a:r>
            <a:r>
              <a:rPr lang="hr-HR" sz="1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mil</a:t>
            </a:r>
            <a:r>
              <a:rPr lang="hr-HR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r-HR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eura</a:t>
            </a: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78A36E79-F253-4DE6-BC6A-FEC4433A082C}"/>
              </a:ext>
            </a:extLst>
          </p:cNvPr>
          <p:cNvSpPr txBox="1"/>
          <p:nvPr/>
        </p:nvSpPr>
        <p:spPr>
          <a:xfrm>
            <a:off x="755576" y="1262111"/>
            <a:ext cx="7344816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hr-H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Gospodarsko - razvojna komponenta proračuna izmjenama i dopunama planira se</a:t>
            </a:r>
            <a:r>
              <a:rPr lang="hr-H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r-H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 ukupnom iznosu od 30,3 </a:t>
            </a:r>
            <a:r>
              <a:rPr lang="hr-H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mil</a:t>
            </a:r>
            <a:r>
              <a:rPr lang="hr-H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eura </a:t>
            </a:r>
            <a:endParaRPr lang="hr-HR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EB9C8A32-170F-432B-AC4A-04B26AD22F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294110"/>
            <a:ext cx="504056" cy="63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036841"/>
      </p:ext>
    </p:extLst>
  </p:cSld>
  <p:clrMapOvr>
    <a:masterClrMapping/>
  </p:clrMapOvr>
  <p:transition spd="slow" advClick="0" advTm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7504" y="485964"/>
            <a:ext cx="8301608" cy="1143000"/>
          </a:xfrm>
        </p:spPr>
        <p:txBody>
          <a:bodyPr>
            <a:noAutofit/>
          </a:bodyPr>
          <a:lstStyle/>
          <a:p>
            <a:pPr algn="l"/>
            <a:r>
              <a:rPr lang="hr-HR" sz="2400" b="1" dirty="0"/>
              <a:t>Izmjene i dopune proračuna</a:t>
            </a:r>
            <a:r>
              <a:rPr lang="hr-HR" sz="2400" b="1" dirty="0">
                <a:solidFill>
                  <a:srgbClr val="C00000"/>
                </a:solidFill>
              </a:rPr>
              <a:t> </a:t>
            </a:r>
            <a:r>
              <a:rPr lang="hr-HR" sz="2400" b="1" dirty="0"/>
              <a:t>Zadarske županije </a:t>
            </a:r>
            <a:r>
              <a:rPr lang="hr-HR" sz="2400" b="1" i="1" dirty="0">
                <a:solidFill>
                  <a:srgbClr val="C00000"/>
                </a:solidFill>
              </a:rPr>
              <a:t>(sa 62 proračunska korisnika) </a:t>
            </a:r>
            <a:r>
              <a:rPr lang="hr-HR" sz="2400" b="1" dirty="0"/>
              <a:t>za 2024. godinu</a:t>
            </a:r>
            <a:endParaRPr lang="hr-HR" sz="2400" b="1" i="1" dirty="0">
              <a:solidFill>
                <a:srgbClr val="C00000"/>
              </a:solidFill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9112" y="485964"/>
            <a:ext cx="504056" cy="633001"/>
          </a:xfrm>
          <a:prstGeom prst="rect">
            <a:avLst/>
          </a:prstGeom>
        </p:spPr>
      </p:pic>
      <p:graphicFrame>
        <p:nvGraphicFramePr>
          <p:cNvPr id="8" name="Dijagram 7"/>
          <p:cNvGraphicFramePr/>
          <p:nvPr>
            <p:extLst>
              <p:ext uri="{D42A27DB-BD31-4B8C-83A1-F6EECF244321}">
                <p14:modId xmlns:p14="http://schemas.microsoft.com/office/powerpoint/2010/main" val="1339109415"/>
              </p:ext>
            </p:extLst>
          </p:nvPr>
        </p:nvGraphicFramePr>
        <p:xfrm>
          <a:off x="5436096" y="2852936"/>
          <a:ext cx="3348880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Dijagram 8"/>
          <p:cNvGraphicFramePr/>
          <p:nvPr>
            <p:extLst>
              <p:ext uri="{D42A27DB-BD31-4B8C-83A1-F6EECF244321}">
                <p14:modId xmlns:p14="http://schemas.microsoft.com/office/powerpoint/2010/main" val="3857649981"/>
              </p:ext>
            </p:extLst>
          </p:nvPr>
        </p:nvGraphicFramePr>
        <p:xfrm>
          <a:off x="251520" y="1988840"/>
          <a:ext cx="4632176" cy="2896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cxnSp>
        <p:nvCxnSpPr>
          <p:cNvPr id="15" name="Ravni poveznik 14"/>
          <p:cNvCxnSpPr/>
          <p:nvPr/>
        </p:nvCxnSpPr>
        <p:spPr>
          <a:xfrm flipH="1">
            <a:off x="4860032" y="3212976"/>
            <a:ext cx="576064" cy="1152128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ni poveznik 16"/>
          <p:cNvCxnSpPr/>
          <p:nvPr/>
        </p:nvCxnSpPr>
        <p:spPr>
          <a:xfrm flipH="1">
            <a:off x="4860032" y="4077072"/>
            <a:ext cx="576064" cy="288032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vni poveznik 18"/>
          <p:cNvCxnSpPr/>
          <p:nvPr/>
        </p:nvCxnSpPr>
        <p:spPr>
          <a:xfrm flipH="1" flipV="1">
            <a:off x="4860032" y="4365104"/>
            <a:ext cx="576064" cy="504056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vni poveznik 20"/>
          <p:cNvCxnSpPr/>
          <p:nvPr/>
        </p:nvCxnSpPr>
        <p:spPr>
          <a:xfrm flipH="1" flipV="1">
            <a:off x="4860032" y="4365104"/>
            <a:ext cx="576064" cy="1296144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2"/>
          <p:cNvSpPr txBox="1"/>
          <p:nvPr/>
        </p:nvSpPr>
        <p:spPr>
          <a:xfrm>
            <a:off x="0" y="6488668"/>
            <a:ext cx="486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u="sng" dirty="0">
                <a:solidFill>
                  <a:srgbClr val="002060"/>
                </a:solidFill>
                <a:latin typeface="Gabriola" panose="04040605051002020D02" pitchFamily="82" charset="0"/>
              </a:rPr>
              <a:t>Upravni odjel za financije i proračun Zadarske županije</a:t>
            </a:r>
            <a:endParaRPr lang="en-US" b="1" u="sng" dirty="0">
              <a:solidFill>
                <a:srgbClr val="002060"/>
              </a:solidFill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435440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82BB497-C642-43F7-8F54-360EB83D3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hr-HR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Izdvajanja za gospodarstvo u iznosu od 2,4 </a:t>
            </a:r>
            <a:r>
              <a:rPr lang="hr-HR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mil</a:t>
            </a:r>
            <a:r>
              <a:rPr lang="hr-HR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eura</a:t>
            </a:r>
            <a:r>
              <a:rPr lang="hr-HR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iz </a:t>
            </a:r>
            <a:r>
              <a:rPr lang="hr-HR" sz="2000" b="1" u="sng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izvornih </a:t>
            </a:r>
            <a:r>
              <a:rPr lang="hr-HR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prihoda odnose se na sljedeće:</a:t>
            </a:r>
            <a:br>
              <a:rPr lang="hr-HR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2A43E2A-669A-42F3-B5D6-DA9607B37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Symbol" panose="05050102010706020507" pitchFamily="18" charset="2"/>
              <a:buChar char=""/>
            </a:pP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650 tis. eura za sanaciju i izgradnju lučke infrastrukture,</a:t>
            </a:r>
          </a:p>
          <a:p>
            <a:pPr lvl="0">
              <a:buFont typeface="Symbol" panose="05050102010706020507" pitchFamily="18" charset="2"/>
              <a:buChar char=""/>
            </a:pP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345 tis. eura za prijenose gradovima i općinama kroz program održavanja pomorskog dobra,</a:t>
            </a:r>
          </a:p>
          <a:p>
            <a:pPr lvl="0">
              <a:buFont typeface="Symbol" panose="05050102010706020507" pitchFamily="18" charset="2"/>
              <a:buChar char=""/>
            </a:pP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310 tis. eura za razvoj malog i srednjeg poduzetništva,</a:t>
            </a:r>
          </a:p>
          <a:p>
            <a:pPr lvl="0">
              <a:buFont typeface="Symbol" panose="05050102010706020507" pitchFamily="18" charset="2"/>
              <a:buChar char=""/>
            </a:pP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315 tis. eura za djelatnost  Eko </a:t>
            </a:r>
            <a:r>
              <a:rPr lang="hr-HR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d.o.o</a:t>
            </a: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lvl="0">
              <a:buFont typeface="Symbol" panose="05050102010706020507" pitchFamily="18" charset="2"/>
              <a:buChar char=""/>
            </a:pP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247 tis. eura za prijenose gradovima i općinama za infrastrukturne projekte (102 tis. eura za uređenje i opremanje dječjih igrališta),</a:t>
            </a:r>
          </a:p>
          <a:p>
            <a:pPr lvl="0" algn="just">
              <a:buFont typeface="Symbol" panose="05050102010706020507" pitchFamily="18" charset="2"/>
              <a:buChar char=""/>
            </a:pP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176 tis. eura za promidžbu i udruženo oglašavanje u turizmu, </a:t>
            </a:r>
          </a:p>
          <a:p>
            <a:pPr lvl="0" algn="just">
              <a:buFont typeface="Symbol" panose="05050102010706020507" pitchFamily="18" charset="2"/>
              <a:buChar char=""/>
            </a:pP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198 tis. eura za potpore u poljoprivredi, ribarstvu i ruralnom razvoju, </a:t>
            </a:r>
          </a:p>
          <a:p>
            <a:pPr lvl="0" algn="just">
              <a:buFont typeface="Symbol" panose="05050102010706020507" pitchFamily="18" charset="2"/>
              <a:buChar char=""/>
            </a:pP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100 tis. eura za sufinanciranje izgradnje FNE</a:t>
            </a:r>
          </a:p>
          <a:p>
            <a:pPr lvl="0" algn="just">
              <a:buFont typeface="Symbol" panose="05050102010706020507" pitchFamily="18" charset="2"/>
              <a:buChar char=""/>
            </a:pPr>
            <a:r>
              <a:rPr lang="hr-H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70 tis. eura za projektnu dokumentaciju gradnje i održavanja županijskih i lokalnih cesta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1529779020"/>
      </p:ext>
    </p:extLst>
  </p:cSld>
  <p:clrMapOvr>
    <a:masterClrMapping/>
  </p:clrMapOvr>
  <p:transition spd="slow" advClick="0" advTm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35F6543-DC52-4F83-A7E2-45E0F74D4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/>
              <a:t>Socijalno - demografska komponenta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8EF1CF4-EE4F-46DC-A518-B2AD648E5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547" y="2100248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hr-HR" sz="34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Posebno ističemo</a:t>
            </a:r>
            <a:r>
              <a:rPr lang="hr-HR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lvl="0">
              <a:buFont typeface="Symbol" panose="05050102010706020507" pitchFamily="18" charset="2"/>
              <a:buChar char=""/>
            </a:pP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1,1 </a:t>
            </a:r>
            <a:r>
              <a:rPr lang="hr-H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mil</a:t>
            </a: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eura planiranih pomoći ustanovama u zdravstvu,</a:t>
            </a:r>
          </a:p>
          <a:p>
            <a:pPr lvl="0">
              <a:buFont typeface="Symbol" panose="05050102010706020507" pitchFamily="18" charset="2"/>
              <a:buChar char=""/>
            </a:pP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680 tis. eura za pomoć starijim osobama (595 tis. eura za sufinanciranje smještaja starijim osobama u privatnim domovima),</a:t>
            </a:r>
          </a:p>
          <a:p>
            <a:pPr lvl="0">
              <a:buFont typeface="Symbol" panose="05050102010706020507" pitchFamily="18" charset="2"/>
              <a:buChar char=""/>
            </a:pP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461 tis. eura za provođenje projekta Pomoćnici u nastavi i Inkluzija 2023/24.,</a:t>
            </a:r>
          </a:p>
          <a:p>
            <a:pPr lvl="0">
              <a:buFont typeface="Symbol" panose="05050102010706020507" pitchFamily="18" charset="2"/>
              <a:buChar char=""/>
            </a:pP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550 tis. eura za prijevoz učenika srednjih škola,</a:t>
            </a:r>
          </a:p>
          <a:p>
            <a:pPr lvl="0">
              <a:buFont typeface="Symbol" panose="05050102010706020507" pitchFamily="18" charset="2"/>
              <a:buChar char=""/>
            </a:pP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386 tis. eura naknada za novorođenčad,</a:t>
            </a:r>
          </a:p>
          <a:p>
            <a:pPr lvl="0">
              <a:buFont typeface="Symbol" panose="05050102010706020507" pitchFamily="18" charset="2"/>
              <a:buChar char=""/>
            </a:pP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210 tis. eura za donacije civilnim udrugama te udrugama u zdravstvu,</a:t>
            </a:r>
          </a:p>
          <a:p>
            <a:pPr lvl="0">
              <a:buFont typeface="Symbol" panose="05050102010706020507" pitchFamily="18" charset="2"/>
              <a:buChar char=""/>
            </a:pP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100 tis. eura Domu za starije i nemoćne Zadar za</a:t>
            </a:r>
            <a:r>
              <a:rPr lang="hr-HR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opremanje soba na III katu,</a:t>
            </a:r>
          </a:p>
          <a:p>
            <a:pPr lvl="0">
              <a:buFont typeface="Symbol" panose="05050102010706020507" pitchFamily="18" charset="2"/>
              <a:buChar char=""/>
            </a:pP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102 tis. eura za djelatnost </a:t>
            </a:r>
            <a:r>
              <a:rPr lang="hr-H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mrtvozorenja</a:t>
            </a: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lvl="0">
              <a:buFont typeface="Symbol" panose="05050102010706020507" pitchFamily="18" charset="2"/>
              <a:buChar char=""/>
            </a:pP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93 tis. eura za Crveni križ,</a:t>
            </a:r>
          </a:p>
          <a:p>
            <a:pPr lvl="0">
              <a:buFont typeface="Symbol" panose="05050102010706020507" pitchFamily="18" charset="2"/>
              <a:buChar char=""/>
            </a:pP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45 tis. eura za nabavu kombi vozila za Crveni križ  </a:t>
            </a:r>
          </a:p>
          <a:p>
            <a:pPr lvl="0">
              <a:buFont typeface="Symbol" panose="05050102010706020507" pitchFamily="18" charset="2"/>
              <a:buChar char=""/>
            </a:pP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100 tis. eura za Caritas Zadarske nadbiskupije,</a:t>
            </a:r>
          </a:p>
          <a:p>
            <a:pPr lvl="0">
              <a:buFont typeface="Symbol" panose="05050102010706020507" pitchFamily="18" charset="2"/>
              <a:buChar char=""/>
            </a:pP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73 tis. eura sufinanciranja smještaja u SĐD i udžbenika učenika deficitarnih zanimanja,</a:t>
            </a:r>
          </a:p>
          <a:p>
            <a:pPr lvl="0" algn="just">
              <a:buFont typeface="Symbol" panose="05050102010706020507" pitchFamily="18" charset="2"/>
              <a:buChar char=""/>
            </a:pP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35 tis. eura za sufinanciranje smještaja deficitarnih zanimanja u zdravstvu.</a:t>
            </a:r>
          </a:p>
          <a:p>
            <a:endParaRPr lang="hr-HR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FAF07946-A90F-4339-BDEF-C667CDFAA7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4772" y="540142"/>
            <a:ext cx="504056" cy="633001"/>
          </a:xfrm>
          <a:prstGeom prst="rect">
            <a:avLst/>
          </a:prstGeom>
        </p:spPr>
      </p:pic>
      <p:sp>
        <p:nvSpPr>
          <p:cNvPr id="5" name="TekstniOkvir 4">
            <a:extLst>
              <a:ext uri="{FF2B5EF4-FFF2-40B4-BE49-F238E27FC236}">
                <a16:creationId xmlns:a16="http://schemas.microsoft.com/office/drawing/2014/main" id="{E469E099-CD90-4560-B594-C5E04E1D4E3D}"/>
              </a:ext>
            </a:extLst>
          </p:cNvPr>
          <p:cNvSpPr txBox="1"/>
          <p:nvPr/>
        </p:nvSpPr>
        <p:spPr>
          <a:xfrm>
            <a:off x="1043608" y="1173143"/>
            <a:ext cx="7200800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hr-H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Socijalno - demografska komponenta proračuna izmjenama i dopunama planira se</a:t>
            </a:r>
            <a:r>
              <a:rPr lang="hr-H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r-H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 ukupnom iznosu </a:t>
            </a:r>
            <a:r>
              <a:rPr lang="hr-HR" b="1">
                <a:latin typeface="Times New Roman" panose="02020603050405020304" pitchFamily="18" charset="0"/>
                <a:ea typeface="Times New Roman" panose="02020603050405020304" pitchFamily="18" charset="0"/>
              </a:rPr>
              <a:t>od 3,9 </a:t>
            </a:r>
            <a:r>
              <a:rPr lang="hr-H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mil</a:t>
            </a:r>
            <a:r>
              <a:rPr lang="hr-H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eura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03027929"/>
      </p:ext>
    </p:extLst>
  </p:cSld>
  <p:clrMapOvr>
    <a:masterClrMapping/>
  </p:clrMapOvr>
  <p:transition spd="slow" advClick="0" advTm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172DFAB-910D-461A-A43B-820D18BA3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82176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Izdvajanja za </a:t>
            </a:r>
            <a:r>
              <a:rPr lang="hr-HR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zaštitu i spašavanje</a:t>
            </a: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 iznosu </a:t>
            </a:r>
            <a:r>
              <a:rPr lang="hr-HR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od 325 tis. eura</a:t>
            </a: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odnose se na sljedeće:</a:t>
            </a:r>
          </a:p>
          <a:p>
            <a:pPr lvl="0">
              <a:buFont typeface="Symbol" panose="05050102010706020507" pitchFamily="18" charset="2"/>
              <a:buChar char=""/>
            </a:pP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280 tis. eura za Vatrogasnu zajednicu Zadarske županije, </a:t>
            </a:r>
          </a:p>
          <a:p>
            <a:pPr lvl="0" algn="just">
              <a:buFont typeface="Symbol" panose="05050102010706020507" pitchFamily="18" charset="2"/>
              <a:buChar char=""/>
            </a:pP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45 tis. eura za HGSS Zadarske županije.</a:t>
            </a:r>
          </a:p>
          <a:p>
            <a:pPr marL="0" indent="0" algn="just">
              <a:buNone/>
            </a:pPr>
            <a:endParaRPr lang="hr-HR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Zadarska županija izdvaja za </a:t>
            </a:r>
            <a:r>
              <a:rPr lang="hr-HR" sz="3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kulturu 1,9 </a:t>
            </a:r>
            <a:r>
              <a:rPr lang="hr-HR" sz="3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mil</a:t>
            </a:r>
            <a:r>
              <a:rPr lang="hr-HR" sz="3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eura </a:t>
            </a: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r-HR" sz="36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izvornih</a:t>
            </a: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prihoda, a  odnosi se  na: </a:t>
            </a:r>
          </a:p>
          <a:p>
            <a:pPr lvl="0">
              <a:buFont typeface="Symbol" panose="05050102010706020507" pitchFamily="18" charset="2"/>
              <a:buChar char=""/>
            </a:pP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1,0 </a:t>
            </a:r>
            <a:r>
              <a:rPr lang="hr-HR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mil</a:t>
            </a: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eura za djelatnost i aktivnosti </a:t>
            </a:r>
            <a:r>
              <a:rPr lang="hr-HR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Kazališta lutaka Zadar</a:t>
            </a: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lvl="0" algn="just">
              <a:buFont typeface="Symbol" panose="05050102010706020507" pitchFamily="18" charset="2"/>
              <a:buChar char=""/>
            </a:pP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840 tis. eura za djelatnost i aktivnosti </a:t>
            </a:r>
            <a:r>
              <a:rPr lang="hr-HR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Narodnog muzeja,</a:t>
            </a:r>
            <a:endParaRPr lang="hr-HR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buFont typeface="Symbol" panose="05050102010706020507" pitchFamily="18" charset="2"/>
              <a:buChar char=""/>
            </a:pP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123 tis. eura za programe u kulturi.</a:t>
            </a:r>
          </a:p>
          <a:p>
            <a:pPr marL="0" indent="0" algn="just">
              <a:spcAft>
                <a:spcPts val="0"/>
              </a:spcAft>
              <a:buNone/>
            </a:pPr>
            <a:endParaRPr lang="hr-HR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Izdvajanja za </a:t>
            </a:r>
            <a:r>
              <a:rPr lang="hr-HR" sz="3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razvoj športa</a:t>
            </a: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iz </a:t>
            </a:r>
            <a:r>
              <a:rPr lang="hr-HR" sz="36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izvornih</a:t>
            </a: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prihoda na području Zadarske županije iznose </a:t>
            </a:r>
            <a:r>
              <a:rPr lang="hr-HR" sz="3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376 tis. eura </a:t>
            </a: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odnose se na:</a:t>
            </a:r>
          </a:p>
          <a:p>
            <a:pPr lvl="0" algn="just">
              <a:buFont typeface="Symbol" panose="05050102010706020507" pitchFamily="18" charset="2"/>
              <a:buChar char=""/>
            </a:pP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206 tis. eura za djelatnost Športske zajednice Zadarske županije,</a:t>
            </a:r>
          </a:p>
          <a:p>
            <a:pPr lvl="0" algn="just">
              <a:buFont typeface="Symbol" panose="05050102010706020507" pitchFamily="18" charset="2"/>
              <a:buChar char=""/>
            </a:pP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160 tis. eura za javne potrebe u športu,</a:t>
            </a:r>
          </a:p>
          <a:p>
            <a:pPr lvl="0" algn="just">
              <a:buFont typeface="Symbol" panose="05050102010706020507" pitchFamily="18" charset="2"/>
              <a:buChar char=""/>
            </a:pPr>
            <a:r>
              <a:rPr lang="hr-H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 tis. eura za aktivnost „Vratimo šport u škole“.</a:t>
            </a:r>
          </a:p>
          <a:p>
            <a:endParaRPr lang="hr-HR" dirty="0"/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id="{23EFF794-C037-446B-9783-54B5A7EE0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hr-HR" sz="3600" b="1" dirty="0"/>
              <a:t>Zaštita i spašavanje te kultura i šport 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2047F98C-1F08-442C-85A2-BA7AA14BA9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2744" y="477302"/>
            <a:ext cx="504056" cy="63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392770"/>
      </p:ext>
    </p:extLst>
  </p:cSld>
  <p:clrMapOvr>
    <a:masterClrMapping/>
  </p:clrMapOvr>
  <p:transition spd="slow" advClick="0" advTm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726886" y="2420888"/>
            <a:ext cx="7960961" cy="1296144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Hvala na pažnji !</a:t>
            </a:r>
          </a:p>
          <a:p>
            <a:r>
              <a:rPr lang="hr-H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Dodatne i detaljnije informacije možete pronaći na službenoj mrežnoj stranici Zadarske županije</a:t>
            </a:r>
          </a:p>
        </p:txBody>
      </p:sp>
      <p:sp>
        <p:nvSpPr>
          <p:cNvPr id="8" name="Pravokutnik 7"/>
          <p:cNvSpPr/>
          <p:nvPr/>
        </p:nvSpPr>
        <p:spPr>
          <a:xfrm>
            <a:off x="697569" y="3789040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>
                <a:hlinkClick r:id="rId3"/>
              </a:rPr>
              <a:t>https://www.zadarska-zupanija.hr/component/content/article?id=479</a:t>
            </a:r>
            <a:endParaRPr lang="hr-HR" dirty="0"/>
          </a:p>
        </p:txBody>
      </p:sp>
      <p:sp>
        <p:nvSpPr>
          <p:cNvPr id="10" name="TextBox 12"/>
          <p:cNvSpPr txBox="1"/>
          <p:nvPr/>
        </p:nvSpPr>
        <p:spPr>
          <a:xfrm>
            <a:off x="0" y="6488668"/>
            <a:ext cx="486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u="sng" dirty="0">
                <a:solidFill>
                  <a:srgbClr val="002060"/>
                </a:solidFill>
                <a:latin typeface="Gabriola" panose="04040605051002020D02" pitchFamily="82" charset="0"/>
              </a:rPr>
              <a:t>Upravni odjel za financije i proračun Zadarske županije</a:t>
            </a:r>
            <a:endParaRPr lang="en-US" b="1" u="sng" dirty="0">
              <a:solidFill>
                <a:srgbClr val="002060"/>
              </a:solidFill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039123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5876" y="48596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hr-HR" sz="2400" b="1" dirty="0"/>
              <a:t>Izmjene i dopune proračuna Zadarske županije </a:t>
            </a:r>
            <a:r>
              <a:rPr lang="hr-HR" sz="2400" b="1" i="1" dirty="0">
                <a:solidFill>
                  <a:srgbClr val="C00000"/>
                </a:solidFill>
              </a:rPr>
              <a:t>(bez proračunskih korisnika) </a:t>
            </a:r>
            <a:r>
              <a:rPr lang="hr-HR" sz="2400" b="1" dirty="0"/>
              <a:t>za 2024. godinu   </a:t>
            </a:r>
            <a:endParaRPr lang="hr-HR" sz="2400" b="1" i="1" dirty="0">
              <a:solidFill>
                <a:srgbClr val="C00000"/>
              </a:solidFill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9112" y="485964"/>
            <a:ext cx="504056" cy="633001"/>
          </a:xfrm>
          <a:prstGeom prst="rect">
            <a:avLst/>
          </a:prstGeom>
        </p:spPr>
      </p:pic>
      <p:graphicFrame>
        <p:nvGraphicFramePr>
          <p:cNvPr id="8" name="Dijagram 7"/>
          <p:cNvGraphicFramePr/>
          <p:nvPr>
            <p:extLst>
              <p:ext uri="{D42A27DB-BD31-4B8C-83A1-F6EECF244321}">
                <p14:modId xmlns:p14="http://schemas.microsoft.com/office/powerpoint/2010/main" val="2901700369"/>
              </p:ext>
            </p:extLst>
          </p:nvPr>
        </p:nvGraphicFramePr>
        <p:xfrm>
          <a:off x="5436096" y="2708920"/>
          <a:ext cx="3348880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Dijagram 8"/>
          <p:cNvGraphicFramePr/>
          <p:nvPr>
            <p:extLst>
              <p:ext uri="{D42A27DB-BD31-4B8C-83A1-F6EECF244321}">
                <p14:modId xmlns:p14="http://schemas.microsoft.com/office/powerpoint/2010/main" val="3100304232"/>
              </p:ext>
            </p:extLst>
          </p:nvPr>
        </p:nvGraphicFramePr>
        <p:xfrm>
          <a:off x="251520" y="1988840"/>
          <a:ext cx="4632176" cy="2896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cxnSp>
        <p:nvCxnSpPr>
          <p:cNvPr id="15" name="Ravni poveznik 14"/>
          <p:cNvCxnSpPr/>
          <p:nvPr/>
        </p:nvCxnSpPr>
        <p:spPr>
          <a:xfrm flipH="1">
            <a:off x="4860032" y="3212976"/>
            <a:ext cx="576064" cy="115212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ni poveznik 16"/>
          <p:cNvCxnSpPr/>
          <p:nvPr/>
        </p:nvCxnSpPr>
        <p:spPr>
          <a:xfrm flipH="1">
            <a:off x="4860032" y="4077072"/>
            <a:ext cx="576064" cy="288032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vni poveznik 18"/>
          <p:cNvCxnSpPr/>
          <p:nvPr/>
        </p:nvCxnSpPr>
        <p:spPr>
          <a:xfrm flipH="1" flipV="1">
            <a:off x="4860032" y="4365104"/>
            <a:ext cx="576064" cy="504056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vni poveznik 20"/>
          <p:cNvCxnSpPr/>
          <p:nvPr/>
        </p:nvCxnSpPr>
        <p:spPr>
          <a:xfrm flipH="1" flipV="1">
            <a:off x="4860032" y="4365104"/>
            <a:ext cx="576064" cy="1296144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2"/>
          <p:cNvSpPr txBox="1"/>
          <p:nvPr/>
        </p:nvSpPr>
        <p:spPr>
          <a:xfrm>
            <a:off x="0" y="6488668"/>
            <a:ext cx="486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u="sng" dirty="0">
                <a:solidFill>
                  <a:srgbClr val="002060"/>
                </a:solidFill>
                <a:latin typeface="Gabriola" panose="04040605051002020D02" pitchFamily="82" charset="0"/>
              </a:rPr>
              <a:t>Upravni odjel za financije i proračun Zadarske županije</a:t>
            </a:r>
            <a:endParaRPr lang="en-US" b="1" u="sng" dirty="0">
              <a:solidFill>
                <a:srgbClr val="002060"/>
              </a:solidFill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926445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44946" y="260648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hr-HR" sz="2400" b="1" dirty="0"/>
              <a:t>Proračunski korisnici Zadarske županije</a:t>
            </a:r>
          </a:p>
        </p:txBody>
      </p:sp>
      <p:sp>
        <p:nvSpPr>
          <p:cNvPr id="7" name="TextBox 12"/>
          <p:cNvSpPr txBox="1"/>
          <p:nvPr/>
        </p:nvSpPr>
        <p:spPr>
          <a:xfrm>
            <a:off x="0" y="6488668"/>
            <a:ext cx="3714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u="sng" dirty="0">
                <a:solidFill>
                  <a:srgbClr val="002060"/>
                </a:solidFill>
                <a:latin typeface="Gabriola" panose="04040605051002020D02" pitchFamily="82" charset="0"/>
              </a:rPr>
              <a:t>Upravni odjel za financije i proračun</a:t>
            </a:r>
            <a:endParaRPr lang="en-US" b="1" u="sng" dirty="0">
              <a:solidFill>
                <a:srgbClr val="002060"/>
              </a:solidFill>
              <a:latin typeface="Gabriola" panose="04040605051002020D02" pitchFamily="82" charset="0"/>
            </a:endParaRPr>
          </a:p>
        </p:txBody>
      </p:sp>
      <p:sp>
        <p:nvSpPr>
          <p:cNvPr id="6" name="TekstniOkvir 5"/>
          <p:cNvSpPr txBox="1"/>
          <p:nvPr/>
        </p:nvSpPr>
        <p:spPr>
          <a:xfrm>
            <a:off x="444946" y="966738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/>
              <a:t>Zadarska županija ima 62 proračunska korisnika.</a:t>
            </a:r>
          </a:p>
        </p:txBody>
      </p:sp>
      <p:sp>
        <p:nvSpPr>
          <p:cNvPr id="8" name="TextBox 12"/>
          <p:cNvSpPr txBox="1"/>
          <p:nvPr/>
        </p:nvSpPr>
        <p:spPr>
          <a:xfrm>
            <a:off x="0" y="6488668"/>
            <a:ext cx="486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u="sng" dirty="0">
                <a:solidFill>
                  <a:srgbClr val="002060"/>
                </a:solidFill>
                <a:latin typeface="Gabriola" panose="04040605051002020D02" pitchFamily="82" charset="0"/>
              </a:rPr>
              <a:t>Upravni odjel za financije i proračun Zadarske županije</a:t>
            </a:r>
            <a:endParaRPr lang="en-US" b="1" u="sng" dirty="0">
              <a:solidFill>
                <a:srgbClr val="002060"/>
              </a:solidFill>
              <a:latin typeface="Gabriola" panose="04040605051002020D02" pitchFamily="82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179512" y="5696848"/>
            <a:ext cx="9012339" cy="92333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hr-HR" b="1" i="1" dirty="0"/>
              <a:t>Od ukupno planiranih prihoda i primitaka na proračunske korisnike se odnosi 145,2 mil. eura</a:t>
            </a:r>
          </a:p>
          <a:p>
            <a:r>
              <a:rPr lang="hr-HR" b="1" i="1" dirty="0"/>
              <a:t>ili 74%</a:t>
            </a:r>
            <a:endParaRPr lang="hr-HR" b="1" i="1" u="sng" dirty="0"/>
          </a:p>
          <a:p>
            <a:endParaRPr lang="hr-HR" dirty="0"/>
          </a:p>
        </p:txBody>
      </p:sp>
      <p:graphicFrame>
        <p:nvGraphicFramePr>
          <p:cNvPr id="5" name="Dijagram 4">
            <a:extLst>
              <a:ext uri="{FF2B5EF4-FFF2-40B4-BE49-F238E27FC236}">
                <a16:creationId xmlns:a16="http://schemas.microsoft.com/office/drawing/2014/main" id="{B40B0D62-06DD-4439-9924-E60A1B66B6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06659587"/>
              </p:ext>
            </p:extLst>
          </p:nvPr>
        </p:nvGraphicFramePr>
        <p:xfrm>
          <a:off x="768982" y="1342516"/>
          <a:ext cx="7056784" cy="4354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" name="Slika 11">
            <a:extLst>
              <a:ext uri="{FF2B5EF4-FFF2-40B4-BE49-F238E27FC236}">
                <a16:creationId xmlns:a16="http://schemas.microsoft.com/office/drawing/2014/main" id="{60F3BFD6-5792-4A21-B703-544215A1A5F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6265" y="475743"/>
            <a:ext cx="504056" cy="63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998666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46856" y="549856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hr-HR" sz="2400" b="1" dirty="0"/>
              <a:t>„Izvorni” prihodi Zadarske županije</a:t>
            </a:r>
          </a:p>
        </p:txBody>
      </p:sp>
      <p:sp>
        <p:nvSpPr>
          <p:cNvPr id="7" name="TextBox 12"/>
          <p:cNvSpPr txBox="1"/>
          <p:nvPr/>
        </p:nvSpPr>
        <p:spPr>
          <a:xfrm>
            <a:off x="0" y="6488668"/>
            <a:ext cx="3714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u="sng" dirty="0">
                <a:solidFill>
                  <a:srgbClr val="002060"/>
                </a:solidFill>
                <a:latin typeface="Gabriola" panose="04040605051002020D02" pitchFamily="82" charset="0"/>
              </a:rPr>
              <a:t>Upravni odjel za financije i proračun</a:t>
            </a:r>
            <a:endParaRPr lang="en-US" b="1" u="sng" dirty="0">
              <a:solidFill>
                <a:srgbClr val="002060"/>
              </a:solidFill>
              <a:latin typeface="Gabriola" panose="04040605051002020D02" pitchFamily="82" charset="0"/>
            </a:endParaRPr>
          </a:p>
        </p:txBody>
      </p:sp>
      <p:sp>
        <p:nvSpPr>
          <p:cNvPr id="8" name="TextBox 12"/>
          <p:cNvSpPr txBox="1"/>
          <p:nvPr/>
        </p:nvSpPr>
        <p:spPr>
          <a:xfrm>
            <a:off x="0" y="6488668"/>
            <a:ext cx="486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u="sng" dirty="0">
                <a:solidFill>
                  <a:srgbClr val="002060"/>
                </a:solidFill>
                <a:latin typeface="Gabriola" panose="04040605051002020D02" pitchFamily="82" charset="0"/>
              </a:rPr>
              <a:t>Upravni odjel za financije i proračun Zadarske županije</a:t>
            </a:r>
            <a:endParaRPr lang="en-US" b="1" u="sng" dirty="0">
              <a:solidFill>
                <a:srgbClr val="002060"/>
              </a:solidFill>
              <a:latin typeface="Gabriola" panose="04040605051002020D02" pitchFamily="82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539552" y="1916832"/>
            <a:ext cx="8352928" cy="3378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hr-HR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Izmjenama i dopunama za 2024. godinu, ”izvorni” prihodi Zadarske županije kao JLP(R)S iznose 29,6 mil. eura što je 4,1 mil. eura više, a odnose se na :</a:t>
            </a:r>
          </a:p>
          <a:p>
            <a:pPr algn="just">
              <a:spcAft>
                <a:spcPts val="0"/>
              </a:spcAft>
            </a:pPr>
            <a:endParaRPr lang="hr-HR" sz="1600" b="1" dirty="0">
              <a:latin typeface="Calibri" panose="020F0502020204030204" pitchFamily="34" charset="0"/>
              <a:ea typeface="Times New Roman"/>
              <a:cs typeface="Calibri" panose="020F0502020204030204" pitchFamily="34" charset="0"/>
            </a:endParaRPr>
          </a:p>
          <a:p>
            <a:pPr indent="-144000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hr-HR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17,0 </a:t>
            </a:r>
            <a:r>
              <a:rPr lang="hr-HR" sz="1600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mil</a:t>
            </a:r>
            <a:r>
              <a:rPr lang="hr-HR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. eura prihod od poreza na dohodak (3,0 mil. eura više),</a:t>
            </a:r>
          </a:p>
          <a:p>
            <a:pPr indent="-144000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hr-HR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3,5 mil. eura refundacije/sufinanciranje po projektima (0,2 mil. eura više),</a:t>
            </a:r>
          </a:p>
          <a:p>
            <a:pPr lvl="0" indent="-1440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hr-HR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3,4 mil. eura udio poreza na dohodak za </a:t>
            </a:r>
            <a:r>
              <a:rPr lang="hr-HR" sz="1600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finan</a:t>
            </a:r>
            <a:r>
              <a:rPr lang="hr-HR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. </a:t>
            </a:r>
            <a:r>
              <a:rPr lang="hr-HR" sz="1600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dec</a:t>
            </a:r>
            <a:r>
              <a:rPr lang="hr-HR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. funkcija (0,5 mil. eura više),</a:t>
            </a:r>
          </a:p>
          <a:p>
            <a:pPr lvl="0" indent="-1440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hr-HR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 1,9 </a:t>
            </a:r>
            <a:r>
              <a:rPr lang="hr-HR" sz="1600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mil</a:t>
            </a:r>
            <a:r>
              <a:rPr lang="hr-HR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. eura ostali porezni prihodi,</a:t>
            </a:r>
          </a:p>
          <a:p>
            <a:pPr lvl="0" indent="-1440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hr-HR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 2,6 </a:t>
            </a:r>
            <a:r>
              <a:rPr lang="hr-HR" sz="1600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mil</a:t>
            </a:r>
            <a:r>
              <a:rPr lang="hr-HR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. eura prihodi od imovine (0,4 mil. eura više),</a:t>
            </a:r>
          </a:p>
          <a:p>
            <a:pPr lvl="0" indent="-1440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hr-HR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   1,2 </a:t>
            </a:r>
            <a:r>
              <a:rPr lang="hr-HR" sz="1600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mil</a:t>
            </a:r>
            <a:r>
              <a:rPr lang="hr-HR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. eura prihodi od administrativnih pristojbi, </a:t>
            </a:r>
          </a:p>
          <a:p>
            <a:pPr indent="-144000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hr-HR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   0,01 </a:t>
            </a:r>
            <a:r>
              <a:rPr lang="hr-HR" sz="1600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mil</a:t>
            </a:r>
            <a:r>
              <a:rPr lang="hr-HR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. eura ostali prihodi.</a:t>
            </a:r>
          </a:p>
        </p:txBody>
      </p:sp>
    </p:spTree>
    <p:extLst>
      <p:ext uri="{BB962C8B-B14F-4D97-AF65-F5344CB8AC3E}">
        <p14:creationId xmlns:p14="http://schemas.microsoft.com/office/powerpoint/2010/main" val="2266416108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468560" y="363433"/>
            <a:ext cx="822960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6266"/>
            <a:r>
              <a:rPr sz="2400" b="1" spc="-9" dirty="0"/>
              <a:t>Fiskalni </a:t>
            </a:r>
            <a:r>
              <a:rPr sz="2400" b="1" spc="-4" dirty="0"/>
              <a:t>učinak na</a:t>
            </a:r>
            <a:r>
              <a:rPr sz="2400" b="1" spc="18" dirty="0"/>
              <a:t> </a:t>
            </a:r>
            <a:r>
              <a:rPr sz="2400" b="1" spc="-13" dirty="0"/>
              <a:t>proračun</a:t>
            </a:r>
            <a:r>
              <a:rPr lang="hr-HR" sz="2400" b="1" spc="-13" dirty="0"/>
              <a:t> - prihodi</a:t>
            </a:r>
            <a:endParaRPr sz="2400" b="1" spc="-13" dirty="0"/>
          </a:p>
        </p:txBody>
      </p:sp>
      <p:sp>
        <p:nvSpPr>
          <p:cNvPr id="6" name="object 6"/>
          <p:cNvSpPr txBox="1"/>
          <p:nvPr/>
        </p:nvSpPr>
        <p:spPr>
          <a:xfrm>
            <a:off x="251520" y="580871"/>
            <a:ext cx="8229600" cy="464742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11135" marR="4454"/>
            <a:endParaRPr lang="hr-HR" sz="1600" b="1" spc="-13" dirty="0">
              <a:solidFill>
                <a:schemeClr val="tx2">
                  <a:lumMod val="50000"/>
                </a:schemeClr>
              </a:solidFill>
              <a:cs typeface="Calibri"/>
            </a:endParaRPr>
          </a:p>
          <a:p>
            <a:pPr marL="11135" marR="4454" algn="just"/>
            <a:r>
              <a:rPr lang="hr-HR" sz="1600" b="1" spc="-4" dirty="0">
                <a:solidFill>
                  <a:schemeClr val="tx2">
                    <a:lumMod val="50000"/>
                  </a:schemeClr>
                </a:solidFill>
                <a:highlight>
                  <a:srgbClr val="BCCFE6"/>
                </a:highlight>
                <a:cs typeface="Times New Roman" panose="02020603050405020304" pitchFamily="18" charset="0"/>
              </a:rPr>
              <a:t>I</a:t>
            </a:r>
            <a:r>
              <a:rPr sz="1600" b="1" spc="-4" dirty="0" err="1">
                <a:solidFill>
                  <a:schemeClr val="tx2">
                    <a:lumMod val="50000"/>
                  </a:schemeClr>
                </a:solidFill>
                <a:highlight>
                  <a:srgbClr val="BCCFE6"/>
                </a:highlight>
                <a:cs typeface="Times New Roman" panose="02020603050405020304" pitchFamily="18" charset="0"/>
              </a:rPr>
              <a:t>zmjenama</a:t>
            </a:r>
            <a:r>
              <a:rPr sz="1600" b="1" spc="-4" dirty="0">
                <a:solidFill>
                  <a:schemeClr val="tx2">
                    <a:lumMod val="50000"/>
                  </a:schemeClr>
                </a:solidFill>
                <a:highlight>
                  <a:srgbClr val="BCCFE6"/>
                </a:highlight>
                <a:cs typeface="Times New Roman" panose="02020603050405020304" pitchFamily="18" charset="0"/>
              </a:rPr>
              <a:t> </a:t>
            </a:r>
            <a:r>
              <a:rPr sz="1600" b="1" dirty="0" err="1">
                <a:solidFill>
                  <a:schemeClr val="tx2">
                    <a:lumMod val="50000"/>
                  </a:schemeClr>
                </a:solidFill>
                <a:highlight>
                  <a:srgbClr val="BCCFE6"/>
                </a:highlight>
                <a:cs typeface="Times New Roman" panose="02020603050405020304" pitchFamily="18" charset="0"/>
              </a:rPr>
              <a:t>i</a:t>
            </a:r>
            <a:r>
              <a:rPr sz="1600" b="1" dirty="0">
                <a:solidFill>
                  <a:schemeClr val="tx2">
                    <a:lumMod val="50000"/>
                  </a:schemeClr>
                </a:solidFill>
                <a:highlight>
                  <a:srgbClr val="BCCFE6"/>
                </a:highlight>
                <a:cs typeface="Times New Roman" panose="02020603050405020304" pitchFamily="18" charset="0"/>
              </a:rPr>
              <a:t> </a:t>
            </a:r>
            <a:r>
              <a:rPr sz="1600" b="1" spc="-4" dirty="0" err="1">
                <a:solidFill>
                  <a:schemeClr val="tx2">
                    <a:lumMod val="50000"/>
                  </a:schemeClr>
                </a:solidFill>
                <a:highlight>
                  <a:srgbClr val="BCCFE6"/>
                </a:highlight>
                <a:cs typeface="Times New Roman" panose="02020603050405020304" pitchFamily="18" charset="0"/>
              </a:rPr>
              <a:t>dopunama</a:t>
            </a:r>
            <a:r>
              <a:rPr lang="hr-HR" sz="1600" b="1" spc="-4" dirty="0">
                <a:solidFill>
                  <a:schemeClr val="tx2">
                    <a:lumMod val="50000"/>
                  </a:schemeClr>
                </a:solidFill>
                <a:highlight>
                  <a:srgbClr val="BCCFE6"/>
                </a:highlight>
                <a:cs typeface="Times New Roman" panose="02020603050405020304" pitchFamily="18" charset="0"/>
              </a:rPr>
              <a:t>, Proračun Zadarske županije za 2024. godinu povećava se za</a:t>
            </a:r>
            <a:r>
              <a:rPr sz="1600" b="1" dirty="0">
                <a:solidFill>
                  <a:schemeClr val="tx2">
                    <a:lumMod val="50000"/>
                  </a:schemeClr>
                </a:solidFill>
                <a:highlight>
                  <a:srgbClr val="BCCFE6"/>
                </a:highlight>
                <a:cs typeface="Times New Roman" panose="02020603050405020304" pitchFamily="18" charset="0"/>
              </a:rPr>
              <a:t> </a:t>
            </a:r>
            <a:r>
              <a:rPr lang="hr-HR" sz="1600" b="1" spc="-4" dirty="0">
                <a:solidFill>
                  <a:schemeClr val="tx2">
                    <a:lumMod val="50000"/>
                  </a:schemeClr>
                </a:solidFill>
                <a:highlight>
                  <a:srgbClr val="BCCFE6"/>
                </a:highlight>
                <a:cs typeface="Times New Roman" panose="02020603050405020304" pitchFamily="18" charset="0"/>
              </a:rPr>
              <a:t>31.455.000,00 eura u odnosu na Plan:</a:t>
            </a:r>
            <a:endParaRPr sz="1600" b="1" dirty="0">
              <a:solidFill>
                <a:schemeClr val="tx2">
                  <a:lumMod val="50000"/>
                </a:schemeClr>
              </a:solidFill>
              <a:highlight>
                <a:srgbClr val="BCCFE6"/>
              </a:highlight>
              <a:cs typeface="Times New Roman" panose="02020603050405020304" pitchFamily="18" charset="0"/>
            </a:endParaRPr>
          </a:p>
          <a:p>
            <a:endParaRPr lang="hr-HR" sz="1600" b="1" dirty="0">
              <a:solidFill>
                <a:schemeClr val="tx2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endParaRPr lang="hr-HR" sz="1600" b="1" dirty="0">
              <a:solidFill>
                <a:srgbClr val="FF0000"/>
              </a:solidFill>
              <a:highlight>
                <a:srgbClr val="BCCFE6"/>
              </a:highlight>
              <a:cs typeface="Times New Roman" panose="02020603050405020304" pitchFamily="18" charset="0"/>
            </a:endParaRPr>
          </a:p>
          <a:p>
            <a:r>
              <a:rPr lang="hr-HR" sz="1600" b="1" dirty="0">
                <a:highlight>
                  <a:srgbClr val="BCCFE6"/>
                </a:highlight>
                <a:cs typeface="Times New Roman" panose="02020603050405020304" pitchFamily="18" charset="0"/>
              </a:rPr>
              <a:t>Planira se</a:t>
            </a:r>
            <a:r>
              <a:rPr lang="hr-HR" sz="1600" b="1" u="sng" dirty="0">
                <a:highlight>
                  <a:srgbClr val="BCCFE6"/>
                </a:highlight>
                <a:cs typeface="Times New Roman" panose="02020603050405020304" pitchFamily="18" charset="0"/>
              </a:rPr>
              <a:t> povećanje</a:t>
            </a:r>
            <a:r>
              <a:rPr lang="hr-HR" sz="1600" b="1" dirty="0">
                <a:highlight>
                  <a:srgbClr val="BCCFE6"/>
                </a:highlight>
                <a:cs typeface="Times New Roman" panose="02020603050405020304" pitchFamily="18" charset="0"/>
              </a:rPr>
              <a:t> prihoda i primitaka po osnovi:</a:t>
            </a:r>
          </a:p>
          <a:p>
            <a:pPr marL="285750" indent="-180000">
              <a:buFont typeface="Arial" panose="020B0604020202020204" pitchFamily="34" charset="0"/>
              <a:buChar char="•"/>
            </a:pPr>
            <a:r>
              <a:rPr lang="hr-HR" sz="1600" b="1" dirty="0"/>
              <a:t>općih prihoda i primitaka za 3,4 mil. eura (</a:t>
            </a:r>
            <a:r>
              <a:rPr lang="hr-HR" sz="1600" b="1" dirty="0">
                <a:ea typeface="Times New Roman" panose="02020603050405020304" pitchFamily="18" charset="0"/>
              </a:rPr>
              <a:t>povećanje mase naplate poreza na dohodak)</a:t>
            </a:r>
            <a:r>
              <a:rPr lang="hr-HR" sz="1600" b="1" dirty="0"/>
              <a:t>, </a:t>
            </a:r>
          </a:p>
          <a:p>
            <a:pPr marL="285750" indent="-180000">
              <a:buFont typeface="Arial" panose="020B0604020202020204" pitchFamily="34" charset="0"/>
              <a:buChar char="•"/>
            </a:pPr>
            <a:r>
              <a:rPr lang="hr-HR" sz="1600" b="1" dirty="0"/>
              <a:t>višak prihoda ZŽ za 3,4 </a:t>
            </a:r>
            <a:r>
              <a:rPr lang="hr-HR" sz="1600" b="1" dirty="0" err="1"/>
              <a:t>mil</a:t>
            </a:r>
            <a:r>
              <a:rPr lang="hr-HR" sz="1600" b="1" dirty="0"/>
              <a:t>. eura – usklađen s Odlukom o rasporedu viška </a:t>
            </a:r>
            <a:r>
              <a:rPr lang="hr-HR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koja je dio Godišnjeg izvještaja o izvršenju proračuna Zadarske županije za 2023. godinu,</a:t>
            </a:r>
            <a:endParaRPr lang="hr-HR" sz="1600" b="1" dirty="0"/>
          </a:p>
          <a:p>
            <a:pPr marL="285750" indent="-180000">
              <a:buFont typeface="Arial" panose="020B0604020202020204" pitchFamily="34" charset="0"/>
              <a:buChar char="•"/>
            </a:pPr>
            <a:r>
              <a:rPr lang="hr-HR" sz="1600" b="1" dirty="0"/>
              <a:t>prihodi za posebne namjene za 6,7 mil. eura od čega najviše ustanova u zdravstvu (HZZO),</a:t>
            </a:r>
          </a:p>
          <a:p>
            <a:pPr marL="285750" indent="-180000">
              <a:buFont typeface="Arial" panose="020B0604020202020204" pitchFamily="34" charset="0"/>
              <a:buChar char="•"/>
            </a:pPr>
            <a:r>
              <a:rPr lang="hr-HR" sz="1600" b="1" dirty="0"/>
              <a:t>vlastiti prihodi - korisnici za 1,6 </a:t>
            </a:r>
            <a:r>
              <a:rPr lang="hr-HR" sz="1600" b="1" dirty="0" err="1"/>
              <a:t>mil</a:t>
            </a:r>
            <a:r>
              <a:rPr lang="hr-HR" sz="1600" b="1" dirty="0"/>
              <a:t>. eura od čega najviše u ustanova u zdravstvu, </a:t>
            </a:r>
            <a:r>
              <a:rPr lang="hr-HR" sz="1600" dirty="0"/>
              <a:t> </a:t>
            </a:r>
          </a:p>
          <a:p>
            <a:pPr marL="285750" indent="-180000">
              <a:buFont typeface="Arial" panose="020B0604020202020204" pitchFamily="34" charset="0"/>
              <a:buChar char="•"/>
            </a:pPr>
            <a:r>
              <a:rPr lang="hr-HR" sz="1600" b="1" dirty="0"/>
              <a:t>državni proračun za 12,4 </a:t>
            </a:r>
            <a:r>
              <a:rPr lang="hr-HR" sz="1600" b="1" dirty="0" err="1"/>
              <a:t>mil</a:t>
            </a:r>
            <a:r>
              <a:rPr lang="hr-HR" sz="1600" b="1" dirty="0"/>
              <a:t>. eura, a najviše kod korisnika u zdravstvu i školstvu,</a:t>
            </a:r>
          </a:p>
          <a:p>
            <a:pPr marL="285750" indent="-180000">
              <a:buFont typeface="Arial" panose="020B0604020202020204" pitchFamily="34" charset="0"/>
              <a:buChar char="•"/>
            </a:pPr>
            <a:r>
              <a:rPr lang="hr-HR" sz="1600" b="1" dirty="0"/>
              <a:t>pomoći iz inozemstva za 1,8 </a:t>
            </a:r>
            <a:r>
              <a:rPr lang="hr-HR" sz="1600" b="1" dirty="0" err="1"/>
              <a:t>mil</a:t>
            </a:r>
            <a:r>
              <a:rPr lang="hr-HR" sz="1600" b="1" dirty="0"/>
              <a:t>. eura radi uvrštavanja odobrenih projekata temeljem novog programskog razdoblja 2021. – 2027. godine,</a:t>
            </a:r>
          </a:p>
          <a:p>
            <a:pPr marL="105750"/>
            <a:r>
              <a:rPr lang="hr-HR" sz="1600" b="1" dirty="0">
                <a:cs typeface="Times New Roman" panose="02020603050405020304" pitchFamily="18" charset="0"/>
              </a:rPr>
              <a:t> </a:t>
            </a:r>
            <a:r>
              <a:rPr lang="hr-HR" sz="1600" b="1" dirty="0">
                <a:highlight>
                  <a:srgbClr val="BCCFE6"/>
                </a:highlight>
                <a:cs typeface="Times New Roman" panose="02020603050405020304" pitchFamily="18" charset="0"/>
              </a:rPr>
              <a:t>Uz istodobno </a:t>
            </a:r>
            <a:r>
              <a:rPr lang="hr-HR" sz="1600" b="1" u="sng" dirty="0">
                <a:highlight>
                  <a:srgbClr val="BCCFE6"/>
                </a:highlight>
                <a:cs typeface="Times New Roman" panose="02020603050405020304" pitchFamily="18" charset="0"/>
              </a:rPr>
              <a:t>smanjenje:</a:t>
            </a:r>
          </a:p>
          <a:p>
            <a:pPr marL="285750" indent="-180000">
              <a:buFont typeface="Arial" panose="020B0604020202020204" pitchFamily="34" charset="0"/>
              <a:buChar char="•"/>
            </a:pPr>
            <a:r>
              <a:rPr lang="en-US" sz="1600" b="1" dirty="0" err="1"/>
              <a:t>prihod</a:t>
            </a:r>
            <a:r>
              <a:rPr lang="hr-HR" sz="1600" b="1" dirty="0"/>
              <a:t>a</a:t>
            </a:r>
            <a:r>
              <a:rPr lang="en-US" sz="1600" b="1" dirty="0"/>
              <a:t> od </a:t>
            </a:r>
            <a:r>
              <a:rPr lang="en-US" sz="1600" b="1" dirty="0" err="1"/>
              <a:t>prodaje</a:t>
            </a:r>
            <a:r>
              <a:rPr lang="en-US" sz="1600" b="1" dirty="0"/>
              <a:t> </a:t>
            </a:r>
            <a:r>
              <a:rPr lang="en-US" sz="1600" b="1" dirty="0" err="1"/>
              <a:t>nefinancijske</a:t>
            </a:r>
            <a:r>
              <a:rPr lang="en-US" sz="1600" b="1" dirty="0"/>
              <a:t> </a:t>
            </a:r>
            <a:r>
              <a:rPr lang="en-US" sz="1600" b="1" dirty="0" err="1"/>
              <a:t>imovine</a:t>
            </a:r>
            <a:r>
              <a:rPr lang="hr-HR" sz="1600" b="1" dirty="0"/>
              <a:t> </a:t>
            </a:r>
            <a:r>
              <a:rPr lang="en-US" sz="1600" b="1" dirty="0"/>
              <a:t>za </a:t>
            </a:r>
            <a:r>
              <a:rPr lang="hr-HR" sz="1600" b="1" dirty="0"/>
              <a:t>0,4</a:t>
            </a:r>
            <a:r>
              <a:rPr lang="en-US" sz="1600" b="1" dirty="0"/>
              <a:t> mil. </a:t>
            </a:r>
            <a:r>
              <a:rPr lang="hr-HR" sz="1600" b="1" dirty="0"/>
              <a:t>eura,</a:t>
            </a:r>
          </a:p>
          <a:p>
            <a:pPr marL="285750" indent="-180000">
              <a:buFont typeface="Arial" panose="020B0604020202020204" pitchFamily="34" charset="0"/>
              <a:buChar char="•"/>
            </a:pPr>
            <a:r>
              <a:rPr lang="hr-HR" sz="1600" b="1" dirty="0"/>
              <a:t>tekućih donacija – korisnici za 0,1 </a:t>
            </a:r>
            <a:r>
              <a:rPr lang="hr-HR" sz="1600" b="1" dirty="0" err="1"/>
              <a:t>mil</a:t>
            </a:r>
            <a:r>
              <a:rPr lang="hr-HR" sz="1600" b="1" dirty="0"/>
              <a:t>. eura.</a:t>
            </a:r>
          </a:p>
          <a:p>
            <a:endParaRPr lang="hr-HR" sz="1600" b="1" dirty="0">
              <a:solidFill>
                <a:schemeClr val="tx2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endParaRPr lang="hr-HR" sz="1400" b="1" dirty="0">
              <a:solidFill>
                <a:srgbClr val="002060"/>
              </a:solidFill>
            </a:endParaRPr>
          </a:p>
        </p:txBody>
      </p:sp>
      <p:sp>
        <p:nvSpPr>
          <p:cNvPr id="10" name="TextBox 12"/>
          <p:cNvSpPr txBox="1"/>
          <p:nvPr/>
        </p:nvSpPr>
        <p:spPr>
          <a:xfrm>
            <a:off x="27824" y="6435724"/>
            <a:ext cx="486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u="sng" dirty="0">
                <a:solidFill>
                  <a:srgbClr val="002060"/>
                </a:solidFill>
                <a:latin typeface="Gabriola" panose="04040605051002020D02" pitchFamily="82" charset="0"/>
              </a:rPr>
              <a:t>Upravni odjel za financije i proračun Zadarske županije</a:t>
            </a:r>
            <a:endParaRPr lang="en-US" b="1" u="sng" dirty="0">
              <a:solidFill>
                <a:srgbClr val="002060"/>
              </a:solidFill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025380"/>
      </p:ext>
    </p:extLst>
  </p:cSld>
  <p:clrMapOvr>
    <a:masterClrMapping/>
  </p:clrMapOvr>
  <p:transition spd="slow" advClick="0" advTm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31640" y="67812"/>
            <a:ext cx="7056784" cy="1048626"/>
          </a:xfrm>
        </p:spPr>
        <p:txBody>
          <a:bodyPr>
            <a:normAutofit/>
          </a:bodyPr>
          <a:lstStyle/>
          <a:p>
            <a:pPr algn="l"/>
            <a:r>
              <a:rPr lang="hr-HR" sz="2400" b="1" dirty="0"/>
              <a:t>Prihodi i primici Proračuna Zadarske županije</a:t>
            </a: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3311630"/>
              </p:ext>
            </p:extLst>
          </p:nvPr>
        </p:nvGraphicFramePr>
        <p:xfrm>
          <a:off x="4285747" y="2277623"/>
          <a:ext cx="4822758" cy="4139280"/>
        </p:xfrm>
        <a:graphic>
          <a:graphicData uri="http://schemas.openxmlformats.org/drawingml/2006/table">
            <a:tbl>
              <a:tblPr firstRow="1" lastCol="1">
                <a:tableStyleId>{5A111915-BE36-4E01-A7E5-04B1672EAD32}</a:tableStyleId>
              </a:tblPr>
              <a:tblGrid>
                <a:gridCol w="1721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3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7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97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6387">
                <a:tc>
                  <a:txBody>
                    <a:bodyPr/>
                    <a:lstStyle/>
                    <a:p>
                      <a:r>
                        <a:rPr lang="hr-HR" sz="1000" dirty="0"/>
                        <a:t>(u eurima)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000" dirty="0"/>
                        <a:t>Plan za 2024.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000" dirty="0"/>
                        <a:t> Izmjene i dopune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000" dirty="0"/>
                        <a:t>Indeks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590">
                <a:tc>
                  <a:txBody>
                    <a:bodyPr/>
                    <a:lstStyle/>
                    <a:p>
                      <a:r>
                        <a:rPr lang="hr-HR" sz="800" b="1" dirty="0"/>
                        <a:t>6 PRIHODI POSLOVANJA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/>
                        <a:t>161.075.316,73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/>
                        <a:t>187.743.738,18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116,56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590">
                <a:tc>
                  <a:txBody>
                    <a:bodyPr/>
                    <a:lstStyle/>
                    <a:p>
                      <a:r>
                        <a:rPr lang="hr-HR" sz="800" dirty="0"/>
                        <a:t>61 PRIHODI</a:t>
                      </a:r>
                      <a:r>
                        <a:rPr lang="hr-HR" sz="800" baseline="0" dirty="0"/>
                        <a:t> OD </a:t>
                      </a:r>
                      <a:r>
                        <a:rPr lang="hr-HR" sz="800" i="0" baseline="0" dirty="0"/>
                        <a:t>POREZA</a:t>
                      </a:r>
                      <a:endParaRPr lang="hr-HR" sz="8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18.765.000,00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22.316.905,79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118,93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590">
                <a:tc>
                  <a:txBody>
                    <a:bodyPr/>
                    <a:lstStyle/>
                    <a:p>
                      <a:r>
                        <a:rPr lang="hr-HR" sz="800" dirty="0"/>
                        <a:t>63 POMOĆI</a:t>
                      </a:r>
                      <a:r>
                        <a:rPr lang="hr-HR" sz="800" baseline="0" dirty="0"/>
                        <a:t> IZ INOZEMSTVA</a:t>
                      </a:r>
                      <a:endParaRPr lang="hr-H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87.598.864,22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102.313.205,04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116,80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590">
                <a:tc>
                  <a:txBody>
                    <a:bodyPr/>
                    <a:lstStyle/>
                    <a:p>
                      <a:r>
                        <a:rPr lang="hr-HR" sz="800" dirty="0"/>
                        <a:t>64 PRIHODI OD IMOVINE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2.231.523,45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2.646.880,88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118,61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196">
                <a:tc>
                  <a:txBody>
                    <a:bodyPr/>
                    <a:lstStyle/>
                    <a:p>
                      <a:r>
                        <a:rPr lang="hr-HR" sz="800" dirty="0"/>
                        <a:t>65 PRIHODI OD UPRAVNIH</a:t>
                      </a:r>
                      <a:r>
                        <a:rPr lang="hr-HR" sz="800" baseline="0" dirty="0"/>
                        <a:t> I</a:t>
                      </a:r>
                    </a:p>
                    <a:p>
                      <a:r>
                        <a:rPr lang="hr-HR" sz="800" baseline="0" dirty="0"/>
                        <a:t>      ADMIN. PRISTOJBI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6.657.761,14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7.800.604,95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117,17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4755">
                <a:tc>
                  <a:txBody>
                    <a:bodyPr/>
                    <a:lstStyle/>
                    <a:p>
                      <a:r>
                        <a:rPr lang="hr-HR" sz="800" dirty="0"/>
                        <a:t>66 PRIHODI OD PRODAJE  PROIZV.</a:t>
                      </a:r>
                      <a:r>
                        <a:rPr lang="hr-HR" sz="800" baseline="0" dirty="0"/>
                        <a:t> </a:t>
                      </a:r>
                    </a:p>
                    <a:p>
                      <a:r>
                        <a:rPr lang="hr-HR" sz="800" baseline="0" dirty="0"/>
                        <a:t>      I ROBE, USLUGA I DONACIJA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10.009.534,27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11.439.892,99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114,29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196">
                <a:tc>
                  <a:txBody>
                    <a:bodyPr/>
                    <a:lstStyle/>
                    <a:p>
                      <a:r>
                        <a:rPr lang="hr-HR" sz="800" dirty="0"/>
                        <a:t>67</a:t>
                      </a:r>
                      <a:r>
                        <a:rPr lang="hr-HR" sz="800" baseline="0" dirty="0"/>
                        <a:t> PRIHODI IZ NADL. PRORAČUNA </a:t>
                      </a:r>
                    </a:p>
                    <a:p>
                      <a:r>
                        <a:rPr lang="hr-HR" sz="800" dirty="0"/>
                        <a:t>      I OD HZZO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35.761.997,38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41.186.199,41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115,17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1196">
                <a:tc>
                  <a:txBody>
                    <a:bodyPr/>
                    <a:lstStyle/>
                    <a:p>
                      <a:r>
                        <a:rPr lang="hr-HR" sz="800" dirty="0"/>
                        <a:t>68 KAZNE, UPRAVNE</a:t>
                      </a:r>
                      <a:r>
                        <a:rPr lang="hr-HR" sz="800" baseline="0" dirty="0"/>
                        <a:t> MJERE I OST.</a:t>
                      </a:r>
                    </a:p>
                    <a:p>
                      <a:r>
                        <a:rPr lang="hr-HR" sz="800" baseline="0" dirty="0"/>
                        <a:t>      PRIHODI</a:t>
                      </a:r>
                      <a:endParaRPr lang="hr-H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50.636,27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40.049,12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79,09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1196">
                <a:tc>
                  <a:txBody>
                    <a:bodyPr/>
                    <a:lstStyle/>
                    <a:p>
                      <a:r>
                        <a:rPr lang="hr-HR" sz="800" b="1" dirty="0"/>
                        <a:t>7 PRIHODI OD</a:t>
                      </a:r>
                      <a:r>
                        <a:rPr lang="hr-HR" sz="800" b="1" baseline="0" dirty="0"/>
                        <a:t> PRODAJE NEFIN. </a:t>
                      </a:r>
                    </a:p>
                    <a:p>
                      <a:r>
                        <a:rPr lang="hr-HR" sz="800" b="1" baseline="0" dirty="0"/>
                        <a:t>      IMOVINE</a:t>
                      </a:r>
                      <a:endParaRPr lang="hr-HR" sz="8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737.251,55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363.697,12</a:t>
                      </a:r>
                    </a:p>
                  </a:txBody>
                  <a:tcPr marL="9525" marR="857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49,33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1196">
                <a:tc>
                  <a:txBody>
                    <a:bodyPr/>
                    <a:lstStyle/>
                    <a:p>
                      <a:r>
                        <a:rPr lang="hr-HR" sz="800" b="1" dirty="0"/>
                        <a:t>8 PRIMICI</a:t>
                      </a:r>
                      <a:r>
                        <a:rPr lang="hr-HR" sz="800" b="1" baseline="0" dirty="0"/>
                        <a:t> OD FIN IMOVINE I </a:t>
                      </a:r>
                    </a:p>
                    <a:p>
                      <a:r>
                        <a:rPr lang="hr-HR" sz="800" b="1" baseline="0" dirty="0"/>
                        <a:t>   ZADUŽIVANJA</a:t>
                      </a:r>
                      <a:endParaRPr lang="hr-HR" sz="8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8.212.918,49</a:t>
                      </a:r>
                    </a:p>
                  </a:txBody>
                  <a:tcPr marL="9525" marR="857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8.983.077,35</a:t>
                      </a:r>
                    </a:p>
                  </a:txBody>
                  <a:tcPr marL="9525" marR="857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/>
                        <a:t>109,38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0567">
                <a:tc>
                  <a:txBody>
                    <a:bodyPr/>
                    <a:lstStyle/>
                    <a:p>
                      <a:r>
                        <a:rPr lang="hr-HR" sz="800" b="1" dirty="0"/>
                        <a:t>9 VLASTITI</a:t>
                      </a:r>
                      <a:r>
                        <a:rPr lang="hr-HR" sz="800" b="1" baseline="0" dirty="0"/>
                        <a:t> IZVORI</a:t>
                      </a:r>
                      <a:endParaRPr lang="hr-HR" sz="8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-925.486,77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>
                          <a:solidFill>
                            <a:schemeClr val="tx1"/>
                          </a:solidFill>
                        </a:rPr>
                        <a:t>3.464.487,35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/>
                        <a:t>-374,34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3231">
                <a:tc>
                  <a:txBody>
                    <a:bodyPr/>
                    <a:lstStyle/>
                    <a:p>
                      <a:pPr algn="l"/>
                      <a:r>
                        <a:rPr lang="hr-HR" sz="1000" b="1" dirty="0">
                          <a:solidFill>
                            <a:schemeClr val="tx1"/>
                          </a:solidFill>
                        </a:rPr>
                        <a:t>UKUPNO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000" b="1" dirty="0">
                          <a:solidFill>
                            <a:schemeClr val="tx1"/>
                          </a:solidFill>
                        </a:rPr>
                        <a:t>169.100.000,00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000" b="1" dirty="0">
                          <a:solidFill>
                            <a:schemeClr val="tx1"/>
                          </a:solidFill>
                        </a:rPr>
                        <a:t>200.555.000,00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000" b="1" dirty="0">
                          <a:solidFill>
                            <a:schemeClr val="tx1"/>
                          </a:solidFill>
                        </a:rPr>
                        <a:t>118,60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5" name="Grafikon 4" title="Prihodi i primici Proračuna Zadarske županije"/>
          <p:cNvGraphicFramePr/>
          <p:nvPr>
            <p:extLst>
              <p:ext uri="{D42A27DB-BD31-4B8C-83A1-F6EECF244321}">
                <p14:modId xmlns:p14="http://schemas.microsoft.com/office/powerpoint/2010/main" val="2671237479"/>
              </p:ext>
            </p:extLst>
          </p:nvPr>
        </p:nvGraphicFramePr>
        <p:xfrm>
          <a:off x="42597" y="2089885"/>
          <a:ext cx="412812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5"/>
          <p:cNvSpPr txBox="1"/>
          <p:nvPr/>
        </p:nvSpPr>
        <p:spPr>
          <a:xfrm>
            <a:off x="4460574" y="1692848"/>
            <a:ext cx="4716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100" b="1" dirty="0">
                <a:solidFill>
                  <a:prstClr val="black"/>
                </a:solidFill>
                <a:cs typeface="Arial" pitchFamily="34" charset="0"/>
              </a:rPr>
              <a:t>Tablica 1</a:t>
            </a:r>
            <a:r>
              <a:rPr lang="hr-HR" sz="1100" dirty="0">
                <a:solidFill>
                  <a:prstClr val="black"/>
                </a:solidFill>
                <a:cs typeface="Arial" pitchFamily="34" charset="0"/>
              </a:rPr>
              <a:t>. </a:t>
            </a:r>
            <a:r>
              <a:rPr lang="hr-HR" sz="1100" b="1" dirty="0">
                <a:solidFill>
                  <a:prstClr val="black"/>
                </a:solidFill>
                <a:cs typeface="Arial" pitchFamily="34" charset="0"/>
              </a:rPr>
              <a:t>Usporedni prikaz Plana za 2024. te Izmjena i dopuna proračuna za 2024. godinu</a:t>
            </a:r>
          </a:p>
          <a:p>
            <a:endParaRPr lang="hr-HR" sz="1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5"/>
          <p:cNvSpPr/>
          <p:nvPr/>
        </p:nvSpPr>
        <p:spPr>
          <a:xfrm>
            <a:off x="-72432" y="1692848"/>
            <a:ext cx="466728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100" b="1" dirty="0">
                <a:solidFill>
                  <a:prstClr val="black"/>
                </a:solidFill>
                <a:cs typeface="Arial" pitchFamily="34" charset="0"/>
              </a:rPr>
              <a:t>Grafikon 1. Usporedni prikaz odnosa prihoda poslovanja Plana i Izmjena i dopuna proračuna za 2024. godinu</a:t>
            </a:r>
            <a:endParaRPr lang="vi-VN" sz="1100" b="1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8244" y="532620"/>
            <a:ext cx="504056" cy="633001"/>
          </a:xfrm>
          <a:prstGeom prst="rect">
            <a:avLst/>
          </a:prstGeom>
        </p:spPr>
      </p:pic>
      <p:sp>
        <p:nvSpPr>
          <p:cNvPr id="10" name="TextBox 12"/>
          <p:cNvSpPr txBox="1"/>
          <p:nvPr/>
        </p:nvSpPr>
        <p:spPr>
          <a:xfrm>
            <a:off x="0" y="6488668"/>
            <a:ext cx="486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u="sng" dirty="0">
                <a:solidFill>
                  <a:srgbClr val="002060"/>
                </a:solidFill>
                <a:latin typeface="Gabriola" panose="04040605051002020D02" pitchFamily="82" charset="0"/>
              </a:rPr>
              <a:t>Upravni odjel za financije i proračun Zadarske županije</a:t>
            </a:r>
            <a:endParaRPr lang="en-US" b="1" u="sng" dirty="0">
              <a:solidFill>
                <a:srgbClr val="002060"/>
              </a:solidFill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570542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7FD378E-2309-49A3-BF19-04DA3FA8C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360" y="980728"/>
            <a:ext cx="8219256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1400" b="1" dirty="0"/>
              <a:t>RASHODI POSLOVANJA </a:t>
            </a:r>
            <a:r>
              <a:rPr lang="hr-HR" sz="1400" dirty="0"/>
              <a:t>- izmjenama plana iznose </a:t>
            </a:r>
            <a:r>
              <a:rPr lang="hr-HR" sz="1400" b="1" dirty="0"/>
              <a:t>163.676.605,52 eura </a:t>
            </a:r>
            <a:r>
              <a:rPr lang="hr-HR" sz="1400" dirty="0"/>
              <a:t>ili za 15,65 % odnosno </a:t>
            </a:r>
            <a:r>
              <a:rPr lang="hr-HR" sz="1400" b="1" dirty="0"/>
              <a:t>22,1 </a:t>
            </a:r>
            <a:r>
              <a:rPr lang="hr-HR" sz="1400" b="1" dirty="0" err="1"/>
              <a:t>mil</a:t>
            </a:r>
            <a:r>
              <a:rPr lang="hr-HR" sz="1400" b="1" dirty="0"/>
              <a:t>. eura </a:t>
            </a:r>
            <a:r>
              <a:rPr lang="hr-HR" sz="1400" dirty="0"/>
              <a:t>više od prvobitnog plana, od kojih: </a:t>
            </a:r>
          </a:p>
          <a:p>
            <a:pPr marL="0" indent="0">
              <a:buNone/>
            </a:pPr>
            <a:endParaRPr lang="hr-HR" sz="1400" dirty="0"/>
          </a:p>
          <a:p>
            <a:r>
              <a:rPr lang="hr-HR" sz="1400" b="1" dirty="0"/>
              <a:t>rashodi za zaposlene </a:t>
            </a:r>
            <a:r>
              <a:rPr lang="hr-HR" sz="1400" dirty="0"/>
              <a:t>- izmjenama povećani za 16,7 </a:t>
            </a:r>
            <a:r>
              <a:rPr lang="hr-HR" sz="1400" dirty="0" err="1"/>
              <a:t>mil</a:t>
            </a:r>
            <a:r>
              <a:rPr lang="hr-HR" sz="1400" dirty="0"/>
              <a:t>. eura a povećanje se najviše odnosi na rashode za zaposlene (plaće za redovan rad, doprinosi na plaće i ostali rashodi za zaposlene) kod proračunskih korisnika - ustanove u zdravstvu 4,9 </a:t>
            </a:r>
            <a:r>
              <a:rPr lang="hr-HR" sz="1400" dirty="0" err="1"/>
              <a:t>mil</a:t>
            </a:r>
            <a:r>
              <a:rPr lang="hr-HR" sz="1400" dirty="0"/>
              <a:t>. eura, ustanove u školstvu – 3,2 </a:t>
            </a:r>
            <a:r>
              <a:rPr lang="hr-HR" sz="1400" dirty="0" err="1"/>
              <a:t>mil</a:t>
            </a:r>
            <a:r>
              <a:rPr lang="hr-HR" sz="1400" dirty="0"/>
              <a:t>. eura kod osnovnih škola i 4,4 </a:t>
            </a:r>
            <a:r>
              <a:rPr lang="hr-HR" sz="1400" dirty="0" err="1"/>
              <a:t>mil</a:t>
            </a:r>
            <a:r>
              <a:rPr lang="hr-HR" sz="1400" dirty="0"/>
              <a:t>. eura kod srednjih škola</a:t>
            </a:r>
          </a:p>
          <a:p>
            <a:r>
              <a:rPr lang="pl-PL" sz="1400" b="1" dirty="0"/>
              <a:t>materijalni rashodi – </a:t>
            </a:r>
            <a:r>
              <a:rPr lang="pl-PL" sz="1400" dirty="0"/>
              <a:t>novi plan povećan je za 3,8 mil. eura i iznosi 41 mil. eura od kojih se najveće povećanje bilježi kod ustanova u osnovnom i srednjem školstvu te ustanova u zdravstvu (inflacija cijena i porast troškova nabave potrošnog i ugradbenog materijala).</a:t>
            </a:r>
          </a:p>
          <a:p>
            <a:pPr marL="0" indent="0">
              <a:buNone/>
            </a:pPr>
            <a:endParaRPr lang="hr-HR" sz="1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r-HR" sz="1400" b="1" dirty="0"/>
              <a:t>RASHODI ZA NABAVU NEFINANCIJSKE IMOVINE </a:t>
            </a:r>
            <a:r>
              <a:rPr lang="hr-HR" sz="1400" dirty="0"/>
              <a:t>planirani su u iznosu od </a:t>
            </a:r>
            <a:r>
              <a:rPr lang="hr-HR" sz="1400" b="1" dirty="0"/>
              <a:t>36.363.665,74 eura</a:t>
            </a:r>
            <a:r>
              <a:rPr lang="hr-HR" sz="1400" dirty="0"/>
              <a:t> ili za 9,3 </a:t>
            </a:r>
            <a:r>
              <a:rPr lang="hr-HR" sz="1400" dirty="0" err="1"/>
              <a:t>mil</a:t>
            </a:r>
            <a:r>
              <a:rPr lang="hr-HR" sz="1400" dirty="0"/>
              <a:t>. eura – 34% više od početnog plana. Od navedenog iznosa 2,0 </a:t>
            </a:r>
            <a:r>
              <a:rPr lang="hr-HR" sz="1400" dirty="0" err="1"/>
              <a:t>mil</a:t>
            </a:r>
            <a:r>
              <a:rPr lang="hr-HR" sz="1400" dirty="0"/>
              <a:t> eura odnosi se na povećanje kapitalnih ulaganja koja se financiraju iz vlastitih izvora županije, a 7,3 </a:t>
            </a:r>
            <a:r>
              <a:rPr lang="hr-HR" sz="1400" dirty="0" err="1"/>
              <a:t>mil</a:t>
            </a:r>
            <a:r>
              <a:rPr lang="hr-HR" sz="1400" dirty="0"/>
              <a:t>. eura na povećanje kapitalnih rashoda koje financiraju proračunski korisnici iz namjenskih i vlastitih prihoda.</a:t>
            </a:r>
          </a:p>
          <a:p>
            <a:pPr marL="0" indent="0">
              <a:buNone/>
            </a:pPr>
            <a:r>
              <a:rPr lang="hr-HR" sz="1400" dirty="0"/>
              <a:t>Povećanje je kod projektnih aktivnosti povezanih s kapitalnim ulaganjima kod projekata:</a:t>
            </a:r>
          </a:p>
          <a:p>
            <a:pPr marL="0" indent="0">
              <a:buNone/>
            </a:pPr>
            <a:r>
              <a:rPr lang="hr-HR" sz="1400" i="1" dirty="0"/>
              <a:t>- Izgradnja Hospicija na </a:t>
            </a:r>
            <a:r>
              <a:rPr lang="hr-HR" sz="1400" i="1" dirty="0" err="1"/>
              <a:t>Babindubu</a:t>
            </a:r>
            <a:r>
              <a:rPr lang="hr-HR" sz="1400" i="1" dirty="0"/>
              <a:t>, Poljoprivredno edukacijski centar, Izgradnja skloništa za napuštene i izgubljene životinje, RCK Medicinske škole A. </a:t>
            </a:r>
            <a:r>
              <a:rPr lang="hr-HR" sz="1400" i="1" dirty="0" err="1"/>
              <a:t>Kuzmanića</a:t>
            </a:r>
            <a:r>
              <a:rPr lang="hr-HR" sz="1400" i="1" dirty="0"/>
              <a:t>, Uvođenje novih usluga u zdravstvenom turizmu SBO Biograd na moru, Investicijsko ulaganje za nabavu vozila ZHMZŽ, Osnovna škola kao cjelodnevna škola za OŠ Novigrad.</a:t>
            </a:r>
          </a:p>
        </p:txBody>
      </p:sp>
      <p:sp>
        <p:nvSpPr>
          <p:cNvPr id="2" name="Pravokutnik 1">
            <a:extLst>
              <a:ext uri="{FF2B5EF4-FFF2-40B4-BE49-F238E27FC236}">
                <a16:creationId xmlns:a16="http://schemas.microsoft.com/office/drawing/2014/main" id="{49C15DF3-11FA-462E-841C-28CBCD34132E}"/>
              </a:ext>
            </a:extLst>
          </p:cNvPr>
          <p:cNvSpPr/>
          <p:nvPr/>
        </p:nvSpPr>
        <p:spPr>
          <a:xfrm>
            <a:off x="1547664" y="215642"/>
            <a:ext cx="58326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spc="-9" dirty="0">
                <a:solidFill>
                  <a:prstClr val="black"/>
                </a:solidFill>
                <a:ea typeface="+mj-ea"/>
                <a:cs typeface="+mj-cs"/>
              </a:rPr>
              <a:t>Fiskalni </a:t>
            </a:r>
            <a:r>
              <a:rPr lang="pl-PL" sz="2400" b="1" spc="-4" dirty="0">
                <a:solidFill>
                  <a:prstClr val="black"/>
                </a:solidFill>
                <a:ea typeface="+mj-ea"/>
                <a:cs typeface="+mj-cs"/>
              </a:rPr>
              <a:t>učinak na</a:t>
            </a:r>
            <a:r>
              <a:rPr lang="pl-PL" sz="2400" b="1" spc="18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pl-PL" sz="2400" b="1" spc="-13" dirty="0">
                <a:solidFill>
                  <a:prstClr val="black"/>
                </a:solidFill>
                <a:ea typeface="+mj-ea"/>
                <a:cs typeface="+mj-cs"/>
              </a:rPr>
              <a:t>proračun - rashodi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915342159"/>
      </p:ext>
    </p:extLst>
  </p:cSld>
  <p:clrMapOvr>
    <a:masterClrMapping/>
  </p:clrMapOvr>
  <p:transition spd="slow" advClick="0" advTm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95636" y="116632"/>
            <a:ext cx="6696744" cy="934943"/>
          </a:xfrm>
        </p:spPr>
        <p:txBody>
          <a:bodyPr>
            <a:noAutofit/>
          </a:bodyPr>
          <a:lstStyle/>
          <a:p>
            <a:pPr algn="l"/>
            <a:r>
              <a:rPr lang="hr-HR" sz="2400" b="1" dirty="0"/>
              <a:t>Rashodi i izdaci Proračuna Zadarske županije </a:t>
            </a: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2948692"/>
              </p:ext>
            </p:extLst>
          </p:nvPr>
        </p:nvGraphicFramePr>
        <p:xfrm>
          <a:off x="4419802" y="2535794"/>
          <a:ext cx="4680520" cy="3445546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962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9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78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2076">
                <a:tc>
                  <a:txBody>
                    <a:bodyPr/>
                    <a:lstStyle/>
                    <a:p>
                      <a:r>
                        <a:rPr lang="hr-HR" sz="1000" dirty="0"/>
                        <a:t>(u eurima)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000" dirty="0"/>
                        <a:t>Plan za 2024.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000" dirty="0"/>
                        <a:t>Izmjene i dopune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000" dirty="0"/>
                        <a:t>Indeks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098">
                <a:tc>
                  <a:txBody>
                    <a:bodyPr/>
                    <a:lstStyle/>
                    <a:p>
                      <a:r>
                        <a:rPr lang="hr-HR" sz="800" dirty="0"/>
                        <a:t>3</a:t>
                      </a:r>
                      <a:r>
                        <a:rPr lang="hr-HR" sz="800" baseline="0" dirty="0"/>
                        <a:t> RASHODI POSLOVANJA</a:t>
                      </a:r>
                      <a:endParaRPr lang="hr-HR" sz="800" b="1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/>
                        <a:t>141.528.041,80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/>
                        <a:t>163.676.605,52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/>
                        <a:t>115,65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076">
                <a:tc>
                  <a:txBody>
                    <a:bodyPr/>
                    <a:lstStyle/>
                    <a:p>
                      <a:r>
                        <a:rPr lang="hr-HR" sz="800" dirty="0"/>
                        <a:t>31 RASHODI ZA</a:t>
                      </a:r>
                      <a:r>
                        <a:rPr lang="hr-HR" sz="800" baseline="0" dirty="0"/>
                        <a:t> ZAPOSLENE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90.092.080,79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106.855.808,97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118,61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076">
                <a:tc>
                  <a:txBody>
                    <a:bodyPr/>
                    <a:lstStyle/>
                    <a:p>
                      <a:r>
                        <a:rPr lang="hr-HR" sz="800" dirty="0"/>
                        <a:t>32 MATERIJALNI</a:t>
                      </a:r>
                      <a:r>
                        <a:rPr lang="hr-HR" sz="800" baseline="0" dirty="0"/>
                        <a:t> RASHODI</a:t>
                      </a:r>
                      <a:endParaRPr lang="hr-H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37.121.503,23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40.968.252,85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110,36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076">
                <a:tc>
                  <a:txBody>
                    <a:bodyPr/>
                    <a:lstStyle/>
                    <a:p>
                      <a:r>
                        <a:rPr lang="hr-HR" sz="800" dirty="0"/>
                        <a:t>34 FINANCIJSKI RASHODI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356.195,98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357.440,37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100,35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076">
                <a:tc>
                  <a:txBody>
                    <a:bodyPr/>
                    <a:lstStyle/>
                    <a:p>
                      <a:r>
                        <a:rPr lang="hr-HR" sz="800" dirty="0"/>
                        <a:t>35 SUBVENCIJE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641.617,58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811.291,96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126,44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9752">
                <a:tc>
                  <a:txBody>
                    <a:bodyPr/>
                    <a:lstStyle/>
                    <a:p>
                      <a:r>
                        <a:rPr lang="hr-HR" sz="800" dirty="0"/>
                        <a:t>36 POMOĆI DANE</a:t>
                      </a:r>
                      <a:r>
                        <a:rPr lang="hr-HR" sz="800" baseline="0" dirty="0"/>
                        <a:t> U INOZ. I UNUTAR </a:t>
                      </a:r>
                    </a:p>
                    <a:p>
                      <a:r>
                        <a:rPr lang="hr-HR" sz="800" baseline="0" dirty="0"/>
                        <a:t>      OPĆEG PRORAČUNA</a:t>
                      </a:r>
                      <a:endParaRPr lang="hr-H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6.697.220,22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7.699.640,07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114,97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512">
                <a:tc>
                  <a:txBody>
                    <a:bodyPr/>
                    <a:lstStyle/>
                    <a:p>
                      <a:r>
                        <a:rPr lang="hr-HR" sz="800" dirty="0"/>
                        <a:t>37 NAKNADE</a:t>
                      </a:r>
                      <a:r>
                        <a:rPr lang="hr-HR" sz="800" baseline="0" dirty="0"/>
                        <a:t> GRAĐANA I KUĆANSTAVA</a:t>
                      </a:r>
                    </a:p>
                    <a:p>
                      <a:r>
                        <a:rPr lang="hr-HR" sz="800" baseline="0" dirty="0"/>
                        <a:t>     OD OSIG. I DRUGE NAKNADE</a:t>
                      </a:r>
                      <a:endParaRPr lang="hr-H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4.100.193,80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4.319.109,57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105,34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2076">
                <a:tc>
                  <a:txBody>
                    <a:bodyPr/>
                    <a:lstStyle/>
                    <a:p>
                      <a:r>
                        <a:rPr lang="hr-HR" sz="800" dirty="0"/>
                        <a:t>38 OSTALI RASHODI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2.519.230,20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2.665.061,73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105,79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2076">
                <a:tc>
                  <a:txBody>
                    <a:bodyPr/>
                    <a:lstStyle/>
                    <a:p>
                      <a:r>
                        <a:rPr lang="hr-HR" sz="800" dirty="0"/>
                        <a:t>4 RASHODI ZA NAB. NEFIN. IMOVINE</a:t>
                      </a:r>
                      <a:endParaRPr lang="hr-HR" sz="800" b="1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dirty="0"/>
                        <a:t>27.094.907,33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dirty="0"/>
                        <a:t>36.363.665,74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/>
                        <a:t>134,21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3728">
                <a:tc>
                  <a:txBody>
                    <a:bodyPr/>
                    <a:lstStyle/>
                    <a:p>
                      <a:r>
                        <a:rPr lang="hr-HR" sz="800" dirty="0"/>
                        <a:t>5 IZDACI ZA</a:t>
                      </a:r>
                      <a:r>
                        <a:rPr lang="hr-HR" sz="800" baseline="0" dirty="0"/>
                        <a:t> FIN. IMOVINU I OTPLATU </a:t>
                      </a:r>
                    </a:p>
                    <a:p>
                      <a:r>
                        <a:rPr lang="hr-HR" sz="800" baseline="0" dirty="0"/>
                        <a:t>   ZAJMOVA</a:t>
                      </a:r>
                      <a:endParaRPr lang="hr-HR" sz="800" b="1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dirty="0"/>
                        <a:t>477.050,87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dirty="0"/>
                        <a:t>514.728,74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b="0" dirty="0"/>
                        <a:t>107,90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2076">
                <a:tc>
                  <a:txBody>
                    <a:bodyPr/>
                    <a:lstStyle/>
                    <a:p>
                      <a:r>
                        <a:rPr lang="hr-HR" sz="1000" baseline="0" dirty="0"/>
                        <a:t>UKUPNO</a:t>
                      </a:r>
                      <a:endParaRPr lang="hr-HR" sz="10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dirty="0"/>
                        <a:t>169.100.000,00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dirty="0"/>
                        <a:t>200.555.000,00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b="0" dirty="0">
                          <a:solidFill>
                            <a:schemeClr val="tx1"/>
                          </a:solidFill>
                        </a:rPr>
                        <a:t>118,60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5" name="Grafikon 4"/>
          <p:cNvGraphicFramePr/>
          <p:nvPr>
            <p:extLst>
              <p:ext uri="{D42A27DB-BD31-4B8C-83A1-F6EECF244321}">
                <p14:modId xmlns:p14="http://schemas.microsoft.com/office/powerpoint/2010/main" val="109101476"/>
              </p:ext>
            </p:extLst>
          </p:nvPr>
        </p:nvGraphicFramePr>
        <p:xfrm>
          <a:off x="108012" y="2426732"/>
          <a:ext cx="396044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Pravokutnik 5"/>
          <p:cNvSpPr/>
          <p:nvPr/>
        </p:nvSpPr>
        <p:spPr>
          <a:xfrm>
            <a:off x="4650971" y="1806970"/>
            <a:ext cx="446449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100" b="1" dirty="0">
                <a:cs typeface="Arial" pitchFamily="34" charset="0"/>
              </a:rPr>
              <a:t>Tablica 2</a:t>
            </a:r>
            <a:r>
              <a:rPr lang="hr-HR" sz="1100" dirty="0">
                <a:cs typeface="Arial" pitchFamily="34" charset="0"/>
              </a:rPr>
              <a:t>. </a:t>
            </a:r>
            <a:r>
              <a:rPr lang="hr-HR" sz="1100" b="1" dirty="0">
                <a:cs typeface="Arial" pitchFamily="34" charset="0"/>
              </a:rPr>
              <a:t>Usporedni prikaz Plana za 2024. te Izmjena i dopuna proračuna za 2024. godinu</a:t>
            </a:r>
          </a:p>
        </p:txBody>
      </p:sp>
      <p:sp>
        <p:nvSpPr>
          <p:cNvPr id="7" name="TextBox 15"/>
          <p:cNvSpPr txBox="1"/>
          <p:nvPr/>
        </p:nvSpPr>
        <p:spPr>
          <a:xfrm>
            <a:off x="108012" y="1814888"/>
            <a:ext cx="46440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100" b="1" dirty="0">
                <a:solidFill>
                  <a:prstClr val="black"/>
                </a:solidFill>
                <a:cs typeface="Arial" pitchFamily="34" charset="0"/>
              </a:rPr>
              <a:t> Grafikon 2</a:t>
            </a:r>
            <a:r>
              <a:rPr lang="hr-HR" sz="1100" dirty="0">
                <a:solidFill>
                  <a:prstClr val="black"/>
                </a:solidFill>
                <a:cs typeface="Arial" pitchFamily="34" charset="0"/>
              </a:rPr>
              <a:t>. </a:t>
            </a:r>
            <a:r>
              <a:rPr lang="hr-HR" sz="1100" b="1" dirty="0">
                <a:solidFill>
                  <a:prstClr val="black"/>
                </a:solidFill>
                <a:cs typeface="Arial" pitchFamily="34" charset="0"/>
              </a:rPr>
              <a:t> Usporedni prikaz odnosa rashoda poslovanja Plana i Izmjena i dopuna proračuna za 2024. godinu</a:t>
            </a:r>
          </a:p>
        </p:txBody>
      </p:sp>
      <p:pic>
        <p:nvPicPr>
          <p:cNvPr id="9" name="Slika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6265" y="475743"/>
            <a:ext cx="504056" cy="633001"/>
          </a:xfrm>
          <a:prstGeom prst="rect">
            <a:avLst/>
          </a:prstGeom>
        </p:spPr>
      </p:pic>
      <p:sp>
        <p:nvSpPr>
          <p:cNvPr id="11" name="TekstniOkvir 10"/>
          <p:cNvSpPr txBox="1"/>
          <p:nvPr/>
        </p:nvSpPr>
        <p:spPr>
          <a:xfrm>
            <a:off x="129478" y="2274184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100" b="1" dirty="0">
                <a:solidFill>
                  <a:prstClr val="black"/>
                </a:solidFill>
              </a:rPr>
              <a:t>(</a:t>
            </a:r>
            <a:r>
              <a:rPr lang="hr-HR" sz="1000" b="1" dirty="0">
                <a:solidFill>
                  <a:prstClr val="black"/>
                </a:solidFill>
              </a:rPr>
              <a:t>mil. eura</a:t>
            </a:r>
            <a:r>
              <a:rPr lang="hr-HR" sz="1100" b="1" dirty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6488668"/>
            <a:ext cx="486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u="sng" dirty="0">
                <a:solidFill>
                  <a:srgbClr val="002060"/>
                </a:solidFill>
                <a:latin typeface="Gabriola" panose="04040605051002020D02" pitchFamily="82" charset="0"/>
              </a:rPr>
              <a:t>Upravni odjel za financije i proračun Zadarske županije</a:t>
            </a:r>
            <a:endParaRPr lang="en-US" b="1" u="sng" dirty="0">
              <a:solidFill>
                <a:srgbClr val="002060"/>
              </a:solidFill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68144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12682</TotalTime>
  <Words>3342</Words>
  <Application>Microsoft Office PowerPoint</Application>
  <PresentationFormat>Prikaz na zaslonu (4:3)</PresentationFormat>
  <Paragraphs>703</Paragraphs>
  <Slides>23</Slides>
  <Notes>5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23</vt:i4>
      </vt:variant>
    </vt:vector>
  </HeadingPairs>
  <TitlesOfParts>
    <vt:vector size="29" baseType="lpstr">
      <vt:lpstr>Arial</vt:lpstr>
      <vt:lpstr>Calibri</vt:lpstr>
      <vt:lpstr>Gabriola</vt:lpstr>
      <vt:lpstr>Symbol</vt:lpstr>
      <vt:lpstr>Times New Roman</vt:lpstr>
      <vt:lpstr>Office tema</vt:lpstr>
      <vt:lpstr>  REPUBLIKA HRVATSKA ZADARSKA ŽUPANIJA  Izmjene i dopune proračuna Zadarske županije za 2024. godinu  - vodič za građane -  </vt:lpstr>
      <vt:lpstr>Izmjene i dopune proračuna Zadarske županije (sa 62 proračunska korisnika) za 2024. godinu</vt:lpstr>
      <vt:lpstr>Izmjene i dopune proračuna Zadarske županije (bez proračunskih korisnika) za 2024. godinu   </vt:lpstr>
      <vt:lpstr>Proračunski korisnici Zadarske županije</vt:lpstr>
      <vt:lpstr>„Izvorni” prihodi Zadarske županije</vt:lpstr>
      <vt:lpstr>Fiskalni učinak na proračun - prihodi</vt:lpstr>
      <vt:lpstr>Prihodi i primici Proračuna Zadarske županije</vt:lpstr>
      <vt:lpstr>PowerPoint prezentacija</vt:lpstr>
      <vt:lpstr>Rashodi i izdaci Proračuna Zadarske županije </vt:lpstr>
      <vt:lpstr>  </vt:lpstr>
      <vt:lpstr>  </vt:lpstr>
      <vt:lpstr>Najznačajnije promjene su unutar sljedećih odjela:</vt:lpstr>
      <vt:lpstr>Najznačajnije promjene su unutar sljedećih odjela:</vt:lpstr>
      <vt:lpstr>Najznačajnije promjene su unutar sljedećih odjela:</vt:lpstr>
      <vt:lpstr>Prihodi po nositeljima projekata Zadarske županije i proračunskih korisnika u 2024. godini </vt:lpstr>
      <vt:lpstr>PowerPoint prezentacija</vt:lpstr>
      <vt:lpstr>PowerPoint prezentacija</vt:lpstr>
      <vt:lpstr>PowerPoint prezentacija</vt:lpstr>
      <vt:lpstr>Gospodarsko - razvojna komponenta</vt:lpstr>
      <vt:lpstr>Izdvajanja za gospodarstvo u iznosu od 2,4 mil. eura iz izvornih prihoda odnose se na sljedeće: </vt:lpstr>
      <vt:lpstr>Socijalno - demografska komponenta</vt:lpstr>
      <vt:lpstr>Zaštita i spašavanje te kultura i šport </vt:lpstr>
      <vt:lpstr>PowerPoint prezentacija</vt:lpstr>
    </vt:vector>
  </TitlesOfParts>
  <Company>ZADARSKA ŽUPANIJA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POLUGODIŠNJI IZVJEŠTAJ O IZVRŠENJU PRORAČUNA ZADARSKE ŽUPANIJE ZA 2014. g.</dc:title>
  <dc:creator>Katarina</dc:creator>
  <cp:lastModifiedBy>Iva Vanjak</cp:lastModifiedBy>
  <cp:revision>1662</cp:revision>
  <cp:lastPrinted>2022-11-10T08:24:54Z</cp:lastPrinted>
  <dcterms:created xsi:type="dcterms:W3CDTF">2014-10-06T07:52:48Z</dcterms:created>
  <dcterms:modified xsi:type="dcterms:W3CDTF">2024-07-02T07:40:22Z</dcterms:modified>
</cp:coreProperties>
</file>