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40" r:id="rId3"/>
    <p:sldId id="327" r:id="rId4"/>
    <p:sldId id="338" r:id="rId5"/>
    <p:sldId id="342" r:id="rId6"/>
    <p:sldId id="297" r:id="rId7"/>
    <p:sldId id="298" r:id="rId8"/>
    <p:sldId id="341" r:id="rId9"/>
    <p:sldId id="351" r:id="rId10"/>
    <p:sldId id="329" r:id="rId11"/>
    <p:sldId id="330" r:id="rId12"/>
    <p:sldId id="293" r:id="rId13"/>
    <p:sldId id="316" r:id="rId14"/>
    <p:sldId id="332" r:id="rId15"/>
    <p:sldId id="334" r:id="rId16"/>
    <p:sldId id="336" r:id="rId17"/>
    <p:sldId id="337" r:id="rId18"/>
    <p:sldId id="324" r:id="rId1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A5F"/>
    <a:srgbClr val="A2CB9B"/>
    <a:srgbClr val="006666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078" autoAdjust="0"/>
  </p:normalViewPr>
  <p:slideViewPr>
    <p:cSldViewPr>
      <p:cViewPr varScale="1">
        <p:scale>
          <a:sx n="109" d="100"/>
          <a:sy n="109" d="100"/>
        </p:scale>
        <p:origin x="18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400" i="1" dirty="0">
                <a:latin typeface="Arial" panose="020B0604020202020204" pitchFamily="34" charset="0"/>
                <a:cs typeface="Arial" panose="020B0604020202020204" pitchFamily="34" charset="0"/>
              </a:rPr>
              <a:t>Prihodi korisnika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Prihodi (mil. eura)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Ostali korisnici (Agrra, Zadra, Inovacija, Zavod za prostorno, Natura Jadera)</c:v>
                </c:pt>
                <c:pt idx="1">
                  <c:v>Ustanove u kulturi</c:v>
                </c:pt>
                <c:pt idx="2">
                  <c:v>Osnovne škole</c:v>
                </c:pt>
                <c:pt idx="3">
                  <c:v>Srednje škole</c:v>
                </c:pt>
                <c:pt idx="4">
                  <c:v>Ustanove u zdravstvu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0.3</c:v>
                </c:pt>
                <c:pt idx="2">
                  <c:v>12.9</c:v>
                </c:pt>
                <c:pt idx="3">
                  <c:v>13.2</c:v>
                </c:pt>
                <c:pt idx="4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2-4706-AE79-45FC8A212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131904"/>
        <c:axId val="431132560"/>
      </c:barChart>
      <c:catAx>
        <c:axId val="43113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31132560"/>
        <c:crosses val="autoZero"/>
        <c:auto val="1"/>
        <c:lblAlgn val="ctr"/>
        <c:lblOffset val="100"/>
        <c:noMultiLvlLbl val="0"/>
      </c:catAx>
      <c:valAx>
        <c:axId val="43113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113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A16-402D-965A-771A742D6622}"/>
              </c:ext>
            </c:extLst>
          </c:dPt>
          <c:dPt>
            <c:idx val="1"/>
            <c:bubble3D val="0"/>
            <c:explosion val="15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6-402D-965A-771A742D662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64EE6FB-B70F-4CAB-A550-C92C2115113A}" type="VALUE">
                      <a:rPr lang="en-US" smtClean="0"/>
                      <a:pPr/>
                      <a:t>[VRIJEDNOST]</a:t>
                    </a:fld>
                    <a:r>
                      <a:rPr lang="en-US" dirty="0"/>
                      <a:t> mil. </a:t>
                    </a:r>
                    <a:r>
                      <a:rPr lang="en-US" dirty="0" err="1"/>
                      <a:t>eura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A16-402D-965A-771A742D66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E8D9F2-09DF-424B-868C-EC649FCD59E5}" type="VALUE">
                      <a:rPr lang="en-US" smtClean="0"/>
                      <a:pPr/>
                      <a:t>[VRIJEDNOST]</a:t>
                    </a:fld>
                    <a:r>
                      <a:rPr lang="en-US" dirty="0"/>
                      <a:t> mil. </a:t>
                    </a:r>
                    <a:r>
                      <a:rPr lang="en-US" dirty="0" err="1"/>
                      <a:t>eura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A16-402D-965A-771A742D66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Zadarska županija</c:v>
                </c:pt>
                <c:pt idx="1">
                  <c:v>Proračunski korisnici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15.99</c:v>
                </c:pt>
                <c:pt idx="1">
                  <c:v>80.569999999999993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6-402D-965A-771A742D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8.5500000000000007E-2</c:v>
                </c:pt>
                <c:pt idx="1">
                  <c:v>0.38800000000000001</c:v>
                </c:pt>
                <c:pt idx="2">
                  <c:v>7.3000000000000001E-3</c:v>
                </c:pt>
                <c:pt idx="3">
                  <c:v>5.91E-2</c:v>
                </c:pt>
                <c:pt idx="4">
                  <c:v>2.76E-2</c:v>
                </c:pt>
                <c:pt idx="5">
                  <c:v>0.4249</c:v>
                </c:pt>
                <c:pt idx="6">
                  <c:v>8.0000000000000004E-4</c:v>
                </c:pt>
                <c:pt idx="7">
                  <c:v>1E-4</c:v>
                </c:pt>
                <c:pt idx="8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1-4A5B-88A1-9172F6C29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01669918355453"/>
          <c:y val="6.9069939941313704E-2"/>
          <c:w val="0.3418833224943707"/>
          <c:h val="0.73736414908147463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38637834420359E-2"/>
          <c:y val="0.14100287581210252"/>
          <c:w val="0.90768119313250961"/>
          <c:h val="0.4227181361162297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BBE-4D90-92DB-55356B890B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BBE-4D90-92DB-55356B890B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9A-4963-B31E-2E8F5647B9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9A-4963-B31E-2E8F5647B9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59A-4963-B31E-2E8F5647B9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59A-4963-B31E-2E8F5647B9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59A-4963-B31E-2E8F5647B9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59A-4963-B31E-2E8F5647B9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BBE-4D90-92DB-55356B890B16}"/>
              </c:ext>
            </c:extLst>
          </c:dPt>
          <c:dLbls>
            <c:dLbl>
              <c:idx val="0"/>
              <c:layout>
                <c:manualLayout>
                  <c:x val="2.3671488940382145E-2"/>
                  <c:y val="-3.29985667709109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BE-4D90-92DB-55356B890B16}"/>
                </c:ext>
              </c:extLst>
            </c:dLbl>
            <c:dLbl>
              <c:idx val="1"/>
              <c:layout>
                <c:manualLayout>
                  <c:x val="-1.657004225826754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BE-4D90-92DB-55356B890B16}"/>
                </c:ext>
              </c:extLst>
            </c:dLbl>
            <c:dLbl>
              <c:idx val="2"/>
              <c:layout>
                <c:manualLayout>
                  <c:x val="-6.6280169033070005E-2"/>
                  <c:y val="-1.9799140062546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9A-4963-B31E-2E8F5647B99C}"/>
                </c:ext>
              </c:extLst>
            </c:dLbl>
            <c:dLbl>
              <c:idx val="3"/>
              <c:layout>
                <c:manualLayout>
                  <c:x val="-5.4444424562878971E-2"/>
                  <c:y val="2.3098996739637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9A-4963-B31E-2E8F5647B99C}"/>
                </c:ext>
              </c:extLst>
            </c:dLbl>
            <c:dLbl>
              <c:idx val="4"/>
              <c:layout>
                <c:manualLayout>
                  <c:x val="-2.3671488940382186E-2"/>
                  <c:y val="-2.6398853416728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9A-4963-B31E-2E8F5647B99C}"/>
                </c:ext>
              </c:extLst>
            </c:dLbl>
            <c:dLbl>
              <c:idx val="5"/>
              <c:layout>
                <c:manualLayout>
                  <c:x val="4.7342977880763422E-3"/>
                  <c:y val="-6.26972768647308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9A-4963-B31E-2E8F5647B99C}"/>
                </c:ext>
              </c:extLst>
            </c:dLbl>
            <c:dLbl>
              <c:idx val="7"/>
              <c:layout>
                <c:manualLayout>
                  <c:x val="1.1835744470191072E-2"/>
                  <c:y val="-3.95982801250931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9A-4963-B31E-2E8F5647B99C}"/>
                </c:ext>
              </c:extLst>
            </c:dLbl>
            <c:dLbl>
              <c:idx val="8"/>
              <c:layout>
                <c:manualLayout>
                  <c:x val="5.2077275668840718E-2"/>
                  <c:y val="-1.64992833854554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BE-4D90-92DB-55356B890B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58.22</c:v>
                </c:pt>
                <c:pt idx="1">
                  <c:v>31.33</c:v>
                </c:pt>
                <c:pt idx="2">
                  <c:v>0.13</c:v>
                </c:pt>
                <c:pt idx="3">
                  <c:v>0.11</c:v>
                </c:pt>
                <c:pt idx="4">
                  <c:v>2.4700000000000002</c:v>
                </c:pt>
                <c:pt idx="5">
                  <c:v>1.64</c:v>
                </c:pt>
                <c:pt idx="6">
                  <c:v>1.2</c:v>
                </c:pt>
                <c:pt idx="7">
                  <c:v>4.74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E-4D90-92DB-55356B890B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7692043863669684"/>
          <c:w val="0.8462801466663088"/>
          <c:h val="0.39668070794657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92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8265761.1500000004</c:v>
                </c:pt>
                <c:pt idx="1">
                  <c:v>6447490.1399999997</c:v>
                </c:pt>
                <c:pt idx="2">
                  <c:v>709633.79</c:v>
                </c:pt>
                <c:pt idx="3">
                  <c:v>549883.59</c:v>
                </c:pt>
                <c:pt idx="4">
                  <c:v>9532.34</c:v>
                </c:pt>
                <c:pt idx="5" formatCode="General">
                  <c:v>0</c:v>
                </c:pt>
                <c:pt idx="6">
                  <c:v>4307.79</c:v>
                </c:pt>
                <c:pt idx="7">
                  <c:v>6809.09</c:v>
                </c:pt>
                <c:pt idx="8" formatCode="General">
                  <c:v>0</c:v>
                </c:pt>
                <c:pt idx="9">
                  <c:v>2871110.98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1-41BC-8A6F-348AD32F737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92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 formatCode="General">
                  <c:v>0</c:v>
                </c:pt>
                <c:pt idx="1">
                  <c:v>31023561.289999999</c:v>
                </c:pt>
                <c:pt idx="2">
                  <c:v>2.67</c:v>
                </c:pt>
                <c:pt idx="3">
                  <c:v>5157217.3499999996</c:v>
                </c:pt>
                <c:pt idx="4">
                  <c:v>2660001.9</c:v>
                </c:pt>
                <c:pt idx="5">
                  <c:v>41035110.159999996</c:v>
                </c:pt>
                <c:pt idx="6">
                  <c:v>74650.62</c:v>
                </c:pt>
                <c:pt idx="7">
                  <c:v>6936.67</c:v>
                </c:pt>
                <c:pt idx="8">
                  <c:v>612978.17000000004</c:v>
                </c:pt>
                <c:pt idx="9">
                  <c:v>-3827783.39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1-41BC-8A6F-348AD32F7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8256"/>
        <c:axId val="1884544992"/>
      </c:barChart>
      <c:catAx>
        <c:axId val="18845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4992"/>
        <c:crosses val="autoZero"/>
        <c:auto val="1"/>
        <c:lblAlgn val="ctr"/>
        <c:lblOffset val="100"/>
        <c:noMultiLvlLbl val="0"/>
      </c:catAx>
      <c:valAx>
        <c:axId val="188454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hr-HR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mil</a:t>
                </a:r>
                <a:r>
                  <a:rPr lang="hr-HR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. eura)</a:t>
                </a:r>
              </a:p>
            </c:rich>
          </c:tx>
          <c:layout>
            <c:manualLayout>
              <c:xMode val="edge"/>
              <c:yMode val="edge"/>
              <c:x val="3.9686961307607641E-2"/>
              <c:y val="0.90037835116140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825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925429396249144E-2"/>
          <c:y val="0.94490334645631446"/>
          <c:w val="0.84296065338844006"/>
          <c:h val="5.5096731766480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2750312.86</c:v>
                </c:pt>
                <c:pt idx="1">
                  <c:v>1246920.22</c:v>
                </c:pt>
                <c:pt idx="2">
                  <c:v>14614.53</c:v>
                </c:pt>
                <c:pt idx="3">
                  <c:v>96604.2</c:v>
                </c:pt>
                <c:pt idx="4">
                  <c:v>203324.35</c:v>
                </c:pt>
                <c:pt idx="5">
                  <c:v>1643273.99</c:v>
                </c:pt>
                <c:pt idx="6">
                  <c:v>964947.09</c:v>
                </c:pt>
                <c:pt idx="7">
                  <c:v>0</c:v>
                </c:pt>
                <c:pt idx="8">
                  <c:v>69511.490000000005</c:v>
                </c:pt>
                <c:pt idx="9">
                  <c:v>23336.33</c:v>
                </c:pt>
                <c:pt idx="10">
                  <c:v>1066.8900000000001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A-4D2D-932A-340E8188C4D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56320970.130000003</c:v>
                </c:pt>
                <c:pt idx="1">
                  <c:v>30538058.829999998</c:v>
                </c:pt>
                <c:pt idx="2">
                  <c:v>126840.93</c:v>
                </c:pt>
                <c:pt idx="3">
                  <c:v>15383.56</c:v>
                </c:pt>
                <c:pt idx="4">
                  <c:v>2311993.3199999998</c:v>
                </c:pt>
                <c:pt idx="5">
                  <c:v>25370.83</c:v>
                </c:pt>
                <c:pt idx="6">
                  <c:v>262535.26</c:v>
                </c:pt>
                <c:pt idx="7">
                  <c:v>7154.25</c:v>
                </c:pt>
                <c:pt idx="8">
                  <c:v>4255907.49</c:v>
                </c:pt>
                <c:pt idx="9">
                  <c:v>461553.14</c:v>
                </c:pt>
                <c:pt idx="10">
                  <c:v>105820.95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A-4D2D-932A-340E8188C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2816"/>
        <c:axId val="1884539552"/>
      </c:barChart>
      <c:catAx>
        <c:axId val="188454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39552"/>
        <c:crossesAt val="0"/>
        <c:auto val="1"/>
        <c:lblAlgn val="ctr"/>
        <c:lblOffset val="100"/>
        <c:noMultiLvlLbl val="0"/>
      </c:catAx>
      <c:valAx>
        <c:axId val="188453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/>
                  <a:t>(</a:t>
                </a:r>
                <a:r>
                  <a:rPr lang="hr-HR" dirty="0" err="1"/>
                  <a:t>mil</a:t>
                </a:r>
                <a:r>
                  <a:rPr lang="hr-HR" dirty="0"/>
                  <a:t>. eura)</a:t>
                </a:r>
              </a:p>
            </c:rich>
          </c:tx>
          <c:layout>
            <c:manualLayout>
              <c:xMode val="edge"/>
              <c:yMode val="edge"/>
              <c:x val="1.8636362808503972E-2"/>
              <c:y val="0.929645987610571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28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7347803192132385E-2"/>
                  <c:y val="2.606160741193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DA-436B-8C5E-BD42BEE99C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11. Hrv. branitelji, udruge, demografija i soc. politika</c:v>
                </c:pt>
                <c:pt idx="1">
                  <c:v>10. Javna nabava i upravljanje i imovinom</c:v>
                </c:pt>
                <c:pt idx="2">
                  <c:v>9. Pravni i zajednički poslovi</c:v>
                </c:pt>
                <c:pt idx="3">
                  <c:v>8. Pom. dobro, more i promet</c:v>
                </c:pt>
                <c:pt idx="4">
                  <c:v>7. Poljop., ribar., i EU fondovi</c:v>
                </c:pt>
                <c:pt idx="5">
                  <c:v>6. Gospodarstvo i turizam</c:v>
                </c:pt>
                <c:pt idx="6">
                  <c:v>5. Prostorno uređenje, zaštita okoliša i komunalni poslovi</c:v>
                </c:pt>
                <c:pt idx="7">
                  <c:v>4. Zdravstvo</c:v>
                </c:pt>
                <c:pt idx="8">
                  <c:v>3. Obrazovanje, kultura i šport</c:v>
                </c:pt>
                <c:pt idx="9">
                  <c:v>2. Financije i proračun</c:v>
                </c:pt>
                <c:pt idx="10">
                  <c:v>1. Služba ureda župana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2.24E-2</c:v>
                </c:pt>
                <c:pt idx="1">
                  <c:v>1.2999999999999999E-3</c:v>
                </c:pt>
                <c:pt idx="2">
                  <c:v>4.8999999999999998E-3</c:v>
                </c:pt>
                <c:pt idx="3">
                  <c:v>1E-3</c:v>
                </c:pt>
                <c:pt idx="4">
                  <c:v>3.6799999999999999E-2</c:v>
                </c:pt>
                <c:pt idx="5">
                  <c:v>1.4E-3</c:v>
                </c:pt>
                <c:pt idx="6">
                  <c:v>8.3000000000000001E-3</c:v>
                </c:pt>
                <c:pt idx="7">
                  <c:v>0.56850000000000001</c:v>
                </c:pt>
                <c:pt idx="8">
                  <c:v>0.32390000000000002</c:v>
                </c:pt>
                <c:pt idx="9">
                  <c:v>3.0099999999999998E-2</c:v>
                </c:pt>
                <c:pt idx="1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3-4668-BE6C-C62654ED74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884545536"/>
        <c:axId val="1884547712"/>
      </c:barChart>
      <c:catAx>
        <c:axId val="188454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1884547712"/>
        <c:crosses val="autoZero"/>
        <c:auto val="1"/>
        <c:lblAlgn val="ctr"/>
        <c:lblOffset val="100"/>
        <c:noMultiLvlLbl val="0"/>
      </c:catAx>
      <c:valAx>
        <c:axId val="188454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"/>
          <c:y val="3.3658493356656959E-2"/>
          <c:w val="0.51632764847621671"/>
          <c:h val="0.936206851720967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F-40D1-967B-5AAD9090D22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F-40D1-967B-5AAD9090D22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F-40D1-967B-5AAD9090D22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6F-40D1-967B-5AAD9090D220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F-40D1-967B-5AAD9090D22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F-40D1-967B-5AAD9090D22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F-40D1-967B-5AAD9090D22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6F-40D1-967B-5AAD9090D220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0F-4FD4-A7ED-8B5DA26E2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2.1600000000000001E-2</c:v>
                </c:pt>
                <c:pt idx="1">
                  <c:v>0.314</c:v>
                </c:pt>
                <c:pt idx="2">
                  <c:v>1.1900000000000001E-2</c:v>
                </c:pt>
                <c:pt idx="3">
                  <c:v>0.56830000000000003</c:v>
                </c:pt>
                <c:pt idx="4">
                  <c:v>2.3999999999999998E-3</c:v>
                </c:pt>
                <c:pt idx="5">
                  <c:v>1.2E-2</c:v>
                </c:pt>
                <c:pt idx="6">
                  <c:v>2.29E-2</c:v>
                </c:pt>
                <c:pt idx="7">
                  <c:v>1.5E-3</c:v>
                </c:pt>
                <c:pt idx="8">
                  <c:v>4.4900000000000002E-2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6F-40D1-967B-5AAD9090D2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5"/>
        <c:axId val="1884553152"/>
        <c:axId val="1884546624"/>
      </c:barChart>
      <c:catAx>
        <c:axId val="1884553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1884546624"/>
        <c:crosses val="autoZero"/>
        <c:auto val="1"/>
        <c:lblAlgn val="ctr"/>
        <c:lblOffset val="100"/>
        <c:noMultiLvlLbl val="0"/>
      </c:catAx>
      <c:valAx>
        <c:axId val="188454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5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Preneseni višak/manjak iz prethodne godine 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Višak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Prihodi i primici</a:t>
          </a:r>
          <a:endParaRPr lang="hr-HR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endParaRPr lang="hr-HR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2" presStyleCnt="4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 custLinFactNeighborY="-43809"/>
      <dgm:spPr/>
    </dgm:pt>
  </dgm:ptLst>
  <dgm:cxnLst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5E8910D6-EFD7-403A-A324-A75FBD272D4B}" type="presParOf" srcId="{FB8E0C7F-41E7-4D3A-BC4A-3C1AAC217FA6}" destId="{D4F4ACCE-3134-4CC2-B6D4-67DE0BFA898F}" srcOrd="3" destOrd="0" presId="urn:microsoft.com/office/officeart/2005/8/layout/process4"/>
    <dgm:cxn modelId="{BB592DCD-B1A6-4392-9CF3-0BAF85F1A427}" type="presParOf" srcId="{FB8E0C7F-41E7-4D3A-BC4A-3C1AAC217FA6}" destId="{CB57DF73-49CC-4961-8027-FD3BB6D2BFF1}" srcOrd="4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5" destOrd="0" presId="urn:microsoft.com/office/officeart/2005/8/layout/process4"/>
    <dgm:cxn modelId="{D43E22D2-7AB1-499F-B5AD-15DC7951A4B9}" type="presParOf" srcId="{FB8E0C7F-41E7-4D3A-BC4A-3C1AAC217FA6}" destId="{A5988F9C-705B-480E-AEE9-1B4EADCC7B2D}" srcOrd="6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Preneseni višak/manjak iz </a:t>
          </a:r>
          <a:b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prethodne godine                                                     - 956.672,41 eura  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>
              <a:latin typeface="Arial" panose="020B0604020202020204" pitchFamily="34" charset="0"/>
              <a:cs typeface="Arial" panose="020B0604020202020204" pitchFamily="34" charset="0"/>
            </a:rPr>
            <a:t>Manjak                                                          </a:t>
          </a:r>
          <a:r>
            <a:rPr lang="hr-HR" sz="1400" b="1" dirty="0"/>
            <a:t>- </a:t>
          </a:r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5.838.296,33 eura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Prihodi i primici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BC5CFAAF-2E7F-4756-8C9B-2BB8D7708613}">
      <dgm:prSet phldrT="[Tekst]" custT="1"/>
      <dgm:spPr/>
      <dgm:t>
        <a:bodyPr/>
        <a:lstStyle/>
        <a:p>
          <a:pPr algn="l"/>
          <a:r>
            <a:rPr lang="hr-HR" sz="1400" b="1" dirty="0">
              <a:latin typeface="Arial" panose="020B0604020202020204" pitchFamily="34" charset="0"/>
              <a:cs typeface="Arial" panose="020B0604020202020204" pitchFamily="34" charset="0"/>
            </a:rPr>
            <a:t>Rashodi i izdaci                                                    101.445.500,64 eura</a:t>
          </a:r>
        </a:p>
      </dgm:t>
    </dgm:pt>
    <dgm:pt modelId="{8D7AFB19-4D3A-4CDA-8902-BB9A7824C268}" type="parTrans" cxnId="{0EAACAB5-16C3-499F-ADF6-D345C8DD2EE3}">
      <dgm:prSet/>
      <dgm:spPr/>
      <dgm:t>
        <a:bodyPr/>
        <a:lstStyle/>
        <a:p>
          <a:endParaRPr lang="hr-HR"/>
        </a:p>
      </dgm:t>
    </dgm:pt>
    <dgm:pt modelId="{55A0B1D6-6A9D-4E57-B5B1-846FA4D01927}" type="sibTrans" cxnId="{0EAACAB5-16C3-499F-ADF6-D345C8DD2EE3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4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4"/>
      <dgm:spPr/>
    </dgm:pt>
    <dgm:pt modelId="{6B373A4F-5A39-483D-9D69-821628B23C89}" type="pres">
      <dgm:prSet presAssocID="{55A0B1D6-6A9D-4E57-B5B1-846FA4D01927}" presName="sp" presStyleCnt="0"/>
      <dgm:spPr/>
    </dgm:pt>
    <dgm:pt modelId="{79BB1A5C-3D07-4C3A-941D-7A6D446D1D39}" type="pres">
      <dgm:prSet presAssocID="{BC5CFAAF-2E7F-4756-8C9B-2BB8D7708613}" presName="arrowAndChildren" presStyleCnt="0"/>
      <dgm:spPr/>
    </dgm:pt>
    <dgm:pt modelId="{721AC54A-8781-4449-8781-82BC28D58D38}" type="pres">
      <dgm:prSet presAssocID="{BC5CFAAF-2E7F-4756-8C9B-2BB8D7708613}" presName="parentTextArrow" presStyleLbl="node1" presStyleIdx="2" presStyleCnt="4" custLinFactNeighborY="866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3" presStyleCnt="4" custLinFactNeighborY="-43809"/>
      <dgm:spPr/>
    </dgm:pt>
  </dgm:ptLst>
  <dgm:cxnLst>
    <dgm:cxn modelId="{029D9532-D8B1-4704-BB67-08F4E1CDDC95}" type="presOf" srcId="{BC5CFAAF-2E7F-4756-8C9B-2BB8D7708613}" destId="{721AC54A-8781-4449-8781-82BC28D58D38}" srcOrd="0" destOrd="0" presId="urn:microsoft.com/office/officeart/2005/8/layout/process4"/>
    <dgm:cxn modelId="{05F9AC3A-0DAA-4FE7-8681-5D2B0D983FC8}" type="presOf" srcId="{AACF7570-A36E-451F-944C-D881E25C7796}" destId="{B054AC71-C63D-49AD-AFD5-BC663B4D6905}" srcOrd="0" destOrd="0" presId="urn:microsoft.com/office/officeart/2005/8/layout/process4"/>
    <dgm:cxn modelId="{452E9059-DB28-49DD-9DF4-D43BCF970D4F}" srcId="{3D3E9FBC-FA62-4DD8-A4E9-0540C36874AF}" destId="{FAAF0AC7-97D3-4AB9-BE1B-90CD9809A5E6}" srcOrd="3" destOrd="0" parTransId="{55692CB6-1FDF-4901-8ECF-BECF9FC67258}" sibTransId="{105F0615-B0F8-4647-908D-C22FD50C68BD}"/>
    <dgm:cxn modelId="{4948BA59-472B-47DC-9E3A-6AF7518E0391}" type="presOf" srcId="{FAAF0AC7-97D3-4AB9-BE1B-90CD9809A5E6}" destId="{A26A1724-EABA-42DF-AE04-5F5C5B5537AD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38E5AEA8-1887-471D-86D0-2ED66DE27682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2" destOrd="0" parTransId="{6376AF60-6D29-4D84-BE11-062DA553FF74}" sibTransId="{E5684BEA-7287-4533-9962-4B4553D576F5}"/>
    <dgm:cxn modelId="{0EAACAB5-16C3-499F-ADF6-D345C8DD2EE3}" srcId="{3D3E9FBC-FA62-4DD8-A4E9-0540C36874AF}" destId="{BC5CFAAF-2E7F-4756-8C9B-2BB8D7708613}" srcOrd="1" destOrd="0" parTransId="{8D7AFB19-4D3A-4CDA-8902-BB9A7824C268}" sibTransId="{55A0B1D6-6A9D-4E57-B5B1-846FA4D01927}"/>
    <dgm:cxn modelId="{762F3CF6-BB0F-4142-8EA9-BD573BBCA7E4}" type="presOf" srcId="{3D3E9FBC-FA62-4DD8-A4E9-0540C36874AF}" destId="{FB8E0C7F-41E7-4D3A-BC4A-3C1AAC217FA6}" srcOrd="0" destOrd="0" presId="urn:microsoft.com/office/officeart/2005/8/layout/process4"/>
    <dgm:cxn modelId="{1484DA67-F56C-4139-9782-C56A3011A770}" type="presParOf" srcId="{FB8E0C7F-41E7-4D3A-BC4A-3C1AAC217FA6}" destId="{88C06ADF-85DD-4C88-9A6E-4FC10D4E0E94}" srcOrd="0" destOrd="0" presId="urn:microsoft.com/office/officeart/2005/8/layout/process4"/>
    <dgm:cxn modelId="{BBEF9274-6FCB-41AC-BE09-B32A8C7C90FE}" type="presParOf" srcId="{88C06ADF-85DD-4C88-9A6E-4FC10D4E0E94}" destId="{A26A1724-EABA-42DF-AE04-5F5C5B5537AD}" srcOrd="0" destOrd="0" presId="urn:microsoft.com/office/officeart/2005/8/layout/process4"/>
    <dgm:cxn modelId="{75C8A886-D3AC-4884-AD8D-34A9896C2107}" type="presParOf" srcId="{FB8E0C7F-41E7-4D3A-BC4A-3C1AAC217FA6}" destId="{392FDB35-4341-46F4-B89E-B806BA1E55B6}" srcOrd="1" destOrd="0" presId="urn:microsoft.com/office/officeart/2005/8/layout/process4"/>
    <dgm:cxn modelId="{FAFA2740-E0A5-4780-9981-FEDC8A8F7C69}" type="presParOf" srcId="{FB8E0C7F-41E7-4D3A-BC4A-3C1AAC217FA6}" destId="{6607F988-2B2D-4151-886A-A5FD7D35ABEE}" srcOrd="2" destOrd="0" presId="urn:microsoft.com/office/officeart/2005/8/layout/process4"/>
    <dgm:cxn modelId="{1C01E9A6-0366-4EAB-9ECA-6CE4F77F491E}" type="presParOf" srcId="{6607F988-2B2D-4151-886A-A5FD7D35ABEE}" destId="{B054AC71-C63D-49AD-AFD5-BC663B4D6905}" srcOrd="0" destOrd="0" presId="urn:microsoft.com/office/officeart/2005/8/layout/process4"/>
    <dgm:cxn modelId="{88ECE0F0-2129-421E-BE63-E837C5EBAA6D}" type="presParOf" srcId="{FB8E0C7F-41E7-4D3A-BC4A-3C1AAC217FA6}" destId="{6B373A4F-5A39-483D-9D69-821628B23C89}" srcOrd="3" destOrd="0" presId="urn:microsoft.com/office/officeart/2005/8/layout/process4"/>
    <dgm:cxn modelId="{A16C8355-ADE1-4ED1-8956-B89BB43263F4}" type="presParOf" srcId="{FB8E0C7F-41E7-4D3A-BC4A-3C1AAC217FA6}" destId="{79BB1A5C-3D07-4C3A-941D-7A6D446D1D39}" srcOrd="4" destOrd="0" presId="urn:microsoft.com/office/officeart/2005/8/layout/process4"/>
    <dgm:cxn modelId="{EF9A61A7-C843-4F27-8CE9-47F430F53FE4}" type="presParOf" srcId="{79BB1A5C-3D07-4C3A-941D-7A6D446D1D39}" destId="{721AC54A-8781-4449-8781-82BC28D58D38}" srcOrd="0" destOrd="0" presId="urn:microsoft.com/office/officeart/2005/8/layout/process4"/>
    <dgm:cxn modelId="{6B029A48-8122-4A0E-8631-4A557E875432}" type="presParOf" srcId="{FB8E0C7F-41E7-4D3A-BC4A-3C1AAC217FA6}" destId="{4D557FCC-7417-4EBD-AFCF-76720DA2F009}" srcOrd="5" destOrd="0" presId="urn:microsoft.com/office/officeart/2005/8/layout/process4"/>
    <dgm:cxn modelId="{6658D17C-63E9-4792-A01C-C01F784E737E}" type="presParOf" srcId="{FB8E0C7F-41E7-4D3A-BC4A-3C1AAC217FA6}" destId="{A5988F9C-705B-480E-AEE9-1B4EADCC7B2D}" srcOrd="6" destOrd="0" presId="urn:microsoft.com/office/officeart/2005/8/layout/process4"/>
    <dgm:cxn modelId="{D0D9BC3B-A2DA-4A9C-A9A4-8ED193C40DBC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44E3D-8304-4E35-AD32-0DC0B3D73EE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CFC056-50F1-4DD4-BFDC-8F42E5AB73B2}">
      <dgm:prSet/>
      <dgm:spPr/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Sve ustanove u zdravstvu i Dom za starije i nemoćne - 7</a:t>
          </a:r>
        </a:p>
      </dgm:t>
    </dgm:pt>
    <dgm:pt modelId="{CF1C5C82-3D72-4E79-892F-E4763A0A9DB5}" type="parTrans" cxnId="{4515FCD8-4A9E-460C-901F-89ED01699789}">
      <dgm:prSet/>
      <dgm:spPr/>
      <dgm:t>
        <a:bodyPr/>
        <a:lstStyle/>
        <a:p>
          <a:endParaRPr lang="hr-HR"/>
        </a:p>
      </dgm:t>
    </dgm:pt>
    <dgm:pt modelId="{DD26309C-C512-4EC5-8646-AC1C394CB52E}" type="sibTrans" cxnId="{4515FCD8-4A9E-460C-901F-89ED01699789}">
      <dgm:prSet/>
      <dgm:spPr/>
      <dgm:t>
        <a:bodyPr/>
        <a:lstStyle/>
        <a:p>
          <a:endParaRPr lang="hr-HR"/>
        </a:p>
      </dgm:t>
    </dgm:pt>
    <dgm:pt modelId="{5BFB6E52-50E2-48E7-AE53-005CA9D4D91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Sve srednje škole i Đački dom Zadar - 20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74E8A6-49EA-4226-8DA0-80EEB346C7EB}" type="parTrans" cxnId="{2AA85F27-062D-4D1D-BF48-049D4B1BC5D1}">
      <dgm:prSet/>
      <dgm:spPr/>
      <dgm:t>
        <a:bodyPr/>
        <a:lstStyle/>
        <a:p>
          <a:endParaRPr lang="hr-HR"/>
        </a:p>
      </dgm:t>
    </dgm:pt>
    <dgm:pt modelId="{3565BE48-3BDF-4C43-9B5D-F4D2CFE0704D}" type="sibTrans" cxnId="{2AA85F27-062D-4D1D-BF48-049D4B1BC5D1}">
      <dgm:prSet/>
      <dgm:spPr/>
      <dgm:t>
        <a:bodyPr/>
        <a:lstStyle/>
        <a:p>
          <a:endParaRPr lang="hr-HR"/>
        </a:p>
      </dgm:t>
    </dgm:pt>
    <dgm:pt modelId="{616F80CA-5234-4C58-AD4C-20F52BEACD1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Osnovne škole osim onih na području grada Zadra - 27</a:t>
          </a:r>
        </a:p>
      </dgm:t>
    </dgm:pt>
    <dgm:pt modelId="{48C9A2CC-38D6-425E-BC00-582F44DE4F55}" type="parTrans" cxnId="{FAD81FFB-A4F1-4927-BF34-07CAF7EAA7E0}">
      <dgm:prSet/>
      <dgm:spPr/>
      <dgm:t>
        <a:bodyPr/>
        <a:lstStyle/>
        <a:p>
          <a:endParaRPr lang="hr-HR"/>
        </a:p>
      </dgm:t>
    </dgm:pt>
    <dgm:pt modelId="{067AF4F3-7B98-4E60-AA67-112275A20D2D}" type="sibTrans" cxnId="{FAD81FFB-A4F1-4927-BF34-07CAF7EAA7E0}">
      <dgm:prSet/>
      <dgm:spPr/>
      <dgm:t>
        <a:bodyPr/>
        <a:lstStyle/>
        <a:p>
          <a:endParaRPr lang="hr-HR"/>
        </a:p>
      </dgm:t>
    </dgm:pt>
    <dgm:pt modelId="{87001EF6-7189-4942-8DC0-5F8106DAF8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Zavod za prostorno uređenje, JU Natura </a:t>
          </a:r>
          <a:r>
            <a:rPr lang="hr-HR" b="1" i="1" dirty="0" err="1">
              <a:latin typeface="Arial" panose="020B0604020202020204" pitchFamily="34" charset="0"/>
              <a:cs typeface="Arial" panose="020B0604020202020204" pitchFamily="34" charset="0"/>
            </a:rPr>
            <a:t>Jadera</a:t>
          </a:r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 - 2 </a:t>
          </a:r>
        </a:p>
      </dgm:t>
    </dgm:pt>
    <dgm:pt modelId="{7D94A2D3-4D2A-4A0C-9C4A-AB7CFDA6CB8F}" type="parTrans" cxnId="{D1FE2EBA-CFF7-4C35-B66F-342F2027827B}">
      <dgm:prSet/>
      <dgm:spPr/>
      <dgm:t>
        <a:bodyPr/>
        <a:lstStyle/>
        <a:p>
          <a:endParaRPr lang="hr-HR"/>
        </a:p>
      </dgm:t>
    </dgm:pt>
    <dgm:pt modelId="{1F702538-7E9B-4B5C-AAA4-BE470EBBE367}" type="sibTrans" cxnId="{D1FE2EBA-CFF7-4C35-B66F-342F2027827B}">
      <dgm:prSet/>
      <dgm:spPr/>
      <dgm:t>
        <a:bodyPr/>
        <a:lstStyle/>
        <a:p>
          <a:endParaRPr lang="hr-HR"/>
        </a:p>
      </dgm:t>
    </dgm:pt>
    <dgm:pt modelId="{5E77207F-E53C-4FE9-B9FA-D2C230B58A7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ZADRA NOVA, AGRRA, INOVACIJA - 3</a:t>
          </a:r>
        </a:p>
      </dgm:t>
    </dgm:pt>
    <dgm:pt modelId="{110D2D8C-1192-43CD-976C-776FB9C71153}" type="parTrans" cxnId="{F2DB5C69-A7AF-4BA9-9768-4F6BFF822477}">
      <dgm:prSet/>
      <dgm:spPr/>
      <dgm:t>
        <a:bodyPr/>
        <a:lstStyle/>
        <a:p>
          <a:endParaRPr lang="hr-HR"/>
        </a:p>
      </dgm:t>
    </dgm:pt>
    <dgm:pt modelId="{B2828118-CF36-47F6-9F59-7DB0241870B1}" type="sibTrans" cxnId="{F2DB5C69-A7AF-4BA9-9768-4F6BFF822477}">
      <dgm:prSet/>
      <dgm:spPr/>
      <dgm:t>
        <a:bodyPr/>
        <a:lstStyle/>
        <a:p>
          <a:endParaRPr lang="hr-HR"/>
        </a:p>
      </dgm:t>
    </dgm:pt>
    <dgm:pt modelId="{5FE184DB-6113-458D-B22F-05D0DFA178EB}">
      <dgm:prSet/>
      <dgm:spPr/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Kazalište lutaka, Narodni muzej - 2 </a:t>
          </a:r>
        </a:p>
      </dgm:t>
    </dgm:pt>
    <dgm:pt modelId="{7B13CA5F-8088-47F5-8542-7D669132245A}" type="parTrans" cxnId="{1BEEED58-C69C-41EA-9596-FC75AC8DB613}">
      <dgm:prSet/>
      <dgm:spPr/>
      <dgm:t>
        <a:bodyPr/>
        <a:lstStyle/>
        <a:p>
          <a:endParaRPr lang="hr-HR"/>
        </a:p>
      </dgm:t>
    </dgm:pt>
    <dgm:pt modelId="{67A921C1-F3A6-43CD-AD42-79A9745F87F4}" type="sibTrans" cxnId="{1BEEED58-C69C-41EA-9596-FC75AC8DB613}">
      <dgm:prSet/>
      <dgm:spPr/>
      <dgm:t>
        <a:bodyPr/>
        <a:lstStyle/>
        <a:p>
          <a:endParaRPr lang="hr-HR"/>
        </a:p>
      </dgm:t>
    </dgm:pt>
    <dgm:pt modelId="{CC7ACFE8-F005-4217-A285-CB52750E46EC}">
      <dgm:prSet/>
      <dgm:spPr/>
      <dgm:t>
        <a:bodyPr/>
        <a:lstStyle/>
        <a:p>
          <a:r>
            <a:rPr lang="hr-HR" b="1" i="1" dirty="0">
              <a:latin typeface="Arial" panose="020B0604020202020204" pitchFamily="34" charset="0"/>
              <a:cs typeface="Arial" panose="020B0604020202020204" pitchFamily="34" charset="0"/>
            </a:rPr>
            <a:t>Vijeća nacionalnih manjina (albanska, bošnjačka, srpska) – 3</a:t>
          </a:r>
        </a:p>
      </dgm:t>
    </dgm:pt>
    <dgm:pt modelId="{C60B677A-DF86-4317-B13C-5DB5863ADAF5}" type="parTrans" cxnId="{2388ADE8-7D18-48A1-8A66-66A5B28E06CF}">
      <dgm:prSet/>
      <dgm:spPr/>
      <dgm:t>
        <a:bodyPr/>
        <a:lstStyle/>
        <a:p>
          <a:endParaRPr lang="hr-HR"/>
        </a:p>
      </dgm:t>
    </dgm:pt>
    <dgm:pt modelId="{C962BA1D-5C04-4782-B06E-19850BD0B938}" type="sibTrans" cxnId="{2388ADE8-7D18-48A1-8A66-66A5B28E06CF}">
      <dgm:prSet/>
      <dgm:spPr/>
      <dgm:t>
        <a:bodyPr/>
        <a:lstStyle/>
        <a:p>
          <a:endParaRPr lang="hr-HR"/>
        </a:p>
      </dgm:t>
    </dgm:pt>
    <dgm:pt modelId="{43711FFA-A4A9-4438-97F7-52CAFD3AA541}" type="pres">
      <dgm:prSet presAssocID="{3DF44E3D-8304-4E35-AD32-0DC0B3D73EEC}" presName="cycle" presStyleCnt="0">
        <dgm:presLayoutVars>
          <dgm:dir/>
          <dgm:resizeHandles val="exact"/>
        </dgm:presLayoutVars>
      </dgm:prSet>
      <dgm:spPr/>
    </dgm:pt>
    <dgm:pt modelId="{1A6786A4-649B-4368-9BF4-84142C50AD99}" type="pres">
      <dgm:prSet presAssocID="{71CFC056-50F1-4DD4-BFDC-8F42E5AB73B2}" presName="node" presStyleLbl="node1" presStyleIdx="0" presStyleCnt="7" custRadScaleRad="96312" custRadScaleInc="1665">
        <dgm:presLayoutVars>
          <dgm:bulletEnabled val="1"/>
        </dgm:presLayoutVars>
      </dgm:prSet>
      <dgm:spPr/>
    </dgm:pt>
    <dgm:pt modelId="{3CAB0FB9-1E34-4EBB-A368-406682CE607C}" type="pres">
      <dgm:prSet presAssocID="{71CFC056-50F1-4DD4-BFDC-8F42E5AB73B2}" presName="spNode" presStyleCnt="0"/>
      <dgm:spPr/>
    </dgm:pt>
    <dgm:pt modelId="{1E639B1B-A9C0-4647-89C9-77CFC8BFCCFA}" type="pres">
      <dgm:prSet presAssocID="{DD26309C-C512-4EC5-8646-AC1C394CB52E}" presName="sibTrans" presStyleLbl="sibTrans1D1" presStyleIdx="0" presStyleCnt="7"/>
      <dgm:spPr/>
    </dgm:pt>
    <dgm:pt modelId="{0155D86A-C26B-4818-8A4C-AD889421D79B}" type="pres">
      <dgm:prSet presAssocID="{5BFB6E52-50E2-48E7-AE53-005CA9D4D91A}" presName="node" presStyleLbl="node1" presStyleIdx="1" presStyleCnt="7">
        <dgm:presLayoutVars>
          <dgm:bulletEnabled val="1"/>
        </dgm:presLayoutVars>
      </dgm:prSet>
      <dgm:spPr/>
    </dgm:pt>
    <dgm:pt modelId="{E0AA763B-9A10-494D-8491-C798726E31C0}" type="pres">
      <dgm:prSet presAssocID="{5BFB6E52-50E2-48E7-AE53-005CA9D4D91A}" presName="spNode" presStyleCnt="0"/>
      <dgm:spPr/>
    </dgm:pt>
    <dgm:pt modelId="{CF21F370-F08D-4F75-9AF6-6874A87909A2}" type="pres">
      <dgm:prSet presAssocID="{3565BE48-3BDF-4C43-9B5D-F4D2CFE0704D}" presName="sibTrans" presStyleLbl="sibTrans1D1" presStyleIdx="1" presStyleCnt="7"/>
      <dgm:spPr/>
    </dgm:pt>
    <dgm:pt modelId="{9FD8829F-3098-4082-89B2-55BB975220CC}" type="pres">
      <dgm:prSet presAssocID="{5E77207F-E53C-4FE9-B9FA-D2C230B58A79}" presName="node" presStyleLbl="node1" presStyleIdx="2" presStyleCnt="7">
        <dgm:presLayoutVars>
          <dgm:bulletEnabled val="1"/>
        </dgm:presLayoutVars>
      </dgm:prSet>
      <dgm:spPr/>
    </dgm:pt>
    <dgm:pt modelId="{3DDA4372-7E47-450E-B487-2B786285F866}" type="pres">
      <dgm:prSet presAssocID="{5E77207F-E53C-4FE9-B9FA-D2C230B58A79}" presName="spNode" presStyleCnt="0"/>
      <dgm:spPr/>
    </dgm:pt>
    <dgm:pt modelId="{B3A9017B-0ECD-4034-B251-55A703FB8120}" type="pres">
      <dgm:prSet presAssocID="{B2828118-CF36-47F6-9F59-7DB0241870B1}" presName="sibTrans" presStyleLbl="sibTrans1D1" presStyleIdx="2" presStyleCnt="7"/>
      <dgm:spPr/>
    </dgm:pt>
    <dgm:pt modelId="{03176346-5B3B-40F9-99DB-1F4C4B2596D4}" type="pres">
      <dgm:prSet presAssocID="{CC7ACFE8-F005-4217-A285-CB52750E46EC}" presName="node" presStyleLbl="node1" presStyleIdx="3" presStyleCnt="7">
        <dgm:presLayoutVars>
          <dgm:bulletEnabled val="1"/>
        </dgm:presLayoutVars>
      </dgm:prSet>
      <dgm:spPr/>
    </dgm:pt>
    <dgm:pt modelId="{EE4F7B0D-1916-4F0A-BACD-023B181D617C}" type="pres">
      <dgm:prSet presAssocID="{CC7ACFE8-F005-4217-A285-CB52750E46EC}" presName="spNode" presStyleCnt="0"/>
      <dgm:spPr/>
    </dgm:pt>
    <dgm:pt modelId="{013A1D98-CE80-47EA-8A0C-9E1916502005}" type="pres">
      <dgm:prSet presAssocID="{C962BA1D-5C04-4782-B06E-19850BD0B938}" presName="sibTrans" presStyleLbl="sibTrans1D1" presStyleIdx="3" presStyleCnt="7"/>
      <dgm:spPr/>
    </dgm:pt>
    <dgm:pt modelId="{8ABC7B9A-DA60-45AA-B349-CC4FB3974540}" type="pres">
      <dgm:prSet presAssocID="{5FE184DB-6113-458D-B22F-05D0DFA178EB}" presName="node" presStyleLbl="node1" presStyleIdx="4" presStyleCnt="7">
        <dgm:presLayoutVars>
          <dgm:bulletEnabled val="1"/>
        </dgm:presLayoutVars>
      </dgm:prSet>
      <dgm:spPr/>
    </dgm:pt>
    <dgm:pt modelId="{8C76BFF9-113B-417C-BFEA-A256D53F0950}" type="pres">
      <dgm:prSet presAssocID="{5FE184DB-6113-458D-B22F-05D0DFA178EB}" presName="spNode" presStyleCnt="0"/>
      <dgm:spPr/>
    </dgm:pt>
    <dgm:pt modelId="{8257452D-D964-4306-959D-ED994E320844}" type="pres">
      <dgm:prSet presAssocID="{67A921C1-F3A6-43CD-AD42-79A9745F87F4}" presName="sibTrans" presStyleLbl="sibTrans1D1" presStyleIdx="4" presStyleCnt="7"/>
      <dgm:spPr/>
    </dgm:pt>
    <dgm:pt modelId="{AE72F497-60F6-49E2-A056-DD6D580F8F26}" type="pres">
      <dgm:prSet presAssocID="{87001EF6-7189-4942-8DC0-5F8106DAF883}" presName="node" presStyleLbl="node1" presStyleIdx="5" presStyleCnt="7">
        <dgm:presLayoutVars>
          <dgm:bulletEnabled val="1"/>
        </dgm:presLayoutVars>
      </dgm:prSet>
      <dgm:spPr/>
    </dgm:pt>
    <dgm:pt modelId="{8D2E9261-BF13-427E-BAF5-422FADD80A68}" type="pres">
      <dgm:prSet presAssocID="{87001EF6-7189-4942-8DC0-5F8106DAF883}" presName="spNode" presStyleCnt="0"/>
      <dgm:spPr/>
    </dgm:pt>
    <dgm:pt modelId="{F89B7A0D-EF45-4437-BF62-FD5D02932946}" type="pres">
      <dgm:prSet presAssocID="{1F702538-7E9B-4B5C-AAA4-BE470EBBE367}" presName="sibTrans" presStyleLbl="sibTrans1D1" presStyleIdx="5" presStyleCnt="7"/>
      <dgm:spPr/>
    </dgm:pt>
    <dgm:pt modelId="{E3924B71-4A94-479B-8DF0-1635BA1EA269}" type="pres">
      <dgm:prSet presAssocID="{616F80CA-5234-4C58-AD4C-20F52BEACD10}" presName="node" presStyleLbl="node1" presStyleIdx="6" presStyleCnt="7">
        <dgm:presLayoutVars>
          <dgm:bulletEnabled val="1"/>
        </dgm:presLayoutVars>
      </dgm:prSet>
      <dgm:spPr/>
    </dgm:pt>
    <dgm:pt modelId="{2C082027-EA7D-4F63-A439-0AD3B93FE515}" type="pres">
      <dgm:prSet presAssocID="{616F80CA-5234-4C58-AD4C-20F52BEACD10}" presName="spNode" presStyleCnt="0"/>
      <dgm:spPr/>
    </dgm:pt>
    <dgm:pt modelId="{3DA40535-A9E1-4537-8243-1C156BFBD737}" type="pres">
      <dgm:prSet presAssocID="{067AF4F3-7B98-4E60-AA67-112275A20D2D}" presName="sibTrans" presStyleLbl="sibTrans1D1" presStyleIdx="6" presStyleCnt="7"/>
      <dgm:spPr/>
    </dgm:pt>
  </dgm:ptLst>
  <dgm:cxnLst>
    <dgm:cxn modelId="{F6793707-901A-4EBB-9A8B-E9569DEAC65D}" type="presOf" srcId="{67A921C1-F3A6-43CD-AD42-79A9745F87F4}" destId="{8257452D-D964-4306-959D-ED994E320844}" srcOrd="0" destOrd="0" presId="urn:microsoft.com/office/officeart/2005/8/layout/cycle6"/>
    <dgm:cxn modelId="{2AA85F27-062D-4D1D-BF48-049D4B1BC5D1}" srcId="{3DF44E3D-8304-4E35-AD32-0DC0B3D73EEC}" destId="{5BFB6E52-50E2-48E7-AE53-005CA9D4D91A}" srcOrd="1" destOrd="0" parTransId="{3C74E8A6-49EA-4226-8DA0-80EEB346C7EB}" sibTransId="{3565BE48-3BDF-4C43-9B5D-F4D2CFE0704D}"/>
    <dgm:cxn modelId="{C3F8E828-8ED5-4A50-9407-FB96E414D11B}" type="presOf" srcId="{C962BA1D-5C04-4782-B06E-19850BD0B938}" destId="{013A1D98-CE80-47EA-8A0C-9E1916502005}" srcOrd="0" destOrd="0" presId="urn:microsoft.com/office/officeart/2005/8/layout/cycle6"/>
    <dgm:cxn modelId="{95EEB92E-3B8D-4AB0-BA54-F1356D7C68F0}" type="presOf" srcId="{1F702538-7E9B-4B5C-AAA4-BE470EBBE367}" destId="{F89B7A0D-EF45-4437-BF62-FD5D02932946}" srcOrd="0" destOrd="0" presId="urn:microsoft.com/office/officeart/2005/8/layout/cycle6"/>
    <dgm:cxn modelId="{CD043E2F-4C0E-4BEF-8E56-EECBD11F7BEB}" type="presOf" srcId="{71CFC056-50F1-4DD4-BFDC-8F42E5AB73B2}" destId="{1A6786A4-649B-4368-9BF4-84142C50AD99}" srcOrd="0" destOrd="0" presId="urn:microsoft.com/office/officeart/2005/8/layout/cycle6"/>
    <dgm:cxn modelId="{5C36B566-EE03-49FE-95F1-A5660A600DD4}" type="presOf" srcId="{3565BE48-3BDF-4C43-9B5D-F4D2CFE0704D}" destId="{CF21F370-F08D-4F75-9AF6-6874A87909A2}" srcOrd="0" destOrd="0" presId="urn:microsoft.com/office/officeart/2005/8/layout/cycle6"/>
    <dgm:cxn modelId="{F2DB5C69-A7AF-4BA9-9768-4F6BFF822477}" srcId="{3DF44E3D-8304-4E35-AD32-0DC0B3D73EEC}" destId="{5E77207F-E53C-4FE9-B9FA-D2C230B58A79}" srcOrd="2" destOrd="0" parTransId="{110D2D8C-1192-43CD-976C-776FB9C71153}" sibTransId="{B2828118-CF36-47F6-9F59-7DB0241870B1}"/>
    <dgm:cxn modelId="{738E706F-C0F0-4095-ACA5-0D007621C71E}" type="presOf" srcId="{067AF4F3-7B98-4E60-AA67-112275A20D2D}" destId="{3DA40535-A9E1-4537-8243-1C156BFBD737}" srcOrd="0" destOrd="0" presId="urn:microsoft.com/office/officeart/2005/8/layout/cycle6"/>
    <dgm:cxn modelId="{B615E857-C742-4267-9C1B-6D7653C74D05}" type="presOf" srcId="{CC7ACFE8-F005-4217-A285-CB52750E46EC}" destId="{03176346-5B3B-40F9-99DB-1F4C4B2596D4}" srcOrd="0" destOrd="0" presId="urn:microsoft.com/office/officeart/2005/8/layout/cycle6"/>
    <dgm:cxn modelId="{1BEEED58-C69C-41EA-9596-FC75AC8DB613}" srcId="{3DF44E3D-8304-4E35-AD32-0DC0B3D73EEC}" destId="{5FE184DB-6113-458D-B22F-05D0DFA178EB}" srcOrd="4" destOrd="0" parTransId="{7B13CA5F-8088-47F5-8542-7D669132245A}" sibTransId="{67A921C1-F3A6-43CD-AD42-79A9745F87F4}"/>
    <dgm:cxn modelId="{1A4D7692-B356-41FC-B53C-A7E97C97A2A0}" type="presOf" srcId="{5E77207F-E53C-4FE9-B9FA-D2C230B58A79}" destId="{9FD8829F-3098-4082-89B2-55BB975220CC}" srcOrd="0" destOrd="0" presId="urn:microsoft.com/office/officeart/2005/8/layout/cycle6"/>
    <dgm:cxn modelId="{63978893-ECD8-4321-94B4-2E41F0B42E6B}" type="presOf" srcId="{DD26309C-C512-4EC5-8646-AC1C394CB52E}" destId="{1E639B1B-A9C0-4647-89C9-77CFC8BFCCFA}" srcOrd="0" destOrd="0" presId="urn:microsoft.com/office/officeart/2005/8/layout/cycle6"/>
    <dgm:cxn modelId="{D4EF839F-60E3-4480-ADEC-7F531D6619ED}" type="presOf" srcId="{5BFB6E52-50E2-48E7-AE53-005CA9D4D91A}" destId="{0155D86A-C26B-4818-8A4C-AD889421D79B}" srcOrd="0" destOrd="0" presId="urn:microsoft.com/office/officeart/2005/8/layout/cycle6"/>
    <dgm:cxn modelId="{D1FE2EBA-CFF7-4C35-B66F-342F2027827B}" srcId="{3DF44E3D-8304-4E35-AD32-0DC0B3D73EEC}" destId="{87001EF6-7189-4942-8DC0-5F8106DAF883}" srcOrd="5" destOrd="0" parTransId="{7D94A2D3-4D2A-4A0C-9C4A-AB7CFDA6CB8F}" sibTransId="{1F702538-7E9B-4B5C-AAA4-BE470EBBE367}"/>
    <dgm:cxn modelId="{81FCD2BB-0851-4050-B360-1BA575CF9CBF}" type="presOf" srcId="{87001EF6-7189-4942-8DC0-5F8106DAF883}" destId="{AE72F497-60F6-49E2-A056-DD6D580F8F26}" srcOrd="0" destOrd="0" presId="urn:microsoft.com/office/officeart/2005/8/layout/cycle6"/>
    <dgm:cxn modelId="{24184FC5-C35D-4A5A-8430-6C9E3ACA646F}" type="presOf" srcId="{3DF44E3D-8304-4E35-AD32-0DC0B3D73EEC}" destId="{43711FFA-A4A9-4438-97F7-52CAFD3AA541}" srcOrd="0" destOrd="0" presId="urn:microsoft.com/office/officeart/2005/8/layout/cycle6"/>
    <dgm:cxn modelId="{9A2F6CC7-8AFE-4271-9BE7-04C775658942}" type="presOf" srcId="{B2828118-CF36-47F6-9F59-7DB0241870B1}" destId="{B3A9017B-0ECD-4034-B251-55A703FB8120}" srcOrd="0" destOrd="0" presId="urn:microsoft.com/office/officeart/2005/8/layout/cycle6"/>
    <dgm:cxn modelId="{4515FCD8-4A9E-460C-901F-89ED01699789}" srcId="{3DF44E3D-8304-4E35-AD32-0DC0B3D73EEC}" destId="{71CFC056-50F1-4DD4-BFDC-8F42E5AB73B2}" srcOrd="0" destOrd="0" parTransId="{CF1C5C82-3D72-4E79-892F-E4763A0A9DB5}" sibTransId="{DD26309C-C512-4EC5-8646-AC1C394CB52E}"/>
    <dgm:cxn modelId="{19C120E6-FFC0-4C5A-B3D9-23BA9CDA1E13}" type="presOf" srcId="{616F80CA-5234-4C58-AD4C-20F52BEACD10}" destId="{E3924B71-4A94-479B-8DF0-1635BA1EA269}" srcOrd="0" destOrd="0" presId="urn:microsoft.com/office/officeart/2005/8/layout/cycle6"/>
    <dgm:cxn modelId="{2388ADE8-7D18-48A1-8A66-66A5B28E06CF}" srcId="{3DF44E3D-8304-4E35-AD32-0DC0B3D73EEC}" destId="{CC7ACFE8-F005-4217-A285-CB52750E46EC}" srcOrd="3" destOrd="0" parTransId="{C60B677A-DF86-4317-B13C-5DB5863ADAF5}" sibTransId="{C962BA1D-5C04-4782-B06E-19850BD0B938}"/>
    <dgm:cxn modelId="{D0AEEAF3-8A08-4408-963C-8B48190F4E7F}" type="presOf" srcId="{5FE184DB-6113-458D-B22F-05D0DFA178EB}" destId="{8ABC7B9A-DA60-45AA-B349-CC4FB3974540}" srcOrd="0" destOrd="0" presId="urn:microsoft.com/office/officeart/2005/8/layout/cycle6"/>
    <dgm:cxn modelId="{FAD81FFB-A4F1-4927-BF34-07CAF7EAA7E0}" srcId="{3DF44E3D-8304-4E35-AD32-0DC0B3D73EEC}" destId="{616F80CA-5234-4C58-AD4C-20F52BEACD10}" srcOrd="6" destOrd="0" parTransId="{48C9A2CC-38D6-425E-BC00-582F44DE4F55}" sibTransId="{067AF4F3-7B98-4E60-AA67-112275A20D2D}"/>
    <dgm:cxn modelId="{546C963E-0A18-4B4A-AE17-33563F674B8F}" type="presParOf" srcId="{43711FFA-A4A9-4438-97F7-52CAFD3AA541}" destId="{1A6786A4-649B-4368-9BF4-84142C50AD99}" srcOrd="0" destOrd="0" presId="urn:microsoft.com/office/officeart/2005/8/layout/cycle6"/>
    <dgm:cxn modelId="{23CBB5DF-202A-4DAE-8B2C-7A3642642AC1}" type="presParOf" srcId="{43711FFA-A4A9-4438-97F7-52CAFD3AA541}" destId="{3CAB0FB9-1E34-4EBB-A368-406682CE607C}" srcOrd="1" destOrd="0" presId="urn:microsoft.com/office/officeart/2005/8/layout/cycle6"/>
    <dgm:cxn modelId="{A2382B5A-B3F7-4E5E-941A-85B9AF1852BA}" type="presParOf" srcId="{43711FFA-A4A9-4438-97F7-52CAFD3AA541}" destId="{1E639B1B-A9C0-4647-89C9-77CFC8BFCCFA}" srcOrd="2" destOrd="0" presId="urn:microsoft.com/office/officeart/2005/8/layout/cycle6"/>
    <dgm:cxn modelId="{39FB7B44-D16D-486E-AA57-3AE38F5F8C87}" type="presParOf" srcId="{43711FFA-A4A9-4438-97F7-52CAFD3AA541}" destId="{0155D86A-C26B-4818-8A4C-AD889421D79B}" srcOrd="3" destOrd="0" presId="urn:microsoft.com/office/officeart/2005/8/layout/cycle6"/>
    <dgm:cxn modelId="{ACF87DD8-63B0-4997-ABCE-7888D99463B2}" type="presParOf" srcId="{43711FFA-A4A9-4438-97F7-52CAFD3AA541}" destId="{E0AA763B-9A10-494D-8491-C798726E31C0}" srcOrd="4" destOrd="0" presId="urn:microsoft.com/office/officeart/2005/8/layout/cycle6"/>
    <dgm:cxn modelId="{82516D4D-0C29-44E9-823C-954D61591FE8}" type="presParOf" srcId="{43711FFA-A4A9-4438-97F7-52CAFD3AA541}" destId="{CF21F370-F08D-4F75-9AF6-6874A87909A2}" srcOrd="5" destOrd="0" presId="urn:microsoft.com/office/officeart/2005/8/layout/cycle6"/>
    <dgm:cxn modelId="{70A2A738-FD92-4AAF-9C04-E3EF1B61E1E7}" type="presParOf" srcId="{43711FFA-A4A9-4438-97F7-52CAFD3AA541}" destId="{9FD8829F-3098-4082-89B2-55BB975220CC}" srcOrd="6" destOrd="0" presId="urn:microsoft.com/office/officeart/2005/8/layout/cycle6"/>
    <dgm:cxn modelId="{9AD87965-F0E4-4AF2-9051-FD873E0257B3}" type="presParOf" srcId="{43711FFA-A4A9-4438-97F7-52CAFD3AA541}" destId="{3DDA4372-7E47-450E-B487-2B786285F866}" srcOrd="7" destOrd="0" presId="urn:microsoft.com/office/officeart/2005/8/layout/cycle6"/>
    <dgm:cxn modelId="{6D04691A-C7BA-485C-A1A7-37B11E72E16E}" type="presParOf" srcId="{43711FFA-A4A9-4438-97F7-52CAFD3AA541}" destId="{B3A9017B-0ECD-4034-B251-55A703FB8120}" srcOrd="8" destOrd="0" presId="urn:microsoft.com/office/officeart/2005/8/layout/cycle6"/>
    <dgm:cxn modelId="{E5236AD7-5CFF-43B3-8DB5-77B1CBCE43E5}" type="presParOf" srcId="{43711FFA-A4A9-4438-97F7-52CAFD3AA541}" destId="{03176346-5B3B-40F9-99DB-1F4C4B2596D4}" srcOrd="9" destOrd="0" presId="urn:microsoft.com/office/officeart/2005/8/layout/cycle6"/>
    <dgm:cxn modelId="{5ADBED76-3BF3-479D-8D0F-3733A1EAC428}" type="presParOf" srcId="{43711FFA-A4A9-4438-97F7-52CAFD3AA541}" destId="{EE4F7B0D-1916-4F0A-BACD-023B181D617C}" srcOrd="10" destOrd="0" presId="urn:microsoft.com/office/officeart/2005/8/layout/cycle6"/>
    <dgm:cxn modelId="{1B2567F9-2459-459B-98CC-D3A774A5111D}" type="presParOf" srcId="{43711FFA-A4A9-4438-97F7-52CAFD3AA541}" destId="{013A1D98-CE80-47EA-8A0C-9E1916502005}" srcOrd="11" destOrd="0" presId="urn:microsoft.com/office/officeart/2005/8/layout/cycle6"/>
    <dgm:cxn modelId="{413C2601-554D-4168-B2B0-EF4581418FE8}" type="presParOf" srcId="{43711FFA-A4A9-4438-97F7-52CAFD3AA541}" destId="{8ABC7B9A-DA60-45AA-B349-CC4FB3974540}" srcOrd="12" destOrd="0" presId="urn:microsoft.com/office/officeart/2005/8/layout/cycle6"/>
    <dgm:cxn modelId="{6370734A-BD27-4CD1-A409-A89215C9C43C}" type="presParOf" srcId="{43711FFA-A4A9-4438-97F7-52CAFD3AA541}" destId="{8C76BFF9-113B-417C-BFEA-A256D53F0950}" srcOrd="13" destOrd="0" presId="urn:microsoft.com/office/officeart/2005/8/layout/cycle6"/>
    <dgm:cxn modelId="{F6A19ADA-0D6F-46FB-9AC7-21289C92EBC8}" type="presParOf" srcId="{43711FFA-A4A9-4438-97F7-52CAFD3AA541}" destId="{8257452D-D964-4306-959D-ED994E320844}" srcOrd="14" destOrd="0" presId="urn:microsoft.com/office/officeart/2005/8/layout/cycle6"/>
    <dgm:cxn modelId="{3A0ECF76-DCD6-4FCF-B827-B856EA6367AF}" type="presParOf" srcId="{43711FFA-A4A9-4438-97F7-52CAFD3AA541}" destId="{AE72F497-60F6-49E2-A056-DD6D580F8F26}" srcOrd="15" destOrd="0" presId="urn:microsoft.com/office/officeart/2005/8/layout/cycle6"/>
    <dgm:cxn modelId="{0F1465CE-AA3B-411E-BF0B-4C4C3BEFDCFA}" type="presParOf" srcId="{43711FFA-A4A9-4438-97F7-52CAFD3AA541}" destId="{8D2E9261-BF13-427E-BAF5-422FADD80A68}" srcOrd="16" destOrd="0" presId="urn:microsoft.com/office/officeart/2005/8/layout/cycle6"/>
    <dgm:cxn modelId="{9DFA0B91-2669-49A7-8250-7CC530C57969}" type="presParOf" srcId="{43711FFA-A4A9-4438-97F7-52CAFD3AA541}" destId="{F89B7A0D-EF45-4437-BF62-FD5D02932946}" srcOrd="17" destOrd="0" presId="urn:microsoft.com/office/officeart/2005/8/layout/cycle6"/>
    <dgm:cxn modelId="{83DBF396-F88D-4526-BA4D-E2D44972F23D}" type="presParOf" srcId="{43711FFA-A4A9-4438-97F7-52CAFD3AA541}" destId="{E3924B71-4A94-479B-8DF0-1635BA1EA269}" srcOrd="18" destOrd="0" presId="urn:microsoft.com/office/officeart/2005/8/layout/cycle6"/>
    <dgm:cxn modelId="{E0C0B288-881B-46FA-A438-2FA6FF461429}" type="presParOf" srcId="{43711FFA-A4A9-4438-97F7-52CAFD3AA541}" destId="{2C082027-EA7D-4F63-A439-0AD3B93FE515}" srcOrd="19" destOrd="0" presId="urn:microsoft.com/office/officeart/2005/8/layout/cycle6"/>
    <dgm:cxn modelId="{1EA4C54D-028F-40A8-87F5-74CA93E09975}" type="presParOf" srcId="{43711FFA-A4A9-4438-97F7-52CAFD3AA541}" destId="{3DA40535-A9E1-4537-8243-1C156BFBD73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604949"/>
          <a:ext cx="6984776" cy="78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Višak</a:t>
          </a:r>
        </a:p>
      </dsp:txBody>
      <dsp:txXfrm>
        <a:off x="0" y="3604949"/>
        <a:ext cx="6984776" cy="788674"/>
      </dsp:txXfrm>
    </dsp:sp>
    <dsp:sp modelId="{B054AC71-C63D-49AD-AFD5-BC663B4D6905}">
      <dsp:nvSpPr>
        <dsp:cNvPr id="0" name=""/>
        <dsp:cNvSpPr/>
      </dsp:nvSpPr>
      <dsp:spPr>
        <a:xfrm rot="10800000">
          <a:off x="0" y="2403797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Preneseni višak/manjak iz prethodne godine </a:t>
          </a:r>
        </a:p>
      </dsp:txBody>
      <dsp:txXfrm rot="10800000">
        <a:off x="0" y="2403797"/>
        <a:ext cx="6984776" cy="788159"/>
      </dsp:txXfrm>
    </dsp:sp>
    <dsp:sp modelId="{6B516494-3D11-46C9-B6BD-A6E9588A8D65}">
      <dsp:nvSpPr>
        <dsp:cNvPr id="0" name=""/>
        <dsp:cNvSpPr/>
      </dsp:nvSpPr>
      <dsp:spPr>
        <a:xfrm rot="10800000">
          <a:off x="0" y="1202646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202646"/>
        <a:ext cx="6984776" cy="788159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Prihodi i primici</a:t>
          </a:r>
          <a:endParaRPr lang="hr-HR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0"/>
        <a:ext cx="6984776" cy="788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604949"/>
          <a:ext cx="6984776" cy="78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latin typeface="Arial" panose="020B0604020202020204" pitchFamily="34" charset="0"/>
              <a:cs typeface="Arial" panose="020B0604020202020204" pitchFamily="34" charset="0"/>
            </a:rPr>
            <a:t>Manjak                                                          </a:t>
          </a:r>
          <a:r>
            <a:rPr lang="hr-HR" sz="1400" b="1" kern="1200" dirty="0"/>
            <a:t>- </a:t>
          </a: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5.838.296,33 eura </a:t>
          </a:r>
        </a:p>
      </dsp:txBody>
      <dsp:txXfrm>
        <a:off x="0" y="3604949"/>
        <a:ext cx="6984776" cy="788674"/>
      </dsp:txXfrm>
    </dsp:sp>
    <dsp:sp modelId="{B054AC71-C63D-49AD-AFD5-BC663B4D6905}">
      <dsp:nvSpPr>
        <dsp:cNvPr id="0" name=""/>
        <dsp:cNvSpPr/>
      </dsp:nvSpPr>
      <dsp:spPr>
        <a:xfrm rot="10800000">
          <a:off x="0" y="2403797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Preneseni višak/manjak iz </a:t>
          </a:r>
          <a:b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prethodne godine                                                     - 956.672,41 eura  </a:t>
          </a:r>
        </a:p>
      </dsp:txBody>
      <dsp:txXfrm rot="10800000">
        <a:off x="0" y="2403797"/>
        <a:ext cx="6984776" cy="788159"/>
      </dsp:txXfrm>
    </dsp:sp>
    <dsp:sp modelId="{721AC54A-8781-4449-8781-82BC28D58D38}">
      <dsp:nvSpPr>
        <dsp:cNvPr id="0" name=""/>
        <dsp:cNvSpPr/>
      </dsp:nvSpPr>
      <dsp:spPr>
        <a:xfrm rot="10800000">
          <a:off x="0" y="1213150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Rashodi i izdaci                                                    101.445.500,64 eura</a:t>
          </a:r>
        </a:p>
      </dsp:txBody>
      <dsp:txXfrm rot="10800000">
        <a:off x="0" y="1213150"/>
        <a:ext cx="6984776" cy="788159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12129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Prihodi i primici</a:t>
          </a:r>
        </a:p>
      </dsp:txBody>
      <dsp:txXfrm rot="10800000">
        <a:off x="0" y="0"/>
        <a:ext cx="6984776" cy="788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786A4-649B-4368-9BF4-84142C50AD99}">
      <dsp:nvSpPr>
        <dsp:cNvPr id="0" name=""/>
        <dsp:cNvSpPr/>
      </dsp:nvSpPr>
      <dsp:spPr>
        <a:xfrm>
          <a:off x="3582955" y="77437"/>
          <a:ext cx="1082947" cy="703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Sve ustanove u zdravstvu i Dom za starije i nemoćne - 7</a:t>
          </a:r>
        </a:p>
      </dsp:txBody>
      <dsp:txXfrm>
        <a:off x="3617317" y="111799"/>
        <a:ext cx="1014223" cy="635192"/>
      </dsp:txXfrm>
    </dsp:sp>
    <dsp:sp modelId="{1E639B1B-A9C0-4647-89C9-77CFC8BFCCFA}">
      <dsp:nvSpPr>
        <dsp:cNvPr id="0" name=""/>
        <dsp:cNvSpPr/>
      </dsp:nvSpPr>
      <dsp:spPr>
        <a:xfrm>
          <a:off x="2284755" y="474415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88042" y="36502"/>
              </a:moveTo>
              <a:arcTo wR="2007006" hR="2007006" stAng="16856652" swAng="11845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5D86A-C26B-4818-8A4C-AD889421D79B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Sve srednje škole i Đački dom Zadar - 20</a:t>
          </a:r>
          <a:endParaRPr lang="hr-HR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6828" y="793415"/>
        <a:ext cx="1014223" cy="635192"/>
      </dsp:txXfrm>
    </dsp:sp>
    <dsp:sp modelId="{CF21F370-F08D-4F75-9AF6-6874A87909A2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05741" y="1116711"/>
              </a:moveTo>
              <a:arcTo wR="2007006" hR="2007006" stAng="20019997" swAng="17247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829F-3098-4082-89B2-55BB975220CC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ZADRA NOVA, AGRRA, INOVACIJA - 3</a:t>
          </a:r>
        </a:p>
      </dsp:txBody>
      <dsp:txXfrm>
        <a:off x="5564374" y="2491364"/>
        <a:ext cx="1014223" cy="635192"/>
      </dsp:txXfrm>
    </dsp:sp>
    <dsp:sp modelId="{B3A9017B-0ECD-4034-B251-55A703FB8120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45094" y="2812923"/>
              </a:moveTo>
              <a:arcTo wR="2007006" hR="2007006" stAng="1420514" swAng="135688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76346-5B3B-40F9-99DB-1F4C4B2596D4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Vijeća nacionalnih manjina (albanska, bošnjačka, srpska) – 3</a:t>
          </a:r>
        </a:p>
      </dsp:txBody>
      <dsp:txXfrm>
        <a:off x="4478495" y="3853013"/>
        <a:ext cx="1014223" cy="635192"/>
      </dsp:txXfrm>
    </dsp:sp>
    <dsp:sp modelId="{013A1D98-CE80-47EA-8A0C-9E1916502005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29840" y="3987877"/>
              </a:moveTo>
              <a:arcTo wR="2007006" hR="2007006" stAng="4844613" swAng="11107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C7B9A-DA60-45AA-B349-CC4FB3974540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Kazalište lutaka, Narodni muzej - 2 </a:t>
          </a:r>
        </a:p>
      </dsp:txBody>
      <dsp:txXfrm>
        <a:off x="2736880" y="3853013"/>
        <a:ext cx="1014223" cy="635192"/>
      </dsp:txXfrm>
    </dsp:sp>
    <dsp:sp modelId="{8257452D-D964-4306-959D-ED994E320844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620146" y="3457762"/>
              </a:moveTo>
              <a:arcTo wR="2007006" hR="2007006" stAng="8022603" swAng="135688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F497-60F6-49E2-A056-DD6D580F8F26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Zavod za prostorno uređenje, JU Natura </a:t>
          </a:r>
          <a:r>
            <a:rPr lang="hr-HR" sz="800" b="1" i="1" kern="1200" dirty="0" err="1">
              <a:latin typeface="Arial" panose="020B0604020202020204" pitchFamily="34" charset="0"/>
              <a:cs typeface="Arial" panose="020B0604020202020204" pitchFamily="34" charset="0"/>
            </a:rPr>
            <a:t>Jadera</a:t>
          </a: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 - 2 </a:t>
          </a:r>
        </a:p>
      </dsp:txBody>
      <dsp:txXfrm>
        <a:off x="1651001" y="2491364"/>
        <a:ext cx="1014223" cy="635192"/>
      </dsp:txXfrm>
    </dsp:sp>
    <dsp:sp modelId="{F89B7A0D-EF45-4437-BF62-FD5D02932946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1779" y="2091498"/>
              </a:moveTo>
              <a:arcTo wR="2007006" hR="2007006" stAng="10655233" swAng="172477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24B71-4A94-479B-8DF0-1635BA1EA269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i="1" kern="1200" dirty="0">
              <a:latin typeface="Arial" panose="020B0604020202020204" pitchFamily="34" charset="0"/>
              <a:cs typeface="Arial" panose="020B0604020202020204" pitchFamily="34" charset="0"/>
            </a:rPr>
            <a:t>Osnovne škole osim onih na području grada Zadra - 27</a:t>
          </a:r>
        </a:p>
      </dsp:txBody>
      <dsp:txXfrm>
        <a:off x="2038547" y="793415"/>
        <a:ext cx="1014223" cy="635192"/>
      </dsp:txXfrm>
    </dsp:sp>
    <dsp:sp modelId="{3DA40535-A9E1-4537-8243-1C156BFBD737}">
      <dsp:nvSpPr>
        <dsp:cNvPr id="0" name=""/>
        <dsp:cNvSpPr/>
      </dsp:nvSpPr>
      <dsp:spPr>
        <a:xfrm>
          <a:off x="1935753" y="471462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77975" y="283878"/>
              </a:moveTo>
              <a:arcTo wR="2007006" hR="2007006" stAng="14349293" swAng="121869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13.09.23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700" b="1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REPUBLIKA HRVATSKA</a:t>
            </a:r>
            <a:br>
              <a:rPr lang="hr-HR" sz="1700" b="1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700" b="1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sz="2700" b="1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700" b="1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POLUGODIŠNJI IZVJEŠTAJ O IZVRŠENJU PRORAČUNA ZADARSKE ŽUPANIJE ZA 2023.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700" dirty="0">
                <a:solidFill>
                  <a:srgbClr val="1212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vodič za građane </a:t>
            </a:r>
            <a:r>
              <a:rPr lang="hr-HR" sz="2900" dirty="0">
                <a:solidFill>
                  <a:srgbClr val="121284"/>
                </a:solidFill>
              </a:rPr>
              <a:t>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/>
              <a:t>    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Prijedlog Polugodišnjeg izvještaja o izvršenju proračuna Zadarske županije za 2023. godinu poslan je na razmatranje Županu Zadarske županije 07. rujna 2023. godine.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Zadar, rujan 2023.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552728" cy="504056"/>
          </a:xfrm>
        </p:spPr>
        <p:txBody>
          <a:bodyPr>
            <a:noAutofit/>
          </a:bodyPr>
          <a:lstStyle/>
          <a:p>
            <a:pPr algn="l"/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Prikaz prihoda i primitaka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51809"/>
              </p:ext>
            </p:extLst>
          </p:nvPr>
        </p:nvGraphicFramePr>
        <p:xfrm>
          <a:off x="107504" y="1878767"/>
          <a:ext cx="5400599" cy="448155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9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8.265.761,15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8.265.761,15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6.447.490,14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31.023.561,29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37.471.051,43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709.633,79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709.636,46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549.883,59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5.157.217,35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5.707.100,94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9.532,34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2.660.001,90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2.669.534,24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41.035.110,16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41.035.110,16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4.307,79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74.650,62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78.958,41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PRODAJE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NEFIN.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IMOVINE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6.809,09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6.936,67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13.745,76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PRIMICI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FIN.</a:t>
                      </a:r>
                      <a:r>
                        <a:rPr lang="pl-PL" sz="8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IMOVINE I ZADUŽIVANJA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612.978,17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612.978,17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31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15.993.417,89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80.570.458,83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96.563.876,72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2.871.110,98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-3.827.783,39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-956.672,41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27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18.864.528,87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76.742.675,44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95.607.204,31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007719"/>
              </p:ext>
            </p:extLst>
          </p:nvPr>
        </p:nvGraphicFramePr>
        <p:xfrm>
          <a:off x="5508103" y="1573768"/>
          <a:ext cx="3851920" cy="468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436096" y="1064734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Grafikon 3.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Prikaz udjela Zadarske županije i prorač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unskih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ukupnim prihodima i primicima za razdoblje I.-VI. 2023.g.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-8574" y="1429327"/>
            <a:ext cx="48245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Tablica 3. Odnos prihoda i primitaka Zadarske županije</a:t>
            </a:r>
            <a:b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i proračunskih korisnika za razdoblje I.-VI. 2023.g</a:t>
            </a:r>
            <a:r>
              <a:rPr lang="hr-HR" sz="1100" b="1" dirty="0"/>
              <a:t>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Prikaz rashoda i izdataka Zadarske županije i proračunskih korisnika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710025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Grafikon 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Prikaz udjela Zadarske županije i prorač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unskih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ukupnim rashodima i izdacima 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Zadarske županije 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 </a:t>
            </a:r>
            <a:r>
              <a:rPr lang="hr-HR" sz="1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razdoblje I</a:t>
            </a:r>
            <a:r>
              <a:rPr kumimoji="0" lang="hr-HR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.-VI. 2023.g.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0" y="141277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Tablica 4. Odnos rashoda i izdataka Zadarske županije</a:t>
            </a:r>
            <a:b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i proračunskih korisnika za razdoblje I.-VI. 2023.g</a:t>
            </a:r>
            <a:r>
              <a:rPr lang="hr-HR" sz="1100" b="1" dirty="0"/>
              <a:t>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669754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2.750.312,86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56.320.970,13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59.071.282,99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1.246.920,22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30.538.058,83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31.784.979,05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14.614,53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126.840,93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141.455,46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96.604,20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15.383,56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111.987,76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203.324,35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2.311.993,32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2.515.317,67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1.643.273,99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25.370,83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1.668.644,82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964.947,09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262.535,26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1.227.482,35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7.154,25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7.154,25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69.511,49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4.255.907,49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4.325.418,98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23.336,33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461.553,14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484.889,47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105.820,95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106.887,84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7.013.911,95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94.431.588,69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101.445.500,64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963971"/>
              </p:ext>
            </p:extLst>
          </p:nvPr>
        </p:nvGraphicFramePr>
        <p:xfrm>
          <a:off x="4405101" y="1901361"/>
          <a:ext cx="4540980" cy="407366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1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Rebalans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2023.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Služba </a:t>
                      </a:r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ureda župana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416.000,00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101.324,67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24,36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7.252.456,37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3.054.393,05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42,12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87.350.567,84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32.861.810,82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37,62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110.872.099,33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57.675.974,52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52,02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3.008.355,09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844.877,31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28,08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Gospodarstvo i turizam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793.000,00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142.347,53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17,95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Poljoprivredu, ribarstvo i EU fondove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14.524.082,36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3.738.649,04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25,74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8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1.682.695,07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109.049,93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1.278.274,70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497.438,53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38,91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3.580.692,52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141.301,17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3,95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Hrv. branitelji, udruge, demografija i soc. politika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5.681.776,72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2.278.334,07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40,10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17583"/>
                  </a:ext>
                </a:extLst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236.440.000,00</a:t>
                      </a:r>
                      <a:endParaRPr lang="en-US" sz="800" b="1" i="0" u="none" strike="noStrik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101.445.500,64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42,91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197503" y="554637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</a:t>
            </a:r>
            <a:r>
              <a:rPr kumimoji="0" lang="hr-HR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organizacijskoj k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lasifikaciji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720044516"/>
              </p:ext>
            </p:extLst>
          </p:nvPr>
        </p:nvGraphicFramePr>
        <p:xfrm>
          <a:off x="35425" y="2563880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4EBDD6DA-8E63-4FD6-A279-4C33C3768D88}"/>
              </a:ext>
            </a:extLst>
          </p:cNvPr>
          <p:cNvSpPr txBox="1"/>
          <p:nvPr/>
        </p:nvSpPr>
        <p:spPr>
          <a:xfrm>
            <a:off x="4340685" y="1614567"/>
            <a:ext cx="36279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Tablica 5. Rashodi i izdaci po organizacijskoj klasifikaciji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1EBD924-9BD5-4EDC-BB46-CED01519F56E}"/>
              </a:ext>
            </a:extLst>
          </p:cNvPr>
          <p:cNvSpPr txBox="1"/>
          <p:nvPr/>
        </p:nvSpPr>
        <p:spPr>
          <a:xfrm>
            <a:off x="58681" y="1916172"/>
            <a:ext cx="4083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Grafikon 5.</a:t>
            </a:r>
            <a: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Prikaz udjela rashoda i izdataka po organizacijskoj</a:t>
            </a:r>
            <a:b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klasifikaciji u ukupnim rashodima i izdacima Zadarske županije </a:t>
            </a:r>
            <a:b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razdoblje I.-VI. 2023.g.</a:t>
            </a:r>
          </a:p>
          <a:p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395536" y="4554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funkcijskoj </a:t>
            </a:r>
            <a:r>
              <a:rPr lang="hr-HR" sz="9600" b="1" noProof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969379454"/>
              </p:ext>
            </p:extLst>
          </p:nvPr>
        </p:nvGraphicFramePr>
        <p:xfrm>
          <a:off x="-34507" y="2564904"/>
          <a:ext cx="4392488" cy="341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95574"/>
              </p:ext>
            </p:extLst>
          </p:nvPr>
        </p:nvGraphicFramePr>
        <p:xfrm>
          <a:off x="4807163" y="2367804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Rebalans 2023.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2023.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14.768.828,99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4.557.705,94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30,86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437.262,00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157.429,24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13.324.235,18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2.321.881,97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17,43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2.864.349,68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1.223.137,25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42,70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853.766,65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249.386,12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29,21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110.566.759,17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57.598.149,63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52,09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2.883.635,75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1.215.363,11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42,15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84.856.130,54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31.824.778,54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37,50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5.453.799,58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2.190.781,00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40,17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236.008.767,54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101.338.612,80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42,94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kstniOkvir 1">
            <a:extLst>
              <a:ext uri="{FF2B5EF4-FFF2-40B4-BE49-F238E27FC236}">
                <a16:creationId xmlns:a16="http://schemas.microsoft.com/office/drawing/2014/main" id="{A37271E0-E812-4F4A-B85B-98AC6A0637BD}"/>
              </a:ext>
            </a:extLst>
          </p:cNvPr>
          <p:cNvSpPr txBox="1"/>
          <p:nvPr/>
        </p:nvSpPr>
        <p:spPr>
          <a:xfrm>
            <a:off x="356906" y="2011047"/>
            <a:ext cx="4450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Grafikon 6. Prikaz udjela rashoda i izdataka po funkcijskoj klasifikaciji </a:t>
            </a:r>
            <a:b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ukupnim rashodima i izdacima Zadarske županije </a:t>
            </a:r>
            <a:b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razdoblje I.-VI. 2023.g.</a:t>
            </a:r>
          </a:p>
          <a:p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2EA672C-9C4A-4585-B103-A60410D06E6B}"/>
              </a:ext>
            </a:extLst>
          </p:cNvPr>
          <p:cNvSpPr txBox="1"/>
          <p:nvPr/>
        </p:nvSpPr>
        <p:spPr>
          <a:xfrm>
            <a:off x="4807163" y="1993185"/>
            <a:ext cx="3373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Tablica 6. Rashodi i izdaci po funkcijskoj klasifikaciji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513109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Ostvarenje prihoda po nositeljima projekata proračunskih korisnika Zadarske županije za razdoblje I.-VI. 2023.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0928FE05-2030-4DB9-BEB5-4F28BF441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06415"/>
              </p:ext>
            </p:extLst>
          </p:nvPr>
        </p:nvGraphicFramePr>
        <p:xfrm>
          <a:off x="755576" y="1340768"/>
          <a:ext cx="7295582" cy="4525958"/>
        </p:xfrm>
        <a:graphic>
          <a:graphicData uri="http://schemas.openxmlformats.org/drawingml/2006/table">
            <a:tbl>
              <a:tblPr firstRow="1" firstCol="1" bandRow="1"/>
              <a:tblGrid>
                <a:gridCol w="2079241">
                  <a:extLst>
                    <a:ext uri="{9D8B030D-6E8A-4147-A177-3AD203B41FA5}">
                      <a16:colId xmlns:a16="http://schemas.microsoft.com/office/drawing/2014/main" val="3209590679"/>
                    </a:ext>
                  </a:extLst>
                </a:gridCol>
                <a:gridCol w="3284471">
                  <a:extLst>
                    <a:ext uri="{9D8B030D-6E8A-4147-A177-3AD203B41FA5}">
                      <a16:colId xmlns:a16="http://schemas.microsoft.com/office/drawing/2014/main" val="2264755166"/>
                    </a:ext>
                  </a:extLst>
                </a:gridCol>
                <a:gridCol w="980526">
                  <a:extLst>
                    <a:ext uri="{9D8B030D-6E8A-4147-A177-3AD203B41FA5}">
                      <a16:colId xmlns:a16="http://schemas.microsoft.com/office/drawing/2014/main" val="2854008317"/>
                    </a:ext>
                  </a:extLst>
                </a:gridCol>
                <a:gridCol w="951344">
                  <a:extLst>
                    <a:ext uri="{9D8B030D-6E8A-4147-A177-3AD203B41FA5}">
                      <a16:colId xmlns:a16="http://schemas.microsoft.com/office/drawing/2014/main" val="392834709"/>
                    </a:ext>
                  </a:extLst>
                </a:gridCol>
              </a:tblGrid>
              <a:tr h="3039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REBALANS 2023.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2023.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84392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113.263,54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21.436,12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1859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90.819,20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14.850,07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76488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64.580,32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62.398,71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974489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73.021,46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20.656,94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21692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96.515,45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40.456,45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429713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136.400,59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17.691,49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606934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185.303,52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143.626,73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777097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8.022,40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8.022,40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052414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Entrepreneur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636700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6.585,87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6.585,87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352625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pismenost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Digit@Literacy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Portal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979302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Guide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 Green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9.350,00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980573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AGRISmart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8.050,00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7.894,97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76365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51.072,30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793887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eLabHouse.Rur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Cooperacion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Galega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12.862,00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546124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Green2Blue -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Patrimonia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Bastia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10.883,00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6950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Climate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Neutral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EU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Cities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13.212,00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381292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BioIslands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6.400,00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5.861,97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470488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 + 2.0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15.565,97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13.636,89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2039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907.757,62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363.118,61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11007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INNOXENIAPLUS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16.578,34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610316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95.323,73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90457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Poduzmi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46.734,00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7.873,73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867595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24.017,15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23672"/>
                  </a:ext>
                </a:extLst>
              </a:tr>
              <a:tr h="168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87.329,49</a:t>
                      </a:r>
                      <a:endParaRPr lang="hr-HR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103.197,46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8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69135" y="472093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Ostvarenje prihoda po nositeljima projekata proračunskih korisnika Zadarske županije za razdoblje I.-VI. 2023.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13F8BAAC-1D6F-4D8B-945C-BAE7C8866E5E}"/>
              </a:ext>
            </a:extLst>
          </p:cNvPr>
          <p:cNvGraphicFramePr>
            <a:graphicFrameLocks noGrp="1"/>
          </p:cNvGraphicFramePr>
          <p:nvPr/>
        </p:nvGraphicFramePr>
        <p:xfrm>
          <a:off x="498633" y="1600198"/>
          <a:ext cx="8146733" cy="4525968"/>
        </p:xfrm>
        <a:graphic>
          <a:graphicData uri="http://schemas.openxmlformats.org/drawingml/2006/table">
            <a:tbl>
              <a:tblPr firstRow="1" firstCol="1" bandRow="1"/>
              <a:tblGrid>
                <a:gridCol w="2321819">
                  <a:extLst>
                    <a:ext uri="{9D8B030D-6E8A-4147-A177-3AD203B41FA5}">
                      <a16:colId xmlns:a16="http://schemas.microsoft.com/office/drawing/2014/main" val="1287568846"/>
                    </a:ext>
                  </a:extLst>
                </a:gridCol>
                <a:gridCol w="3667659">
                  <a:extLst>
                    <a:ext uri="{9D8B030D-6E8A-4147-A177-3AD203B41FA5}">
                      <a16:colId xmlns:a16="http://schemas.microsoft.com/office/drawing/2014/main" val="2858246310"/>
                    </a:ext>
                  </a:extLst>
                </a:gridCol>
                <a:gridCol w="1094921">
                  <a:extLst>
                    <a:ext uri="{9D8B030D-6E8A-4147-A177-3AD203B41FA5}">
                      <a16:colId xmlns:a16="http://schemas.microsoft.com/office/drawing/2014/main" val="2001942026"/>
                    </a:ext>
                  </a:extLst>
                </a:gridCol>
                <a:gridCol w="1062334">
                  <a:extLst>
                    <a:ext uri="{9D8B030D-6E8A-4147-A177-3AD203B41FA5}">
                      <a16:colId xmlns:a16="http://schemas.microsoft.com/office/drawing/2014/main" val="2126482807"/>
                    </a:ext>
                  </a:extLst>
                </a:gridCol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45.073,34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27.744,00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6823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29.781,38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29.781,35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3522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44.921,00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44.921,00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60057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119.775,72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102.446,35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7293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32.536,17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32.536,17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7835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679.167,17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689.611,01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69242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71.980,71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05438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843.427,53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323.303,90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8295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5.822.370,09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1.053.277,93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2134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170.584,55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126.442,31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0015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30.399,94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30.399,94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2209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BOOST5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20.767,65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507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7.671.233,81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2.255.571,26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70515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2.654,46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2337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7631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2022/23 -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410.196,66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211.694,27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7160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25.880,96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0309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3.404,16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2.129,16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4641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20.415,38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6.901,95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027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KA122+Bridging the gap - OŠ Bibinje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3.082,40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8947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KA122+ Tate za pet OŠ Neviđane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4599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KA122+ Budućnost na otoku OŠ Neviđane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9.032,00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9.032,00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37425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Sali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9.176,00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9.176,00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90764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481.084,62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242.340,78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667993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5E9CF930-4F53-4EC4-8342-4052F38CB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926282"/>
              </p:ext>
            </p:extLst>
          </p:nvPr>
        </p:nvGraphicFramePr>
        <p:xfrm>
          <a:off x="506418" y="1266954"/>
          <a:ext cx="8138947" cy="333244"/>
        </p:xfrm>
        <a:graphic>
          <a:graphicData uri="http://schemas.openxmlformats.org/drawingml/2006/table">
            <a:tbl>
              <a:tblPr firstRow="1" firstCol="1" bandRow="1"/>
              <a:tblGrid>
                <a:gridCol w="2319600">
                  <a:extLst>
                    <a:ext uri="{9D8B030D-6E8A-4147-A177-3AD203B41FA5}">
                      <a16:colId xmlns:a16="http://schemas.microsoft.com/office/drawing/2014/main" val="1923459252"/>
                    </a:ext>
                  </a:extLst>
                </a:gridCol>
                <a:gridCol w="3664154">
                  <a:extLst>
                    <a:ext uri="{9D8B030D-6E8A-4147-A177-3AD203B41FA5}">
                      <a16:colId xmlns:a16="http://schemas.microsoft.com/office/drawing/2014/main" val="2226746064"/>
                    </a:ext>
                  </a:extLst>
                </a:gridCol>
                <a:gridCol w="1093874">
                  <a:extLst>
                    <a:ext uri="{9D8B030D-6E8A-4147-A177-3AD203B41FA5}">
                      <a16:colId xmlns:a16="http://schemas.microsoft.com/office/drawing/2014/main" val="2923107183"/>
                    </a:ext>
                  </a:extLst>
                </a:gridCol>
                <a:gridCol w="1061319">
                  <a:extLst>
                    <a:ext uri="{9D8B030D-6E8A-4147-A177-3AD203B41FA5}">
                      <a16:colId xmlns:a16="http://schemas.microsoft.com/office/drawing/2014/main" val="4256682044"/>
                    </a:ext>
                  </a:extLst>
                </a:gridCol>
              </a:tblGrid>
              <a:tr h="33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REBALANS 2023.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2023.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4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57200" y="629439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Ostvarenje prihoda po nositeljima projekata proračunskih korisnika Zadarske županije za razdoblje I.-VI. 2023.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E36E9BED-7581-454B-BF8B-3C95A570C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30862"/>
              </p:ext>
            </p:extLst>
          </p:nvPr>
        </p:nvGraphicFramePr>
        <p:xfrm>
          <a:off x="457200" y="1785559"/>
          <a:ext cx="8229600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2345436">
                  <a:extLst>
                    <a:ext uri="{9D8B030D-6E8A-4147-A177-3AD203B41FA5}">
                      <a16:colId xmlns:a16="http://schemas.microsoft.com/office/drawing/2014/main" val="3428737558"/>
                    </a:ext>
                  </a:extLst>
                </a:gridCol>
                <a:gridCol w="3704966">
                  <a:extLst>
                    <a:ext uri="{9D8B030D-6E8A-4147-A177-3AD203B41FA5}">
                      <a16:colId xmlns:a16="http://schemas.microsoft.com/office/drawing/2014/main" val="1008540582"/>
                    </a:ext>
                  </a:extLst>
                </a:gridCol>
                <a:gridCol w="1106058">
                  <a:extLst>
                    <a:ext uri="{9D8B030D-6E8A-4147-A177-3AD203B41FA5}">
                      <a16:colId xmlns:a16="http://schemas.microsoft.com/office/drawing/2014/main" val="857389424"/>
                    </a:ext>
                  </a:extLst>
                </a:gridCol>
                <a:gridCol w="1073140">
                  <a:extLst>
                    <a:ext uri="{9D8B030D-6E8A-4147-A177-3AD203B41FA5}">
                      <a16:colId xmlns:a16="http://schemas.microsoft.com/office/drawing/2014/main" val="25079146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16.357,80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16.357,80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04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Plato' s EU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10.799,97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39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2022/23 - 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88.175,95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17.022,45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645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1.201.197,27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846.601,11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713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2.537.681,24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229.153,71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400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3.860.171,50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29.203,30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438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3.587.241,78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269.340,73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459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713,55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129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22.051,83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1.559,58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43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+ KA201 PICELS-GVN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771,97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771,97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226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Erasmus+ 2022 KA202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Undiscovered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World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5.753,97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42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Irsko iskustvo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8.631,64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486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ErasmusKA122 72663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76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- Facing ARTS together ŠPU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6.265,40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053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KA122 77738 Obrtnička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32.392,81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3202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58.035,18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51.487,84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581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Next Museum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22.107,05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093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11.514.881,42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1.478.765,98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8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9290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345.662,16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427.499,14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037422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AF7DB116-9415-4B2C-BB99-2CFCDBEF4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51532"/>
              </p:ext>
            </p:extLst>
          </p:nvPr>
        </p:nvGraphicFramePr>
        <p:xfrm>
          <a:off x="457200" y="1439509"/>
          <a:ext cx="8229600" cy="346050"/>
        </p:xfrm>
        <a:graphic>
          <a:graphicData uri="http://schemas.openxmlformats.org/drawingml/2006/table">
            <a:tbl>
              <a:tblPr firstRow="1" firstCol="1" bandRow="1"/>
              <a:tblGrid>
                <a:gridCol w="2345436">
                  <a:extLst>
                    <a:ext uri="{9D8B030D-6E8A-4147-A177-3AD203B41FA5}">
                      <a16:colId xmlns:a16="http://schemas.microsoft.com/office/drawing/2014/main" val="1923459252"/>
                    </a:ext>
                  </a:extLst>
                </a:gridCol>
                <a:gridCol w="3704966">
                  <a:extLst>
                    <a:ext uri="{9D8B030D-6E8A-4147-A177-3AD203B41FA5}">
                      <a16:colId xmlns:a16="http://schemas.microsoft.com/office/drawing/2014/main" val="2226746064"/>
                    </a:ext>
                  </a:extLst>
                </a:gridCol>
                <a:gridCol w="1106058">
                  <a:extLst>
                    <a:ext uri="{9D8B030D-6E8A-4147-A177-3AD203B41FA5}">
                      <a16:colId xmlns:a16="http://schemas.microsoft.com/office/drawing/2014/main" val="2923107183"/>
                    </a:ext>
                  </a:extLst>
                </a:gridCol>
                <a:gridCol w="1073140">
                  <a:extLst>
                    <a:ext uri="{9D8B030D-6E8A-4147-A177-3AD203B41FA5}">
                      <a16:colId xmlns:a16="http://schemas.microsoft.com/office/drawing/2014/main" val="4256682044"/>
                    </a:ext>
                  </a:extLst>
                </a:gridCol>
              </a:tblGrid>
              <a:tr h="34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REBALANS 2023.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2023.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4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89613" y="521188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Ostvarenje prihoda po nositeljima projekata proračunskih korisnika Zadarske županije za razdoblje I.-VI. 2023.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7E728D1-DCAB-4674-939B-EA029BFC6B20}"/>
              </a:ext>
            </a:extLst>
          </p:cNvPr>
          <p:cNvGraphicFramePr>
            <a:graphicFrameLocks noGrp="1"/>
          </p:cNvGraphicFramePr>
          <p:nvPr/>
        </p:nvGraphicFramePr>
        <p:xfrm>
          <a:off x="498633" y="1600198"/>
          <a:ext cx="8146733" cy="4525968"/>
        </p:xfrm>
        <a:graphic>
          <a:graphicData uri="http://schemas.openxmlformats.org/drawingml/2006/table">
            <a:tbl>
              <a:tblPr firstRow="1" firstCol="1" bandRow="1"/>
              <a:tblGrid>
                <a:gridCol w="2321819">
                  <a:extLst>
                    <a:ext uri="{9D8B030D-6E8A-4147-A177-3AD203B41FA5}">
                      <a16:colId xmlns:a16="http://schemas.microsoft.com/office/drawing/2014/main" val="569358474"/>
                    </a:ext>
                  </a:extLst>
                </a:gridCol>
                <a:gridCol w="3667659">
                  <a:extLst>
                    <a:ext uri="{9D8B030D-6E8A-4147-A177-3AD203B41FA5}">
                      <a16:colId xmlns:a16="http://schemas.microsoft.com/office/drawing/2014/main" val="3126990427"/>
                    </a:ext>
                  </a:extLst>
                </a:gridCol>
                <a:gridCol w="1094921">
                  <a:extLst>
                    <a:ext uri="{9D8B030D-6E8A-4147-A177-3AD203B41FA5}">
                      <a16:colId xmlns:a16="http://schemas.microsoft.com/office/drawing/2014/main" val="1028893035"/>
                    </a:ext>
                  </a:extLst>
                </a:gridCol>
                <a:gridCol w="1062334">
                  <a:extLst>
                    <a:ext uri="{9D8B030D-6E8A-4147-A177-3AD203B41FA5}">
                      <a16:colId xmlns:a16="http://schemas.microsoft.com/office/drawing/2014/main" val="2067093518"/>
                    </a:ext>
                  </a:extLst>
                </a:gridCol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153.395,91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62497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Projekt izgradnje solarne elektrane na Poliklinici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47.800,00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13.255,72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02760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1409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669.400,00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80.997,97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23179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1.394.578,75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04367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11.984,52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79880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41.977,68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129.014,30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78478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66.423,02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66.423,02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76001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110.368,56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110.368,56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82222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14.709,12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14.709,12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18302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 I SOC. SKRBI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3.844.919,29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1.007.648,26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4430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1.160,14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1.160,14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40943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210.021,05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34223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74.975,95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74.975,95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6049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668,05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3527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 Donja </a:t>
                      </a: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Baštica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540.547,79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488.785,13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15983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164.773,68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28.029,26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86066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SAFE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96.323,91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29.421,30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9897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9166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Lišansko polje- Žažvić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109.918,65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109.918,65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51388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STEM COUNTY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195.773,07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23498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TECHERA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39.389,50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850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1.452.883,74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732.958,48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8257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84 PROJEKATA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26.079.865,71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6.286.047,18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361981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E69EEE27-1FA0-4C4E-A8DD-7DE760E83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78393"/>
              </p:ext>
            </p:extLst>
          </p:nvPr>
        </p:nvGraphicFramePr>
        <p:xfrm>
          <a:off x="498632" y="1250596"/>
          <a:ext cx="8146733" cy="346050"/>
        </p:xfrm>
        <a:graphic>
          <a:graphicData uri="http://schemas.openxmlformats.org/drawingml/2006/table">
            <a:tbl>
              <a:tblPr firstRow="1" firstCol="1" bandRow="1"/>
              <a:tblGrid>
                <a:gridCol w="2321819">
                  <a:extLst>
                    <a:ext uri="{9D8B030D-6E8A-4147-A177-3AD203B41FA5}">
                      <a16:colId xmlns:a16="http://schemas.microsoft.com/office/drawing/2014/main" val="1923459252"/>
                    </a:ext>
                  </a:extLst>
                </a:gridCol>
                <a:gridCol w="3667659">
                  <a:extLst>
                    <a:ext uri="{9D8B030D-6E8A-4147-A177-3AD203B41FA5}">
                      <a16:colId xmlns:a16="http://schemas.microsoft.com/office/drawing/2014/main" val="2226746064"/>
                    </a:ext>
                  </a:extLst>
                </a:gridCol>
                <a:gridCol w="1094921">
                  <a:extLst>
                    <a:ext uri="{9D8B030D-6E8A-4147-A177-3AD203B41FA5}">
                      <a16:colId xmlns:a16="http://schemas.microsoft.com/office/drawing/2014/main" val="2923107183"/>
                    </a:ext>
                  </a:extLst>
                </a:gridCol>
                <a:gridCol w="1062334">
                  <a:extLst>
                    <a:ext uri="{9D8B030D-6E8A-4147-A177-3AD203B41FA5}">
                      <a16:colId xmlns:a16="http://schemas.microsoft.com/office/drawing/2014/main" val="4256682044"/>
                    </a:ext>
                  </a:extLst>
                </a:gridCol>
              </a:tblGrid>
              <a:tr h="346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REBALANS 2023.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2023.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97" marR="607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4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https://www.zadarska-zupanija.hr/component/content/article?id=479</a:t>
            </a:r>
            <a:endParaRPr lang="hr-HR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2338D2-9DFB-47A3-B6D9-2138B3D2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83883"/>
            <a:ext cx="8435280" cy="5289451"/>
          </a:xfrm>
        </p:spPr>
        <p:txBody>
          <a:bodyPr>
            <a:normAutofit/>
          </a:bodyPr>
          <a:lstStyle/>
          <a:p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Programom stabilnosti RH za razdoblje 2024. – 2026. koji je donijela Vlada RH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travnju 2023.</a:t>
            </a:r>
            <a:r>
              <a:rPr lang="hr-H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revidirane su projekcije makroekonomskih pokazatelja za 2023. godinu u odnosu na referentnu 2022. godinu, ponajprije rast BDP-a od 2,2 %, od čega će ovom rastu najviše doprinositi:</a:t>
            </a:r>
          </a:p>
          <a:p>
            <a:pPr lvl="0"/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rast osobne potrošnje od 1,3%,</a:t>
            </a:r>
          </a:p>
          <a:p>
            <a:pPr lvl="0"/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rast izvoza roba i usluga od 2,7%,</a:t>
            </a:r>
          </a:p>
          <a:p>
            <a:pPr lvl="0"/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rast uvoza roba i usluga od 2,8%,</a:t>
            </a:r>
          </a:p>
          <a:p>
            <a:pPr lvl="0"/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rast domaće potražnje od 2,3%</a:t>
            </a: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drugom tromjesečju 2023.godine BDP je realno veći za 2,7% u odnosu na isto tromjesečje 2022. godine (izvor: DZS).</a:t>
            </a: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U Zadarskoj županiji prema podacima Hrvatskog zavoda za mirovinsko osiguranje, posljednjeg dana lipnja imali smo 66 547 zaposlenih što je povećanje za gotovo 2 858 ili 4,4 posto u odnosu na isti dan godinu ranije.</a:t>
            </a: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Zadarska županija, prema podacima HTZ bilježi blagi porast u broju dolazaka domaćih i stranih turista od 1,72% u odnosu na prethodnu godinu (5 201 dolazaka više). Prema udjelu u turističkom prometu mjereno noćenjima Zadarska županija se nalazi na četvrtom mjestu sa 13,2%.</a:t>
            </a:r>
          </a:p>
          <a:p>
            <a:pPr algn="just">
              <a:spcAft>
                <a:spcPts val="0"/>
              </a:spcAft>
            </a:pPr>
            <a:endParaRPr lang="hr-HR"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493F220B-3BC4-4CA2-9C00-7A74998C5776}"/>
              </a:ext>
            </a:extLst>
          </p:cNvPr>
          <p:cNvSpPr txBox="1"/>
          <p:nvPr/>
        </p:nvSpPr>
        <p:spPr>
          <a:xfrm>
            <a:off x="899592" y="836712"/>
            <a:ext cx="3687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>
                <a:latin typeface="Arial" panose="020B0604020202020204" pitchFamily="34" charset="0"/>
                <a:cs typeface="Arial" panose="020B0604020202020204" pitchFamily="34" charset="0"/>
              </a:rPr>
              <a:t>MAKROEKONOMSKI POKAZATELJI</a:t>
            </a:r>
          </a:p>
        </p:txBody>
      </p:sp>
    </p:spTree>
    <p:extLst>
      <p:ext uri="{BB962C8B-B14F-4D97-AF65-F5344CB8AC3E}">
        <p14:creationId xmlns:p14="http://schemas.microsoft.com/office/powerpoint/2010/main" val="389496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484159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Polugodišnji izvještaj o izvršenju proračuna                  </a:t>
            </a:r>
          </a:p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Zadarske županije za 2023. godinu </a:t>
            </a:r>
            <a:r>
              <a:rPr lang="hr-H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(bez proračunskih korisnika)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877FA5F-CB34-44E8-B913-6D97477B99A8}"/>
              </a:ext>
            </a:extLst>
          </p:cNvPr>
          <p:cNvSpPr txBox="1"/>
          <p:nvPr/>
        </p:nvSpPr>
        <p:spPr>
          <a:xfrm>
            <a:off x="4806455" y="2132903"/>
            <a:ext cx="175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15.993.417,89 eura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7C43476-83C6-40D0-A8E8-CE775F73E33E}"/>
              </a:ext>
            </a:extLst>
          </p:cNvPr>
          <p:cNvSpPr txBox="1"/>
          <p:nvPr/>
        </p:nvSpPr>
        <p:spPr>
          <a:xfrm>
            <a:off x="4806455" y="3324052"/>
            <a:ext cx="175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14.914.573,60 eura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19006E2-703F-4C05-8278-CECCB702D478}"/>
              </a:ext>
            </a:extLst>
          </p:cNvPr>
          <p:cNvSpPr txBox="1"/>
          <p:nvPr/>
        </p:nvSpPr>
        <p:spPr>
          <a:xfrm>
            <a:off x="4855670" y="4550921"/>
            <a:ext cx="1745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 2.871.110,98 eura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EDD4D2CE-9D89-4387-962A-621A6C20899D}"/>
              </a:ext>
            </a:extLst>
          </p:cNvPr>
          <p:cNvSpPr txBox="1"/>
          <p:nvPr/>
        </p:nvSpPr>
        <p:spPr>
          <a:xfrm>
            <a:off x="4918753" y="5735887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3.949.955,27 eura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513C5383-23B2-46F2-9098-7D35920326A9}"/>
              </a:ext>
            </a:extLst>
          </p:cNvPr>
          <p:cNvSpPr txBox="1"/>
          <p:nvPr/>
        </p:nvSpPr>
        <p:spPr>
          <a:xfrm>
            <a:off x="899592" y="3402623"/>
            <a:ext cx="158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Rashodi i izdaci </a:t>
            </a:r>
            <a:endParaRPr lang="hr-H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309423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Polugodišnji izvještaj o izvršenju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konsolidiranog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proračuna                  </a:t>
            </a:r>
          </a:p>
          <a:p>
            <a:pPr algn="ctr"/>
            <a:r>
              <a: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Zadarske županije za 2023. godinu </a:t>
            </a:r>
            <a:r>
              <a:rPr lang="hr-HR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 proračunskim korisnicima)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1D2B9190-5D88-483B-B341-F06E033CA32C}"/>
              </a:ext>
            </a:extLst>
          </p:cNvPr>
          <p:cNvSpPr txBox="1"/>
          <p:nvPr/>
        </p:nvSpPr>
        <p:spPr>
          <a:xfrm>
            <a:off x="4860032" y="2132856"/>
            <a:ext cx="175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96.563.876,72 eura</a:t>
            </a: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4761C2A1-A730-47FB-8005-175FA1B60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822453"/>
              </p:ext>
            </p:extLst>
          </p:nvPr>
        </p:nvGraphicFramePr>
        <p:xfrm>
          <a:off x="287524" y="762665"/>
          <a:ext cx="80648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Slika 6">
            <a:extLst>
              <a:ext uri="{FF2B5EF4-FFF2-40B4-BE49-F238E27FC236}">
                <a16:creationId xmlns:a16="http://schemas.microsoft.com/office/drawing/2014/main" id="{CFE482B1-3A88-42FD-A6B9-BA4A355228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88640"/>
            <a:ext cx="504056" cy="633001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44F709D0-4B28-4CCF-BAE5-F6859B40CED5}"/>
              </a:ext>
            </a:extLst>
          </p:cNvPr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1C468783-52A8-4792-87BB-0F328DFAD6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8343129"/>
              </p:ext>
            </p:extLst>
          </p:nvPr>
        </p:nvGraphicFramePr>
        <p:xfrm>
          <a:off x="-872072" y="4184162"/>
          <a:ext cx="54242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9074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2700" b="1" dirty="0">
                <a:latin typeface="Arial" panose="020B0604020202020204" pitchFamily="34" charset="0"/>
                <a:cs typeface="Arial" panose="020B0604020202020204" pitchFamily="34" charset="0"/>
              </a:rPr>
              <a:t>Odnos planiranih i ostvarenih prihoda  i primitaka za razdoblje I.-VI. 2023. godine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878288" y="264088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Grafikon 1. Prikaz udjela  grupa prihoda i primitaka u ukupnom ostvarenju</a:t>
            </a:r>
          </a:p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Proračuna Zadarske županije za razdoblje I.-VI. 2023.g.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39997" y="1988840"/>
            <a:ext cx="5149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Tablica 1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Prihodi i primici Proračuna Zadarske županije za razdoblje I.-VI. 2023.g.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20103"/>
              </p:ext>
            </p:extLst>
          </p:nvPr>
        </p:nvGraphicFramePr>
        <p:xfrm>
          <a:off x="179512" y="2434143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Rebalans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228.134.347,13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95.937.152,79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16.838.000,00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8.265.761,15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49,1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94.234.166,86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37.471.051,43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1.811.952,05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709.636,46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11.175.249,59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5.707.100,94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12.305.428,34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2.669.534,24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91.424.371,88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41.035.110,16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345.178,41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78.958,41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22,9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1.063.934,80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13.745,76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1,29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8.248.059,41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612.978,17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7,43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237.446.341,34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96.563.876,72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40,7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-1.006.341,34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-956.672,41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95,1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236.440.000,00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95.607.204,31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06517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Prihodi i primici Proračuna Zadarske županije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primitaka od financijske imovine i zaduživanja.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2700" b="1" dirty="0">
                <a:latin typeface="Arial" panose="020B0604020202020204" pitchFamily="34" charset="0"/>
                <a:cs typeface="Arial" panose="020B0604020202020204" pitchFamily="34" charset="0"/>
              </a:rPr>
              <a:t>Odnos planiranih i izvršenih rashoda  i  izdataka za razdoblje I.-VI. 2023. godine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Grafikon 2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Prikaz udjela grupa rashoda i izdataka u ukupnom ostvarenju</a:t>
            </a:r>
          </a:p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proračuna Zadarske županije za razdoblje I.-VI. 2023.g.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34099" y="1367488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34099" y="2428012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Tablica 2</a:t>
            </a:r>
            <a:r>
              <a:rPr lang="hr-HR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900" b="1" dirty="0">
                <a:latin typeface="Arial" panose="020B0604020202020204" pitchFamily="34" charset="0"/>
                <a:cs typeface="Arial" panose="020B0604020202020204" pitchFamily="34" charset="0"/>
              </a:rPr>
              <a:t>Rashodi i izdaci Proračuna Zadarske županije za razdoblje I.-VI. 2023.g</a:t>
            </a:r>
            <a:r>
              <a:rPr lang="hr-HR" sz="1100" b="1" dirty="0">
                <a:cs typeface="Arial" pitchFamily="34" charset="0"/>
              </a:rPr>
              <a:t>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18424"/>
              </p:ext>
            </p:extLst>
          </p:nvPr>
        </p:nvGraphicFramePr>
        <p:xfrm>
          <a:off x="219290" y="2767690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Rebalans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2023.g.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201.713.161,12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96.521.150,10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47,85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118.390.664,92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59.071.282,99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49,90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61.016.095,17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31.784.979,05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52,09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498.393,97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141.455,46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28,38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1.839.116,74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111.987,76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6,09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12.436.977,21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2.515.317,67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20,22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4.009.272,32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1.668.644,82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41,62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3.522.640,79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1.227.482,35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34,85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34.295.606,42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4.817.462,70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14,05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431.232,46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106.887,84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24,79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236.440.000,00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101.445.500,64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42,91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270EE86C-1036-44E3-8C2A-B618D442D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06218"/>
              </p:ext>
            </p:extLst>
          </p:nvPr>
        </p:nvGraphicFramePr>
        <p:xfrm>
          <a:off x="4860032" y="2417415"/>
          <a:ext cx="5077072" cy="385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F0C452-3EF0-412A-8B0D-D6C46C9C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iznose pomoći županiji?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F2CA69-BE1A-4630-BCB5-B7706DA2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Pomoći proračunskim korisnicima iz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24.354.477,20 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      proračuna koji im nije nadležan                          </a:t>
            </a:r>
            <a:endParaRPr lang="hr-H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omoći izravnanja za decentralizirane funkcije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2.602.136,71 eura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Pomoći od inozemnih vlada	         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2.047.348,18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Pomoći od izvanproračunskih korisnika	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2.137.300,38 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Pomoći iz proračuna                                   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2.008.919,53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eura</a:t>
            </a:r>
            <a:endParaRPr lang="hr-HR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Pomoći temeljem prijenosa EU sredstava  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3.883.930,92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eura</a:t>
            </a: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Pomoći od međunarodnih organizacija          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354.768,08 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      te institucija i tijela EU</a:t>
            </a:r>
            <a:endParaRPr lang="hr-HR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Prijenosi između proračunskih                                    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82.170,43 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       korisnika istog proračuna</a:t>
            </a:r>
            <a:endParaRPr lang="hr-HR" sz="1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489736E-84A0-42CA-A280-CAAFCD0B7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936" y="212099"/>
            <a:ext cx="506012" cy="634039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13493D4E-6351-4F9B-B40E-285C03E65231}"/>
              </a:ext>
            </a:extLst>
          </p:cNvPr>
          <p:cNvSpPr/>
          <p:nvPr/>
        </p:nvSpPr>
        <p:spPr>
          <a:xfrm>
            <a:off x="8244408" y="199807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EC03AB8-EB84-4D5E-9631-EFB55DE74DF1}"/>
              </a:ext>
            </a:extLst>
          </p:cNvPr>
          <p:cNvSpPr txBox="1"/>
          <p:nvPr/>
        </p:nvSpPr>
        <p:spPr>
          <a:xfrm>
            <a:off x="3851920" y="5088523"/>
            <a:ext cx="3703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Ukupno pomoći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37.471.051,43 eura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4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9D7EF-153E-4ACC-92E3-669DFF93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0" y="31175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Proračunski korisnici Zadarske županije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869AF87-4924-43E3-8B50-810C6482E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18831"/>
              </p:ext>
            </p:extLst>
          </p:nvPr>
        </p:nvGraphicFramePr>
        <p:xfrm>
          <a:off x="323528" y="205739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19C06A73-3A5C-474A-9856-B9E76C9EC941}"/>
              </a:ext>
            </a:extLst>
          </p:cNvPr>
          <p:cNvSpPr/>
          <p:nvPr/>
        </p:nvSpPr>
        <p:spPr>
          <a:xfrm>
            <a:off x="355131" y="1295925"/>
            <a:ext cx="64442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Zadarska županija ima 64 proračunska korisnika, </a:t>
            </a:r>
            <a:b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čega 61 u sustavu županijske riznice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FE642C2-971F-4339-B0AB-4895F9E3E9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B2008DE-8A50-4F7C-9F35-CBC890764F70}"/>
              </a:ext>
            </a:extLst>
          </p:cNvPr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3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19056</TotalTime>
  <Words>2559</Words>
  <Application>Microsoft Office PowerPoint</Application>
  <PresentationFormat>Prikaz na zaslonu (4:3)</PresentationFormat>
  <Paragraphs>866</Paragraphs>
  <Slides>18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Arial</vt:lpstr>
      <vt:lpstr>Calibri</vt:lpstr>
      <vt:lpstr>Gabriola</vt:lpstr>
      <vt:lpstr>Times New Roman</vt:lpstr>
      <vt:lpstr>Wingdings</vt:lpstr>
      <vt:lpstr>Office tema</vt:lpstr>
      <vt:lpstr> REPUBLIKA HRVATSKA ZADARSKA ŽUPANIJA  POLUGODIŠNJI IZVJEŠTAJ O IZVRŠENJU PRORAČUNA ZADARSKE ŽUPANIJE ZA 2023. GODINU - vodič za građane - </vt:lpstr>
      <vt:lpstr>PowerPoint prezentacija</vt:lpstr>
      <vt:lpstr>Izvršenje proračuna</vt:lpstr>
      <vt:lpstr>Izvršenje proračuna</vt:lpstr>
      <vt:lpstr>PowerPoint prezentacija</vt:lpstr>
      <vt:lpstr>  Odnos planiranih i ostvarenih prihoda  i primitaka za razdoblje I.-VI. 2023. godine  </vt:lpstr>
      <vt:lpstr> Odnos planiranih i izvršenih rashoda  i  izdataka za razdoblje I.-VI. 2023. godine  </vt:lpstr>
      <vt:lpstr>Koliko iznose pomoći županiji?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PowerPoint prezentacija</vt:lpstr>
      <vt:lpstr>Ostvarenje prihoda po nositeljima projekata proračunskih korisnika Zadarske županije za razdoblje I.-VI. 2023. godine</vt:lpstr>
      <vt:lpstr>Ostvarenje prihoda po nositeljima projekata proračunskih korisnika Zadarske županije za razdoblje I.-VI. 2023. godine</vt:lpstr>
      <vt:lpstr>Ostvarenje prihoda po nositeljima projekata proračunskih korisnika Zadarske županije za razdoblje I.-VI. 2023. godine</vt:lpstr>
      <vt:lpstr>Ostvarenje prihoda po nositeljima projekata proračunskih korisnika Zadarske županije za razdoblje I.-VI. 2023. godine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Iva Vanjak</cp:lastModifiedBy>
  <cp:revision>1790</cp:revision>
  <cp:lastPrinted>2023-09-13T07:16:33Z</cp:lastPrinted>
  <dcterms:created xsi:type="dcterms:W3CDTF">2014-10-06T07:52:48Z</dcterms:created>
  <dcterms:modified xsi:type="dcterms:W3CDTF">2023-09-13T12:56:11Z</dcterms:modified>
</cp:coreProperties>
</file>