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0" r:id="rId2"/>
    <p:sldId id="324" r:id="rId3"/>
    <p:sldId id="297" r:id="rId4"/>
    <p:sldId id="298" r:id="rId5"/>
    <p:sldId id="328" r:id="rId6"/>
    <p:sldId id="326" r:id="rId7"/>
    <p:sldId id="327" r:id="rId8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222" autoAdjust="0"/>
  </p:normalViewPr>
  <p:slideViewPr>
    <p:cSldViewPr>
      <p:cViewPr varScale="1">
        <p:scale>
          <a:sx n="85" d="100"/>
          <a:sy n="85" d="100"/>
        </p:scale>
        <p:origin x="82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14013525257332E-2"/>
          <c:y val="0.23344872533873953"/>
          <c:w val="0.40242294004751528"/>
          <c:h val="0.4964479445413630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61 PRIHODI OD POREZA (61,87 mil) 24,02%</c:v>
                </c:pt>
                <c:pt idx="1">
                  <c:v>63 PRIHODI OD POMOĆI (121,60 mil) 47,20 %</c:v>
                </c:pt>
                <c:pt idx="2">
                  <c:v>64 PRIHODI OD IMOVINE (12,90 mil) 5,01 %</c:v>
                </c:pt>
                <c:pt idx="3">
                  <c:v>65 PRIHODI OD ADMINISTRATIVNIH PRISTOJBI (20,10 mil) 7,80%</c:v>
                </c:pt>
                <c:pt idx="4">
                  <c:v>66 PRIHODI OD PRODAJE PROIZVODA I ROBA TE PRUŽENIH USLUGA (17,58 mil) 6,82%</c:v>
                </c:pt>
                <c:pt idx="5">
                  <c:v>68 OSTALI PRIHODI (0,10 mil) 0,04%</c:v>
                </c:pt>
                <c:pt idx="6">
                  <c:v>72 PRIHODI OD PRODAJE PROIZVEDENE DUGOTRAJNE IMOVINE (0,15 mil) 0,39%</c:v>
                </c:pt>
                <c:pt idx="7">
                  <c:v>81 PRIMLJENE OTPLATE GLAVNICE DANIH ZAJMOVA (0,03 mil) 0,06%</c:v>
                </c:pt>
                <c:pt idx="8">
                  <c:v>9 VLASTITI IZVORI (22,31 mil) 8,67%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61 PRIHODI OD POREZA (61,87 mil) 24,02%</c:v>
                </c:pt>
                <c:pt idx="1">
                  <c:v>63 PRIHODI OD POMOĆI (121,60 mil) 47,20 %</c:v>
                </c:pt>
                <c:pt idx="2">
                  <c:v>64 PRIHODI OD IMOVINE (12,90 mil) 5,01 %</c:v>
                </c:pt>
                <c:pt idx="3">
                  <c:v>65 PRIHODI OD ADMINISTRATIVNIH PRISTOJBI (20,10 mil) 7,80%</c:v>
                </c:pt>
                <c:pt idx="4">
                  <c:v>66 PRIHODI OD PRODAJE PROIZVODA I ROBA TE PRUŽENIH USLUGA (17,58 mil) 6,82%</c:v>
                </c:pt>
                <c:pt idx="5">
                  <c:v>68 OSTALI PRIHODI (0,10 mil) 0,04%</c:v>
                </c:pt>
                <c:pt idx="6">
                  <c:v>72 PRIHODI OD PRODAJE PROIZVEDENE DUGOTRAJNE IMOVINE (0,15 mil) 0,39%</c:v>
                </c:pt>
                <c:pt idx="7">
                  <c:v>81 PRIMLJENE OTPLATE GLAVNICE DANIH ZAJMOVA (0,03 mil) 0,06%</c:v>
                </c:pt>
                <c:pt idx="8">
                  <c:v>9 VLASTITI IZVORI (22,31 mil) 8,67%</c:v>
                </c:pt>
              </c:strCache>
            </c:strRef>
          </c:cat>
          <c:val>
            <c:numRef>
              <c:f>List1!$C$2:$C$10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800" dirty="0"/>
                      <a:t>24,02%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47,20%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5,01%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7,80%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6,82%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2091849498366768E-2"/>
                  <c:y val="-5.9668306468402668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0,04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6505172241017221E-2"/>
                  <c:y val="-3.3563422388476497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8,67%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61 PRIHODI OD POREZA (61,87 mil) 24,02%</c:v>
                </c:pt>
                <c:pt idx="1">
                  <c:v>63 PRIHODI OD POMOĆI (121,60 mil) 47,20 %</c:v>
                </c:pt>
                <c:pt idx="2">
                  <c:v>64 PRIHODI OD IMOVINE (12,90 mil) 5,01 %</c:v>
                </c:pt>
                <c:pt idx="3">
                  <c:v>65 PRIHODI OD ADMINISTRATIVNIH PRISTOJBI (20,10 mil) 7,80%</c:v>
                </c:pt>
                <c:pt idx="4">
                  <c:v>66 PRIHODI OD PRODAJE PROIZVODA I ROBA TE PRUŽENIH USLUGA (17,58 mil) 6,82%</c:v>
                </c:pt>
                <c:pt idx="5">
                  <c:v>68 OSTALI PRIHODI (0,10 mil) 0,04%</c:v>
                </c:pt>
                <c:pt idx="6">
                  <c:v>72 PRIHODI OD PRODAJE PROIZVEDENE DUGOTRAJNE IMOVINE (0,15 mil) 0,39%</c:v>
                </c:pt>
                <c:pt idx="7">
                  <c:v>81 PRIMLJENE OTPLATE GLAVNICE DANIH ZAJMOVA (0,03 mil) 0,06%</c:v>
                </c:pt>
                <c:pt idx="8">
                  <c:v>9 VLASTITI IZVORI (22,31 mil) 8,67%</c:v>
                </c:pt>
              </c:strCache>
            </c:strRef>
          </c:cat>
          <c:val>
            <c:numRef>
              <c:f>List1!$E$2:$E$10</c:f>
              <c:numCache>
                <c:formatCode>#,##0.00</c:formatCode>
                <c:ptCount val="9"/>
                <c:pt idx="0">
                  <c:v>61871920</c:v>
                </c:pt>
                <c:pt idx="1">
                  <c:v>121592891.97</c:v>
                </c:pt>
                <c:pt idx="2">
                  <c:v>12895455.35</c:v>
                </c:pt>
                <c:pt idx="3">
                  <c:v>20082237.449999999</c:v>
                </c:pt>
                <c:pt idx="4">
                  <c:v>17570964.48</c:v>
                </c:pt>
                <c:pt idx="5">
                  <c:v>100000</c:v>
                </c:pt>
                <c:pt idx="6">
                  <c:v>1004800</c:v>
                </c:pt>
                <c:pt idx="7">
                  <c:v>150000</c:v>
                </c:pt>
                <c:pt idx="8">
                  <c:v>22331730.75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1692776480436222"/>
          <c:y val="2.0169271848806593E-2"/>
          <c:w val="0.52413287990484569"/>
          <c:h val="0.978330380917365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726281348791527E-2"/>
          <c:y val="0.16482899059961667"/>
          <c:w val="0.40569724963940457"/>
          <c:h val="0.569915350917221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List2!$A$2:$A$10</c:f>
              <c:strCache>
                <c:ptCount val="9"/>
                <c:pt idx="0">
                  <c:v>31 RASHODI ZA ZAPOSLENE (35,25 mil) 13,70%</c:v>
                </c:pt>
                <c:pt idx="1">
                  <c:v>32 MATERIJALNI RASHODI (113,59 mil) 44,09%</c:v>
                </c:pt>
                <c:pt idx="2">
                  <c:v>34 FINANCIJSKI RASHODI (1,00 mil) 0,39%</c:v>
                </c:pt>
                <c:pt idx="3">
                  <c:v>35 SUBVENCIJE (2,76 mil) 1,07%</c:v>
                </c:pt>
                <c:pt idx="4">
                  <c:v>36 POMOĆI (14,77 mil) 5,73%</c:v>
                </c:pt>
                <c:pt idx="5">
                  <c:v>37 NAKNADE GRAĐANIMA I KUĆANSTVIMA                                  IZ PRORAČUNA (17,45 mil) 6,77%</c:v>
                </c:pt>
                <c:pt idx="6">
                  <c:v>38 OSTALI RASHODI (27,25mil) 10,58%</c:v>
                </c:pt>
                <c:pt idx="7">
                  <c:v>4 RASHODI ZA NABAVU NEFINANCIJSKE IMOVINE (42,60 mil) 16,54%</c:v>
                </c:pt>
                <c:pt idx="8">
                  <c:v>5 IZDACI ZA FINANCIJSKU IMOVINU I OTPLATU                                                                                       ZAJMOVA (2,93 mil) 1,14%</c:v>
                </c:pt>
              </c:strCache>
            </c:strRef>
          </c:cat>
          <c:val>
            <c:numRef>
              <c:f>List2!$B$2:$B$10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List2!$A$2:$A$10</c:f>
              <c:strCache>
                <c:ptCount val="9"/>
                <c:pt idx="0">
                  <c:v>31 RASHODI ZA ZAPOSLENE (35,25 mil) 13,70%</c:v>
                </c:pt>
                <c:pt idx="1">
                  <c:v>32 MATERIJALNI RASHODI (113,59 mil) 44,09%</c:v>
                </c:pt>
                <c:pt idx="2">
                  <c:v>34 FINANCIJSKI RASHODI (1,00 mil) 0,39%</c:v>
                </c:pt>
                <c:pt idx="3">
                  <c:v>35 SUBVENCIJE (2,76 mil) 1,07%</c:v>
                </c:pt>
                <c:pt idx="4">
                  <c:v>36 POMOĆI (14,77 mil) 5,73%</c:v>
                </c:pt>
                <c:pt idx="5">
                  <c:v>37 NAKNADE GRAĐANIMA I KUĆANSTVIMA                                  IZ PRORAČUNA (17,45 mil) 6,77%</c:v>
                </c:pt>
                <c:pt idx="6">
                  <c:v>38 OSTALI RASHODI (27,25mil) 10,58%</c:v>
                </c:pt>
                <c:pt idx="7">
                  <c:v>4 RASHODI ZA NABAVU NEFINANCIJSKE IMOVINE (42,60 mil) 16,54%</c:v>
                </c:pt>
                <c:pt idx="8">
                  <c:v>5 IZDACI ZA FINANCIJSKU IMOVINU I OTPLATU                                                                                       ZAJMOVA (2,93 mil) 1,14%</c:v>
                </c:pt>
              </c:strCache>
            </c:strRef>
          </c:cat>
          <c:val>
            <c:numRef>
              <c:f>List2!$C$2:$C$10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13,70%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44,09%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5,73%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6,77%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10,58%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16,54%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 smtClean="0"/>
                      <a:t>0,39%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List2!$A$2:$A$10</c:f>
              <c:strCache>
                <c:ptCount val="9"/>
                <c:pt idx="0">
                  <c:v>31 RASHODI ZA ZAPOSLENE (35,25 mil) 13,70%</c:v>
                </c:pt>
                <c:pt idx="1">
                  <c:v>32 MATERIJALNI RASHODI (113,59 mil) 44,09%</c:v>
                </c:pt>
                <c:pt idx="2">
                  <c:v>34 FINANCIJSKI RASHODI (1,00 mil) 0,39%</c:v>
                </c:pt>
                <c:pt idx="3">
                  <c:v>35 SUBVENCIJE (2,76 mil) 1,07%</c:v>
                </c:pt>
                <c:pt idx="4">
                  <c:v>36 POMOĆI (14,77 mil) 5,73%</c:v>
                </c:pt>
                <c:pt idx="5">
                  <c:v>37 NAKNADE GRAĐANIMA I KUĆANSTVIMA                                  IZ PRORAČUNA (17,45 mil) 6,77%</c:v>
                </c:pt>
                <c:pt idx="6">
                  <c:v>38 OSTALI RASHODI (27,25mil) 10,58%</c:v>
                </c:pt>
                <c:pt idx="7">
                  <c:v>4 RASHODI ZA NABAVU NEFINANCIJSKE IMOVINE (42,60 mil) 16,54%</c:v>
                </c:pt>
                <c:pt idx="8">
                  <c:v>5 IZDACI ZA FINANCIJSKU IMOVINU I OTPLATU                                                                                       ZAJMOVA (2,93 mil) 1,14%</c:v>
                </c:pt>
              </c:strCache>
            </c:strRef>
          </c:cat>
          <c:val>
            <c:numRef>
              <c:f>List2!$F$2:$F$10</c:f>
              <c:numCache>
                <c:formatCode>0.00</c:formatCode>
                <c:ptCount val="9"/>
                <c:pt idx="0">
                  <c:v>13.685567399068322</c:v>
                </c:pt>
                <c:pt idx="1">
                  <c:v>44.093329910714289</c:v>
                </c:pt>
                <c:pt idx="2">
                  <c:v>0.39151255822981362</c:v>
                </c:pt>
                <c:pt idx="3">
                  <c:v>1.0681288819875778</c:v>
                </c:pt>
                <c:pt idx="4">
                  <c:v>5.7346159433229813</c:v>
                </c:pt>
                <c:pt idx="5">
                  <c:v>6.7747397864906844</c:v>
                </c:pt>
                <c:pt idx="6">
                  <c:v>10.576929076086957</c:v>
                </c:pt>
                <c:pt idx="7">
                  <c:v>16.538530481366461</c:v>
                </c:pt>
                <c:pt idx="8">
                  <c:v>1.1366459627329193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ayout>
        <c:manualLayout>
          <c:xMode val="edge"/>
          <c:yMode val="edge"/>
          <c:x val="0.44884846330183126"/>
          <c:y val="1.030353503087828E-2"/>
          <c:w val="0.49170754617809476"/>
          <c:h val="0.9736808914646142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47156605424324"/>
          <c:y val="6.4814814814814811E-2"/>
          <c:w val="0.59608398950131236"/>
          <c:h val="0.89814814814814814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List3!$H$31:$H$40</c:f>
              <c:strCache>
                <c:ptCount val="10"/>
                <c:pt idx="0">
                  <c:v>Pravni i zajednički poslovi (11,60)</c:v>
                </c:pt>
                <c:pt idx="1">
                  <c:v>Razvoj i europski procesi (34,84)</c:v>
                </c:pt>
                <c:pt idx="2">
                  <c:v>More i turizam (7,03)</c:v>
                </c:pt>
                <c:pt idx="3">
                  <c:v>Poljoprivreda (9,54)</c:v>
                </c:pt>
                <c:pt idx="4">
                  <c:v>Gospodarstvo (9,00)</c:v>
                </c:pt>
                <c:pt idx="5">
                  <c:v>Prostorno uređenje (9,35)</c:v>
                </c:pt>
                <c:pt idx="6">
                  <c:v>Zdravstvo i socijalnu skrb (38,51)</c:v>
                </c:pt>
                <c:pt idx="7">
                  <c:v>Društvene djelatnosti (114,16)</c:v>
                </c:pt>
                <c:pt idx="8">
                  <c:v>Proračun i financije (21,56)</c:v>
                </c:pt>
                <c:pt idx="9">
                  <c:v>Ured župana (2,10)</c:v>
                </c:pt>
              </c:strCache>
            </c:strRef>
          </c:cat>
          <c:val>
            <c:numRef>
              <c:f>List3!$I$31:$I$40</c:f>
              <c:numCache>
                <c:formatCode>General</c:formatCode>
                <c:ptCount val="10"/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List3!$H$31:$H$40</c:f>
              <c:strCache>
                <c:ptCount val="10"/>
                <c:pt idx="0">
                  <c:v>Pravni i zajednički poslovi (11,60)</c:v>
                </c:pt>
                <c:pt idx="1">
                  <c:v>Razvoj i europski procesi (34,84)</c:v>
                </c:pt>
                <c:pt idx="2">
                  <c:v>More i turizam (7,03)</c:v>
                </c:pt>
                <c:pt idx="3">
                  <c:v>Poljoprivreda (9,54)</c:v>
                </c:pt>
                <c:pt idx="4">
                  <c:v>Gospodarstvo (9,00)</c:v>
                </c:pt>
                <c:pt idx="5">
                  <c:v>Prostorno uređenje (9,35)</c:v>
                </c:pt>
                <c:pt idx="6">
                  <c:v>Zdravstvo i socijalnu skrb (38,51)</c:v>
                </c:pt>
                <c:pt idx="7">
                  <c:v>Društvene djelatnosti (114,16)</c:v>
                </c:pt>
                <c:pt idx="8">
                  <c:v>Proračun i financije (21,56)</c:v>
                </c:pt>
                <c:pt idx="9">
                  <c:v>Ured župana (2,10)</c:v>
                </c:pt>
              </c:strCache>
            </c:strRef>
          </c:cat>
          <c:val>
            <c:numRef>
              <c:f>List3!$J$31:$J$40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1111111111111109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610623756873459"/>
                  <c:y val="7.3854641150983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9799496540112849E-2"/>
                  <c:y val="3.63761665370524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5555555555555504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4193319028259246E-2"/>
                  <c:y val="-2.75577019220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2577381764287938E-2"/>
                  <c:y val="-5.5115403844017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2777777777777768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2990386063953453"/>
                  <c:y val="1.87392373069653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7.9446855767801777E-2"/>
                  <c:y val="-2.75577019220089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384065280811719E-2"/>
                  <c:y val="-4.62969392289745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List3!$H$31:$H$40</c:f>
              <c:strCache>
                <c:ptCount val="10"/>
                <c:pt idx="0">
                  <c:v>Pravni i zajednički poslovi (11,60)</c:v>
                </c:pt>
                <c:pt idx="1">
                  <c:v>Razvoj i europski procesi (34,84)</c:v>
                </c:pt>
                <c:pt idx="2">
                  <c:v>More i turizam (7,03)</c:v>
                </c:pt>
                <c:pt idx="3">
                  <c:v>Poljoprivreda (9,54)</c:v>
                </c:pt>
                <c:pt idx="4">
                  <c:v>Gospodarstvo (9,00)</c:v>
                </c:pt>
                <c:pt idx="5">
                  <c:v>Prostorno uređenje (9,35)</c:v>
                </c:pt>
                <c:pt idx="6">
                  <c:v>Zdravstvo i socijalnu skrb (38,51)</c:v>
                </c:pt>
                <c:pt idx="7">
                  <c:v>Društvene djelatnosti (114,16)</c:v>
                </c:pt>
                <c:pt idx="8">
                  <c:v>Proračun i financije (21,56)</c:v>
                </c:pt>
                <c:pt idx="9">
                  <c:v>Ured župana (2,10)</c:v>
                </c:pt>
              </c:strCache>
            </c:strRef>
          </c:cat>
          <c:val>
            <c:numRef>
              <c:f>List3!$K$31:$K$40</c:f>
              <c:numCache>
                <c:formatCode>0.00%</c:formatCode>
                <c:ptCount val="10"/>
                <c:pt idx="0">
                  <c:v>4.4900000000000002E-2</c:v>
                </c:pt>
                <c:pt idx="1">
                  <c:v>0.13519999999999999</c:v>
                </c:pt>
                <c:pt idx="2">
                  <c:v>2.7300000000000001E-2</c:v>
                </c:pt>
                <c:pt idx="3">
                  <c:v>3.6999999999999998E-2</c:v>
                </c:pt>
                <c:pt idx="4">
                  <c:v>3.4700000000000002E-2</c:v>
                </c:pt>
                <c:pt idx="5">
                  <c:v>3.6299999999999999E-2</c:v>
                </c:pt>
                <c:pt idx="6">
                  <c:v>0.14949999999999999</c:v>
                </c:pt>
                <c:pt idx="7">
                  <c:v>0.44319999999999998</c:v>
                </c:pt>
                <c:pt idx="8">
                  <c:v>8.3699999999999997E-2</c:v>
                </c:pt>
                <c:pt idx="9">
                  <c:v>8.0999999999999996E-3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735088"/>
        <c:axId val="186735480"/>
      </c:barChart>
      <c:catAx>
        <c:axId val="186735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86735480"/>
        <c:crosses val="autoZero"/>
        <c:auto val="1"/>
        <c:lblAlgn val="ctr"/>
        <c:lblOffset val="100"/>
        <c:noMultiLvlLbl val="0"/>
      </c:catAx>
      <c:valAx>
        <c:axId val="186735480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6735088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430386028688576E-2"/>
                  <c:y val="2.5639151751880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0848111212090279E-2"/>
                  <c:y val="9.400913708865600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6468368564549425E-2"/>
                  <c:y val="2.5639151751881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2873432902664199E-2"/>
                  <c:y val="5.1278303503761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1529115808606596"/>
                  <c:y val="5.1278303503761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4411394760758239"/>
                  <c:y val="7.6917455255642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0015826056608665"/>
                  <c:y val="1.0255660700752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31705068473668124"/>
                  <c:y val="-2.56391517518809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List3!$B$44:$B$51</c:f>
              <c:strCache>
                <c:ptCount val="8"/>
                <c:pt idx="0">
                  <c:v>Zaštita okoliša (4,33)</c:v>
                </c:pt>
                <c:pt idx="1">
                  <c:v>Socijalna zaštita (10,78)</c:v>
                </c:pt>
                <c:pt idx="2">
                  <c:v>Rekreacija, kultura i religija (18,00)</c:v>
                </c:pt>
                <c:pt idx="3">
                  <c:v>Ekonomski poslovi (18,50)</c:v>
                </c:pt>
                <c:pt idx="4">
                  <c:v>Zdravstvo (27,42)</c:v>
                </c:pt>
                <c:pt idx="5">
                  <c:v>Opće javne usluge (35,60)</c:v>
                </c:pt>
                <c:pt idx="6">
                  <c:v>Usluge unapređenja stanovanja (52,63)</c:v>
                </c:pt>
                <c:pt idx="7">
                  <c:v>Obrazovanje (90,73)</c:v>
                </c:pt>
              </c:strCache>
            </c:strRef>
          </c:cat>
          <c:val>
            <c:numRef>
              <c:f>List3!$C$44:$C$51</c:f>
              <c:numCache>
                <c:formatCode>0.00%</c:formatCode>
                <c:ptCount val="8"/>
                <c:pt idx="0">
                  <c:v>1.6799999999999999E-2</c:v>
                </c:pt>
                <c:pt idx="1">
                  <c:v>4.19E-2</c:v>
                </c:pt>
                <c:pt idx="2">
                  <c:v>6.83E-2</c:v>
                </c:pt>
                <c:pt idx="3">
                  <c:v>7.1800000000000003E-2</c:v>
                </c:pt>
                <c:pt idx="4">
                  <c:v>0.1065</c:v>
                </c:pt>
                <c:pt idx="5">
                  <c:v>0.13819999999999999</c:v>
                </c:pt>
                <c:pt idx="6">
                  <c:v>0.20430000000000001</c:v>
                </c:pt>
                <c:pt idx="7">
                  <c:v>0.35220000000000001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4019696"/>
        <c:axId val="184752640"/>
      </c:barChart>
      <c:catAx>
        <c:axId val="184019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sr-Latn-RS"/>
          </a:p>
        </c:txPr>
        <c:crossAx val="184752640"/>
        <c:crosses val="autoZero"/>
        <c:auto val="1"/>
        <c:lblAlgn val="ctr"/>
        <c:lblOffset val="100"/>
        <c:noMultiLvlLbl val="0"/>
      </c:catAx>
      <c:valAx>
        <c:axId val="184752640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84019696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7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4" y="9371287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7" rIns="91412" bIns="45707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3"/>
            <a:ext cx="5388610" cy="4439840"/>
          </a:xfrm>
          <a:prstGeom prst="rect">
            <a:avLst/>
          </a:prstGeom>
        </p:spPr>
        <p:txBody>
          <a:bodyPr vert="horz" lIns="91412" tIns="45707" rIns="91412" bIns="45707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3315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14.07.15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Izmjene i dopune Proračuna Zadarske županije za 2015.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3200" b="1" dirty="0" smtClean="0">
                <a:solidFill>
                  <a:srgbClr val="006600"/>
                </a:solidFill>
              </a:rPr>
              <a:t> </a:t>
            </a:r>
            <a:r>
              <a:rPr lang="hr-HR" sz="2900" b="1" dirty="0" smtClean="0">
                <a:solidFill>
                  <a:srgbClr val="006600"/>
                </a:solidFill>
              </a:rPr>
              <a:t>proračun za građane </a:t>
            </a:r>
            <a:br>
              <a:rPr lang="hr-HR" sz="2900" b="1" dirty="0" smtClean="0">
                <a:solidFill>
                  <a:srgbClr val="006600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59632" y="4653136"/>
            <a:ext cx="6840760" cy="1512167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hr-HR" sz="2500" b="1" dirty="0" smtClean="0">
                <a:solidFill>
                  <a:srgbClr val="121284"/>
                </a:solidFill>
              </a:rPr>
              <a:t>Nacrt prijedloga </a:t>
            </a:r>
            <a:r>
              <a:rPr lang="hr-HR" sz="2500" b="1" dirty="0">
                <a:solidFill>
                  <a:srgbClr val="121284"/>
                </a:solidFill>
              </a:rPr>
              <a:t>I</a:t>
            </a:r>
            <a:r>
              <a:rPr lang="hr-HR" sz="2500" b="1" dirty="0" smtClean="0">
                <a:solidFill>
                  <a:srgbClr val="121284"/>
                </a:solidFill>
              </a:rPr>
              <a:t>zmjena i dopuna Proračuna Zadarske županije za 2015. godinu usvojen je na  sjednici Kolegija župana 30. lipnja 2015. godine i poslan Županijskoj skupštini na donošenje</a:t>
            </a:r>
          </a:p>
          <a:p>
            <a:pPr algn="ctr">
              <a:buNone/>
            </a:pPr>
            <a:r>
              <a:rPr lang="hr-HR" sz="2500" b="1" dirty="0" smtClean="0">
                <a:solidFill>
                  <a:srgbClr val="121284"/>
                </a:solidFill>
              </a:rPr>
              <a:t>Županijska skupština usvojila je prijedlog Izmjena i dopuna Proračuna Zadarske županije za 2015. godine na 16. sjednici Zadarske županije dana 10. srpnja 2015. godine</a:t>
            </a:r>
          </a:p>
          <a:p>
            <a:pPr algn="ctr">
              <a:buNone/>
            </a:pPr>
            <a:endParaRPr lang="hr-HR" sz="2400" b="1" dirty="0" smtClean="0">
              <a:solidFill>
                <a:srgbClr val="121284"/>
              </a:solidFill>
            </a:endParaRPr>
          </a:p>
          <a:p>
            <a:endParaRPr lang="hr-HR" sz="800" dirty="0" smtClean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 smtClean="0">
                <a:solidFill>
                  <a:srgbClr val="121284"/>
                </a:solidFill>
              </a:rPr>
              <a:t>Zadar, srpanj 2015.</a:t>
            </a:r>
            <a:endParaRPr lang="hr-HR" sz="2900" b="1" dirty="0">
              <a:solidFill>
                <a:srgbClr val="121284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I</a:t>
            </a:r>
            <a:r>
              <a:rPr lang="hr-HR" sz="2900" b="1" dirty="0" smtClean="0"/>
              <a:t>zmjene i dopune Proračuna Zadarske županije za 2015. godinu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4" name="Picture 9" descr="http://wmd.hr/slike/zadars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5" y="5857892"/>
            <a:ext cx="1006936" cy="1000108"/>
          </a:xfrm>
          <a:prstGeom prst="rect">
            <a:avLst/>
          </a:prstGeom>
          <a:noFill/>
        </p:spPr>
      </p:pic>
      <p:sp>
        <p:nvSpPr>
          <p:cNvPr id="28" name="Pravokutnik 27"/>
          <p:cNvSpPr/>
          <p:nvPr/>
        </p:nvSpPr>
        <p:spPr>
          <a:xfrm>
            <a:off x="1403648" y="2996952"/>
            <a:ext cx="5472608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</a:rPr>
              <a:t>Prihodi i primici </a:t>
            </a:r>
            <a:r>
              <a:rPr lang="hr-HR" b="1" dirty="0" smtClean="0">
                <a:solidFill>
                  <a:schemeClr val="tx1"/>
                </a:solidFill>
                <a:latin typeface="Calibri"/>
              </a:rPr>
              <a:t>→                                  235.268.269,25 kn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Calibri"/>
              </a:rPr>
              <a:t>Višak prihoda iz prethodne godine →   22.331.730,75 kn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3275856" y="3861048"/>
            <a:ext cx="5472608" cy="43204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</a:rPr>
              <a:t>Rashodi i izdaci</a:t>
            </a:r>
            <a:r>
              <a:rPr lang="hr-HR" b="1" dirty="0" smtClean="0">
                <a:solidFill>
                  <a:schemeClr val="tx1"/>
                </a:solidFill>
                <a:latin typeface="Calibri"/>
              </a:rPr>
              <a:t>→                                    257.600.000,00 kn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755576" y="2204864"/>
            <a:ext cx="5472608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</a:rPr>
              <a:t>Izmjenama i dopunama Proračun Zadarske županije za 2015. godinu iznosi 257.600.000,00 kuna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6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  <p:sp>
        <p:nvSpPr>
          <p:cNvPr id="18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 animBg="1"/>
      <p:bldP spid="32" grpId="0" animBg="1"/>
      <p:bldP spid="1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Prihodi i primici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24" name="Picture 9" descr="http://wmd.hr/slike/zadars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949280"/>
            <a:ext cx="1005657" cy="90872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191683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pojedinih grupa prihoda u Izmjenama 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 Proračuna Zadarske županije za 2015. godinu</a:t>
            </a:r>
            <a:endParaRPr lang="vi-VN" sz="1100" b="1" dirty="0" smtClean="0">
              <a:cs typeface="Arial" pitchFamily="34" charset="0"/>
            </a:endParaRP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Prihodi i primici </a:t>
            </a:r>
            <a:r>
              <a:rPr lang="hr-HR" sz="6400" b="1" noProof="0" dirty="0" smtClean="0">
                <a:latin typeface="+mj-lt"/>
                <a:ea typeface="+mj-ea"/>
                <a:cs typeface="+mj-cs"/>
              </a:rPr>
              <a:t>P</a:t>
            </a: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roračuna Zadarske županije </a:t>
            </a:r>
            <a:r>
              <a:rPr kumimoji="0" lang="hr-HR" sz="6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 prihoda poslovanja, prihoda od prodaje nefinancijske imovine i</a:t>
            </a:r>
            <a:r>
              <a:rPr kumimoji="0" lang="hr-HR" sz="6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primitaka od financijske imovine i zaduživanja.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7504" y="1916832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prihoda i primitaka izmjena Proračuna Zadarske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županije za 2015. godinu                                                  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lic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02559"/>
              </p:ext>
            </p:extLst>
          </p:nvPr>
        </p:nvGraphicFramePr>
        <p:xfrm>
          <a:off x="179512" y="2348880"/>
          <a:ext cx="4536504" cy="2592290"/>
        </p:xfrm>
        <a:graphic>
          <a:graphicData uri="http://schemas.openxmlformats.org/drawingml/2006/table">
            <a:tbl>
              <a:tblPr/>
              <a:tblGrid>
                <a:gridCol w="2691146"/>
                <a:gridCol w="922679"/>
                <a:gridCol w="922679"/>
              </a:tblGrid>
              <a:tr h="39490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(u kn) 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Plan 2015.</a:t>
                      </a:r>
                      <a:endParaRPr lang="hr-HR" sz="1200" b="1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Izmjene i dopune 2015.</a:t>
                      </a:r>
                      <a:endParaRPr lang="hr-HR" sz="1200" b="1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308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PRIHODI </a:t>
                      </a:r>
                      <a:r>
                        <a:rPr lang="hr-HR" sz="1000" b="1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POSLOVANJA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230.798.920,81</a:t>
                      </a:r>
                      <a:endParaRPr lang="hr-HR" sz="1000" b="1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234.113.469,25</a:t>
                      </a:r>
                      <a:endParaRPr lang="hr-HR" sz="1000" b="1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308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PRIHODI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POREZA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74.900.000,00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61.871.920,00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08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PRIHODI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POMOĆI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103.776.571,19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121.592.91,97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08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PRIHODI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IMOVINE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13.210.000,00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12.895.455,35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08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PRIHODI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ADMINISTRATIVNIH PRISTOJBI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21.368.365,62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20.082.237,45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63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PRIHODI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PRODAJE PROIZVODA I ROBA TE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l" rtl="0" fontAlgn="ctr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PRUŽENIH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USLUGA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17.493.984,00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17.570.964,48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3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OSTALI PRIHODI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50.000,00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ic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194455"/>
              </p:ext>
            </p:extLst>
          </p:nvPr>
        </p:nvGraphicFramePr>
        <p:xfrm>
          <a:off x="179512" y="4941168"/>
          <a:ext cx="4464496" cy="360040"/>
        </p:xfrm>
        <a:graphic>
          <a:graphicData uri="http://schemas.openxmlformats.org/drawingml/2006/table">
            <a:tbl>
              <a:tblPr/>
              <a:tblGrid>
                <a:gridCol w="2664296"/>
                <a:gridCol w="864096"/>
                <a:gridCol w="936104"/>
              </a:tblGrid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PRIHODI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PRODAJE NEFINANCIJSKE IMOVINE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1.001.800,00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1.004.800,00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ic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480665"/>
              </p:ext>
            </p:extLst>
          </p:nvPr>
        </p:nvGraphicFramePr>
        <p:xfrm>
          <a:off x="179512" y="5301208"/>
          <a:ext cx="4464496" cy="432048"/>
        </p:xfrm>
        <a:graphic>
          <a:graphicData uri="http://schemas.openxmlformats.org/drawingml/2006/table">
            <a:tbl>
              <a:tblPr/>
              <a:tblGrid>
                <a:gridCol w="2664296"/>
                <a:gridCol w="864096"/>
                <a:gridCol w="936104"/>
              </a:tblGrid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PRIMICI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 FINANCIJSKE IMOVINE I </a:t>
                      </a:r>
                      <a:endParaRPr lang="hr-HR" sz="10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ZADUŽIVANJA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50.000,00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150.000,00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ic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0839"/>
              </p:ext>
            </p:extLst>
          </p:nvPr>
        </p:nvGraphicFramePr>
        <p:xfrm>
          <a:off x="179512" y="6165304"/>
          <a:ext cx="4464496" cy="432048"/>
        </p:xfrm>
        <a:graphic>
          <a:graphicData uri="http://schemas.openxmlformats.org/drawingml/2006/table">
            <a:tbl>
              <a:tblPr/>
              <a:tblGrid>
                <a:gridCol w="2664296"/>
                <a:gridCol w="864096"/>
                <a:gridCol w="936104"/>
              </a:tblGrid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UKUPNO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242.800.000,00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257.600,00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6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27" name="Slika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  <p:graphicFrame>
        <p:nvGraphicFramePr>
          <p:cNvPr id="28" name="Tablic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777687"/>
              </p:ext>
            </p:extLst>
          </p:nvPr>
        </p:nvGraphicFramePr>
        <p:xfrm>
          <a:off x="179512" y="5731038"/>
          <a:ext cx="4464496" cy="432048"/>
        </p:xfrm>
        <a:graphic>
          <a:graphicData uri="http://schemas.openxmlformats.org/drawingml/2006/table">
            <a:tbl>
              <a:tblPr/>
              <a:tblGrid>
                <a:gridCol w="2664296"/>
                <a:gridCol w="864096"/>
                <a:gridCol w="936104"/>
              </a:tblGrid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VLASTITI IZVORI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10.949.279,19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22.331.730,75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Grafikon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881320"/>
              </p:ext>
            </p:extLst>
          </p:nvPr>
        </p:nvGraphicFramePr>
        <p:xfrm>
          <a:off x="4788024" y="2497459"/>
          <a:ext cx="4201177" cy="3405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 build="allAtOnce"/>
      <p:bldP spid="2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Rashodi i izdaci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24" name="Picture 9" descr="http://wmd.hr/slike/zadars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947062"/>
            <a:ext cx="1008112" cy="910938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4714844" y="1916832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pojedinih grupa rashoda u Izmjenama 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 Proračuna Zadarske županije za 2015. godinu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0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6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 rashoda poslovanja, rashoda za nabavu nefinancijske imovine i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7504" y="1916832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rashoda i izdataka Izmjena Proračuna Zadarske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županije za  2015. godinu</a:t>
            </a:r>
          </a:p>
        </p:txBody>
      </p:sp>
      <p:graphicFrame>
        <p:nvGraphicFramePr>
          <p:cNvPr id="18" name="Tablic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374450"/>
              </p:ext>
            </p:extLst>
          </p:nvPr>
        </p:nvGraphicFramePr>
        <p:xfrm>
          <a:off x="179512" y="2420888"/>
          <a:ext cx="4320480" cy="2493682"/>
        </p:xfrm>
        <a:graphic>
          <a:graphicData uri="http://schemas.openxmlformats.org/drawingml/2006/table">
            <a:tbl>
              <a:tblPr/>
              <a:tblGrid>
                <a:gridCol w="2304256"/>
                <a:gridCol w="1008112"/>
                <a:gridCol w="1008112"/>
              </a:tblGrid>
              <a:tr h="19514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(u kn) </a:t>
                      </a:r>
                    </a:p>
                  </a:txBody>
                  <a:tcPr marL="250902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Plan 2015.</a:t>
                      </a:r>
                      <a:endParaRPr lang="hr-H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Izmjene 2015.</a:t>
                      </a:r>
                      <a:endParaRPr lang="hr-HR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231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RASHODI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POSLOVANJA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203.939.778,45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212.068.745,489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RASHODI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 ZAPOSLENE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35.408.294,97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35.254.021,62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MATERIJALNI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RASHODI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107.632.066,10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113.584.417,85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FINANCIJSKI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RASHODI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990.066,00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1.008.536,35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SUBVENCIJE 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2.476.000,00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2.751.500,00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POMOĆI 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14.745.639,27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14.772.370,67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NAKNADE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GRAĐANIMA I KUĆANSTVIMA IZ PRORAČUNA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17.654.914,91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17.451.729,69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OSTALI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RASHODI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25.032.797,20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27.246.169,30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ic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144046"/>
              </p:ext>
            </p:extLst>
          </p:nvPr>
        </p:nvGraphicFramePr>
        <p:xfrm>
          <a:off x="179512" y="5085184"/>
          <a:ext cx="4176464" cy="304800"/>
        </p:xfrm>
        <a:graphic>
          <a:graphicData uri="http://schemas.openxmlformats.org/drawingml/2006/table">
            <a:tbl>
              <a:tblPr/>
              <a:tblGrid>
                <a:gridCol w="2304256"/>
                <a:gridCol w="1008112"/>
                <a:gridCol w="864096"/>
              </a:tblGrid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RASHODI </a:t>
                      </a: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 NABAVU NEFINANCIJSKE </a:t>
                      </a:r>
                      <a:endParaRPr lang="hr-HR" sz="10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IMOVINE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35.932.221,55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42.603.254,52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ic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468889"/>
              </p:ext>
            </p:extLst>
          </p:nvPr>
        </p:nvGraphicFramePr>
        <p:xfrm>
          <a:off x="179512" y="5373216"/>
          <a:ext cx="4176464" cy="304800"/>
        </p:xfrm>
        <a:graphic>
          <a:graphicData uri="http://schemas.openxmlformats.org/drawingml/2006/table">
            <a:tbl>
              <a:tblPr/>
              <a:tblGrid>
                <a:gridCol w="2304256"/>
                <a:gridCol w="1008112"/>
                <a:gridCol w="864096"/>
              </a:tblGrid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IZDACI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 FINANCIJSKU IMOVINU I </a:t>
                      </a:r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l" rtl="0" fontAlgn="t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OTPLATU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ZAJMOVA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2.928.000,00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2.928.000,00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ic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691673"/>
              </p:ext>
            </p:extLst>
          </p:nvPr>
        </p:nvGraphicFramePr>
        <p:xfrm>
          <a:off x="179512" y="5661248"/>
          <a:ext cx="4176464" cy="432048"/>
        </p:xfrm>
        <a:graphic>
          <a:graphicData uri="http://schemas.openxmlformats.org/drawingml/2006/table">
            <a:tbl>
              <a:tblPr/>
              <a:tblGrid>
                <a:gridCol w="2304256"/>
                <a:gridCol w="1008112"/>
                <a:gridCol w="864096"/>
              </a:tblGrid>
              <a:tr h="4320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hr-H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UKUPNO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242.800.000,00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257.600.000,00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0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23" name="Slika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  <p:graphicFrame>
        <p:nvGraphicFramePr>
          <p:cNvPr id="25" name="Grafikon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302295"/>
              </p:ext>
            </p:extLst>
          </p:nvPr>
        </p:nvGraphicFramePr>
        <p:xfrm>
          <a:off x="4572000" y="2486329"/>
          <a:ext cx="4432946" cy="3155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404664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196752"/>
            <a:ext cx="8513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</a:t>
            </a:r>
            <a:r>
              <a:rPr lang="hr-HR" sz="1600" b="1" dirty="0" smtClean="0">
                <a:cs typeface="Arial" pitchFamily="34" charset="0"/>
              </a:rPr>
              <a:t>Tablica 3. Rashodi Proračuna Zadarske županije po </a:t>
            </a:r>
            <a:r>
              <a:rPr lang="hr-HR" sz="1600" b="1" u="sng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600" b="1" dirty="0" smtClean="0">
                <a:cs typeface="Arial" pitchFamily="34" charset="0"/>
              </a:rPr>
              <a:t>u milijunima kuna</a:t>
            </a: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744" y="399528"/>
            <a:ext cx="504056" cy="633001"/>
          </a:xfrm>
          <a:prstGeom prst="rect">
            <a:avLst/>
          </a:prstGeom>
        </p:spPr>
      </p:pic>
      <p:graphicFrame>
        <p:nvGraphicFramePr>
          <p:cNvPr id="12" name="Grafikon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477154"/>
              </p:ext>
            </p:extLst>
          </p:nvPr>
        </p:nvGraphicFramePr>
        <p:xfrm>
          <a:off x="457200" y="1628800"/>
          <a:ext cx="78592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32118621"/>
      </p:ext>
    </p:extLst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404664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196752"/>
            <a:ext cx="8513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</a:t>
            </a:r>
            <a:r>
              <a:rPr lang="hr-HR" sz="1600" b="1" dirty="0" smtClean="0">
                <a:cs typeface="Arial" pitchFamily="34" charset="0"/>
              </a:rPr>
              <a:t>Tablica 3. Rashodi Proračuna Zadarske županije po </a:t>
            </a:r>
            <a:r>
              <a:rPr lang="hr-HR" sz="1600" b="1" u="sng" dirty="0" smtClean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funkcijskoj klasifikaciji </a:t>
            </a:r>
            <a:r>
              <a:rPr lang="hr-HR" sz="1600" b="1" dirty="0" smtClean="0">
                <a:cs typeface="Arial" pitchFamily="34" charset="0"/>
              </a:rPr>
              <a:t>u milijunima kuna</a:t>
            </a: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744" y="399528"/>
            <a:ext cx="504056" cy="633001"/>
          </a:xfrm>
          <a:prstGeom prst="rect">
            <a:avLst/>
          </a:prstGeom>
        </p:spPr>
      </p:pic>
      <p:graphicFrame>
        <p:nvGraphicFramePr>
          <p:cNvPr id="12" name="Grafikon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470242"/>
              </p:ext>
            </p:extLst>
          </p:nvPr>
        </p:nvGraphicFramePr>
        <p:xfrm>
          <a:off x="251520" y="1535306"/>
          <a:ext cx="7931224" cy="495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http://</a:t>
            </a:r>
            <a:r>
              <a:rPr lang="hr-HR" dirty="0">
                <a:hlinkClick r:id="rId3"/>
              </a:rPr>
              <a:t>zadarska-zupanija.hr/component/k2/item/540-proracun-vodic-za-gradane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5909</TotalTime>
  <Words>457</Words>
  <Application>Microsoft Office PowerPoint</Application>
  <PresentationFormat>Prikaz na zaslonu (4:3)</PresentationFormat>
  <Paragraphs>140</Paragraphs>
  <Slides>7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Gabriola</vt:lpstr>
      <vt:lpstr>Times New Roman</vt:lpstr>
      <vt:lpstr>Office tema</vt:lpstr>
      <vt:lpstr>  REPUBLIKA HRVATSKA ZADARSKA ŽUPANIJA  Izmjene i dopune Proračuna Zadarske županije za 2015. godinu  proračun za građane   </vt:lpstr>
      <vt:lpstr> Izmjene i dopune Proračuna Zadarske županije za 2015. godinu </vt:lpstr>
      <vt:lpstr> Prihodi i primici Proračuna Zadarske županije </vt:lpstr>
      <vt:lpstr> Rashodi i izdaci Proračuna Zadarske županije </vt:lpstr>
      <vt:lpstr>  </vt:lpstr>
      <vt:lpstr>  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Jelena Banović</cp:lastModifiedBy>
  <cp:revision>795</cp:revision>
  <cp:lastPrinted>2015-07-14T06:51:21Z</cp:lastPrinted>
  <dcterms:created xsi:type="dcterms:W3CDTF">2014-10-06T07:52:48Z</dcterms:created>
  <dcterms:modified xsi:type="dcterms:W3CDTF">2015-07-14T08:34:05Z</dcterms:modified>
</cp:coreProperties>
</file>