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4" r:id="rId2"/>
    <p:sldId id="363" r:id="rId3"/>
    <p:sldId id="355" r:id="rId4"/>
    <p:sldId id="356" r:id="rId5"/>
    <p:sldId id="357" r:id="rId6"/>
    <p:sldId id="358" r:id="rId7"/>
    <p:sldId id="353" r:id="rId8"/>
    <p:sldId id="359" r:id="rId9"/>
    <p:sldId id="328" r:id="rId10"/>
    <p:sldId id="335" r:id="rId11"/>
    <p:sldId id="337" r:id="rId12"/>
    <p:sldId id="352" r:id="rId13"/>
    <p:sldId id="360" r:id="rId14"/>
    <p:sldId id="362" r:id="rId15"/>
    <p:sldId id="361" r:id="rId16"/>
    <p:sldId id="327" r:id="rId1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 varScale="1">
        <p:scale>
          <a:sx n="116" d="100"/>
          <a:sy n="116" d="100"/>
        </p:scale>
        <p:origin x="177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2020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89544080.079999998</c:v>
                </c:pt>
                <c:pt idx="1">
                  <c:v>515267300.30000001</c:v>
                </c:pt>
                <c:pt idx="2">
                  <c:v>13710550</c:v>
                </c:pt>
                <c:pt idx="3">
                  <c:v>78981325</c:v>
                </c:pt>
                <c:pt idx="4">
                  <c:v>64541954.82</c:v>
                </c:pt>
                <c:pt idx="5">
                  <c:v>542710777.46000004</c:v>
                </c:pt>
                <c:pt idx="6">
                  <c:v>2716724.83</c:v>
                </c:pt>
                <c:pt idx="7">
                  <c:v>21872235</c:v>
                </c:pt>
                <c:pt idx="8">
                  <c:v>29000000</c:v>
                </c:pt>
                <c:pt idx="9">
                  <c:v>-16344947.49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79250000</c:v>
                </c:pt>
                <c:pt idx="1">
                  <c:v>550732215.12</c:v>
                </c:pt>
                <c:pt idx="2">
                  <c:v>9811191.0399999991</c:v>
                </c:pt>
                <c:pt idx="3">
                  <c:v>75126146.310000002</c:v>
                </c:pt>
                <c:pt idx="4">
                  <c:v>54396236.979999997</c:v>
                </c:pt>
                <c:pt idx="5">
                  <c:v>547329016.57000005</c:v>
                </c:pt>
                <c:pt idx="6">
                  <c:v>2814011.09</c:v>
                </c:pt>
                <c:pt idx="7">
                  <c:v>27210399.989999998</c:v>
                </c:pt>
                <c:pt idx="8">
                  <c:v>36600000</c:v>
                </c:pt>
                <c:pt idx="9">
                  <c:v>-16269217.1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26016704"/>
        <c:axId val="226019968"/>
      </c:barChart>
      <c:catAx>
        <c:axId val="22601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226019968"/>
        <c:crosses val="autoZero"/>
        <c:auto val="1"/>
        <c:lblAlgn val="ctr"/>
        <c:lblOffset val="100"/>
        <c:noMultiLvlLbl val="0"/>
      </c:catAx>
      <c:valAx>
        <c:axId val="226019968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 smtClean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226016704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2020.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680935050.92999995</c:v>
                </c:pt>
                <c:pt idx="1">
                  <c:v>371597915.27999997</c:v>
                </c:pt>
                <c:pt idx="2">
                  <c:v>3462095.32</c:v>
                </c:pt>
                <c:pt idx="3">
                  <c:v>3350000</c:v>
                </c:pt>
                <c:pt idx="4">
                  <c:v>25198336.59</c:v>
                </c:pt>
                <c:pt idx="5">
                  <c:v>19280843.719999999</c:v>
                </c:pt>
                <c:pt idx="6">
                  <c:v>23470427.829999998</c:v>
                </c:pt>
                <c:pt idx="7">
                  <c:v>213489876.33000001</c:v>
                </c:pt>
                <c:pt idx="8">
                  <c:v>1215454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Izmjene i dopune</c:v>
                </c:pt>
              </c:strCache>
            </c:strRef>
          </c:tx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688402503.32000005</c:v>
                </c:pt>
                <c:pt idx="1">
                  <c:v>365415310.13999999</c:v>
                </c:pt>
                <c:pt idx="2">
                  <c:v>3686880.07</c:v>
                </c:pt>
                <c:pt idx="3">
                  <c:v>5418747.7599999998</c:v>
                </c:pt>
                <c:pt idx="4">
                  <c:v>28851825.18</c:v>
                </c:pt>
                <c:pt idx="5">
                  <c:v>17622343.719999999</c:v>
                </c:pt>
                <c:pt idx="6">
                  <c:v>19590401.100000001</c:v>
                </c:pt>
                <c:pt idx="7">
                  <c:v>236877351.71000001</c:v>
                </c:pt>
                <c:pt idx="8">
                  <c:v>1134637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014528"/>
        <c:axId val="226017792"/>
      </c:barChart>
      <c:catAx>
        <c:axId val="226014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226017792"/>
        <c:crosses val="autoZero"/>
        <c:auto val="1"/>
        <c:lblAlgn val="ctr"/>
        <c:lblOffset val="100"/>
        <c:noMultiLvlLbl val="0"/>
      </c:catAx>
      <c:valAx>
        <c:axId val="226017792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226014528"/>
        <c:crosses val="autoZero"/>
        <c:crossBetween val="between"/>
        <c:dispUnits>
          <c:builtInUnit val="millions"/>
        </c:dispUnits>
      </c:valAx>
    </c:plotArea>
    <c:legend>
      <c:legendPos val="b"/>
      <c:layout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2314512248468945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4224190726159176E-2"/>
                  <c:y val="-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185586176727857E-2"/>
                  <c:y val="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008661417322839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828816710411204E-2"/>
                  <c:y val="-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3290740376202972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18786264216972878"/>
                  <c:y val="-5.68933200970506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Javna nabava i upr. imovinom (8,4)</c:v>
                </c:pt>
                <c:pt idx="1">
                  <c:v>Pravni i zajednički poslovi (8,1)</c:v>
                </c:pt>
                <c:pt idx="2">
                  <c:v>Pomorsko dobro, more i promet (5,2)</c:v>
                </c:pt>
                <c:pt idx="3">
                  <c:v>Poljop., ribarstvo, vodno gosp. ruralni i otočni razvoj (34,0)</c:v>
                </c:pt>
                <c:pt idx="4">
                  <c:v>Gospod., turizam, infrastr. i EU fondovi (67,4)</c:v>
                </c:pt>
                <c:pt idx="5">
                  <c:v>Prost. uređenje, zaš. okoliša i komun. poslovi (14,9)</c:v>
                </c:pt>
                <c:pt idx="6">
                  <c:v>Zdravstvo, soc. skrb, udruge i mladi (776,8)</c:v>
                </c:pt>
                <c:pt idx="7">
                  <c:v>Obrazovanje, kult. i šport (401,4)</c:v>
                </c:pt>
                <c:pt idx="8">
                  <c:v>Financije i proračun (48,3)</c:v>
                </c:pt>
                <c:pt idx="9">
                  <c:v>Ured župana (2,4)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6.1000000000000004E-3</c:v>
                </c:pt>
                <c:pt idx="1">
                  <c:v>5.8999999999999999E-3</c:v>
                </c:pt>
                <c:pt idx="2">
                  <c:v>3.8E-3</c:v>
                </c:pt>
                <c:pt idx="3">
                  <c:v>2.4899999999999999E-2</c:v>
                </c:pt>
                <c:pt idx="4">
                  <c:v>4.9299999999999997E-2</c:v>
                </c:pt>
                <c:pt idx="5">
                  <c:v>1.09E-2</c:v>
                </c:pt>
                <c:pt idx="6">
                  <c:v>0.56830000000000003</c:v>
                </c:pt>
                <c:pt idx="7">
                  <c:v>0.29370000000000002</c:v>
                </c:pt>
                <c:pt idx="8">
                  <c:v>3.5299999999999998E-2</c:v>
                </c:pt>
                <c:pt idx="9">
                  <c:v>1.8E-3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6016160"/>
        <c:axId val="226020512"/>
      </c:barChart>
      <c:catAx>
        <c:axId val="22601616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226020512"/>
        <c:crosses val="autoZero"/>
        <c:auto val="1"/>
        <c:lblAlgn val="ctr"/>
        <c:lblOffset val="100"/>
        <c:noMultiLvlLbl val="0"/>
      </c:catAx>
      <c:valAx>
        <c:axId val="226020512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226016160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895742892534265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4614534002971632E-2"/>
                  <c:y val="3.0042660578020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69776047728860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.30988249488374592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(8,9)</c:v>
                </c:pt>
                <c:pt idx="1">
                  <c:v>Ekonomski poslovi (34,8)</c:v>
                </c:pt>
                <c:pt idx="2">
                  <c:v>Rekreacija, kultura i religija (17,5)</c:v>
                </c:pt>
                <c:pt idx="3">
                  <c:v>Socijalna zaštita (34,3)</c:v>
                </c:pt>
                <c:pt idx="4">
                  <c:v>Opće i javne usluge (67,6)</c:v>
                </c:pt>
                <c:pt idx="5">
                  <c:v>Usluge unapređ. stan. i zajednice (82,7)</c:v>
                </c:pt>
                <c:pt idx="6">
                  <c:v>Obrazovanje (377,5)</c:v>
                </c:pt>
                <c:pt idx="7">
                  <c:v>Zdravstvo (742,2)</c:v>
                </c:pt>
                <c:pt idx="8">
                  <c:v>Javni red i sigurnost (1,5)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6.4999999999999997E-3</c:v>
                </c:pt>
                <c:pt idx="1">
                  <c:v>2.5399999999999999E-2</c:v>
                </c:pt>
                <c:pt idx="2">
                  <c:v>1.2800000000000001E-2</c:v>
                </c:pt>
                <c:pt idx="3">
                  <c:v>2.5100000000000001E-2</c:v>
                </c:pt>
                <c:pt idx="4">
                  <c:v>4.9500000000000002E-2</c:v>
                </c:pt>
                <c:pt idx="5">
                  <c:v>6.0600000000000001E-2</c:v>
                </c:pt>
                <c:pt idx="6">
                  <c:v>0.2762</c:v>
                </c:pt>
                <c:pt idx="7">
                  <c:v>0.54290000000000005</c:v>
                </c:pt>
                <c:pt idx="8">
                  <c:v>1.1000000000000001E-3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26013440"/>
        <c:axId val="226015616"/>
      </c:barChart>
      <c:catAx>
        <c:axId val="2260134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226015616"/>
        <c:crosses val="autoZero"/>
        <c:auto val="1"/>
        <c:lblAlgn val="ctr"/>
        <c:lblOffset val="100"/>
        <c:noMultiLvlLbl val="0"/>
      </c:catAx>
      <c:valAx>
        <c:axId val="226015616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226013440"/>
        <c:crosses val="autoZero"/>
        <c:crossBetween val="between"/>
      </c:valAx>
      <c:spPr>
        <a:solidFill>
          <a:schemeClr val="accent1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dirty="0" smtClean="0"/>
            <a:t>261.012.791,50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16.768.880,00 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27.049.230,99 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Preneseni višak iz 2019. godine</a:t>
          </a:r>
        </a:p>
        <a:p>
          <a:r>
            <a:rPr lang="hr-HR" sz="1400" dirty="0" smtClean="0"/>
            <a:t>3.388.104,19 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32F93CAC-1F97-490D-BD91-AE01A0B753A5}" type="presOf" srcId="{5A3839C2-9DFA-4C18-AD73-301A617808C5}" destId="{1F3EBFC1-B5F2-4BB9-9E1E-707FF342E013}" srcOrd="1" destOrd="0" presId="urn:microsoft.com/office/officeart/2005/8/layout/list1"/>
    <dgm:cxn modelId="{5E953B96-8547-49FA-8285-8A44C33801CC}" type="presOf" srcId="{0740B641-6C4D-4D43-987E-8A98E4A7C33C}" destId="{0CC4C80F-444E-461E-9B35-6C31E8D22168}" srcOrd="1" destOrd="0" presId="urn:microsoft.com/office/officeart/2005/8/layout/list1"/>
    <dgm:cxn modelId="{2AA3F055-8817-43D0-BF56-4AE46E9DFB7D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513D411D-5F0E-47B3-9377-510105EE89C4}" type="presOf" srcId="{0740B641-6C4D-4D43-987E-8A98E4A7C33C}" destId="{84D69325-482C-41F6-89B2-8A87C575FF74}" srcOrd="0" destOrd="0" presId="urn:microsoft.com/office/officeart/2005/8/layout/list1"/>
    <dgm:cxn modelId="{28754F15-74D5-4AB9-93F7-F5796F571014}" type="presOf" srcId="{5A3839C2-9DFA-4C18-AD73-301A617808C5}" destId="{9E0B426E-E98E-4A9D-9F0A-7EB891172428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63628300-D9FB-4C0D-8CEB-49951BB5FE72}" type="presOf" srcId="{0DBF0460-17AD-49D7-AE13-B162857ACAF4}" destId="{28B81BE0-34A7-4E5E-81A1-4B67483BD293}" srcOrd="0" destOrd="0" presId="urn:microsoft.com/office/officeart/2005/8/layout/list1"/>
    <dgm:cxn modelId="{0C9F7872-6230-4401-9A44-F6019077A64E}" type="presOf" srcId="{D858A00B-872B-4D14-8BCB-FD5DA9704EC1}" destId="{F16C6BB2-9B3A-44EE-8525-9F7A73BDD387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A1424B5C-0D00-4645-9E53-265978453907}" type="presOf" srcId="{D858A00B-872B-4D14-8BCB-FD5DA9704EC1}" destId="{435CD82E-5616-4708-AB59-B2A5A12DD9C4}" srcOrd="1" destOrd="0" presId="urn:microsoft.com/office/officeart/2005/8/layout/list1"/>
    <dgm:cxn modelId="{7C84DAA2-001A-43C6-9DB2-19C9757BE8A3}" type="presOf" srcId="{4FD69540-C5EE-4A3E-8BB1-417CF83C52A3}" destId="{8BFA097F-0B1B-4DBA-8D4F-8D31392DC1C0}" srcOrd="0" destOrd="0" presId="urn:microsoft.com/office/officeart/2005/8/layout/list1"/>
    <dgm:cxn modelId="{62F3256F-C289-4585-ABA7-30FE56081A4D}" type="presParOf" srcId="{8BFA097F-0B1B-4DBA-8D4F-8D31392DC1C0}" destId="{B27094A2-6FAF-4666-83B8-0E86EDEA8ED8}" srcOrd="0" destOrd="0" presId="urn:microsoft.com/office/officeart/2005/8/layout/list1"/>
    <dgm:cxn modelId="{1321017A-8FE3-44AE-B76C-F7B154BC4DC9}" type="presParOf" srcId="{B27094A2-6FAF-4666-83B8-0E86EDEA8ED8}" destId="{F16C6BB2-9B3A-44EE-8525-9F7A73BDD387}" srcOrd="0" destOrd="0" presId="urn:microsoft.com/office/officeart/2005/8/layout/list1"/>
    <dgm:cxn modelId="{498968E8-280F-4028-8584-F1FBCDCB029C}" type="presParOf" srcId="{B27094A2-6FAF-4666-83B8-0E86EDEA8ED8}" destId="{435CD82E-5616-4708-AB59-B2A5A12DD9C4}" srcOrd="1" destOrd="0" presId="urn:microsoft.com/office/officeart/2005/8/layout/list1"/>
    <dgm:cxn modelId="{B88451D6-C651-426F-8E18-9746B2961F8C}" type="presParOf" srcId="{8BFA097F-0B1B-4DBA-8D4F-8D31392DC1C0}" destId="{3A692143-F61D-4C2B-8AC0-E7124CFEE2CF}" srcOrd="1" destOrd="0" presId="urn:microsoft.com/office/officeart/2005/8/layout/list1"/>
    <dgm:cxn modelId="{B11B2C67-A4C3-41CB-B8B1-BBD9D873ACEB}" type="presParOf" srcId="{8BFA097F-0B1B-4DBA-8D4F-8D31392DC1C0}" destId="{E89A41A0-B893-4009-B8C6-61ABC06F8E28}" srcOrd="2" destOrd="0" presId="urn:microsoft.com/office/officeart/2005/8/layout/list1"/>
    <dgm:cxn modelId="{DDD5A05C-58AC-4224-8F48-952C1D65E67B}" type="presParOf" srcId="{8BFA097F-0B1B-4DBA-8D4F-8D31392DC1C0}" destId="{AA1AEB42-377C-4723-9006-CFAB7C3A52A2}" srcOrd="3" destOrd="0" presId="urn:microsoft.com/office/officeart/2005/8/layout/list1"/>
    <dgm:cxn modelId="{BB74A1A4-41C0-485B-AB06-5513FCCC3D9E}" type="presParOf" srcId="{8BFA097F-0B1B-4DBA-8D4F-8D31392DC1C0}" destId="{5CCA20C3-95C8-4B81-820E-6D0275A710BD}" srcOrd="4" destOrd="0" presId="urn:microsoft.com/office/officeart/2005/8/layout/list1"/>
    <dgm:cxn modelId="{1B58BB8D-3B96-4A2F-AF10-C8F455567927}" type="presParOf" srcId="{5CCA20C3-95C8-4B81-820E-6D0275A710BD}" destId="{28B81BE0-34A7-4E5E-81A1-4B67483BD293}" srcOrd="0" destOrd="0" presId="urn:microsoft.com/office/officeart/2005/8/layout/list1"/>
    <dgm:cxn modelId="{5208A279-A61D-4293-936A-486F638A9E6B}" type="presParOf" srcId="{5CCA20C3-95C8-4B81-820E-6D0275A710BD}" destId="{17926B38-A9DE-4302-BEB4-1523A53776F3}" srcOrd="1" destOrd="0" presId="urn:microsoft.com/office/officeart/2005/8/layout/list1"/>
    <dgm:cxn modelId="{1D416890-F9C1-4C6F-9E5C-0A256FEC4A04}" type="presParOf" srcId="{8BFA097F-0B1B-4DBA-8D4F-8D31392DC1C0}" destId="{7EFB36B5-A4D1-46BB-92E8-A2CBC70EF1BD}" srcOrd="5" destOrd="0" presId="urn:microsoft.com/office/officeart/2005/8/layout/list1"/>
    <dgm:cxn modelId="{6331C661-D6DC-48BB-BF4A-96FF6B72EB0F}" type="presParOf" srcId="{8BFA097F-0B1B-4DBA-8D4F-8D31392DC1C0}" destId="{4F53389B-63E0-4B2B-A0FA-C30D184AC424}" srcOrd="6" destOrd="0" presId="urn:microsoft.com/office/officeart/2005/8/layout/list1"/>
    <dgm:cxn modelId="{2604CE33-508D-4383-A11D-69B02FD22AFC}" type="presParOf" srcId="{8BFA097F-0B1B-4DBA-8D4F-8D31392DC1C0}" destId="{518425D6-ED6A-4CCA-B164-DB791A847377}" srcOrd="7" destOrd="0" presId="urn:microsoft.com/office/officeart/2005/8/layout/list1"/>
    <dgm:cxn modelId="{ADFB2BA1-BBE2-42FD-89B9-4D6D6AB2292A}" type="presParOf" srcId="{8BFA097F-0B1B-4DBA-8D4F-8D31392DC1C0}" destId="{98E7DDC4-7787-4356-9AE7-8B3EEA1F02C4}" srcOrd="8" destOrd="0" presId="urn:microsoft.com/office/officeart/2005/8/layout/list1"/>
    <dgm:cxn modelId="{D75740D9-0B14-420D-BE58-D7C80213E1E4}" type="presParOf" srcId="{98E7DDC4-7787-4356-9AE7-8B3EEA1F02C4}" destId="{84D69325-482C-41F6-89B2-8A87C575FF74}" srcOrd="0" destOrd="0" presId="urn:microsoft.com/office/officeart/2005/8/layout/list1"/>
    <dgm:cxn modelId="{91D82B55-8ED0-49E7-9AD3-E98C2F2C54C8}" type="presParOf" srcId="{98E7DDC4-7787-4356-9AE7-8B3EEA1F02C4}" destId="{0CC4C80F-444E-461E-9B35-6C31E8D22168}" srcOrd="1" destOrd="0" presId="urn:microsoft.com/office/officeart/2005/8/layout/list1"/>
    <dgm:cxn modelId="{1E9C7B8C-5CD7-43E6-97B0-4B34F8012902}" type="presParOf" srcId="{8BFA097F-0B1B-4DBA-8D4F-8D31392DC1C0}" destId="{4640031A-49CC-4B14-8110-75499F663224}" srcOrd="9" destOrd="0" presId="urn:microsoft.com/office/officeart/2005/8/layout/list1"/>
    <dgm:cxn modelId="{5B099E13-9C07-4633-9D97-94B63366E586}" type="presParOf" srcId="{8BFA097F-0B1B-4DBA-8D4F-8D31392DC1C0}" destId="{0B6DFDE6-CC62-4855-A696-8D31543F3801}" srcOrd="10" destOrd="0" presId="urn:microsoft.com/office/officeart/2005/8/layout/list1"/>
    <dgm:cxn modelId="{126DCFB6-3A6F-435B-902A-637CEDEF0E84}" type="presParOf" srcId="{8BFA097F-0B1B-4DBA-8D4F-8D31392DC1C0}" destId="{4E9BBE6E-7011-4A2D-974B-2109475D8B20}" srcOrd="11" destOrd="0" presId="urn:microsoft.com/office/officeart/2005/8/layout/list1"/>
    <dgm:cxn modelId="{3A150651-F4C0-4E8F-87B3-8883A1834A3B}" type="presParOf" srcId="{8BFA097F-0B1B-4DBA-8D4F-8D31392DC1C0}" destId="{7B801DAB-8F86-4BED-B074-C81E6F677E19}" srcOrd="12" destOrd="0" presId="urn:microsoft.com/office/officeart/2005/8/layout/list1"/>
    <dgm:cxn modelId="{C223C194-8E89-4D22-90FD-028AF7C7A2CC}" type="presParOf" srcId="{7B801DAB-8F86-4BED-B074-C81E6F677E19}" destId="{9E0B426E-E98E-4A9D-9F0A-7EB891172428}" srcOrd="0" destOrd="0" presId="urn:microsoft.com/office/officeart/2005/8/layout/list1"/>
    <dgm:cxn modelId="{10200D18-A7DE-4CF3-97BD-AE42CDEE7F96}" type="presParOf" srcId="{7B801DAB-8F86-4BED-B074-C81E6F677E19}" destId="{1F3EBFC1-B5F2-4BB9-9E1E-707FF342E013}" srcOrd="1" destOrd="0" presId="urn:microsoft.com/office/officeart/2005/8/layout/list1"/>
    <dgm:cxn modelId="{BAFD9A82-6DD8-4CD1-9C44-87562F559BA5}" type="presParOf" srcId="{8BFA097F-0B1B-4DBA-8D4F-8D31392DC1C0}" destId="{9D99F35C-9FB9-439B-9731-A423A941C685}" srcOrd="13" destOrd="0" presId="urn:microsoft.com/office/officeart/2005/8/layout/list1"/>
    <dgm:cxn modelId="{7CC15863-E977-4FFC-900C-3B6DF851A902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Plan za 2020.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Izmjene i dopune za 2020.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308.219.006,68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312.958.874,23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33EBFAA-1835-48CA-A2D1-090093600076}" type="presOf" srcId="{8752EB39-EF3F-4E60-88D6-7C6C9C0EA8D5}" destId="{6AF623C0-3814-43EE-9A05-13F8A7A95A8B}" srcOrd="1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690537B2-9127-4EF4-A865-F9C42511BB52}" type="presOf" srcId="{8F26BE36-E252-491F-AAD2-983F57453A0D}" destId="{3691E4EA-0FC3-40A0-902F-375A40C848C6}" srcOrd="0" destOrd="0" presId="urn:microsoft.com/office/officeart/2005/8/layout/process4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BE738A20-74C6-4697-A638-6CFB1EC15E10}" type="presOf" srcId="{0E8F3666-0CDF-487A-A0EB-0B445E6DC281}" destId="{039EE1EC-57F6-478E-A90D-C1ED366C99D7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72C6BD68-A1F0-4902-A31F-98E85D63B9BB}" type="presOf" srcId="{8752EB39-EF3F-4E60-88D6-7C6C9C0EA8D5}" destId="{1896A4B6-9FD5-46EC-878E-635C9E9E1691}" srcOrd="0" destOrd="0" presId="urn:microsoft.com/office/officeart/2005/8/layout/process4"/>
    <dgm:cxn modelId="{D46CEBB8-2824-4B13-A087-FE7DF3C43784}" type="presOf" srcId="{0E8F3666-0CDF-487A-A0EB-0B445E6DC281}" destId="{9D572A36-63FB-4DFF-80AC-FF5C3A4E0733}" srcOrd="1" destOrd="0" presId="urn:microsoft.com/office/officeart/2005/8/layout/process4"/>
    <dgm:cxn modelId="{2F60A4BD-471E-4BB1-842E-A9527BBDDD84}" type="presOf" srcId="{9B622B78-48DD-4E28-A0C3-A5A78DA4306F}" destId="{A874D18E-C23D-4AAD-BFB3-DCD43FDAC840}" srcOrd="0" destOrd="0" presId="urn:microsoft.com/office/officeart/2005/8/layout/process4"/>
    <dgm:cxn modelId="{C4D719F1-E5F5-4351-BEBC-F2C672064C8C}" type="presOf" srcId="{10A0D5B4-1844-4732-B408-8F489F201046}" destId="{F86DDC54-07A8-4C8C-931B-31A05F11A916}" srcOrd="0" destOrd="0" presId="urn:microsoft.com/office/officeart/2005/8/layout/process4"/>
    <dgm:cxn modelId="{B3FA7FAC-1DE1-439A-A46E-39730F253DA6}" type="presParOf" srcId="{3691E4EA-0FC3-40A0-902F-375A40C848C6}" destId="{BF7E4E31-F027-413D-B094-9DEBF58F0A16}" srcOrd="0" destOrd="0" presId="urn:microsoft.com/office/officeart/2005/8/layout/process4"/>
    <dgm:cxn modelId="{AB8CB9E7-F520-48F6-BFD7-B8CE8E02BF3E}" type="presParOf" srcId="{BF7E4E31-F027-413D-B094-9DEBF58F0A16}" destId="{1896A4B6-9FD5-46EC-878E-635C9E9E1691}" srcOrd="0" destOrd="0" presId="urn:microsoft.com/office/officeart/2005/8/layout/process4"/>
    <dgm:cxn modelId="{9D56C507-2DCB-4B6E-A2A8-442327078CB8}" type="presParOf" srcId="{BF7E4E31-F027-413D-B094-9DEBF58F0A16}" destId="{6AF623C0-3814-43EE-9A05-13F8A7A95A8B}" srcOrd="1" destOrd="0" presId="urn:microsoft.com/office/officeart/2005/8/layout/process4"/>
    <dgm:cxn modelId="{AF66345C-FDD7-43B4-8EC8-81D332E99813}" type="presParOf" srcId="{BF7E4E31-F027-413D-B094-9DEBF58F0A16}" destId="{D1CC19AE-229D-4BFA-B1A4-57ADF158AF28}" srcOrd="2" destOrd="0" presId="urn:microsoft.com/office/officeart/2005/8/layout/process4"/>
    <dgm:cxn modelId="{906EF418-E207-4818-980D-3421AB3FC050}" type="presParOf" srcId="{D1CC19AE-229D-4BFA-B1A4-57ADF158AF28}" destId="{F86DDC54-07A8-4C8C-931B-31A05F11A916}" srcOrd="0" destOrd="0" presId="urn:microsoft.com/office/officeart/2005/8/layout/process4"/>
    <dgm:cxn modelId="{FD7557CE-5C56-420D-865C-56FD2658360E}" type="presParOf" srcId="{3691E4EA-0FC3-40A0-902F-375A40C848C6}" destId="{6575BFFB-8E0B-4AE8-8AC8-A4975C58FE87}" srcOrd="1" destOrd="0" presId="urn:microsoft.com/office/officeart/2005/8/layout/process4"/>
    <dgm:cxn modelId="{CBADF5BF-995C-473A-8626-3455E443F10C}" type="presParOf" srcId="{3691E4EA-0FC3-40A0-902F-375A40C848C6}" destId="{4990A0AF-9919-4A09-BFC5-2FE46AB0BE0F}" srcOrd="2" destOrd="0" presId="urn:microsoft.com/office/officeart/2005/8/layout/process4"/>
    <dgm:cxn modelId="{801CC251-6E07-49F4-9CD4-8B9DA396606B}" type="presParOf" srcId="{4990A0AF-9919-4A09-BFC5-2FE46AB0BE0F}" destId="{039EE1EC-57F6-478E-A90D-C1ED366C99D7}" srcOrd="0" destOrd="0" presId="urn:microsoft.com/office/officeart/2005/8/layout/process4"/>
    <dgm:cxn modelId="{38AC6873-2FBC-41EC-AB6B-BAB4E705C598}" type="presParOf" srcId="{4990A0AF-9919-4A09-BFC5-2FE46AB0BE0F}" destId="{9D572A36-63FB-4DFF-80AC-FF5C3A4E0733}" srcOrd="1" destOrd="0" presId="urn:microsoft.com/office/officeart/2005/8/layout/process4"/>
    <dgm:cxn modelId="{D4786A59-0DCA-41D4-AE1E-F93190C44202}" type="presParOf" srcId="{4990A0AF-9919-4A09-BFC5-2FE46AB0BE0F}" destId="{CC2BA3B8-27FF-4181-900D-E8945C5C7F16}" srcOrd="2" destOrd="0" presId="urn:microsoft.com/office/officeart/2005/8/layout/process4"/>
    <dgm:cxn modelId="{B1CD417B-458D-469B-93E2-C512BD7D731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 smtClean="0"/>
            <a:t>Prihodi poslovanja</a:t>
          </a:r>
        </a:p>
        <a:p>
          <a:r>
            <a:rPr lang="hr-HR" sz="1400" u="none" dirty="0" smtClean="0"/>
            <a:t>1.319.458.817,11 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 smtClean="0"/>
            <a:t>Primici od fin. imovine i zaduživanja</a:t>
          </a:r>
        </a:p>
        <a:p>
          <a:r>
            <a:rPr lang="hr-HR" sz="1400" b="1" dirty="0" smtClean="0"/>
            <a:t> </a:t>
          </a:r>
          <a:r>
            <a:rPr lang="hr-HR" sz="1400" b="0" dirty="0" smtClean="0"/>
            <a:t>36.600.000,00 kn</a:t>
          </a:r>
          <a:endParaRPr lang="hr-HR" sz="1400" b="0" dirty="0"/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 smtClean="0"/>
            <a:t>Prihodi od prodaje nefin. imovine</a:t>
          </a:r>
        </a:p>
        <a:p>
          <a:r>
            <a:rPr lang="hr-HR" sz="1400" dirty="0" smtClean="0"/>
            <a:t>27.210.399,99 kn</a:t>
          </a:r>
          <a:endParaRPr lang="hr-HR" sz="1400" dirty="0"/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 smtClean="0"/>
            <a:t>Preneseni manjak iz 2019. godine</a:t>
          </a:r>
        </a:p>
        <a:p>
          <a:r>
            <a:rPr lang="hr-HR" sz="1400" dirty="0" smtClean="0"/>
            <a:t>-16.269.217,10 kn</a:t>
          </a:r>
          <a:endParaRPr lang="hr-HR" sz="1400" dirty="0"/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>
        <a:solidFill>
          <a:schemeClr val="lt1">
            <a:hueOff val="0"/>
            <a:satOff val="0"/>
            <a:lumOff val="0"/>
          </a:schemeClr>
        </a:solidFill>
        <a:ln w="12700">
          <a:solidFill>
            <a:schemeClr val="accent1">
              <a:lumMod val="50000"/>
            </a:schemeClr>
          </a:solidFill>
        </a:ln>
      </dgm:spPr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17926B38-A9DE-4302-BEB4-1523A53776F3}" type="pres">
      <dgm:prSet presAssocID="{0DBF0460-17AD-49D7-AE13-B162857ACAF4}" presName="parentText" presStyleLbl="node1" presStyleIdx="1" presStyleCnt="4" custScaleX="130718" custLinFactNeighborX="-13992" custLinFactNeighborY="-352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0CC4C80F-444E-461E-9B35-6C31E8D22168}" type="pres">
      <dgm:prSet presAssocID="{0740B641-6C4D-4D43-987E-8A98E4A7C33C}" presName="parentText" presStyleLbl="node1" presStyleIdx="2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>
        <dgm:presLayoutVars>
          <dgm:bulletEnabled val="1"/>
        </dgm:presLayoutVars>
      </dgm:prSet>
      <dgm:spPr>
        <a:ln w="12700">
          <a:solidFill>
            <a:schemeClr val="accent1">
              <a:lumMod val="50000"/>
            </a:schemeClr>
          </a:solidFill>
        </a:ln>
      </dgm:spPr>
    </dgm:pt>
  </dgm:ptLst>
  <dgm:cxnLst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 smtClean="0"/>
            <a:t>Plan za 2020.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 smtClean="0">
              <a:solidFill>
                <a:schemeClr val="bg1"/>
              </a:solidFill>
            </a:rPr>
            <a:t>Izmjene i dopune za 2020. godinu</a:t>
          </a:r>
          <a:endParaRPr lang="hr-HR" dirty="0">
            <a:solidFill>
              <a:schemeClr val="bg1"/>
            </a:solidFill>
          </a:endParaRPr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 smtClean="0"/>
            <a:t>1.367.000.000,00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 smtClean="0"/>
            <a:t>1.342.000.000,00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  <dgm:t>
        <a:bodyPr/>
        <a:lstStyle/>
        <a:p>
          <a:endParaRPr lang="hr-HR"/>
        </a:p>
      </dgm:t>
    </dgm:pt>
    <dgm:pt modelId="{6AF623C0-3814-43EE-9A05-13F8A7A95A8B}" type="pres">
      <dgm:prSet presAssocID="{8752EB39-EF3F-4E60-88D6-7C6C9C0EA8D5}" presName="entireBox" presStyleLbl="node1" presStyleIdx="0" presStyleCnt="2"/>
      <dgm:spPr/>
      <dgm:t>
        <a:bodyPr/>
        <a:lstStyle/>
        <a:p>
          <a:endParaRPr lang="hr-HR"/>
        </a:p>
      </dgm:t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  <dgm:t>
        <a:bodyPr/>
        <a:lstStyle/>
        <a:p>
          <a:endParaRPr lang="hr-HR"/>
        </a:p>
      </dgm:t>
    </dgm:pt>
    <dgm:pt modelId="{9D572A36-63FB-4DFF-80AC-FF5C3A4E0733}" type="pres">
      <dgm:prSet presAssocID="{0E8F3666-0CDF-487A-A0EB-0B445E6DC281}" presName="arrow" presStyleLbl="node1" presStyleIdx="1" presStyleCnt="2"/>
      <dgm:spPr/>
      <dgm:t>
        <a:bodyPr/>
        <a:lstStyle/>
        <a:p>
          <a:endParaRPr lang="hr-HR"/>
        </a:p>
      </dgm:t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261.012.791,50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16.768.880,00 kn</a:t>
          </a:r>
          <a:endParaRPr lang="hr-HR" sz="1400" b="0" kern="1200" dirty="0"/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27.049.230,99 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Preneseni višak iz 2019. godine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3.388.104,19 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>
              <a:solidFill>
                <a:schemeClr val="bg1"/>
              </a:solidFill>
            </a:rPr>
            <a:t>Izmjene i dopune za 2020.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308.219.006,68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/>
            <a:t>Plan za 2020.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312.958.874,23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hueOff val="0"/>
            <a:satOff val="0"/>
            <a:lum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u="none" kern="1200" dirty="0" smtClean="0"/>
            <a:t>Prihodi poslovanja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u="none" kern="1200" dirty="0" smtClean="0"/>
            <a:t>1.319.458.817,11 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4015" y="833569"/>
          <a:ext cx="306431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Primici od fin. imovine i zaduživanja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 </a:t>
          </a:r>
          <a:r>
            <a:rPr lang="hr-HR" sz="1400" b="0" kern="1200" dirty="0" smtClean="0"/>
            <a:t>36.600.000,00 kn</a:t>
          </a:r>
          <a:endParaRPr lang="hr-HR" sz="1400" b="0" kern="1200" dirty="0"/>
        </a:p>
      </dsp:txBody>
      <dsp:txXfrm>
        <a:off x="169954" y="859508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193446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67444" y="166878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Prihodi od prodaje nefin. imovine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27.210.399,99 kn</a:t>
          </a:r>
          <a:endParaRPr lang="hr-HR" sz="1400" kern="1200" dirty="0"/>
        </a:p>
      </dsp:txBody>
      <dsp:txXfrm>
        <a:off x="193383" y="1694719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75094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b="1" kern="1200" dirty="0" smtClean="0"/>
            <a:t>Preneseni manjak iz 2019. godine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400" kern="1200" dirty="0" smtClean="0"/>
            <a:t>-16.269.217,10 kn</a:t>
          </a:r>
          <a:endParaRPr lang="hr-HR" sz="1400" kern="1200" dirty="0"/>
        </a:p>
      </dsp:txBody>
      <dsp:txXfrm>
        <a:off x="193383" y="2511199"/>
        <a:ext cx="3029664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>
              <a:solidFill>
                <a:schemeClr val="bg1"/>
              </a:solidFill>
            </a:rPr>
            <a:t>Izmjene i dopune za 2020. godinu</a:t>
          </a:r>
          <a:endParaRPr lang="hr-HR" sz="2100" kern="1200" dirty="0">
            <a:solidFill>
              <a:schemeClr val="bg1"/>
            </a:solidFill>
          </a:endParaRPr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1.367.000.000,00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1305"/>
          <a:ext cx="4632176" cy="17638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100" b="1" u="none" kern="1200" dirty="0" smtClean="0"/>
            <a:t>Plan za 2020.</a:t>
          </a:r>
          <a:endParaRPr lang="hr-HR" sz="2100" kern="1200" dirty="0"/>
        </a:p>
      </dsp:txBody>
      <dsp:txXfrm rot="-10800000">
        <a:off x="0" y="1305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u="sng" kern="1200" dirty="0" smtClean="0"/>
            <a:t>1.342.000.000,00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21.07.20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Izmjene i dopune </a:t>
            </a:r>
            <a:r>
              <a:rPr lang="hr-HR" sz="3100" b="1" dirty="0">
                <a:solidFill>
                  <a:srgbClr val="121284"/>
                </a:solidFill>
              </a:rPr>
              <a:t>p</a:t>
            </a:r>
            <a:r>
              <a:rPr lang="hr-HR" sz="3100" b="1" dirty="0" smtClean="0">
                <a:solidFill>
                  <a:srgbClr val="121284"/>
                </a:solidFill>
              </a:rPr>
              <a:t>roračuna Zadarske županije za 2020.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3200" b="1" dirty="0" smtClean="0">
                <a:solidFill>
                  <a:srgbClr val="002060"/>
                </a:solidFill>
              </a:rPr>
              <a:t> </a:t>
            </a:r>
            <a:r>
              <a:rPr lang="hr-HR" sz="2900" b="1" dirty="0" smtClean="0">
                <a:solidFill>
                  <a:srgbClr val="002060"/>
                </a:solidFill>
              </a:rPr>
              <a:t>proračun za građane </a:t>
            </a:r>
            <a:r>
              <a:rPr lang="hr-HR" sz="2900" b="1" dirty="0" smtClean="0">
                <a:solidFill>
                  <a:srgbClr val="006600"/>
                </a:solidFill>
              </a:rPr>
              <a:t/>
            </a:r>
            <a:br>
              <a:rPr lang="hr-HR" sz="2900" b="1" dirty="0" smtClean="0">
                <a:solidFill>
                  <a:srgbClr val="006600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59632" y="4653136"/>
            <a:ext cx="6840760" cy="1512167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r-HR" sz="1400" b="1" dirty="0" smtClean="0">
                <a:solidFill>
                  <a:srgbClr val="002060"/>
                </a:solidFill>
              </a:rPr>
              <a:t>Prijedlog Izmjena i dopuna Proračuna Zadarske županije za 2020. godinu </a:t>
            </a:r>
            <a:r>
              <a:rPr lang="hr-HR" sz="1400" b="1" dirty="0" smtClean="0">
                <a:solidFill>
                  <a:schemeClr val="tx2">
                    <a:lumMod val="75000"/>
                  </a:schemeClr>
                </a:solidFill>
              </a:rPr>
              <a:t>poslan je Županijskoj skupštini na donošenje 14. srpnja 2020. godine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endParaRPr lang="hr-HR" sz="800" dirty="0" smtClean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 smtClean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 smtClean="0">
                <a:solidFill>
                  <a:srgbClr val="121284"/>
                </a:solidFill>
              </a:rPr>
              <a:t>Zadar, srpanj 2020.</a:t>
            </a:r>
            <a:endParaRPr lang="hr-HR" sz="2900" b="1" dirty="0">
              <a:solidFill>
                <a:srgbClr val="121284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Grafikon 4. Rashodi </a:t>
            </a:r>
            <a:r>
              <a:rPr lang="hr-HR" sz="1400" b="1" dirty="0">
                <a:cs typeface="Arial" pitchFamily="34" charset="0"/>
              </a:rPr>
              <a:t>I</a:t>
            </a:r>
            <a:r>
              <a:rPr lang="hr-HR" sz="1400" b="1" dirty="0" smtClean="0">
                <a:cs typeface="Arial" pitchFamily="34" charset="0"/>
              </a:rPr>
              <a:t>zmjena i dopuna 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funkcijskoj klasifikaciji </a:t>
            </a:r>
            <a:r>
              <a:rPr lang="hr-HR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3144934516"/>
              </p:ext>
            </p:extLst>
          </p:nvPr>
        </p:nvGraphicFramePr>
        <p:xfrm>
          <a:off x="611560" y="1988840"/>
          <a:ext cx="7704856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Lista </a:t>
            </a:r>
            <a:r>
              <a:rPr lang="hr-H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projekata financiranih od međunarodnih organizacija, institucija i tijela EU i iz državnog proračuna temeljem prijenosa EU sredstava u županijski </a:t>
            </a:r>
            <a:r>
              <a:rPr lang="hr-HR" sz="2000" b="1" dirty="0" smtClean="0">
                <a:solidFill>
                  <a:srgbClr val="000000"/>
                </a:solidFill>
                <a:ea typeface="Times New Roman" panose="02020603050405020304" pitchFamily="18" charset="0"/>
              </a:rPr>
              <a:t>proračun po nositeljima projekata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910833"/>
            <a:ext cx="6768751" cy="503633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0"/>
            <a:ext cx="8435280" cy="850106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20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616" y="1031666"/>
            <a:ext cx="6624735" cy="4794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4694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107504" y="87707"/>
            <a:ext cx="8229600" cy="814543"/>
          </a:xfrm>
        </p:spPr>
        <p:txBody>
          <a:bodyPr>
            <a:no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75656" y="1225054"/>
            <a:ext cx="6624736" cy="4901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53295"/>
      </p:ext>
    </p:extLst>
  </p:cSld>
  <p:clrMapOvr>
    <a:masterClrMapping/>
  </p:clrMapOvr>
  <p:transition spd="slow" advClick="0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868958"/>
          </a:xfrm>
        </p:spPr>
        <p:txBody>
          <a:bodyPr>
            <a:no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59633" y="1844824"/>
            <a:ext cx="6840760" cy="344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347253"/>
      </p:ext>
    </p:extLst>
  </p:cSld>
  <p:clrMapOvr>
    <a:masterClrMapping/>
  </p:clrMapOvr>
  <p:transition spd="slow" advClick="0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229600" cy="940966"/>
          </a:xfrm>
        </p:spPr>
        <p:txBody>
          <a:bodyPr>
            <a:normAutofit/>
          </a:bodyPr>
          <a:lstStyle/>
          <a:p>
            <a:pPr algn="l"/>
            <a:r>
              <a:rPr lang="hr-HR" sz="1800" b="1" dirty="0">
                <a:solidFill>
                  <a:srgbClr val="000000"/>
                </a:solidFill>
                <a:ea typeface="Times New Roman" panose="02020603050405020304" pitchFamily="18" charset="0"/>
              </a:rPr>
              <a:t>Lista projekata financiranih od međunarodnih organizacija, institucija i tijela EU i iz državnog proračuna temeljem prijenosa EU sredstava u županijski proračun po nositeljima projekata</a:t>
            </a:r>
            <a:endParaRPr lang="hr-HR" sz="18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592052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3" name="Rezervirano mjesto sadržaja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03648" y="1412776"/>
            <a:ext cx="6552727" cy="4461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153786"/>
      </p:ext>
    </p:extLst>
  </p:cSld>
  <p:clrMapOvr>
    <a:masterClrMapping/>
  </p:clrMapOvr>
  <p:transition spd="slow"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2500" y="54868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</a:t>
            </a:r>
            <a:r>
              <a:rPr lang="hr-HR" sz="2800" b="1" dirty="0" smtClean="0"/>
              <a:t>zmjene i dopune proračuna Zadarske županije</a:t>
            </a:r>
            <a:br>
              <a:rPr lang="hr-HR" sz="2800" b="1" dirty="0" smtClean="0"/>
            </a:br>
            <a:r>
              <a:rPr lang="hr-HR" sz="2800" b="1" dirty="0" smtClean="0"/>
              <a:t>za 2020. godinu </a:t>
            </a:r>
            <a:r>
              <a:rPr lang="hr-HR" sz="2800" b="1" i="1" dirty="0" smtClean="0">
                <a:solidFill>
                  <a:srgbClr val="FF0000"/>
                </a:solidFill>
              </a:rPr>
              <a:t>(bez proračunskih korisnika)</a:t>
            </a:r>
            <a:endParaRPr lang="hr-HR" sz="2800" b="1" i="1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230647943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4080059828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64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I</a:t>
            </a:r>
            <a:r>
              <a:rPr lang="hr-HR" sz="2800" b="1" dirty="0" smtClean="0"/>
              <a:t>zmjene i dopune </a:t>
            </a:r>
            <a:r>
              <a:rPr lang="hr-HR" sz="2800" b="1" i="1" dirty="0" smtClean="0">
                <a:solidFill>
                  <a:srgbClr val="FF0000"/>
                </a:solidFill>
              </a:rPr>
              <a:t>konsolidiranog proračuna</a:t>
            </a:r>
            <a:r>
              <a:rPr lang="hr-HR" sz="2800" b="1" dirty="0" smtClean="0"/>
              <a:t> Zadarske županije za 2020. godinu </a:t>
            </a:r>
            <a:r>
              <a:rPr lang="hr-HR" sz="2800" b="1" i="1" dirty="0" smtClean="0">
                <a:solidFill>
                  <a:srgbClr val="FF0000"/>
                </a:solidFill>
              </a:rPr>
              <a:t>(sa 64 proračunska korisnika)</a:t>
            </a:r>
            <a:endParaRPr lang="hr-HR" sz="2800" b="1" i="1" dirty="0">
              <a:solidFill>
                <a:srgbClr val="FF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465782313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257907652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684784" y="338132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800" b="1" spc="-9" dirty="0"/>
              <a:t>Fiskalni </a:t>
            </a:r>
            <a:r>
              <a:rPr sz="2800" b="1" spc="-4" dirty="0"/>
              <a:t>učinak na</a:t>
            </a:r>
            <a:r>
              <a:rPr sz="2800" b="1" spc="18" dirty="0"/>
              <a:t> </a:t>
            </a:r>
            <a:r>
              <a:rPr sz="2800" b="1" spc="-13" dirty="0"/>
              <a:t>proračun</a:t>
            </a:r>
          </a:p>
        </p:txBody>
      </p:sp>
      <p:sp>
        <p:nvSpPr>
          <p:cNvPr id="3" name="object 3"/>
          <p:cNvSpPr/>
          <p:nvPr/>
        </p:nvSpPr>
        <p:spPr>
          <a:xfrm>
            <a:off x="1121939" y="1532503"/>
            <a:ext cx="6837909" cy="4442716"/>
          </a:xfrm>
          <a:custGeom>
            <a:avLst/>
            <a:gdLst/>
            <a:ahLst/>
            <a:cxnLst/>
            <a:rect l="l" t="t" r="r" b="b"/>
            <a:pathLst>
              <a:path w="7996555" h="4895215">
                <a:moveTo>
                  <a:pt x="3047" y="4895088"/>
                </a:moveTo>
                <a:lnTo>
                  <a:pt x="3047" y="0"/>
                </a:lnTo>
                <a:lnTo>
                  <a:pt x="1523" y="0"/>
                </a:lnTo>
                <a:lnTo>
                  <a:pt x="0" y="1523"/>
                </a:lnTo>
                <a:lnTo>
                  <a:pt x="3047" y="3389"/>
                </a:lnTo>
                <a:lnTo>
                  <a:pt x="3047" y="4895088"/>
                </a:lnTo>
                <a:close/>
              </a:path>
              <a:path w="7996555" h="4895215">
                <a:moveTo>
                  <a:pt x="7996424" y="1524"/>
                </a:moveTo>
                <a:lnTo>
                  <a:pt x="7996424" y="0"/>
                </a:lnTo>
                <a:lnTo>
                  <a:pt x="7994900" y="0"/>
                </a:lnTo>
                <a:lnTo>
                  <a:pt x="7994900" y="1524"/>
                </a:lnTo>
                <a:lnTo>
                  <a:pt x="7996424" y="1524"/>
                </a:lnTo>
                <a:close/>
              </a:path>
              <a:path w="7996555" h="4895215">
                <a:moveTo>
                  <a:pt x="7996424" y="4895088"/>
                </a:moveTo>
                <a:lnTo>
                  <a:pt x="7996424" y="1524"/>
                </a:lnTo>
                <a:lnTo>
                  <a:pt x="7994900" y="1524"/>
                </a:lnTo>
                <a:lnTo>
                  <a:pt x="7994900" y="4894155"/>
                </a:lnTo>
                <a:lnTo>
                  <a:pt x="7996424" y="489508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4546" y="1533888"/>
            <a:ext cx="6834107" cy="3199782"/>
          </a:xfrm>
          <a:custGeom>
            <a:avLst/>
            <a:gdLst/>
            <a:ahLst/>
            <a:cxnLst/>
            <a:rect l="l" t="t" r="r" b="b"/>
            <a:pathLst>
              <a:path w="7992109" h="4893945">
                <a:moveTo>
                  <a:pt x="0" y="0"/>
                </a:moveTo>
                <a:lnTo>
                  <a:pt x="0" y="4893563"/>
                </a:lnTo>
                <a:lnTo>
                  <a:pt x="7991855" y="4893563"/>
                </a:lnTo>
                <a:lnTo>
                  <a:pt x="799185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7785" y="1559437"/>
            <a:ext cx="8263661" cy="46782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 smtClean="0">
              <a:solidFill>
                <a:srgbClr val="002060"/>
              </a:solidFill>
              <a:cs typeface="Calibri"/>
            </a:endParaRPr>
          </a:p>
          <a:p>
            <a:pPr marL="11135" marR="4454" algn="just"/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zmjenama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i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dopunama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Proračun Zadarske županije za 2020. godinu povećava se za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25.000.000,00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kuna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,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što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je </a:t>
            </a:r>
            <a:r>
              <a:rPr sz="1600" b="1" spc="-13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za</a:t>
            </a:r>
            <a:r>
              <a:rPr sz="1600" b="1" spc="-13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lang="hr-HR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1,8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%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više 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u </a:t>
            </a:r>
            <a:r>
              <a:rPr sz="1600" b="1" spc="-4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odnosu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na</a:t>
            </a:r>
            <a:r>
              <a:rPr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</a:t>
            </a:r>
            <a:r>
              <a:rPr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 </a:t>
            </a:r>
            <a:r>
              <a:rPr lang="hr-HR" sz="1600" b="1" spc="-4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te iznosi 1.367.000.000,00 kuna.</a:t>
            </a:r>
            <a:endParaRPr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Planira se smanjenje: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općih prihoda i primitaka – 11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50546" indent="-250546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v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lastitih prihoda – 13,7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u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z istodobno povećanje prihoda po osnovi: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rihoda za posebne namjene – 2,6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refundacije za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predfinancirane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 projekte EU – 1,1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omoći iz proračuna JLS – 2,5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p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omoći iz inozemstva – 2 </a:t>
            </a:r>
            <a:r>
              <a:rPr lang="hr-HR" sz="1600" b="1" dirty="0" err="1" smtClean="0">
                <a:solidFill>
                  <a:srgbClr val="002060"/>
                </a:solidFill>
                <a:cs typeface="Times New Roman" panose="02020603050405020304" pitchFamily="18" charset="0"/>
              </a:rPr>
              <a:t>mil</a:t>
            </a:r>
            <a:r>
              <a:rPr lang="hr-HR" sz="16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. kuna.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pPr marL="250546" indent="-250546">
              <a:buFont typeface="Arial" panose="020B0604020202020204" pitchFamily="34" charset="0"/>
              <a:buChar char="•"/>
            </a:pPr>
            <a:endParaRPr lang="hr-HR" sz="1600" b="1" dirty="0" smtClean="0">
              <a:solidFill>
                <a:srgbClr val="002060"/>
              </a:solidFill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7" name="object 7"/>
          <p:cNvSpPr/>
          <p:nvPr/>
        </p:nvSpPr>
        <p:spPr>
          <a:xfrm>
            <a:off x="7885456" y="769019"/>
            <a:ext cx="430050" cy="5726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241392"/>
              </p:ext>
            </p:extLst>
          </p:nvPr>
        </p:nvGraphicFramePr>
        <p:xfrm>
          <a:off x="179512" y="2132856"/>
          <a:ext cx="4536504" cy="398158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56184"/>
                <a:gridCol w="1152128"/>
                <a:gridCol w="1152128"/>
                <a:gridCol w="576064"/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2020.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Izmjene i dopune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1.307.472.712,49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1.319.458.817,11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100,92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</a:t>
                      </a:r>
                      <a:r>
                        <a:rPr lang="hr-HR" sz="800" baseline="0" dirty="0" smtClean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89.544.080,08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79.250.000,00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88,50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</a:t>
                      </a:r>
                      <a:r>
                        <a:rPr lang="hr-HR" sz="800" baseline="0" dirty="0" smtClean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515.267.300,30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550.732.215,12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106,88</a:t>
                      </a:r>
                      <a:endParaRPr lang="hr-HR" sz="800" dirty="0"/>
                    </a:p>
                  </a:txBody>
                  <a:tcPr anchor="ctr"/>
                </a:tc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13.710.550,00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9.811.191,04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 smtClean="0"/>
                        <a:t>71,56</a:t>
                      </a:r>
                    </a:p>
                  </a:txBody>
                  <a:tcPr anchor="ctr"/>
                </a:tc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</a:t>
                      </a:r>
                    </a:p>
                    <a:p>
                      <a:r>
                        <a:rPr lang="hr-HR" sz="800" baseline="0" dirty="0" smtClean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78.981.325,00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75.126.146,31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95,12</a:t>
                      </a:r>
                    </a:p>
                  </a:txBody>
                  <a:tcPr anchor="ctr"/>
                </a:tc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 PROIZV.</a:t>
                      </a:r>
                      <a:r>
                        <a:rPr lang="hr-HR" sz="800" baseline="0" dirty="0" smtClean="0"/>
                        <a:t> </a:t>
                      </a:r>
                    </a:p>
                    <a:p>
                      <a:r>
                        <a:rPr lang="hr-HR" sz="800" baseline="0" dirty="0" smtClean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64.541.954,82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54.396.236,98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84,28</a:t>
                      </a:r>
                      <a:endParaRPr lang="hr-HR" sz="800" dirty="0"/>
                    </a:p>
                  </a:txBody>
                  <a:tcPr anchor="ctr"/>
                </a:tc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</a:t>
                      </a:r>
                      <a:r>
                        <a:rPr lang="hr-HR" sz="800" baseline="0" dirty="0" smtClean="0"/>
                        <a:t> PRIHODI IZ NADL. PRORAČUNA </a:t>
                      </a:r>
                    </a:p>
                    <a:p>
                      <a:r>
                        <a:rPr lang="hr-HR" sz="800" dirty="0" smtClean="0"/>
                        <a:t>      I OD HZZO     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542.710.777,46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547.329.016,57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100,85</a:t>
                      </a:r>
                      <a:endParaRPr lang="hr-HR" sz="800" dirty="0"/>
                    </a:p>
                  </a:txBody>
                  <a:tcPr anchor="ctr"/>
                </a:tc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KAZNE, UPRAVNE</a:t>
                      </a:r>
                      <a:r>
                        <a:rPr lang="hr-HR" sz="800" baseline="0" dirty="0" smtClean="0"/>
                        <a:t> MJERE I OST.</a:t>
                      </a:r>
                    </a:p>
                    <a:p>
                      <a:r>
                        <a:rPr lang="hr-HR" sz="800" baseline="0" dirty="0" smtClean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2.716.724,83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2.814.011,09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103,58</a:t>
                      </a:r>
                      <a:endParaRPr lang="hr-HR" sz="800" dirty="0"/>
                    </a:p>
                  </a:txBody>
                  <a:tcPr anchor="ctr"/>
                </a:tc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PRIHODI OD</a:t>
                      </a:r>
                      <a:r>
                        <a:rPr lang="hr-HR" sz="800" b="1" baseline="0" dirty="0" smtClean="0"/>
                        <a:t> PRODAJE NEFIN. </a:t>
                      </a:r>
                    </a:p>
                    <a:p>
                      <a:r>
                        <a:rPr lang="hr-HR" sz="800" b="1" baseline="0" dirty="0" smtClean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21.872.235,00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27.210.399,99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124,41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PRIMICI</a:t>
                      </a:r>
                      <a:r>
                        <a:rPr lang="hr-HR" sz="800" b="1" baseline="0" dirty="0" smtClean="0"/>
                        <a:t> OD FIN IMOVINE I </a:t>
                      </a:r>
                    </a:p>
                    <a:p>
                      <a:r>
                        <a:rPr lang="hr-HR" sz="800" b="1" baseline="0" dirty="0" smtClean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29.000.000,00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36.600.000,00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126,21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 VLASTITI</a:t>
                      </a:r>
                      <a:r>
                        <a:rPr lang="hr-HR" sz="800" b="1" baseline="0" dirty="0" smtClean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-16.344.947,49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-16.269.217,10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99,54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 smtClean="0"/>
                        <a:t>UKUPNO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1.342.000.000,00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 smtClean="0"/>
                        <a:t>1.367.000.000,00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 smtClean="0"/>
                        <a:t>101,86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789839469"/>
              </p:ext>
            </p:extLst>
          </p:nvPr>
        </p:nvGraphicFramePr>
        <p:xfrm>
          <a:off x="4932040" y="2276872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Usporedni prikaz Plana za 2020. te Izmjena i dopuna proračuna za 2020. godinu</a:t>
            </a:r>
          </a:p>
          <a:p>
            <a:endParaRPr lang="hr-HR" sz="1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860032" y="1340768"/>
            <a:ext cx="468052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za 2020. godinu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i dopuna proračuna za 2020. godinu</a:t>
            </a:r>
            <a:endParaRPr lang="vi-VN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Rashodi i izdaci Proračuna Zadarske županije</a:t>
            </a:r>
            <a:endParaRPr lang="hr-HR" sz="28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8014089"/>
              </p:ext>
            </p:extLst>
          </p:nvPr>
        </p:nvGraphicFramePr>
        <p:xfrm>
          <a:off x="179512" y="2204864"/>
          <a:ext cx="4464495" cy="349868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72208"/>
                <a:gridCol w="1008112"/>
                <a:gridCol w="1080120"/>
                <a:gridCol w="504055"/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2020.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aseline="0" dirty="0" smtClean="0"/>
                        <a:t> I</a:t>
                      </a:r>
                      <a:r>
                        <a:rPr lang="hr-HR" sz="1000" dirty="0" smtClean="0"/>
                        <a:t>zmjene i dopune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3</a:t>
                      </a:r>
                      <a:r>
                        <a:rPr lang="hr-HR" sz="800" b="1" baseline="0" dirty="0" smtClean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1.127.294.669,67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1.128.988.011,29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100,15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31 RASHODI ZA</a:t>
                      </a:r>
                      <a:r>
                        <a:rPr lang="hr-HR" sz="800" baseline="0" dirty="0" smtClean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680.935.050,93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688.402.503,32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101,10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32 MATERIJALNI</a:t>
                      </a:r>
                      <a:r>
                        <a:rPr lang="hr-HR" sz="800" baseline="0" dirty="0" smtClean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371.597.915,28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365.415.310,14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98,34</a:t>
                      </a:r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34 FINANCIJSKI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3.462.095,32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3.686.880,07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106,49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35 SUBVENCIJE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3.350.000,00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5.418.747,76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161,75</a:t>
                      </a:r>
                      <a:endParaRPr lang="hr-HR" sz="800" dirty="0"/>
                    </a:p>
                  </a:txBody>
                  <a:tcPr anchor="ctr"/>
                </a:tc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36 POMOĆI DANE</a:t>
                      </a:r>
                      <a:r>
                        <a:rPr lang="hr-HR" sz="800" baseline="0" dirty="0" smtClean="0"/>
                        <a:t> U INOZ. I UNUTAR </a:t>
                      </a:r>
                    </a:p>
                    <a:p>
                      <a:r>
                        <a:rPr lang="hr-HR" sz="800" baseline="0" dirty="0" smtClean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25.198.336,59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28.851.825,18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114,50</a:t>
                      </a:r>
                      <a:endParaRPr lang="hr-HR" sz="800" dirty="0"/>
                    </a:p>
                  </a:txBody>
                  <a:tcPr anchor="ctr"/>
                </a:tc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37 NAKNADE</a:t>
                      </a:r>
                      <a:r>
                        <a:rPr lang="hr-HR" sz="800" baseline="0" dirty="0" smtClean="0"/>
                        <a:t> GRAĐANA I KUĆANSTAVA</a:t>
                      </a:r>
                    </a:p>
                    <a:p>
                      <a:r>
                        <a:rPr lang="hr-HR" sz="800" baseline="0" dirty="0" smtClean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19.280.843,72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17.622.343,72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91,40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23.470.427,83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19.590.401,10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83,47</a:t>
                      </a:r>
                      <a:endParaRPr lang="hr-HR" sz="800" dirty="0"/>
                    </a:p>
                  </a:txBody>
                  <a:tcPr anchor="ctr"/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RASHODI ZA NAB. NEFIN.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213.489.876,33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236.877.351,71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110,95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5 IZDACI ZA</a:t>
                      </a:r>
                      <a:r>
                        <a:rPr lang="hr-HR" sz="800" b="1" baseline="0" dirty="0" smtClean="0"/>
                        <a:t> FIN. IMOVINU I OTPLATU </a:t>
                      </a:r>
                    </a:p>
                    <a:p>
                      <a:r>
                        <a:rPr lang="hr-HR" sz="800" b="1" baseline="0" dirty="0" smtClean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1.215.454,00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1.134.637,00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93,35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 smtClean="0"/>
                        <a:t>UKUPNO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1.342.000.000,00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1.367.000.000,00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101,86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3245790694"/>
              </p:ext>
            </p:extLst>
          </p:nvPr>
        </p:nvGraphicFramePr>
        <p:xfrm>
          <a:off x="5004048" y="2276872"/>
          <a:ext cx="403244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788024" y="1412776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 smtClean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odnosa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rashoda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poslovanja Plana 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te Izmjena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i dopuna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Proračuna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za </a:t>
            </a:r>
            <a:r>
              <a:rPr lang="hr-HR" sz="1100" b="1" dirty="0" smtClean="0">
                <a:solidFill>
                  <a:prstClr val="black"/>
                </a:solidFill>
                <a:cs typeface="Arial" pitchFamily="34" charset="0"/>
              </a:rPr>
              <a:t>2020.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godinu</a:t>
            </a:r>
            <a:endParaRPr lang="hr-HR" sz="1100" b="1" dirty="0" smtClean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 smtClean="0">
                <a:solidFill>
                  <a:prstClr val="black"/>
                </a:solidFill>
              </a:rPr>
              <a:t>(</a:t>
            </a:r>
            <a:r>
              <a:rPr lang="hr-HR" sz="1000" b="1" dirty="0" smtClean="0">
                <a:solidFill>
                  <a:prstClr val="black"/>
                </a:solidFill>
              </a:rPr>
              <a:t>mil. kn</a:t>
            </a:r>
            <a:r>
              <a:rPr lang="hr-HR" sz="1100" b="1" dirty="0" smtClean="0">
                <a:solidFill>
                  <a:prstClr val="black"/>
                </a:solidFill>
              </a:rPr>
              <a:t>)</a:t>
            </a:r>
            <a:endParaRPr lang="hr-HR" sz="1100" b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3217078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hr-HR" sz="18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16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>
                <a:solidFill>
                  <a:schemeClr val="bg1"/>
                </a:solidFill>
              </a:rPr>
              <a:t>J</a:t>
            </a:r>
            <a:r>
              <a:rPr lang="hr-HR" sz="1600" b="1" dirty="0" err="1" smtClean="0">
                <a:solidFill>
                  <a:schemeClr val="bg1"/>
                </a:solidFill>
              </a:rPr>
              <a:t>adera</a:t>
            </a:r>
            <a:r>
              <a:rPr lang="hr-HR" sz="16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 smtClean="0"/>
          </a:p>
          <a:p>
            <a:pPr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Zadarska županija ima 64 proračunska korisnika.</a:t>
            </a:r>
            <a:endParaRPr lang="hr-HR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2926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Izvorni prihodi Zadarske županije</a:t>
            </a:r>
            <a:endParaRPr lang="hr-HR" sz="2800" b="1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1982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Izmjenama i dopunama za 2020. godinu, 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Zadarske županije kao JLP(R)S (izvorni) iznose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122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 (za 14,9 </a:t>
            </a:r>
            <a:r>
              <a:rPr lang="hr-HR" b="1" dirty="0" err="1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 u odnosu na plan),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a odnose se na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:</a:t>
            </a:r>
          </a:p>
          <a:p>
            <a:pPr algn="just">
              <a:spcAft>
                <a:spcPts val="0"/>
              </a:spcAft>
            </a:pPr>
            <a:endParaRPr lang="hr-HR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od poreza na dohodak (17%)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56,5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udio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poreza na dohodak (5%) za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13,0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porezni prihodi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9,5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  <a:endParaRPr lang="hr-HR" b="1" dirty="0">
              <a:solidFill>
                <a:srgbClr val="00000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refundacije/sufinanciranje po projektima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22,7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imovine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9,7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prihodi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od administrativnih pristojbi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6,8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kuna, 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ostali prihodi –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0,4 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mil. </a:t>
            </a:r>
            <a:r>
              <a:rPr lang="hr-H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kuna,</a:t>
            </a:r>
          </a:p>
          <a:p>
            <a:pPr marL="342900" lvl="0" indent="-342900" algn="just">
              <a:spcAft>
                <a:spcPts val="0"/>
              </a:spcAft>
              <a:buFont typeface="Symbol"/>
              <a:buChar char="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k</a:t>
            </a:r>
            <a:r>
              <a:rPr lang="hr-HR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ompenzacijska mjera MF – 3,4 </a:t>
            </a:r>
            <a:r>
              <a:rPr lang="hr-HR" b="1" dirty="0" err="1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kuna.</a:t>
            </a:r>
            <a:endParaRPr lang="hr-HR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4400" noProof="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Proračun Zadarske županije po</a:t>
            </a:r>
            <a:r>
              <a:rPr kumimoji="0" lang="hr-HR" sz="9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1412776"/>
            <a:ext cx="87484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 smtClean="0">
                <a:cs typeface="Arial" pitchFamily="34" charset="0"/>
              </a:rPr>
              <a:t>    Grafikon 3. Izmjene i dopune Proračuna Zadarske županije po </a:t>
            </a:r>
            <a:r>
              <a:rPr lang="hr-HR" sz="1400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 smtClean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1500523483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9516</TotalTime>
  <Words>1142</Words>
  <Application>Microsoft Office PowerPoint</Application>
  <PresentationFormat>Prikaz na zaslonu (4:3)</PresentationFormat>
  <Paragraphs>247</Paragraphs>
  <Slides>16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Gabriola</vt:lpstr>
      <vt:lpstr>Symbol</vt:lpstr>
      <vt:lpstr>Times New Roman</vt:lpstr>
      <vt:lpstr>Office tema</vt:lpstr>
      <vt:lpstr>  REPUBLIKA HRVATSKA ZADARSKA ŽUPANIJA  Izmjene i dopune proračuna Zadarske županije za 2020. godinu  proračun za građane   </vt:lpstr>
      <vt:lpstr>Izmjene i dopune proračuna Zadarske županije za 2020. godinu (bez proračunskih korisnika)</vt:lpstr>
      <vt:lpstr>Izmjene i dopune konsolidiranog proračuna Zadarske županije za 2020. godinu (sa 64 proračunska korisnika)</vt:lpstr>
      <vt:lpstr>Fiskalni učinak na proračun</vt:lpstr>
      <vt:lpstr>Prihodi i primici Proračuna Zadarske županije</vt:lpstr>
      <vt:lpstr>Rashodi i izdaci Proračuna Zadarske županije</vt:lpstr>
      <vt:lpstr>Proračunski korisnici Zadarske županije</vt:lpstr>
      <vt:lpstr>Izvorni prihodi Zadarske županije</vt:lpstr>
      <vt:lpstr>  </vt:lpstr>
      <vt:lpstr>  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Lista projekata financiranih od međunarodnih organizacija, institucija i tijela EU i iz državnog proračuna temeljem prijenosa EU sredstava u županijski proračun po nositeljima projekata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Roko</cp:lastModifiedBy>
  <cp:revision>1258</cp:revision>
  <cp:lastPrinted>2020-07-21T08:39:56Z</cp:lastPrinted>
  <dcterms:created xsi:type="dcterms:W3CDTF">2014-10-06T07:52:48Z</dcterms:created>
  <dcterms:modified xsi:type="dcterms:W3CDTF">2020-07-21T08:39:58Z</dcterms:modified>
</cp:coreProperties>
</file>