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gif" ContentType="image/gif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charts/chart1.xml" ContentType="application/vnd.openxmlformats-officedocument.drawingml.chart+xml"/>
  <Override PartName="/ppt/notesSlides/notesSlide2.xml" ContentType="application/vnd.openxmlformats-officedocument.presentationml.notesSlide+xml"/>
  <Override PartName="/ppt/charts/chart2.xml" ContentType="application/vnd.openxmlformats-officedocument.drawingml.chart+xml"/>
  <Override PartName="/ppt/notesSlides/notesSlide3.xml" ContentType="application/vnd.openxmlformats-officedocument.presentationml.notesSlide+xml"/>
  <Override PartName="/ppt/charts/chart3.xml" ContentType="application/vnd.openxmlformats-officedocument.drawingml.chart+xml"/>
  <Override PartName="/ppt/notesSlides/notesSlide4.xml" ContentType="application/vnd.openxmlformats-officedocument.presentationml.notesSlide+xml"/>
  <Override PartName="/ppt/charts/chart4.xml" ContentType="application/vnd.openxmlformats-officedocument.drawingml.chart+xml"/>
  <Override PartName="/ppt/notesSlides/notesSlide5.xml" ContentType="application/vnd.openxmlformats-officedocument.presentationml.notesSlide+xml"/>
  <Override PartName="/ppt/charts/chart5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handoutMasterIdLst>
    <p:handoutMasterId r:id="rId18"/>
  </p:handoutMasterIdLst>
  <p:sldIdLst>
    <p:sldId id="310" r:id="rId2"/>
    <p:sldId id="328" r:id="rId3"/>
    <p:sldId id="297" r:id="rId4"/>
    <p:sldId id="298" r:id="rId5"/>
    <p:sldId id="293" r:id="rId6"/>
    <p:sldId id="315" r:id="rId7"/>
    <p:sldId id="316" r:id="rId8"/>
    <p:sldId id="317" r:id="rId9"/>
    <p:sldId id="318" r:id="rId10"/>
    <p:sldId id="319" r:id="rId11"/>
    <p:sldId id="320" r:id="rId12"/>
    <p:sldId id="321" r:id="rId13"/>
    <p:sldId id="330" r:id="rId14"/>
    <p:sldId id="325" r:id="rId15"/>
    <p:sldId id="324" r:id="rId16"/>
  </p:sldIdLst>
  <p:sldSz cx="9144000" cy="6858000" type="screen4x3"/>
  <p:notesSz cx="6735763" cy="9866313"/>
  <p:defaultTextStyle>
    <a:defPPr>
      <a:defRPr lang="sr-Latn-C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Ivan" initials="I" lastIdx="1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3399"/>
    <a:srgbClr val="567A5F"/>
    <a:srgbClr val="006666"/>
    <a:srgbClr val="A2CB9B"/>
    <a:srgbClr val="CC6600"/>
    <a:srgbClr val="3366FF"/>
    <a:srgbClr val="00CC99"/>
    <a:srgbClr val="00CC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rednji stil 2 - Isticanj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C2FFA5D-87B4-456A-9821-1D502468CF0F}" styleName="Stil teme 1 - Isticanje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284E427A-3D55-4303-BF80-6455036E1DE7}" styleName="Stil teme 1 - Isticanje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69C7853C-536D-4A76-A0AE-DD22124D55A5}" styleName="Stil teme 1 - Isticanje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  <a:tblStyle styleId="{775DCB02-9BB8-47FD-8907-85C794F793BA}" styleName="Stil teme 1 - Isticanje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  <a:tblStyle styleId="{35758FB7-9AC5-4552-8A53-C91805E547FA}" styleName="Stil teme 1 - Isticanje 5">
    <a:tblBg>
      <a:fillRef idx="2">
        <a:schemeClr val="accent5"/>
      </a:fillRef>
      <a:effectRef idx="1">
        <a:schemeClr val="accent5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Ref idx="1">
              <a:schemeClr val="accent5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  <a:fill>
          <a:solidFill>
            <a:schemeClr val="accent5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5"/>
            </a:lnRef>
          </a:left>
          <a:right>
            <a:lnRef idx="2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2">
              <a:schemeClr val="accent5"/>
            </a:lnRef>
          </a:top>
          <a:bottom>
            <a:lnRef idx="2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firstRow>
  </a:tblStyle>
  <a:tblStyle styleId="{08FB837D-C827-4EFA-A057-4D05807E0F7C}" styleName="Stil teme 1 - Isticanje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  <a:tblStyle styleId="{2D5ABB26-0587-4C30-8999-92F81FD0307C}" styleName="Bez stila, bez rešetke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D03447BB-5D67-496B-8E87-E561075AD55C}" styleName="Tamni stil 1 - Isticanje 3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wholeTbl>
    <a:band1H>
      <a:tcStyle>
        <a:tcBdr/>
        <a:fill>
          <a:solidFill>
            <a:schemeClr val="accent3">
              <a:shade val="60000"/>
            </a:schemeClr>
          </a:solidFill>
        </a:fill>
      </a:tcStyle>
    </a:band1H>
    <a:band1V>
      <a:tcStyle>
        <a:tcBdr/>
        <a:fill>
          <a:solidFill>
            <a:schemeClr val="accent3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3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3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3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073A0DAA-6AF3-43AB-8588-CEC1D06C72B9}" styleName="Srednji stil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E8034E78-7F5D-4C2E-B375-FC64B27BC917}" styleName="Tamni stil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dk1">
              <a:tint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dk1">
              <a:tint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dk1">
              <a:tint val="6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8799B23B-EC83-4686-B30A-512413B5E67A}" styleName="Svijetli stil 3 - Isticanje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93296810-A885-4BE3-A3E7-6D5BEEA58F35}" styleName="Srednji stil 2 - Isticanje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5FD0F851-EC5A-4D38-B0AD-8093EC10F338}" styleName="Svijetli stil 1 - Isticanje 5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F5AB1C69-6EDB-4FF4-983F-18BD219EF322}" styleName="Srednji stil 2 - Isticanje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BDBED569-4797-4DF1-A0F4-6AAB3CD982D8}" styleName="Svijetli stil 3 - Isticanje 5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FABFCF23-3B69-468F-B69F-88F6DE6A72F2}" styleName="Srednji stil 1 - Isticanje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5">
              <a:tint val="20000"/>
            </a:schemeClr>
          </a:solidFill>
        </a:fill>
      </a:tcStyle>
    </a:band1H>
    <a:band1V>
      <a:tcStyle>
        <a:tcBdr/>
        <a:fill>
          <a:solidFill>
            <a:schemeClr val="accent5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Row>
  </a:tblStyle>
  <a:tblStyle styleId="{9DCAF9ED-07DC-4A11-8D7F-57B35C25682E}" styleName="Srednji stil 1 - Isticanje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2">
              <a:tint val="20000"/>
            </a:schemeClr>
          </a:solidFill>
        </a:fill>
      </a:tcStyle>
    </a:band1H>
    <a:band1V>
      <a:tcStyle>
        <a:tcBdr/>
        <a:fill>
          <a:solidFill>
            <a:schemeClr val="accent2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1FECB4D8-DB02-4DC6-A0A2-4F2EBAE1DC90}" styleName="Srednji stil 1 - Isticanje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3">
              <a:tint val="20000"/>
            </a:schemeClr>
          </a:solidFill>
        </a:fill>
      </a:tcStyle>
    </a:band1H>
    <a:band1V>
      <a:tcStyle>
        <a:tcBdr/>
        <a:fill>
          <a:solidFill>
            <a:schemeClr val="accent3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Row>
  </a:tblStyle>
  <a:tblStyle styleId="{10A1B5D5-9B99-4C35-A422-299274C87663}" styleName="Srednji stil 1 - Isticanje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6">
              <a:tint val="20000"/>
            </a:schemeClr>
          </a:solidFill>
        </a:fill>
      </a:tcStyle>
    </a:band1H>
    <a:band1V>
      <a:tcStyle>
        <a:tcBdr/>
        <a:fill>
          <a:solidFill>
            <a:schemeClr val="accent6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017" autoAdjust="0"/>
    <p:restoredTop sz="93515" autoAdjust="0"/>
  </p:normalViewPr>
  <p:slideViewPr>
    <p:cSldViewPr>
      <p:cViewPr varScale="1">
        <p:scale>
          <a:sx n="109" d="100"/>
          <a:sy n="109" d="100"/>
        </p:scale>
        <p:origin x="1884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commentAuthors" Target="commentAuthor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Radni_list_programa_Microsoft_Excel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Radni_list_programa_Microsoft_Excel2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Radni_list_programa_Microsoft_Excel3.xlsx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Radni_list_programa_Microsoft_Excel4.xlsx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Radni_list_programa_Microsoft_Excel5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r-H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2109323711506802"/>
          <c:y val="0.16713366270850061"/>
          <c:w val="0.43296920000341882"/>
          <c:h val="0.55182349020043564"/>
        </c:manualLayout>
      </c:layout>
      <c:pieChart>
        <c:varyColors val="1"/>
        <c:ser>
          <c:idx val="0"/>
          <c:order val="0"/>
          <c:tx>
            <c:strRef>
              <c:f>List1!$B$1</c:f>
              <c:strCache>
                <c:ptCount val="1"/>
                <c:pt idx="0">
                  <c:v>Stupac1</c:v>
                </c:pt>
              </c:strCache>
            </c:strRef>
          </c:tx>
          <c:explosion val="14"/>
          <c:dPt>
            <c:idx val="6"/>
            <c:bubble3D val="0"/>
            <c:explosion val="22"/>
          </c:dPt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900" b="1"/>
                </a:pPr>
                <a:endParaRPr lang="sr-Latn-R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extLst>
              <c:ext xmlns:c15="http://schemas.microsoft.com/office/drawing/2012/chart" uri="{CE6537A1-D6FC-4f65-9D91-7224C49458BB}">
                <c15:layout/>
              </c:ext>
            </c:extLst>
          </c:dLbls>
          <c:cat>
            <c:strRef>
              <c:f>List1!$A$2:$A$10</c:f>
              <c:strCache>
                <c:ptCount val="9"/>
                <c:pt idx="0">
                  <c:v>61 PRIHODI OD POREZA (60,8 mil)</c:v>
                </c:pt>
                <c:pt idx="1">
                  <c:v>63 POMOĆI IZ INOZ. I OST. SUBJEKATA (95 mil)</c:v>
                </c:pt>
                <c:pt idx="2">
                  <c:v>64 PRIHODI OD IMOVINE (12,3 mil)</c:v>
                </c:pt>
                <c:pt idx="3">
                  <c:v>65 PRIHODI OD ADMIN. PRISTOJBI (18.9 mil)</c:v>
                </c:pt>
                <c:pt idx="4">
                  <c:v>66 PRIHODI OD PRODAJE ROBE, USLUGA, DONACIJA (19 mil)</c:v>
                </c:pt>
                <c:pt idx="5">
                  <c:v>68 OSTALI PRIHODI (0,1 mil)</c:v>
                </c:pt>
                <c:pt idx="6">
                  <c:v>72 PRIHODI OD PRODAJE NEFIN. IMOVINE (0,9 mil)</c:v>
                </c:pt>
                <c:pt idx="7">
                  <c:v>81 PRIMICI OD FIN IMOVINE (0,13 mil)</c:v>
                </c:pt>
                <c:pt idx="8">
                  <c:v>92 VLASTITI IZVORI (22,3 mil)</c:v>
                </c:pt>
              </c:strCache>
            </c:strRef>
          </c:cat>
          <c:val>
            <c:numRef>
              <c:f>List1!$B$2:$B$10</c:f>
              <c:numCache>
                <c:formatCode>0.00%</c:formatCode>
                <c:ptCount val="9"/>
                <c:pt idx="0">
                  <c:v>0.26500000000000001</c:v>
                </c:pt>
                <c:pt idx="1">
                  <c:v>0.41400000000000003</c:v>
                </c:pt>
                <c:pt idx="2">
                  <c:v>5.4000000000000006E-2</c:v>
                </c:pt>
                <c:pt idx="3">
                  <c:v>8.2000000000000003E-2</c:v>
                </c:pt>
                <c:pt idx="4">
                  <c:v>8.3000000000000018E-2</c:v>
                </c:pt>
                <c:pt idx="5">
                  <c:v>4.0000000000000013E-4</c:v>
                </c:pt>
                <c:pt idx="6">
                  <c:v>4.000000000000001E-3</c:v>
                </c:pt>
                <c:pt idx="7">
                  <c:v>6.0000000000000016E-4</c:v>
                </c:pt>
                <c:pt idx="8">
                  <c:v>9.7000000000000017E-2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effectLst>
          <a:outerShdw blurRad="50800" dist="38100" dir="16200000" rotWithShape="0">
            <a:prstClr val="black">
              <a:alpha val="40000"/>
            </a:prstClr>
          </a:outerShdw>
        </a:effectLst>
      </c:spPr>
    </c:plotArea>
    <c:legend>
      <c:legendPos val="r"/>
      <c:layout>
        <c:manualLayout>
          <c:xMode val="edge"/>
          <c:yMode val="edge"/>
          <c:x val="0.59895033030518208"/>
          <c:y val="0"/>
          <c:w val="0.399992735849866"/>
          <c:h val="0.99999662199695061"/>
        </c:manualLayout>
      </c:layout>
      <c:overlay val="0"/>
      <c:txPr>
        <a:bodyPr/>
        <a:lstStyle/>
        <a:p>
          <a:pPr>
            <a:defRPr sz="900"/>
          </a:pPr>
          <a:endParaRPr lang="sr-Latn-RS"/>
        </a:p>
      </c:txPr>
    </c:legend>
    <c:plotVisOnly val="1"/>
    <c:dispBlanksAs val="gap"/>
    <c:showDLblsOverMax val="0"/>
  </c:chart>
  <c:txPr>
    <a:bodyPr/>
    <a:lstStyle/>
    <a:p>
      <a:pPr>
        <a:defRPr sz="1800"/>
      </a:pPr>
      <a:endParaRPr lang="sr-Latn-RS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r-H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4.6320548974075774E-2"/>
          <c:y val="0.14265552415080057"/>
          <c:w val="0.42251068473611586"/>
          <c:h val="0.46184675337391951"/>
        </c:manualLayout>
      </c:layout>
      <c:pieChart>
        <c:varyColors val="1"/>
        <c:ser>
          <c:idx val="0"/>
          <c:order val="0"/>
          <c:tx>
            <c:strRef>
              <c:f>List1!$B$1</c:f>
              <c:strCache>
                <c:ptCount val="1"/>
                <c:pt idx="0">
                  <c:v>Prodaja</c:v>
                </c:pt>
              </c:strCache>
            </c:strRef>
          </c:tx>
          <c:dPt>
            <c:idx val="0"/>
            <c:bubble3D val="0"/>
            <c:explosion val="11"/>
          </c:dPt>
          <c:dPt>
            <c:idx val="1"/>
            <c:bubble3D val="0"/>
            <c:explosion val="8"/>
          </c:dPt>
          <c:dPt>
            <c:idx val="2"/>
            <c:bubble3D val="0"/>
            <c:explosion val="3"/>
          </c:dPt>
          <c:dPt>
            <c:idx val="4"/>
            <c:bubble3D val="0"/>
            <c:explosion val="9"/>
          </c:dPt>
          <c:dPt>
            <c:idx val="5"/>
            <c:bubble3D val="0"/>
            <c:explosion val="3"/>
          </c:dPt>
          <c:dPt>
            <c:idx val="6"/>
            <c:bubble3D val="0"/>
            <c:explosion val="3"/>
          </c:dPt>
          <c:dPt>
            <c:idx val="8"/>
            <c:bubble3D val="0"/>
            <c:explosion val="15"/>
          </c:dPt>
          <c:dPt>
            <c:idx val="9"/>
            <c:bubble3D val="0"/>
            <c:explosion val="10"/>
          </c:dPt>
          <c:dPt>
            <c:idx val="10"/>
            <c:bubble3D val="0"/>
            <c:explosion val="11"/>
          </c:dPt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900" b="1"/>
                </a:pPr>
                <a:endParaRPr lang="sr-Latn-R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extLst>
              <c:ext xmlns:c15="http://schemas.microsoft.com/office/drawing/2012/chart" uri="{CE6537A1-D6FC-4f65-9D91-7224C49458BB}">
                <c15:layout/>
              </c:ext>
            </c:extLst>
          </c:dLbls>
          <c:cat>
            <c:strRef>
              <c:f>List1!$A$2:$A$12</c:f>
              <c:strCache>
                <c:ptCount val="11"/>
                <c:pt idx="0">
                  <c:v>RASHODI ZA ZAPOSLENE (34,3 mil)</c:v>
                </c:pt>
                <c:pt idx="1">
                  <c:v>MATERIJALNI RASHODI (100,8 mil)</c:v>
                </c:pt>
                <c:pt idx="2">
                  <c:v>FINANCIJSKI RASHODI (0.88 mil</c:v>
                </c:pt>
                <c:pt idx="3">
                  <c:v>SUBVENCIJE (2,4 mil)</c:v>
                </c:pt>
                <c:pt idx="4">
                  <c:v>POMOĆI (9,7 mil)</c:v>
                </c:pt>
                <c:pt idx="5">
                  <c:v>NAKNADE GRAĐ. I KUĆANSTVIMA IZ PRORAČ. (14,9 mil.)</c:v>
                </c:pt>
                <c:pt idx="6">
                  <c:v>OSTALI RASHODI (19,9 mil)</c:v>
                </c:pt>
                <c:pt idx="7">
                  <c:v>RASHODI ZA NABAVU. NEPR. DUG IMOVINE (0,08 mil)</c:v>
                </c:pt>
                <c:pt idx="8">
                  <c:v>RASHODI ZA NABAVU PROIZV. DUG. IMOVINE (24,1 mil)</c:v>
                </c:pt>
                <c:pt idx="9">
                  <c:v>RASHODI ZA DODATNA FIN. ULAGANJA NA NEFIN. IM. (11,2 mil)</c:v>
                </c:pt>
                <c:pt idx="10">
                  <c:v>IZDACI ZA OTPLATE GLAVNICE PRIM. ZAJMOVA (1,4 mil)</c:v>
                </c:pt>
              </c:strCache>
            </c:strRef>
          </c:cat>
          <c:val>
            <c:numRef>
              <c:f>List1!$B$2:$B$12</c:f>
              <c:numCache>
                <c:formatCode>0.00%</c:formatCode>
                <c:ptCount val="11"/>
                <c:pt idx="0">
                  <c:v>0.15600000000000003</c:v>
                </c:pt>
                <c:pt idx="1">
                  <c:v>0.45900000000000002</c:v>
                </c:pt>
                <c:pt idx="2">
                  <c:v>4.000000000000001E-3</c:v>
                </c:pt>
                <c:pt idx="3">
                  <c:v>1.0999999999999998E-2</c:v>
                </c:pt>
                <c:pt idx="4">
                  <c:v>4.3999999999999997E-2</c:v>
                </c:pt>
                <c:pt idx="5">
                  <c:v>6.8000000000000019E-2</c:v>
                </c:pt>
                <c:pt idx="6">
                  <c:v>9.1000000000000025E-2</c:v>
                </c:pt>
                <c:pt idx="7">
                  <c:v>4.0000000000000007E-4</c:v>
                </c:pt>
                <c:pt idx="8">
                  <c:v>0.11</c:v>
                </c:pt>
                <c:pt idx="9">
                  <c:v>5.1000000000000004E-2</c:v>
                </c:pt>
                <c:pt idx="10">
                  <c:v>6.000000000000001E-3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</c:plotArea>
    <c:legend>
      <c:legendPos val="r"/>
      <c:layout>
        <c:manualLayout>
          <c:xMode val="edge"/>
          <c:yMode val="edge"/>
          <c:x val="0.56743836472760301"/>
          <c:y val="1.7920627866744965E-2"/>
          <c:w val="0.42579151144177563"/>
          <c:h val="0.82939348546960001"/>
        </c:manualLayout>
      </c:layout>
      <c:overlay val="0"/>
      <c:txPr>
        <a:bodyPr/>
        <a:lstStyle/>
        <a:p>
          <a:pPr>
            <a:defRPr sz="900"/>
          </a:pPr>
          <a:endParaRPr lang="sr-Latn-RS"/>
        </a:p>
      </c:txPr>
    </c:legend>
    <c:plotVisOnly val="1"/>
    <c:dispBlanksAs val="gap"/>
    <c:showDLblsOverMax val="0"/>
  </c:chart>
  <c:txPr>
    <a:bodyPr/>
    <a:lstStyle/>
    <a:p>
      <a:pPr>
        <a:defRPr sz="1800"/>
      </a:pPr>
      <a:endParaRPr lang="sr-Latn-RS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r-HR"/>
  <c:roundedCorners val="0"/>
  <mc:AlternateContent xmlns:mc="http://schemas.openxmlformats.org/markup-compatibility/2006">
    <mc:Choice xmlns:c14="http://schemas.microsoft.com/office/drawing/2007/8/2/chart" Requires="c14">
      <c14:style val="137"/>
    </mc:Choice>
    <mc:Fallback>
      <c:style val="37"/>
    </mc:Fallback>
  </mc:AlternateContent>
  <c:chart>
    <c:autoTitleDeleted val="1"/>
    <c:plotArea>
      <c:layout>
        <c:manualLayout>
          <c:layoutTarget val="inner"/>
          <c:xMode val="edge"/>
          <c:yMode val="edge"/>
          <c:x val="0.41563842955502484"/>
          <c:y val="3.3323473846917161E-2"/>
          <c:w val="0.57110271916689692"/>
          <c:h val="0.93335305230616572"/>
        </c:manualLayout>
      </c:layout>
      <c:barChart>
        <c:barDir val="bar"/>
        <c:grouping val="clustered"/>
        <c:varyColors val="0"/>
        <c:ser>
          <c:idx val="0"/>
          <c:order val="0"/>
          <c:tx>
            <c:strRef>
              <c:f>List1!$B$1</c:f>
              <c:strCache>
                <c:ptCount val="1"/>
                <c:pt idx="0">
                  <c:v>Skup 1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000" b="1"/>
                </a:pPr>
                <a:endParaRPr lang="sr-Latn-R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List1!$A$2:$A$11</c:f>
              <c:strCache>
                <c:ptCount val="10"/>
                <c:pt idx="0">
                  <c:v>10. Pravni i zajednički poslovi (9 mil)</c:v>
                </c:pt>
                <c:pt idx="1">
                  <c:v>9. Razvoj i europski procesi (18,76 mil)</c:v>
                </c:pt>
                <c:pt idx="2">
                  <c:v>8. More i turizam (6,92 mil)</c:v>
                </c:pt>
                <c:pt idx="3">
                  <c:v>7. Poljoprivreda (7,58 mil)</c:v>
                </c:pt>
                <c:pt idx="4">
                  <c:v>6. Gospodarstvo (6,06 mil)</c:v>
                </c:pt>
                <c:pt idx="5">
                  <c:v>5. Prostorno uređenje, zaštita okol. i kom. poslovi (8,43 mil)</c:v>
                </c:pt>
                <c:pt idx="6">
                  <c:v>4. Zdravstvo i socijalna skrb (35,23 mil)</c:v>
                </c:pt>
                <c:pt idx="7">
                  <c:v>3. Društvene djelatnosti (104,91 mil)</c:v>
                </c:pt>
                <c:pt idx="8">
                  <c:v>2. Proračun i financije (20,89 mil)</c:v>
                </c:pt>
                <c:pt idx="9">
                  <c:v>1. Ured župana (1,96 mil)</c:v>
                </c:pt>
              </c:strCache>
            </c:strRef>
          </c:cat>
          <c:val>
            <c:numRef>
              <c:f>List1!$B$2:$B$11</c:f>
              <c:numCache>
                <c:formatCode>0.00%</c:formatCode>
                <c:ptCount val="10"/>
                <c:pt idx="0">
                  <c:v>4.1000000000000002E-2</c:v>
                </c:pt>
                <c:pt idx="1">
                  <c:v>8.5300000000000001E-2</c:v>
                </c:pt>
                <c:pt idx="2">
                  <c:v>3.15E-2</c:v>
                </c:pt>
                <c:pt idx="3">
                  <c:v>3.4500000000000003E-2</c:v>
                </c:pt>
                <c:pt idx="4">
                  <c:v>2.7600000000000059E-2</c:v>
                </c:pt>
                <c:pt idx="5">
                  <c:v>3.8399999999999997E-2</c:v>
                </c:pt>
                <c:pt idx="6">
                  <c:v>0.1603</c:v>
                </c:pt>
                <c:pt idx="7">
                  <c:v>0.47740000000000032</c:v>
                </c:pt>
                <c:pt idx="8">
                  <c:v>9.5100000000000004E-2</c:v>
                </c:pt>
                <c:pt idx="9">
                  <c:v>8.9000000000000207E-3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75"/>
        <c:axId val="278485576"/>
        <c:axId val="278487536"/>
      </c:barChart>
      <c:catAx>
        <c:axId val="278485576"/>
        <c:scaling>
          <c:orientation val="minMax"/>
        </c:scaling>
        <c:delete val="0"/>
        <c:axPos val="l"/>
        <c:numFmt formatCode="General" sourceLinked="0"/>
        <c:majorTickMark val="none"/>
        <c:minorTickMark val="none"/>
        <c:tickLblPos val="nextTo"/>
        <c:txPr>
          <a:bodyPr/>
          <a:lstStyle/>
          <a:p>
            <a:pPr>
              <a:defRPr sz="900" b="1">
                <a:latin typeface="Arial" pitchFamily="34" charset="0"/>
                <a:cs typeface="Arial" pitchFamily="34" charset="0"/>
              </a:defRPr>
            </a:pPr>
            <a:endParaRPr lang="sr-Latn-RS"/>
          </a:p>
        </c:txPr>
        <c:crossAx val="278487536"/>
        <c:crosses val="autoZero"/>
        <c:auto val="1"/>
        <c:lblAlgn val="ctr"/>
        <c:lblOffset val="100"/>
        <c:noMultiLvlLbl val="0"/>
      </c:catAx>
      <c:valAx>
        <c:axId val="278487536"/>
        <c:scaling>
          <c:orientation val="minMax"/>
        </c:scaling>
        <c:delete val="1"/>
        <c:axPos val="b"/>
        <c:numFmt formatCode="0.00%" sourceLinked="1"/>
        <c:majorTickMark val="none"/>
        <c:minorTickMark val="none"/>
        <c:tickLblPos val="none"/>
        <c:crossAx val="278485576"/>
        <c:crosses val="autoZero"/>
        <c:crossBetween val="between"/>
      </c:valAx>
    </c:plotArea>
    <c:plotVisOnly val="1"/>
    <c:dispBlanksAs val="gap"/>
    <c:showDLblsOverMax val="0"/>
  </c:chart>
  <c:spPr>
    <a:effectLst>
      <a:outerShdw blurRad="50800" dist="38100" dir="16200000" rotWithShape="0">
        <a:prstClr val="black">
          <a:alpha val="40000"/>
        </a:prstClr>
      </a:outerShdw>
    </a:effectLst>
  </c:spPr>
  <c:txPr>
    <a:bodyPr/>
    <a:lstStyle/>
    <a:p>
      <a:pPr>
        <a:defRPr sz="1800"/>
      </a:pPr>
      <a:endParaRPr lang="sr-Latn-RS"/>
    </a:p>
  </c:txPr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r-HR"/>
  <c:roundedCorners val="0"/>
  <mc:AlternateContent xmlns:mc="http://schemas.openxmlformats.org/markup-compatibility/2006">
    <mc:Choice xmlns:c14="http://schemas.microsoft.com/office/drawing/2007/8/2/chart" Requires="c14">
      <c14:style val="137"/>
    </mc:Choice>
    <mc:Fallback>
      <c:style val="37"/>
    </mc:Fallback>
  </mc:AlternateContent>
  <c:chart>
    <c:autoTitleDeleted val="1"/>
    <c:plotArea>
      <c:layout/>
      <c:barChart>
        <c:barDir val="bar"/>
        <c:grouping val="clustered"/>
        <c:varyColors val="0"/>
        <c:ser>
          <c:idx val="0"/>
          <c:order val="0"/>
          <c:tx>
            <c:strRef>
              <c:f>List1!$B$1</c:f>
              <c:strCache>
                <c:ptCount val="1"/>
                <c:pt idx="0">
                  <c:v>Skup 1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000" b="1"/>
                </a:pPr>
                <a:endParaRPr lang="sr-Latn-R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List1!$A$2:$A$9</c:f>
              <c:strCache>
                <c:ptCount val="8"/>
                <c:pt idx="0">
                  <c:v>Zaštita okoliša (3,95 mil)</c:v>
                </c:pt>
                <c:pt idx="1">
                  <c:v>Socijalna zaštita (10,31 mil)</c:v>
                </c:pt>
                <c:pt idx="2">
                  <c:v>Ekonomski poslovi (15,75 mil)</c:v>
                </c:pt>
                <c:pt idx="3">
                  <c:v>Rekreacija, kultura i religija (15,79 mil)</c:v>
                </c:pt>
                <c:pt idx="4">
                  <c:v>Zdravstvo (24,58 mil)</c:v>
                </c:pt>
                <c:pt idx="5">
                  <c:v>Usluge unapređ. stan. i zajednice (31,37 mil)</c:v>
                </c:pt>
                <c:pt idx="6">
                  <c:v>Opće javne usluge (32,16 mil)</c:v>
                </c:pt>
                <c:pt idx="7">
                  <c:v>Obrazovanje (85,83 mil)</c:v>
                </c:pt>
              </c:strCache>
            </c:strRef>
          </c:cat>
          <c:val>
            <c:numRef>
              <c:f>List1!$B$2:$B$9</c:f>
              <c:numCache>
                <c:formatCode>0.00%</c:formatCode>
                <c:ptCount val="8"/>
                <c:pt idx="0">
                  <c:v>1.7999999999999999E-2</c:v>
                </c:pt>
                <c:pt idx="1">
                  <c:v>4.6899999999999997E-2</c:v>
                </c:pt>
                <c:pt idx="2">
                  <c:v>7.1700000000000014E-2</c:v>
                </c:pt>
                <c:pt idx="3">
                  <c:v>7.1900000000000006E-2</c:v>
                </c:pt>
                <c:pt idx="4">
                  <c:v>0.1119</c:v>
                </c:pt>
                <c:pt idx="5">
                  <c:v>0.14269999999999999</c:v>
                </c:pt>
                <c:pt idx="6">
                  <c:v>0.14630000000000001</c:v>
                </c:pt>
                <c:pt idx="7">
                  <c:v>0.39060000000000056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overlap val="-25"/>
        <c:axId val="334018432"/>
        <c:axId val="334015688"/>
      </c:barChart>
      <c:catAx>
        <c:axId val="334018432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txPr>
          <a:bodyPr/>
          <a:lstStyle/>
          <a:p>
            <a:pPr>
              <a:defRPr sz="900" b="1">
                <a:latin typeface="Arial" pitchFamily="34" charset="0"/>
                <a:cs typeface="Arial" pitchFamily="34" charset="0"/>
              </a:defRPr>
            </a:pPr>
            <a:endParaRPr lang="sr-Latn-RS"/>
          </a:p>
        </c:txPr>
        <c:crossAx val="334015688"/>
        <c:crosses val="autoZero"/>
        <c:auto val="1"/>
        <c:lblAlgn val="ctr"/>
        <c:lblOffset val="100"/>
        <c:noMultiLvlLbl val="0"/>
      </c:catAx>
      <c:valAx>
        <c:axId val="334015688"/>
        <c:scaling>
          <c:orientation val="minMax"/>
        </c:scaling>
        <c:delete val="1"/>
        <c:axPos val="b"/>
        <c:numFmt formatCode="0.00%" sourceLinked="1"/>
        <c:majorTickMark val="out"/>
        <c:minorTickMark val="none"/>
        <c:tickLblPos val="none"/>
        <c:crossAx val="334018432"/>
        <c:crosses val="autoZero"/>
        <c:crossBetween val="between"/>
      </c:valAx>
    </c:plotArea>
    <c:plotVisOnly val="1"/>
    <c:dispBlanksAs val="gap"/>
    <c:showDLblsOverMax val="0"/>
  </c:chart>
  <c:spPr>
    <a:effectLst>
      <a:outerShdw blurRad="50800" dist="38100" dir="16200000" rotWithShape="0">
        <a:prstClr val="black">
          <a:alpha val="40000"/>
        </a:prstClr>
      </a:outerShdw>
    </a:effectLst>
  </c:spPr>
  <c:txPr>
    <a:bodyPr/>
    <a:lstStyle/>
    <a:p>
      <a:pPr>
        <a:defRPr sz="1800"/>
      </a:pPr>
      <a:endParaRPr lang="sr-Latn-RS"/>
    </a:p>
  </c:txPr>
  <c:externalData r:id="rId1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r-H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9.8654028862694393E-2"/>
          <c:y val="9.0523191025913025E-2"/>
          <c:w val="0.8754987472656296"/>
          <c:h val="0.78731003794191157"/>
        </c:manualLayout>
      </c:layout>
      <c:barChart>
        <c:barDir val="col"/>
        <c:grouping val="stacked"/>
        <c:varyColors val="0"/>
        <c:ser>
          <c:idx val="0"/>
          <c:order val="0"/>
          <c:tx>
            <c:strRef>
              <c:f>List1!$B$1</c:f>
              <c:strCache>
                <c:ptCount val="1"/>
                <c:pt idx="0">
                  <c:v>Prioritet 1.1</c:v>
                </c:pt>
              </c:strCache>
            </c:strRef>
          </c:tx>
          <c:spPr>
            <a:solidFill>
              <a:schemeClr val="tx2">
                <a:lumMod val="60000"/>
                <a:lumOff val="40000"/>
              </a:schemeClr>
            </a:solidFill>
            <a:ln>
              <a:noFill/>
            </a:ln>
          </c:spPr>
          <c:invertIfNegative val="0"/>
          <c:dLbls>
            <c:dLbl>
              <c:idx val="0"/>
              <c:layout/>
              <c:tx>
                <c:rich>
                  <a:bodyPr/>
                  <a:lstStyle/>
                  <a:p>
                    <a:r>
                      <a:rPr lang="en-US" b="1" dirty="0" smtClean="0"/>
                      <a:t>713.845,76 kn</a:t>
                    </a:r>
                    <a:endParaRPr lang="en-US" b="1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List1!$A$2:$A$5</c:f>
              <c:strCache>
                <c:ptCount val="4"/>
                <c:pt idx="0">
                  <c:v>C1. Uspostava učinkovitog sustava upravljanja potencijalima i resursima               </c:v>
                </c:pt>
                <c:pt idx="1">
                  <c:v>C2. Razvoj konkurentnog poduzetništva, turizma, poljoprivrede i ribarstva           </c:v>
                </c:pt>
                <c:pt idx="2">
                  <c:v>C3. Prepoznatljivost i očuvanje kulturne i prirodne baštine                                      </c:v>
                </c:pt>
                <c:pt idx="3">
                  <c:v>C4. Unapređenje zaštite okoliša i kvalitete života</c:v>
                </c:pt>
              </c:strCache>
            </c:strRef>
          </c:cat>
          <c:val>
            <c:numRef>
              <c:f>List1!$B$2:$B$5</c:f>
              <c:numCache>
                <c:formatCode>General</c:formatCode>
                <c:ptCount val="4"/>
                <c:pt idx="0" formatCode="0.00">
                  <c:v>713845.76000000001</c:v>
                </c:pt>
              </c:numCache>
            </c:numRef>
          </c:val>
        </c:ser>
        <c:ser>
          <c:idx val="1"/>
          <c:order val="1"/>
          <c:tx>
            <c:strRef>
              <c:f>List1!$C$1</c:f>
              <c:strCache>
                <c:ptCount val="1"/>
                <c:pt idx="0">
                  <c:v>Prioritet 1.2</c:v>
                </c:pt>
              </c:strCache>
            </c:strRef>
          </c:tx>
          <c:spPr>
            <a:solidFill>
              <a:schemeClr val="tx2">
                <a:lumMod val="40000"/>
                <a:lumOff val="60000"/>
              </a:schemeClr>
            </a:solidFill>
            <a:ln>
              <a:noFill/>
            </a:ln>
          </c:spPr>
          <c:invertIfNegative val="0"/>
          <c:dLbls>
            <c:dLbl>
              <c:idx val="0"/>
              <c:layout/>
              <c:tx>
                <c:rich>
                  <a:bodyPr/>
                  <a:lstStyle/>
                  <a:p>
                    <a:r>
                      <a:rPr lang="en-US" b="1" dirty="0" smtClean="0"/>
                      <a:t>582.174,30 kn</a:t>
                    </a:r>
                    <a:endParaRPr lang="en-US" b="1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List1!$A$2:$A$5</c:f>
              <c:strCache>
                <c:ptCount val="4"/>
                <c:pt idx="0">
                  <c:v>C1. Uspostava učinkovitog sustava upravljanja potencijalima i resursima               </c:v>
                </c:pt>
                <c:pt idx="1">
                  <c:v>C2. Razvoj konkurentnog poduzetništva, turizma, poljoprivrede i ribarstva           </c:v>
                </c:pt>
                <c:pt idx="2">
                  <c:v>C3. Prepoznatljivost i očuvanje kulturne i prirodne baštine                                      </c:v>
                </c:pt>
                <c:pt idx="3">
                  <c:v>C4. Unapređenje zaštite okoliša i kvalitete života</c:v>
                </c:pt>
              </c:strCache>
            </c:strRef>
          </c:cat>
          <c:val>
            <c:numRef>
              <c:f>List1!$C$2:$C$5</c:f>
              <c:numCache>
                <c:formatCode>General</c:formatCode>
                <c:ptCount val="4"/>
                <c:pt idx="0" formatCode="0.00">
                  <c:v>582174.30000000005</c:v>
                </c:pt>
              </c:numCache>
            </c:numRef>
          </c:val>
        </c:ser>
        <c:ser>
          <c:idx val="2"/>
          <c:order val="2"/>
          <c:tx>
            <c:strRef>
              <c:f>List1!$D$1</c:f>
              <c:strCache>
                <c:ptCount val="1"/>
                <c:pt idx="0">
                  <c:v>Prioritet 1.3</c:v>
                </c:pt>
              </c:strCache>
            </c:strRef>
          </c:tx>
          <c:spPr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c:spPr>
          <c:invertIfNegative val="0"/>
          <c:dLbls>
            <c:dLbl>
              <c:idx val="0"/>
              <c:layout/>
              <c:tx>
                <c:rich>
                  <a:bodyPr/>
                  <a:lstStyle/>
                  <a:p>
                    <a:r>
                      <a:rPr lang="en-US" b="1" dirty="0" smtClean="0"/>
                      <a:t>1.108.651,93 kn</a:t>
                    </a:r>
                    <a:endParaRPr lang="en-US" b="1" dirty="0"/>
                  </a:p>
                </c:rich>
              </c:tx>
              <c:dLblPos val="ctr"/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numFmt formatCode="#,##0.00[$kn-41A]" sourceLinked="0"/>
            <c:spPr>
              <a:noFill/>
              <a:ln>
                <a:noFill/>
              </a:ln>
              <a:effectLst/>
            </c:spPr>
            <c:dLblPos val="ctr"/>
            <c:showLegendKey val="0"/>
            <c:showVal val="1"/>
            <c:showCatName val="1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List1!$A$2:$A$5</c:f>
              <c:strCache>
                <c:ptCount val="4"/>
                <c:pt idx="0">
                  <c:v>C1. Uspostava učinkovitog sustava upravljanja potencijalima i resursima               </c:v>
                </c:pt>
                <c:pt idx="1">
                  <c:v>C2. Razvoj konkurentnog poduzetništva, turizma, poljoprivrede i ribarstva           </c:v>
                </c:pt>
                <c:pt idx="2">
                  <c:v>C3. Prepoznatljivost i očuvanje kulturne i prirodne baštine                                      </c:v>
                </c:pt>
                <c:pt idx="3">
                  <c:v>C4. Unapređenje zaštite okoliša i kvalitete života</c:v>
                </c:pt>
              </c:strCache>
            </c:strRef>
          </c:cat>
          <c:val>
            <c:numRef>
              <c:f>List1!$D$2:$D$5</c:f>
              <c:numCache>
                <c:formatCode>General</c:formatCode>
                <c:ptCount val="4"/>
                <c:pt idx="0" formatCode="0.00">
                  <c:v>1108651.93</c:v>
                </c:pt>
              </c:numCache>
            </c:numRef>
          </c:val>
        </c:ser>
        <c:ser>
          <c:idx val="3"/>
          <c:order val="3"/>
          <c:tx>
            <c:strRef>
              <c:f>List1!$E$1</c:f>
              <c:strCache>
                <c:ptCount val="1"/>
                <c:pt idx="0">
                  <c:v>Prioritet 2.1</c:v>
                </c:pt>
              </c:strCache>
            </c:strRef>
          </c:tx>
          <c:spPr>
            <a:solidFill>
              <a:schemeClr val="accent4">
                <a:lumMod val="60000"/>
                <a:lumOff val="40000"/>
              </a:schemeClr>
            </a:solidFill>
            <a:ln>
              <a:noFill/>
            </a:ln>
          </c:spPr>
          <c:invertIfNegative val="0"/>
          <c:dLbls>
            <c:dLbl>
              <c:idx val="1"/>
              <c:layout/>
              <c:tx>
                <c:rich>
                  <a:bodyPr/>
                  <a:lstStyle/>
                  <a:p>
                    <a:r>
                      <a:rPr lang="en-US" b="1" dirty="0" smtClean="0"/>
                      <a:t>1.016.137,42 kn</a:t>
                    </a:r>
                    <a:endParaRPr lang="en-US" b="1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List1!$A$2:$A$5</c:f>
              <c:strCache>
                <c:ptCount val="4"/>
                <c:pt idx="0">
                  <c:v>C1. Uspostava učinkovitog sustava upravljanja potencijalima i resursima               </c:v>
                </c:pt>
                <c:pt idx="1">
                  <c:v>C2. Razvoj konkurentnog poduzetništva, turizma, poljoprivrede i ribarstva           </c:v>
                </c:pt>
                <c:pt idx="2">
                  <c:v>C3. Prepoznatljivost i očuvanje kulturne i prirodne baštine                                      </c:v>
                </c:pt>
                <c:pt idx="3">
                  <c:v>C4. Unapređenje zaštite okoliša i kvalitete života</c:v>
                </c:pt>
              </c:strCache>
            </c:strRef>
          </c:cat>
          <c:val>
            <c:numRef>
              <c:f>List1!$E$2:$E$5</c:f>
              <c:numCache>
                <c:formatCode>0.00</c:formatCode>
                <c:ptCount val="4"/>
                <c:pt idx="1">
                  <c:v>1106137.42</c:v>
                </c:pt>
              </c:numCache>
            </c:numRef>
          </c:val>
        </c:ser>
        <c:ser>
          <c:idx val="4"/>
          <c:order val="4"/>
          <c:tx>
            <c:strRef>
              <c:f>List1!$F$1</c:f>
              <c:strCache>
                <c:ptCount val="1"/>
                <c:pt idx="0">
                  <c:v>Prioritet 2.2</c:v>
                </c:pt>
              </c:strCache>
            </c:strRef>
          </c:tx>
          <c:spPr>
            <a:solidFill>
              <a:schemeClr val="accent2">
                <a:lumMod val="20000"/>
                <a:lumOff val="80000"/>
              </a:schemeClr>
            </a:solidFill>
            <a:ln>
              <a:noFill/>
            </a:ln>
          </c:spPr>
          <c:invertIfNegative val="0"/>
          <c:dLbls>
            <c:dLbl>
              <c:idx val="1"/>
              <c:layout/>
              <c:tx>
                <c:rich>
                  <a:bodyPr/>
                  <a:lstStyle/>
                  <a:p>
                    <a:r>
                      <a:rPr lang="en-US" b="1" dirty="0" smtClean="0"/>
                      <a:t>2.342.533,85 kn</a:t>
                    </a:r>
                    <a:endParaRPr lang="en-US" b="1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List1!$A$2:$A$5</c:f>
              <c:strCache>
                <c:ptCount val="4"/>
                <c:pt idx="0">
                  <c:v>C1. Uspostava učinkovitog sustava upravljanja potencijalima i resursima               </c:v>
                </c:pt>
                <c:pt idx="1">
                  <c:v>C2. Razvoj konkurentnog poduzetništva, turizma, poljoprivrede i ribarstva           </c:v>
                </c:pt>
                <c:pt idx="2">
                  <c:v>C3. Prepoznatljivost i očuvanje kulturne i prirodne baštine                                      </c:v>
                </c:pt>
                <c:pt idx="3">
                  <c:v>C4. Unapređenje zaštite okoliša i kvalitete života</c:v>
                </c:pt>
              </c:strCache>
            </c:strRef>
          </c:cat>
          <c:val>
            <c:numRef>
              <c:f>List1!$F$2:$F$5</c:f>
              <c:numCache>
                <c:formatCode>General</c:formatCode>
                <c:ptCount val="4"/>
                <c:pt idx="1">
                  <c:v>2342533.85</c:v>
                </c:pt>
              </c:numCache>
            </c:numRef>
          </c:val>
        </c:ser>
        <c:ser>
          <c:idx val="5"/>
          <c:order val="5"/>
          <c:tx>
            <c:strRef>
              <c:f>List1!$G$1</c:f>
              <c:strCache>
                <c:ptCount val="1"/>
                <c:pt idx="0">
                  <c:v>Prioritet 2.3</c:v>
                </c:pt>
              </c:strCache>
            </c:strRef>
          </c:tx>
          <c:spPr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</c:spPr>
          <c:invertIfNegative val="0"/>
          <c:dLbls>
            <c:dLbl>
              <c:idx val="1"/>
              <c:layout>
                <c:manualLayout>
                  <c:x val="-1.1971849871087142E-7"/>
                  <c:y val="-5.4197409438167029E-3"/>
                </c:manualLayout>
              </c:layout>
              <c:tx>
                <c:rich>
                  <a:bodyPr/>
                  <a:lstStyle/>
                  <a:p>
                    <a:r>
                      <a:rPr lang="en-US" sz="800" b="1" dirty="0" smtClean="0"/>
                      <a:t>570.770,55</a:t>
                    </a:r>
                    <a:r>
                      <a:rPr lang="en-US" sz="800" b="1" baseline="0" dirty="0" smtClean="0"/>
                      <a:t> </a:t>
                    </a:r>
                    <a:r>
                      <a:rPr lang="en-US" sz="800" b="1" dirty="0" smtClean="0"/>
                      <a:t>kn</a:t>
                    </a:r>
                    <a:endParaRPr lang="en-US" sz="800" b="1" dirty="0"/>
                  </a:p>
                </c:rich>
              </c:tx>
              <c:showLegendKey val="0"/>
              <c:showVal val="1"/>
              <c:showCatName val="0"/>
              <c:showSerName val="1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1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List1!$A$2:$A$5</c:f>
              <c:strCache>
                <c:ptCount val="4"/>
                <c:pt idx="0">
                  <c:v>C1. Uspostava učinkovitog sustava upravljanja potencijalima i resursima               </c:v>
                </c:pt>
                <c:pt idx="1">
                  <c:v>C2. Razvoj konkurentnog poduzetništva, turizma, poljoprivrede i ribarstva           </c:v>
                </c:pt>
                <c:pt idx="2">
                  <c:v>C3. Prepoznatljivost i očuvanje kulturne i prirodne baštine                                      </c:v>
                </c:pt>
                <c:pt idx="3">
                  <c:v>C4. Unapređenje zaštite okoliša i kvalitete života</c:v>
                </c:pt>
              </c:strCache>
            </c:strRef>
          </c:cat>
          <c:val>
            <c:numRef>
              <c:f>List1!$G$2:$G$5</c:f>
              <c:numCache>
                <c:formatCode>General</c:formatCode>
                <c:ptCount val="4"/>
                <c:pt idx="1">
                  <c:v>570770.55000000005</c:v>
                </c:pt>
              </c:numCache>
            </c:numRef>
          </c:val>
        </c:ser>
        <c:ser>
          <c:idx val="6"/>
          <c:order val="6"/>
          <c:tx>
            <c:strRef>
              <c:f>List1!$H$1</c:f>
              <c:strCache>
                <c:ptCount val="1"/>
                <c:pt idx="0">
                  <c:v>Prioritet 3.1</c:v>
                </c:pt>
              </c:strCache>
            </c:strRef>
          </c:tx>
          <c:spPr>
            <a:solidFill>
              <a:schemeClr val="bg1">
                <a:lumMod val="75000"/>
              </a:schemeClr>
            </a:solidFill>
            <a:ln>
              <a:noFill/>
            </a:ln>
          </c:spPr>
          <c:invertIfNegative val="0"/>
          <c:dLbls>
            <c:dLbl>
              <c:idx val="2"/>
              <c:layout/>
              <c:tx>
                <c:rich>
                  <a:bodyPr/>
                  <a:lstStyle/>
                  <a:p>
                    <a:r>
                      <a:rPr lang="en-US" sz="800" b="1" dirty="0" smtClean="0"/>
                      <a:t>11.431.710,70</a:t>
                    </a:r>
                    <a:r>
                      <a:rPr lang="en-US" sz="800" b="1" baseline="0" dirty="0" smtClean="0"/>
                      <a:t> </a:t>
                    </a:r>
                    <a:r>
                      <a:rPr lang="en-US" sz="800" b="1" dirty="0" smtClean="0"/>
                      <a:t>kn</a:t>
                    </a:r>
                    <a:endParaRPr lang="en-US" sz="800" b="1" dirty="0"/>
                  </a:p>
                </c:rich>
              </c:tx>
              <c:dLblPos val="ctr"/>
              <c:showLegendKey val="0"/>
              <c:showVal val="1"/>
              <c:showCatName val="1"/>
              <c:showSerName val="1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000"/>
                </a:pPr>
                <a:endParaRPr lang="sr-Latn-RS"/>
              </a:p>
            </c:txPr>
            <c:dLblPos val="ctr"/>
            <c:showLegendKey val="0"/>
            <c:showVal val="1"/>
            <c:showCatName val="1"/>
            <c:showSerName val="1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List1!$A$2:$A$5</c:f>
              <c:strCache>
                <c:ptCount val="4"/>
                <c:pt idx="0">
                  <c:v>C1. Uspostava učinkovitog sustava upravljanja potencijalima i resursima               </c:v>
                </c:pt>
                <c:pt idx="1">
                  <c:v>C2. Razvoj konkurentnog poduzetništva, turizma, poljoprivrede i ribarstva           </c:v>
                </c:pt>
                <c:pt idx="2">
                  <c:v>C3. Prepoznatljivost i očuvanje kulturne i prirodne baštine                                      </c:v>
                </c:pt>
                <c:pt idx="3">
                  <c:v>C4. Unapređenje zaštite okoliša i kvalitete života</c:v>
                </c:pt>
              </c:strCache>
            </c:strRef>
          </c:cat>
          <c:val>
            <c:numRef>
              <c:f>List1!$H$2:$H$5</c:f>
              <c:numCache>
                <c:formatCode>General</c:formatCode>
                <c:ptCount val="4"/>
                <c:pt idx="2">
                  <c:v>11431710.699999999</c:v>
                </c:pt>
              </c:numCache>
            </c:numRef>
          </c:val>
        </c:ser>
        <c:ser>
          <c:idx val="7"/>
          <c:order val="7"/>
          <c:tx>
            <c:strRef>
              <c:f>List1!$I$1</c:f>
              <c:strCache>
                <c:ptCount val="1"/>
                <c:pt idx="0">
                  <c:v>Prioritet 4.1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</c:spPr>
          <c:invertIfNegative val="0"/>
          <c:dLbls>
            <c:dLbl>
              <c:idx val="3"/>
              <c:layout/>
              <c:tx>
                <c:rich>
                  <a:bodyPr/>
                  <a:lstStyle/>
                  <a:p>
                    <a:r>
                      <a:rPr lang="en-US" sz="800" b="1" dirty="0" smtClean="0"/>
                      <a:t>5.443.345,54 kn</a:t>
                    </a:r>
                    <a:endParaRPr lang="en-US" sz="800" b="1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000"/>
                </a:pPr>
                <a:endParaRPr lang="sr-Latn-R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List1!$A$2:$A$5</c:f>
              <c:strCache>
                <c:ptCount val="4"/>
                <c:pt idx="0">
                  <c:v>C1. Uspostava učinkovitog sustava upravljanja potencijalima i resursima               </c:v>
                </c:pt>
                <c:pt idx="1">
                  <c:v>C2. Razvoj konkurentnog poduzetništva, turizma, poljoprivrede i ribarstva           </c:v>
                </c:pt>
                <c:pt idx="2">
                  <c:v>C3. Prepoznatljivost i očuvanje kulturne i prirodne baštine                                      </c:v>
                </c:pt>
                <c:pt idx="3">
                  <c:v>C4. Unapređenje zaštite okoliša i kvalitete života</c:v>
                </c:pt>
              </c:strCache>
            </c:strRef>
          </c:cat>
          <c:val>
            <c:numRef>
              <c:f>List1!$I$2:$I$5</c:f>
              <c:numCache>
                <c:formatCode>General</c:formatCode>
                <c:ptCount val="4"/>
                <c:pt idx="3">
                  <c:v>5443345.54</c:v>
                </c:pt>
              </c:numCache>
            </c:numRef>
          </c:val>
        </c:ser>
        <c:ser>
          <c:idx val="8"/>
          <c:order val="8"/>
          <c:tx>
            <c:strRef>
              <c:f>List1!$J$1</c:f>
              <c:strCache>
                <c:ptCount val="1"/>
                <c:pt idx="0">
                  <c:v>Prioritet 4.2</c:v>
                </c:pt>
              </c:strCache>
            </c:strRef>
          </c:tx>
          <c:spPr>
            <a:solidFill>
              <a:schemeClr val="accent3">
                <a:lumMod val="40000"/>
                <a:lumOff val="60000"/>
              </a:schemeClr>
            </a:solidFill>
            <a:ln>
              <a:noFill/>
            </a:ln>
          </c:spPr>
          <c:invertIfNegative val="0"/>
          <c:dLbls>
            <c:dLbl>
              <c:idx val="3"/>
              <c:layout/>
              <c:tx>
                <c:rich>
                  <a:bodyPr/>
                  <a:lstStyle/>
                  <a:p>
                    <a:r>
                      <a:rPr lang="en-US" sz="800" b="1" dirty="0" smtClean="0"/>
                      <a:t>3.868.718,79 kn</a:t>
                    </a:r>
                    <a:endParaRPr lang="en-US" sz="800" b="1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000"/>
                </a:pPr>
                <a:endParaRPr lang="sr-Latn-R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List1!$A$2:$A$5</c:f>
              <c:strCache>
                <c:ptCount val="4"/>
                <c:pt idx="0">
                  <c:v>C1. Uspostava učinkovitog sustava upravljanja potencijalima i resursima               </c:v>
                </c:pt>
                <c:pt idx="1">
                  <c:v>C2. Razvoj konkurentnog poduzetništva, turizma, poljoprivrede i ribarstva           </c:v>
                </c:pt>
                <c:pt idx="2">
                  <c:v>C3. Prepoznatljivost i očuvanje kulturne i prirodne baštine                                      </c:v>
                </c:pt>
                <c:pt idx="3">
                  <c:v>C4. Unapređenje zaštite okoliša i kvalitete života</c:v>
                </c:pt>
              </c:strCache>
            </c:strRef>
          </c:cat>
          <c:val>
            <c:numRef>
              <c:f>List1!$J$2:$J$5</c:f>
              <c:numCache>
                <c:formatCode>General</c:formatCode>
                <c:ptCount val="4"/>
                <c:pt idx="3">
                  <c:v>3868718.79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75"/>
        <c:overlap val="100"/>
        <c:axId val="334014512"/>
        <c:axId val="334016864"/>
      </c:barChart>
      <c:catAx>
        <c:axId val="334014512"/>
        <c:scaling>
          <c:orientation val="minMax"/>
        </c:scaling>
        <c:delete val="0"/>
        <c:axPos val="b"/>
        <c:numFmt formatCode="00000" sourceLinked="0"/>
        <c:majorTickMark val="none"/>
        <c:minorTickMark val="none"/>
        <c:tickLblPos val="nextTo"/>
        <c:spPr>
          <a:ln w="9525">
            <a:solidFill>
              <a:schemeClr val="accent1"/>
            </a:solidFill>
          </a:ln>
        </c:spPr>
        <c:txPr>
          <a:bodyPr/>
          <a:lstStyle/>
          <a:p>
            <a:pPr>
              <a:defRPr sz="1000" b="0" i="0" baseline="0">
                <a:latin typeface="Arial" pitchFamily="34" charset="0"/>
                <a:cs typeface="Arial" pitchFamily="34" charset="0"/>
              </a:defRPr>
            </a:pPr>
            <a:endParaRPr lang="sr-Latn-RS"/>
          </a:p>
        </c:txPr>
        <c:crossAx val="334016864"/>
        <c:crosses val="autoZero"/>
        <c:auto val="1"/>
        <c:lblAlgn val="l"/>
        <c:lblOffset val="100"/>
        <c:noMultiLvlLbl val="0"/>
      </c:catAx>
      <c:valAx>
        <c:axId val="334016864"/>
        <c:scaling>
          <c:orientation val="minMax"/>
        </c:scaling>
        <c:delete val="0"/>
        <c:axPos val="l"/>
        <c:majorGridlines/>
        <c:minorGridlines/>
        <c:numFmt formatCode="#,##0.00[$kn-41A]" sourceLinked="0"/>
        <c:majorTickMark val="out"/>
        <c:minorTickMark val="none"/>
        <c:tickLblPos val="nextTo"/>
        <c:txPr>
          <a:bodyPr/>
          <a:lstStyle/>
          <a:p>
            <a:pPr>
              <a:defRPr b="1"/>
            </a:pPr>
            <a:endParaRPr lang="sr-Latn-RS"/>
          </a:p>
        </c:txPr>
        <c:crossAx val="334014512"/>
        <c:crosses val="autoZero"/>
        <c:crossBetween val="between"/>
      </c:valAx>
      <c:spPr>
        <a:solidFill>
          <a:schemeClr val="bg1"/>
        </a:solidFill>
      </c:spPr>
    </c:plotArea>
    <c:legend>
      <c:legendPos val="t"/>
      <c:layout>
        <c:manualLayout>
          <c:xMode val="edge"/>
          <c:yMode val="edge"/>
          <c:x val="0.10162256875672816"/>
          <c:y val="1.579426498216616E-2"/>
          <c:w val="0.87885768918396034"/>
          <c:h val="4.3874685565617078E-2"/>
        </c:manualLayout>
      </c:layout>
      <c:overlay val="0"/>
      <c:spPr>
        <a:solidFill>
          <a:schemeClr val="bg1"/>
        </a:solidFill>
      </c:spPr>
      <c:txPr>
        <a:bodyPr/>
        <a:lstStyle/>
        <a:p>
          <a:pPr>
            <a:defRPr sz="900" b="1"/>
          </a:pPr>
          <a:endParaRPr lang="sr-Latn-RS"/>
        </a:p>
      </c:txPr>
    </c:legend>
    <c:plotVisOnly val="1"/>
    <c:dispBlanksAs val="gap"/>
    <c:showDLblsOverMax val="0"/>
  </c:chart>
  <c:spPr>
    <a:effectLst/>
    <a:scene3d>
      <a:camera prst="orthographicFront"/>
      <a:lightRig rig="threePt" dir="t"/>
    </a:scene3d>
    <a:sp3d>
      <a:bevelB/>
    </a:sp3d>
  </c:spPr>
  <c:txPr>
    <a:bodyPr/>
    <a:lstStyle/>
    <a:p>
      <a:pPr>
        <a:defRPr sz="800" baseline="0"/>
      </a:pPr>
      <a:endParaRPr lang="sr-Latn-RS"/>
    </a:p>
  </c:txPr>
  <c:externalData r:id="rId1">
    <c:autoUpdate val="0"/>
  </c:externalData>
</c:chartSpac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0_2">
  <dgm:title val=""/>
  <dgm:desc val=""/>
  <dgm:catLst>
    <dgm:cat type="mainScheme" pri="10200"/>
  </dgm:catLst>
  <dgm:styleLbl name="node0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lign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ln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3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4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fg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2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3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4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conF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align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trAlignAcc1">
    <dgm:fillClrLst meth="repeat">
      <a:schemeClr val="dk2">
        <a:alpha val="4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b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Fg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Align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Bg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fgAcc0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2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3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4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1"/>
    </dgm:linClrLst>
    <dgm:effectClrLst/>
    <dgm:txLinClrLst/>
    <dgm:txFillClrLst meth="repeat">
      <a:schemeClr val="dk2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2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9B0BFF26-D053-4BDD-9842-8EB82A3E001A}" type="doc">
      <dgm:prSet loTypeId="urn:microsoft.com/office/officeart/2005/8/layout/vProcess5" loCatId="process" qsTypeId="urn:microsoft.com/office/officeart/2005/8/quickstyle/simple3" qsCatId="simple" csTypeId="urn:microsoft.com/office/officeart/2005/8/colors/accent0_2" csCatId="mainScheme" phldr="1"/>
      <dgm:spPr/>
      <dgm:t>
        <a:bodyPr/>
        <a:lstStyle/>
        <a:p>
          <a:endParaRPr lang="hr-HR"/>
        </a:p>
      </dgm:t>
    </dgm:pt>
    <dgm:pt modelId="{4AAE97C4-F37B-4735-8A3E-4E3EA2D80C07}">
      <dgm:prSet phldrT="[Tekst]" custT="1"/>
      <dgm:spPr/>
      <dgm:t>
        <a:bodyPr/>
        <a:lstStyle/>
        <a:p>
          <a:r>
            <a:rPr lang="hr-HR" sz="1800" b="1" dirty="0" smtClean="0">
              <a:solidFill>
                <a:schemeClr val="accent5">
                  <a:lumMod val="75000"/>
                </a:schemeClr>
              </a:solidFill>
            </a:rPr>
            <a:t>Prihodi i primici                                                 207.265. 329.47 kn</a:t>
          </a:r>
        </a:p>
        <a:p>
          <a:r>
            <a:rPr lang="hr-HR" sz="1800" b="1" dirty="0" smtClean="0">
              <a:solidFill>
                <a:schemeClr val="accent5">
                  <a:lumMod val="75000"/>
                </a:schemeClr>
              </a:solidFill>
            </a:rPr>
            <a:t> Višak prihoda iz prethodne godine                 22.331.730,75 kn                                                                        </a:t>
          </a:r>
        </a:p>
      </dgm:t>
    </dgm:pt>
    <dgm:pt modelId="{171855D4-8299-40CD-AF3A-4391D817B108}" type="parTrans" cxnId="{A9774D86-1F68-475B-A82B-ABB69A53CDD1}">
      <dgm:prSet/>
      <dgm:spPr/>
      <dgm:t>
        <a:bodyPr/>
        <a:lstStyle/>
        <a:p>
          <a:endParaRPr lang="hr-HR"/>
        </a:p>
      </dgm:t>
    </dgm:pt>
    <dgm:pt modelId="{60CEE749-8CCA-46C6-8387-258093150F31}" type="sibTrans" cxnId="{A9774D86-1F68-475B-A82B-ABB69A53CDD1}">
      <dgm:prSet custT="1"/>
      <dgm:spPr>
        <a:solidFill>
          <a:schemeClr val="bg1">
            <a:alpha val="90000"/>
          </a:schemeClr>
        </a:solidFill>
      </dgm:spPr>
      <dgm:t>
        <a:bodyPr/>
        <a:lstStyle/>
        <a:p>
          <a:r>
            <a:rPr lang="hr-HR" sz="2400" dirty="0" smtClean="0"/>
            <a:t>+</a:t>
          </a:r>
          <a:endParaRPr lang="hr-HR" sz="2400" dirty="0"/>
        </a:p>
      </dgm:t>
    </dgm:pt>
    <dgm:pt modelId="{6206E180-8A9A-4D9F-9820-64A29EC7604A}">
      <dgm:prSet phldrT="[Tekst]" custT="1"/>
      <dgm:spPr/>
      <dgm:t>
        <a:bodyPr/>
        <a:lstStyle/>
        <a:p>
          <a:r>
            <a:rPr lang="hr-HR" sz="1800" b="1" dirty="0" smtClean="0">
              <a:solidFill>
                <a:schemeClr val="accent5">
                  <a:lumMod val="75000"/>
                </a:schemeClr>
              </a:solidFill>
            </a:rPr>
            <a:t>Ukupno prihodi                                              229.597.060,22 kn                                                                </a:t>
          </a:r>
          <a:endParaRPr lang="hr-HR" sz="1800" b="1" dirty="0">
            <a:solidFill>
              <a:schemeClr val="accent5">
                <a:lumMod val="75000"/>
              </a:schemeClr>
            </a:solidFill>
          </a:endParaRPr>
        </a:p>
      </dgm:t>
    </dgm:pt>
    <dgm:pt modelId="{E62E5CBC-88D7-4AE1-AC25-F0BD35F5C196}" type="parTrans" cxnId="{2D98F7F7-FA20-4710-A7A2-F4D214B2E10C}">
      <dgm:prSet/>
      <dgm:spPr/>
      <dgm:t>
        <a:bodyPr/>
        <a:lstStyle/>
        <a:p>
          <a:endParaRPr lang="hr-HR"/>
        </a:p>
      </dgm:t>
    </dgm:pt>
    <dgm:pt modelId="{654BF94A-99F9-4959-A6EA-A5AA5DC17366}" type="sibTrans" cxnId="{2D98F7F7-FA20-4710-A7A2-F4D214B2E10C}">
      <dgm:prSet custT="1"/>
      <dgm:spPr/>
      <dgm:t>
        <a:bodyPr/>
        <a:lstStyle/>
        <a:p>
          <a:r>
            <a:rPr lang="hr-HR" sz="2800" dirty="0" smtClean="0"/>
            <a:t>-</a:t>
          </a:r>
          <a:endParaRPr lang="hr-HR" sz="2800" dirty="0"/>
        </a:p>
      </dgm:t>
    </dgm:pt>
    <dgm:pt modelId="{1C0C110B-FB4A-4959-B4F8-440E031A00A3}">
      <dgm:prSet phldrT="[Tekst]" custT="1"/>
      <dgm:spPr/>
      <dgm:t>
        <a:bodyPr/>
        <a:lstStyle/>
        <a:p>
          <a:r>
            <a:rPr lang="hr-HR" sz="1800" b="1" dirty="0" smtClean="0">
              <a:solidFill>
                <a:schemeClr val="accent2">
                  <a:lumMod val="75000"/>
                </a:schemeClr>
              </a:solidFill>
            </a:rPr>
            <a:t>Ukupno rashodi i izdaci                               219.733.590,62 kn</a:t>
          </a:r>
          <a:endParaRPr lang="hr-HR" sz="1800" b="1" dirty="0">
            <a:solidFill>
              <a:schemeClr val="accent2">
                <a:lumMod val="75000"/>
              </a:schemeClr>
            </a:solidFill>
          </a:endParaRPr>
        </a:p>
      </dgm:t>
    </dgm:pt>
    <dgm:pt modelId="{19B72C66-D788-48C5-8BFE-908CFB04583A}" type="parTrans" cxnId="{88FE7F5D-DC58-439B-9F13-25DD3EDAFDEB}">
      <dgm:prSet/>
      <dgm:spPr/>
      <dgm:t>
        <a:bodyPr/>
        <a:lstStyle/>
        <a:p>
          <a:endParaRPr lang="hr-HR"/>
        </a:p>
      </dgm:t>
    </dgm:pt>
    <dgm:pt modelId="{4698F16C-6E2E-4F6D-8116-A7CA55FA5980}" type="sibTrans" cxnId="{88FE7F5D-DC58-439B-9F13-25DD3EDAFDEB}">
      <dgm:prSet/>
      <dgm:spPr/>
      <dgm:t>
        <a:bodyPr/>
        <a:lstStyle/>
        <a:p>
          <a:endParaRPr lang="hr-HR"/>
        </a:p>
      </dgm:t>
    </dgm:pt>
    <dgm:pt modelId="{8E6BFED5-8B14-4E15-B028-DBC02E02C473}" type="pres">
      <dgm:prSet presAssocID="{9B0BFF26-D053-4BDD-9842-8EB82A3E001A}" presName="outerComposite" presStyleCnt="0">
        <dgm:presLayoutVars>
          <dgm:chMax val="5"/>
          <dgm:dir/>
          <dgm:resizeHandles val="exact"/>
        </dgm:presLayoutVars>
      </dgm:prSet>
      <dgm:spPr/>
      <dgm:t>
        <a:bodyPr/>
        <a:lstStyle/>
        <a:p>
          <a:endParaRPr lang="hr-HR"/>
        </a:p>
      </dgm:t>
    </dgm:pt>
    <dgm:pt modelId="{6A494237-CE1C-44F5-9B13-02523121EAFA}" type="pres">
      <dgm:prSet presAssocID="{9B0BFF26-D053-4BDD-9842-8EB82A3E001A}" presName="dummyMaxCanvas" presStyleCnt="0">
        <dgm:presLayoutVars/>
      </dgm:prSet>
      <dgm:spPr/>
    </dgm:pt>
    <dgm:pt modelId="{CCA1706A-48E6-4C14-B40A-A897E08DC40B}" type="pres">
      <dgm:prSet presAssocID="{9B0BFF26-D053-4BDD-9842-8EB82A3E001A}" presName="ThreeNodes_1" presStyleLbl="node1" presStyleIdx="0" presStyleCnt="3" custLinFactNeighborX="4946">
        <dgm:presLayoutVars>
          <dgm:bulletEnabled val="1"/>
        </dgm:presLayoutVars>
      </dgm:prSet>
      <dgm:spPr/>
      <dgm:t>
        <a:bodyPr/>
        <a:lstStyle/>
        <a:p>
          <a:endParaRPr lang="hr-HR"/>
        </a:p>
      </dgm:t>
    </dgm:pt>
    <dgm:pt modelId="{849C86E0-6241-4D1F-93E1-1169EFC9599C}" type="pres">
      <dgm:prSet presAssocID="{9B0BFF26-D053-4BDD-9842-8EB82A3E001A}" presName="ThreeNodes_2" presStyleLbl="node1" presStyleIdx="1" presStyleCnt="3" custScaleX="101279" custLinFactNeighborX="3069" custLinFactNeighborY="-725">
        <dgm:presLayoutVars>
          <dgm:bulletEnabled val="1"/>
        </dgm:presLayoutVars>
      </dgm:prSet>
      <dgm:spPr/>
      <dgm:t>
        <a:bodyPr/>
        <a:lstStyle/>
        <a:p>
          <a:endParaRPr lang="hr-HR"/>
        </a:p>
      </dgm:t>
    </dgm:pt>
    <dgm:pt modelId="{12C0F1AC-8D4C-4358-A140-A28EBE0A1688}" type="pres">
      <dgm:prSet presAssocID="{9B0BFF26-D053-4BDD-9842-8EB82A3E001A}" presName="ThreeNodes_3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hr-HR"/>
        </a:p>
      </dgm:t>
    </dgm:pt>
    <dgm:pt modelId="{F18B13C9-C848-4E95-B15B-5CB9F562AAF2}" type="pres">
      <dgm:prSet presAssocID="{9B0BFF26-D053-4BDD-9842-8EB82A3E001A}" presName="ThreeConn_1-2" presStyleLbl="fgAccFollowNode1" presStyleIdx="0" presStyleCnt="2" custLinFactNeighborX="24749" custLinFactNeighborY="-5184">
        <dgm:presLayoutVars>
          <dgm:bulletEnabled val="1"/>
        </dgm:presLayoutVars>
      </dgm:prSet>
      <dgm:spPr/>
      <dgm:t>
        <a:bodyPr/>
        <a:lstStyle/>
        <a:p>
          <a:endParaRPr lang="hr-HR"/>
        </a:p>
      </dgm:t>
    </dgm:pt>
    <dgm:pt modelId="{0C0E9889-73D8-425B-97F8-A7BE80441EFF}" type="pres">
      <dgm:prSet presAssocID="{9B0BFF26-D053-4BDD-9842-8EB82A3E001A}" presName="ThreeConn_2-3" presStyleLbl="fgAccFollowNode1" presStyleIdx="1" presStyleCnt="2">
        <dgm:presLayoutVars>
          <dgm:bulletEnabled val="1"/>
        </dgm:presLayoutVars>
      </dgm:prSet>
      <dgm:spPr/>
      <dgm:t>
        <a:bodyPr/>
        <a:lstStyle/>
        <a:p>
          <a:endParaRPr lang="hr-HR"/>
        </a:p>
      </dgm:t>
    </dgm:pt>
    <dgm:pt modelId="{C3379A90-865D-4E0C-8830-D390FF708611}" type="pres">
      <dgm:prSet presAssocID="{9B0BFF26-D053-4BDD-9842-8EB82A3E001A}" presName="ThreeNodes_1_text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hr-HR"/>
        </a:p>
      </dgm:t>
    </dgm:pt>
    <dgm:pt modelId="{79F086DE-60A0-42F3-9467-A06E6329E268}" type="pres">
      <dgm:prSet presAssocID="{9B0BFF26-D053-4BDD-9842-8EB82A3E001A}" presName="ThreeNodes_2_text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hr-HR"/>
        </a:p>
      </dgm:t>
    </dgm:pt>
    <dgm:pt modelId="{5471BC60-CE79-4533-B0AE-49CD6E01A884}" type="pres">
      <dgm:prSet presAssocID="{9B0BFF26-D053-4BDD-9842-8EB82A3E001A}" presName="ThreeNodes_3_text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hr-HR"/>
        </a:p>
      </dgm:t>
    </dgm:pt>
  </dgm:ptLst>
  <dgm:cxnLst>
    <dgm:cxn modelId="{74D7A994-C86E-46EB-B023-E0FDB977CAA8}" type="presOf" srcId="{6206E180-8A9A-4D9F-9820-64A29EC7604A}" destId="{79F086DE-60A0-42F3-9467-A06E6329E268}" srcOrd="1" destOrd="0" presId="urn:microsoft.com/office/officeart/2005/8/layout/vProcess5"/>
    <dgm:cxn modelId="{2D98F7F7-FA20-4710-A7A2-F4D214B2E10C}" srcId="{9B0BFF26-D053-4BDD-9842-8EB82A3E001A}" destId="{6206E180-8A9A-4D9F-9820-64A29EC7604A}" srcOrd="1" destOrd="0" parTransId="{E62E5CBC-88D7-4AE1-AC25-F0BD35F5C196}" sibTransId="{654BF94A-99F9-4959-A6EA-A5AA5DC17366}"/>
    <dgm:cxn modelId="{CA72DD0C-5686-4825-A342-E88FF7E66884}" type="presOf" srcId="{60CEE749-8CCA-46C6-8387-258093150F31}" destId="{F18B13C9-C848-4E95-B15B-5CB9F562AAF2}" srcOrd="0" destOrd="0" presId="urn:microsoft.com/office/officeart/2005/8/layout/vProcess5"/>
    <dgm:cxn modelId="{A9774D86-1F68-475B-A82B-ABB69A53CDD1}" srcId="{9B0BFF26-D053-4BDD-9842-8EB82A3E001A}" destId="{4AAE97C4-F37B-4735-8A3E-4E3EA2D80C07}" srcOrd="0" destOrd="0" parTransId="{171855D4-8299-40CD-AF3A-4391D817B108}" sibTransId="{60CEE749-8CCA-46C6-8387-258093150F31}"/>
    <dgm:cxn modelId="{A7840239-E422-423F-A8C8-BD260DEC5A62}" type="presOf" srcId="{4AAE97C4-F37B-4735-8A3E-4E3EA2D80C07}" destId="{CCA1706A-48E6-4C14-B40A-A897E08DC40B}" srcOrd="0" destOrd="0" presId="urn:microsoft.com/office/officeart/2005/8/layout/vProcess5"/>
    <dgm:cxn modelId="{A7144377-D584-41F0-8163-95EC744BD1F8}" type="presOf" srcId="{1C0C110B-FB4A-4959-B4F8-440E031A00A3}" destId="{12C0F1AC-8D4C-4358-A140-A28EBE0A1688}" srcOrd="0" destOrd="0" presId="urn:microsoft.com/office/officeart/2005/8/layout/vProcess5"/>
    <dgm:cxn modelId="{AED96692-4B94-48CC-A8C1-68484BC670C4}" type="presOf" srcId="{9B0BFF26-D053-4BDD-9842-8EB82A3E001A}" destId="{8E6BFED5-8B14-4E15-B028-DBC02E02C473}" srcOrd="0" destOrd="0" presId="urn:microsoft.com/office/officeart/2005/8/layout/vProcess5"/>
    <dgm:cxn modelId="{88FE7F5D-DC58-439B-9F13-25DD3EDAFDEB}" srcId="{9B0BFF26-D053-4BDD-9842-8EB82A3E001A}" destId="{1C0C110B-FB4A-4959-B4F8-440E031A00A3}" srcOrd="2" destOrd="0" parTransId="{19B72C66-D788-48C5-8BFE-908CFB04583A}" sibTransId="{4698F16C-6E2E-4F6D-8116-A7CA55FA5980}"/>
    <dgm:cxn modelId="{A3F58AC4-86D3-416F-A1FA-5132D87A8B1E}" type="presOf" srcId="{6206E180-8A9A-4D9F-9820-64A29EC7604A}" destId="{849C86E0-6241-4D1F-93E1-1169EFC9599C}" srcOrd="0" destOrd="0" presId="urn:microsoft.com/office/officeart/2005/8/layout/vProcess5"/>
    <dgm:cxn modelId="{9297DB80-ED5F-4793-BA16-AC541750D565}" type="presOf" srcId="{654BF94A-99F9-4959-A6EA-A5AA5DC17366}" destId="{0C0E9889-73D8-425B-97F8-A7BE80441EFF}" srcOrd="0" destOrd="0" presId="urn:microsoft.com/office/officeart/2005/8/layout/vProcess5"/>
    <dgm:cxn modelId="{4254E7D5-02B5-4892-BE88-108652C3E429}" type="presOf" srcId="{4AAE97C4-F37B-4735-8A3E-4E3EA2D80C07}" destId="{C3379A90-865D-4E0C-8830-D390FF708611}" srcOrd="1" destOrd="0" presId="urn:microsoft.com/office/officeart/2005/8/layout/vProcess5"/>
    <dgm:cxn modelId="{D7B41301-2016-42B8-807D-B7A0D1E9AA92}" type="presOf" srcId="{1C0C110B-FB4A-4959-B4F8-440E031A00A3}" destId="{5471BC60-CE79-4533-B0AE-49CD6E01A884}" srcOrd="1" destOrd="0" presId="urn:microsoft.com/office/officeart/2005/8/layout/vProcess5"/>
    <dgm:cxn modelId="{8C68B195-BA74-4CB0-9183-B303B11251B4}" type="presParOf" srcId="{8E6BFED5-8B14-4E15-B028-DBC02E02C473}" destId="{6A494237-CE1C-44F5-9B13-02523121EAFA}" srcOrd="0" destOrd="0" presId="urn:microsoft.com/office/officeart/2005/8/layout/vProcess5"/>
    <dgm:cxn modelId="{2D68180D-39D0-4CD5-B2DB-6FBABC3AACA8}" type="presParOf" srcId="{8E6BFED5-8B14-4E15-B028-DBC02E02C473}" destId="{CCA1706A-48E6-4C14-B40A-A897E08DC40B}" srcOrd="1" destOrd="0" presId="urn:microsoft.com/office/officeart/2005/8/layout/vProcess5"/>
    <dgm:cxn modelId="{AB01B8A8-8932-4DE5-A51B-646376EADFEC}" type="presParOf" srcId="{8E6BFED5-8B14-4E15-B028-DBC02E02C473}" destId="{849C86E0-6241-4D1F-93E1-1169EFC9599C}" srcOrd="2" destOrd="0" presId="urn:microsoft.com/office/officeart/2005/8/layout/vProcess5"/>
    <dgm:cxn modelId="{B04C9B00-B9F6-4F6F-9BCD-534F51E67921}" type="presParOf" srcId="{8E6BFED5-8B14-4E15-B028-DBC02E02C473}" destId="{12C0F1AC-8D4C-4358-A140-A28EBE0A1688}" srcOrd="3" destOrd="0" presId="urn:microsoft.com/office/officeart/2005/8/layout/vProcess5"/>
    <dgm:cxn modelId="{09D462B6-5610-4154-AB57-1A0475170389}" type="presParOf" srcId="{8E6BFED5-8B14-4E15-B028-DBC02E02C473}" destId="{F18B13C9-C848-4E95-B15B-5CB9F562AAF2}" srcOrd="4" destOrd="0" presId="urn:microsoft.com/office/officeart/2005/8/layout/vProcess5"/>
    <dgm:cxn modelId="{AFC5EBA2-06EA-4C87-B9EB-502081F9613C}" type="presParOf" srcId="{8E6BFED5-8B14-4E15-B028-DBC02E02C473}" destId="{0C0E9889-73D8-425B-97F8-A7BE80441EFF}" srcOrd="5" destOrd="0" presId="urn:microsoft.com/office/officeart/2005/8/layout/vProcess5"/>
    <dgm:cxn modelId="{77834CE6-68E6-4E4D-BEFF-0DF26CDF541A}" type="presParOf" srcId="{8E6BFED5-8B14-4E15-B028-DBC02E02C473}" destId="{C3379A90-865D-4E0C-8830-D390FF708611}" srcOrd="6" destOrd="0" presId="urn:microsoft.com/office/officeart/2005/8/layout/vProcess5"/>
    <dgm:cxn modelId="{9F09FDB3-4572-4C69-8BA5-0144BE1B7776}" type="presParOf" srcId="{8E6BFED5-8B14-4E15-B028-DBC02E02C473}" destId="{79F086DE-60A0-42F3-9467-A06E6329E268}" srcOrd="7" destOrd="0" presId="urn:microsoft.com/office/officeart/2005/8/layout/vProcess5"/>
    <dgm:cxn modelId="{56FD8777-93D2-487E-A277-81870D634D52}" type="presParOf" srcId="{8E6BFED5-8B14-4E15-B028-DBC02E02C473}" destId="{5471BC60-CE79-4533-B0AE-49CD6E01A884}" srcOrd="8" destOrd="0" presId="urn:microsoft.com/office/officeart/2005/8/layout/vProcess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CA1706A-48E6-4C14-B40A-A897E08DC40B}">
      <dsp:nvSpPr>
        <dsp:cNvPr id="0" name=""/>
        <dsp:cNvSpPr/>
      </dsp:nvSpPr>
      <dsp:spPr>
        <a:xfrm>
          <a:off x="348138" y="0"/>
          <a:ext cx="7038782" cy="820891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l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r-HR" sz="1800" b="1" kern="1200" dirty="0" smtClean="0">
              <a:solidFill>
                <a:schemeClr val="accent5">
                  <a:lumMod val="75000"/>
                </a:schemeClr>
              </a:solidFill>
            </a:rPr>
            <a:t>Prihodi i primici                                                 207.265. 329.47 kn</a:t>
          </a:r>
        </a:p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r-HR" sz="1800" b="1" kern="1200" dirty="0" smtClean="0">
              <a:solidFill>
                <a:schemeClr val="accent5">
                  <a:lumMod val="75000"/>
                </a:schemeClr>
              </a:solidFill>
            </a:rPr>
            <a:t> Višak prihoda iz prethodne godine                 22.331.730,75 kn                                                                        </a:t>
          </a:r>
        </a:p>
      </dsp:txBody>
      <dsp:txXfrm>
        <a:off x="372181" y="24043"/>
        <a:ext cx="6152976" cy="772805"/>
      </dsp:txXfrm>
    </dsp:sp>
    <dsp:sp modelId="{849C86E0-6241-4D1F-93E1-1169EFC9599C}">
      <dsp:nvSpPr>
        <dsp:cNvPr id="0" name=""/>
        <dsp:cNvSpPr/>
      </dsp:nvSpPr>
      <dsp:spPr>
        <a:xfrm>
          <a:off x="792076" y="951754"/>
          <a:ext cx="7128808" cy="820891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l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r-HR" sz="1800" b="1" kern="1200" dirty="0" smtClean="0">
              <a:solidFill>
                <a:schemeClr val="accent5">
                  <a:lumMod val="75000"/>
                </a:schemeClr>
              </a:solidFill>
            </a:rPr>
            <a:t>Ukupno prihodi                                              229.597.060,22 kn                                                                </a:t>
          </a:r>
          <a:endParaRPr lang="hr-HR" sz="1800" b="1" kern="1200" dirty="0">
            <a:solidFill>
              <a:schemeClr val="accent5">
                <a:lumMod val="75000"/>
              </a:schemeClr>
            </a:solidFill>
          </a:endParaRPr>
        </a:p>
      </dsp:txBody>
      <dsp:txXfrm>
        <a:off x="816119" y="975797"/>
        <a:ext cx="5911305" cy="772805"/>
      </dsp:txXfrm>
    </dsp:sp>
    <dsp:sp modelId="{12C0F1AC-8D4C-4358-A140-A28EBE0A1688}">
      <dsp:nvSpPr>
        <dsp:cNvPr id="0" name=""/>
        <dsp:cNvSpPr/>
      </dsp:nvSpPr>
      <dsp:spPr>
        <a:xfrm>
          <a:off x="1242137" y="1915412"/>
          <a:ext cx="7038782" cy="820891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l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r-HR" sz="1800" b="1" kern="1200" dirty="0" smtClean="0">
              <a:solidFill>
                <a:schemeClr val="accent2">
                  <a:lumMod val="75000"/>
                </a:schemeClr>
              </a:solidFill>
            </a:rPr>
            <a:t>Ukupno rashodi i izdaci                               219.733.590,62 kn</a:t>
          </a:r>
          <a:endParaRPr lang="hr-HR" sz="1800" b="1" kern="1200" dirty="0">
            <a:solidFill>
              <a:schemeClr val="accent2">
                <a:lumMod val="75000"/>
              </a:schemeClr>
            </a:solidFill>
          </a:endParaRPr>
        </a:p>
      </dsp:txBody>
      <dsp:txXfrm>
        <a:off x="1266180" y="1939455"/>
        <a:ext cx="5836047" cy="772805"/>
      </dsp:txXfrm>
    </dsp:sp>
    <dsp:sp modelId="{F18B13C9-C848-4E95-B15B-5CB9F562AAF2}">
      <dsp:nvSpPr>
        <dsp:cNvPr id="0" name=""/>
        <dsp:cNvSpPr/>
      </dsp:nvSpPr>
      <dsp:spPr>
        <a:xfrm>
          <a:off x="6637258" y="594848"/>
          <a:ext cx="533579" cy="533579"/>
        </a:xfrm>
        <a:prstGeom prst="downArrow">
          <a:avLst>
            <a:gd name="adj1" fmla="val 55000"/>
            <a:gd name="adj2" fmla="val 45000"/>
          </a:avLst>
        </a:prstGeom>
        <a:solidFill>
          <a:schemeClr val="bg1">
            <a:alpha val="90000"/>
          </a:schemeClr>
        </a:solidFill>
        <a:ln w="9525" cap="flat" cmpd="sng" algn="ctr">
          <a:solidFill>
            <a:schemeClr val="dk2"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r-HR" sz="2400" kern="1200" dirty="0" smtClean="0"/>
            <a:t>+</a:t>
          </a:r>
          <a:endParaRPr lang="hr-HR" sz="2400" kern="1200" dirty="0"/>
        </a:p>
      </dsp:txBody>
      <dsp:txXfrm>
        <a:off x="6757313" y="594848"/>
        <a:ext cx="293469" cy="401518"/>
      </dsp:txXfrm>
    </dsp:sp>
    <dsp:sp modelId="{0C0E9889-73D8-425B-97F8-A7BE80441EFF}">
      <dsp:nvSpPr>
        <dsp:cNvPr id="0" name=""/>
        <dsp:cNvSpPr/>
      </dsp:nvSpPr>
      <dsp:spPr>
        <a:xfrm>
          <a:off x="7126271" y="1574742"/>
          <a:ext cx="533579" cy="533579"/>
        </a:xfrm>
        <a:prstGeom prst="downArrow">
          <a:avLst>
            <a:gd name="adj1" fmla="val 55000"/>
            <a:gd name="adj2" fmla="val 45000"/>
          </a:avLst>
        </a:prstGeom>
        <a:solidFill>
          <a:schemeClr val="lt1">
            <a:alpha val="90000"/>
            <a:tint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dk2"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5560" tIns="35560" rIns="35560" bIns="3556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r-HR" sz="2800" kern="1200" dirty="0" smtClean="0"/>
            <a:t>-</a:t>
          </a:r>
          <a:endParaRPr lang="hr-HR" sz="2800" kern="1200" dirty="0"/>
        </a:p>
      </dsp:txBody>
      <dsp:txXfrm>
        <a:off x="7246326" y="1574742"/>
        <a:ext cx="293469" cy="40151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Process5">
  <dgm:title val=""/>
  <dgm:desc val=""/>
  <dgm:catLst>
    <dgm:cat type="process" pri="1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</dgm:cxnLst>
      <dgm:bg/>
      <dgm:whole/>
    </dgm:dataModel>
  </dgm:clrData>
  <dgm:layoutNode name="outerComposite">
    <dgm:varLst>
      <dgm:chMax val="5"/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l" for="ch" forName="TwoNodes_1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r" for="ch" forName="TwoNodes_2" refType="w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r" for="ch" forName="TwoConn_1-2" refType="r" refFor="ch" refForName="TwoNodes_1"/>
          <dgm:constr type="r" for="ch" forName="TwoNodes_1_text" refType="l" refFor="ch" refForName="TwoConn_1-2"/>
          <dgm:constr type="rOff" for="ch" forName="TwoNodes_1_text" refType="w" refFor="ch" refForName="TwoConn_1-2" fact="-0.5"/>
          <dgm:constr type="t" for="ch" forName="TwoNodes_1_text" refType="t" refFor="ch" refForName="TwoNodes_1"/>
          <dgm:constr type="b" for="ch" forName="TwoNodes_1_text" refType="b" refFor="ch" refForName="TwoNodes_1"/>
          <dgm:constr type="l" for="ch" forName="TwoNodes_1_text" refType="l" refFor="ch" refForName="TwoNodes_1"/>
          <dgm:constr type="r" for="ch" forName="TwoNodes_2_text" refType="l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l" for="ch" forName="TwoNodes_2_text" refType="l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l" for="ch" forName="ThreeNodes_1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r" for="ch" forName="ThreeNodes_3" refType="w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r" for="ch" forName="ThreeConn_1-2" refType="r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r" for="ch" forName="ThreeConn_2-3" refType="r" refFor="ch" refForName="ThreeNodes_2"/>
          <dgm:constr type="r" for="ch" forName="ThreeNodes_1_text" refType="l" refFor="ch" refForName="ThreeConn_1-2"/>
          <dgm:constr type="rOff" for="ch" forName="ThreeNodes_1_text" refType="w" refFor="ch" refForName="ThreeConn_1-2" fact="-0.57"/>
          <dgm:constr type="t" for="ch" forName="ThreeNodes_1_text" refType="t" refFor="ch" refForName="ThreeNodes_1"/>
          <dgm:constr type="b" for="ch" forName="ThreeNodes_1_text" refType="b" refFor="ch" refForName="ThreeNodes_1"/>
          <dgm:constr type="l" for="ch" forName="ThreeNodes_1_text" refType="l" refFor="ch" refForName="ThreeNodes_1"/>
          <dgm:constr type="r" for="ch" forName="ThreeNodes_2_text" refType="l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l" for="ch" forName="ThreeNodes_2_text" refType="l" refFor="ch" refForName="ThreeNodes_2"/>
          <dgm:constr type="r" for="ch" forName="ThreeNodes_3_text" refType="l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l" for="ch" forName="ThreeNodes_3_text" refType="l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l" for="ch" forName="FourNodes_1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467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533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r" for="ch" forName="FourNodes_4" refType="w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r" for="ch" forName="FourConn_1-2" refType="r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r" for="ch" forName="FourConn_2-3" refType="r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r" for="ch" forName="FourConn_3-4" refType="r" refFor="ch" refForName="FourNodes_3"/>
          <dgm:constr type="r" for="ch" forName="FourNodes_1_text" refType="l" refFor="ch" refForName="FourConn_1-2"/>
          <dgm:constr type="rOff" for="ch" forName="FourNodes_1_text" refType="w" refFor="ch" refForName="FourConn_1-2" fact="-0.7"/>
          <dgm:constr type="t" for="ch" forName="FourNodes_1_text" refType="t" refFor="ch" refForName="FourNodes_1"/>
          <dgm:constr type="b" for="ch" forName="FourNodes_1_text" refType="b" refFor="ch" refForName="FourNodes_1"/>
          <dgm:constr type="l" for="ch" forName="FourNodes_1_text" refType="l" refFor="ch" refForName="FourNodes_1"/>
          <dgm:constr type="r" for="ch" forName="FourNodes_2_text" refType="l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l" for="ch" forName="FourNodes_2_text" refType="l" refFor="ch" refForName="FourNodes_2"/>
          <dgm:constr type="r" for="ch" forName="FourNodes_3_text" refType="l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l" for="ch" forName="FourNodes_3_text" refType="l" refFor="ch" refForName="FourNodes_3"/>
          <dgm:constr type="r" for="ch" forName="FourNodes_4_text" refType="l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l" for="ch" forName="FourNodes_4_text" refType="l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l" for="ch" forName="FiveNodes_1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442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557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r" for="ch" forName="FiveNodes_5" refType="w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r" for="ch" forName="FiveConn_1-2" refType="r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r" for="ch" forName="FiveConn_2-3" refType="r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r" for="ch" forName="FiveConn_3-4" refType="r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r" for="ch" forName="FiveConn_4-5" refType="r" refFor="ch" refForName="FiveNodes_4"/>
          <dgm:constr type="r" for="ch" forName="FiveNodes_1_text" refType="l" refFor="ch" refForName="FiveConn_1-2"/>
          <dgm:constr type="rOff" for="ch" forName="FiveNodes_1_text" refType="w" refFor="ch" refForName="FiveConn_1-2" fact="-0.75"/>
          <dgm:constr type="t" for="ch" forName="FiveNodes_1_text" refType="t" refFor="ch" refForName="FiveNodes_1"/>
          <dgm:constr type="b" for="ch" forName="FiveNodes_1_text" refType="b" refFor="ch" refForName="FiveNodes_1"/>
          <dgm:constr type="l" for="ch" forName="FiveNodes_1_text" refType="l" refFor="ch" refForName="FiveNodes_1"/>
          <dgm:constr type="r" for="ch" forName="FiveNodes_2_text" refType="l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l" for="ch" forName="FiveNodes_2_text" refType="l" refFor="ch" refForName="FiveNodes_2"/>
          <dgm:constr type="r" for="ch" forName="FiveNodes_3_text" refType="l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l" for="ch" forName="FiveNodes_3_text" refType="l" refFor="ch" refForName="FiveNodes_3"/>
          <dgm:constr type="r" for="ch" forName="FiveNodes_4_text" refType="l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l" for="ch" forName="FiveNodes_4_text" refType="l" refFor="ch" refForName="FiveNodes_4"/>
          <dgm:constr type="r" for="ch" forName="FiveNodes_5_text" refType="l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l" for="ch" forName="FiveNodes_5_text" refType="l" refFor="ch" refForName="FiveNodes_5"/>
        </dgm:constrLst>
      </dgm:if>
      <dgm:else name="Name2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r" for="ch" forName="TwoNodes_1" refType="w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l" for="ch" forName="TwoNodes_2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l" for="ch" forName="TwoConn_1-2" refType="l" refFor="ch" refForName="TwoNodes_1"/>
          <dgm:constr type="l" for="ch" forName="TwoNodes_1_text" refType="r" refFor="ch" refForName="TwoConn_1-2"/>
          <dgm:constr type="lOff" for="ch" forName="TwoNodes_1_text" refType="w" refFor="ch" refForName="TwoConn_1-2" fact="0.5"/>
          <dgm:constr type="t" for="ch" forName="TwoNodes_1_text" refType="t" refFor="ch" refForName="TwoNodes_1"/>
          <dgm:constr type="b" for="ch" forName="TwoNodes_1_text" refType="b" refFor="ch" refForName="TwoNodes_1"/>
          <dgm:constr type="r" for="ch" forName="TwoNodes_1_text" refType="r" refFor="ch" refForName="TwoNodes_1"/>
          <dgm:constr type="l" for="ch" forName="TwoNodes_2_text" refType="r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r" for="ch" forName="TwoNodes_2_text" refType="r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r" for="ch" forName="ThreeNodes_1" refType="w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l" for="ch" forName="ThreeNodes_3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l" for="ch" forName="ThreeConn_1-2" refType="l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l" for="ch" forName="ThreeConn_2-3" refType="l" refFor="ch" refForName="ThreeNodes_2"/>
          <dgm:constr type="l" for="ch" forName="ThreeNodes_1_text" refType="r" refFor="ch" refForName="ThreeConn_1-2"/>
          <dgm:constr type="lOff" for="ch" forName="ThreeNodes_1_text" refType="w" refFor="ch" refForName="ThreeConn_1-2" fact="0.55"/>
          <dgm:constr type="t" for="ch" forName="ThreeNodes_1_text" refType="t" refFor="ch" refForName="ThreeNodes_1"/>
          <dgm:constr type="b" for="ch" forName="ThreeNodes_1_text" refType="b" refFor="ch" refForName="ThreeNodes_1"/>
          <dgm:constr type="r" for="ch" forName="ThreeNodes_1_text" refType="r" refFor="ch" refForName="ThreeNodes_1"/>
          <dgm:constr type="l" for="ch" forName="ThreeNodes_2_text" refType="r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r" for="ch" forName="ThreeNodes_2_text" refType="r" refFor="ch" refForName="ThreeNodes_2"/>
          <dgm:constr type="l" for="ch" forName="ThreeNodes_3_text" refType="r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r" for="ch" forName="ThreeNodes_3_text" refType="r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r" for="ch" forName="FourNodes_1" refType="w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533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467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l" for="ch" forName="FourNodes_4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l" for="ch" forName="FourConn_1-2" refType="l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l" for="ch" forName="FourConn_2-3" refType="l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l" for="ch" forName="FourConn_3-4" refType="l" refFor="ch" refForName="FourNodes_3"/>
          <dgm:constr type="l" for="ch" forName="FourNodes_1_text" refType="r" refFor="ch" refForName="FourConn_1-2"/>
          <dgm:constr type="lOff" for="ch" forName="FourNodes_1_text" refType="w" refFor="ch" refForName="FourConn_1-2" fact="0.69"/>
          <dgm:constr type="t" for="ch" forName="FourNodes_1_text" refType="t" refFor="ch" refForName="FourNodes_1"/>
          <dgm:constr type="b" for="ch" forName="FourNodes_1_text" refType="b" refFor="ch" refForName="FourNodes_1"/>
          <dgm:constr type="r" for="ch" forName="FourNodes_1_text" refType="r" refFor="ch" refForName="FourNodes_1"/>
          <dgm:constr type="l" for="ch" forName="FourNodes_2_text" refType="r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r" for="ch" forName="FourNodes_2_text" refType="r" refFor="ch" refForName="FourNodes_2"/>
          <dgm:constr type="l" for="ch" forName="FourNodes_3_text" refType="r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r" for="ch" forName="FourNodes_3_text" refType="r" refFor="ch" refForName="FourNodes_3"/>
          <dgm:constr type="l" for="ch" forName="FourNodes_4_text" refType="r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r" for="ch" forName="FourNodes_4_text" refType="r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r" for="ch" forName="FiveNodes_1" refType="w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557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442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l" for="ch" forName="FiveNodes_5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l" for="ch" forName="FiveConn_1-2" refType="l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l" for="ch" forName="FiveConn_2-3" refType="l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l" for="ch" forName="FiveConn_3-4" refType="l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l" for="ch" forName="FiveConn_4-5" refType="l" refFor="ch" refForName="FiveNodes_4"/>
          <dgm:constr type="l" for="ch" forName="FiveNodes_1_text" refType="r" refFor="ch" refForName="FiveConn_1-2"/>
          <dgm:constr type="lOff" for="ch" forName="FiveNodes_1_text" refType="w" refFor="ch" refForName="FiveConn_1-2" fact="0.73"/>
          <dgm:constr type="t" for="ch" forName="FiveNodes_1_text" refType="t" refFor="ch" refForName="FiveNodes_1"/>
          <dgm:constr type="b" for="ch" forName="FiveNodes_1_text" refType="b" refFor="ch" refForName="FiveNodes_1"/>
          <dgm:constr type="r" for="ch" forName="FiveNodes_1_text" refType="r" refFor="ch" refForName="FiveNodes_1"/>
          <dgm:constr type="l" for="ch" forName="FiveNodes_2_text" refType="r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r" for="ch" forName="FiveNodes_2_text" refType="r" refFor="ch" refForName="FiveNodes_2"/>
          <dgm:constr type="l" for="ch" forName="FiveNodes_3_text" refType="r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r" for="ch" forName="FiveNodes_3_text" refType="r" refFor="ch" refForName="FiveNodes_3"/>
          <dgm:constr type="l" for="ch" forName="FiveNodes_4_text" refType="r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r" for="ch" forName="FiveNodes_4_text" refType="r" refFor="ch" refForName="FiveNodes_4"/>
          <dgm:constr type="l" for="ch" forName="FiveNodes_5_text" refType="r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r" for="ch" forName="FiveNodes_5_text" refType="r" refFor="ch" refForName="FiveNodes_5"/>
        </dgm:constrLst>
      </dgm:else>
    </dgm:choose>
    <dgm:ruleLst/>
    <dgm:layoutNode name="dummyMaxCanvas">
      <dgm:varLst/>
      <dgm:alg type="sp"/>
      <dgm:shape xmlns:r="http://schemas.openxmlformats.org/officeDocument/2006/relationships" r:blip="">
        <dgm:adjLst/>
      </dgm:shape>
      <dgm:presOf/>
      <dgm:constrLst/>
      <dgm:ruleLst/>
    </dgm:layoutNode>
    <dgm:choose name="Name3">
      <dgm:if name="Name4" axis="ch" ptType="node" func="cnt" op="equ" val="1">
        <dgm:layoutNode name="OneNode_1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5">
        <dgm:choose name="Name6">
          <dgm:if name="Name7" axis="ch" ptType="node" func="cnt" op="equ" val="2">
            <dgm:layoutNode name="TwoNodes_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1 1" cnt="1 0"/>
              <dgm:constrLst/>
              <dgm:ruleLst/>
            </dgm:layoutNode>
            <dgm:layoutNode name="TwoNodes_2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2 1" cnt="1 0"/>
              <dgm:constrLst/>
              <dgm:ruleLst/>
            </dgm:layoutNode>
            <dgm:layoutNode name="TwoConn_1-2" styleLbl="fgAccFollowNode1">
              <dgm:varLst>
                <dgm:bulletEnabled val="1"/>
              </dgm:varLst>
              <dgm:alg type="tx"/>
              <dgm:shape xmlns:r="http://schemas.openxmlformats.org/officeDocument/2006/relationships" type="downArrow" r:blip="">
                <dgm:adjLst>
                  <dgm:adj idx="1" val="0.55"/>
                  <dgm:adj idx="2" val="0.45"/>
                </dgm:adjLst>
              </dgm:shape>
              <dgm:presOf axis="ch" ptType="sibTrans" cnt="1"/>
              <dgm:constrLst>
                <dgm:constr type="lMarg" refType="primFontSz" fact="0.1"/>
                <dgm:constr type="rMarg" refType="primFontSz" fact="0.1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  <dgm:layoutNode name="TwoNodes_1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1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  <dgm:layoutNode name="TwoNodes_2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2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if>
          <dgm:else name="Name8">
            <dgm:choose name="Name9">
              <dgm:if name="Name10" axis="ch" ptType="node" func="cnt" op="equ" val="3">
                <dgm:layoutNode name="ThreeNodes_1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1 1" cnt="1 0"/>
                  <dgm:constrLst/>
                  <dgm:ruleLst/>
                </dgm:layoutNode>
                <dgm:layoutNode name="ThreeNodes_2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2 1" cnt="1 0"/>
                  <dgm:constrLst/>
                  <dgm:ruleLst/>
                </dgm:layoutNode>
                <dgm:layoutNode name="ThreeNodes_3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3 1" cnt="1 0"/>
                  <dgm:constrLst/>
                  <dgm:ruleLst/>
                </dgm:layoutNode>
                <dgm:layoutNode name="ThreeConn_1-2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Conn_2-3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st="2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Nodes_1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1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2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2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3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3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1">
                <dgm:choose name="Name12">
                  <dgm:if name="Name13" axis="ch" ptType="node" func="cnt" op="equ" val="4">
                    <dgm:layoutNode name="FourNodes_1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/>
                      <dgm:ruleLst/>
                    </dgm:layoutNode>
                    <dgm:layoutNode name="FourNodes_2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/>
                      <dgm:ruleLst/>
                    </dgm:layoutNode>
                    <dgm:layoutNode name="FourNodes_3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/>
                      <dgm:ruleLst/>
                    </dgm:layoutNode>
                    <dgm:layoutNode name="FourNodes_4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/>
                      <dgm:ruleLst/>
                    </dgm:layoutNode>
                    <dgm:layoutNode name="FourConn_1-2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2-3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2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3-4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3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1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2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3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4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if>
                  <dgm:else name="Name14">
                    <dgm:choose name="Name15">
                      <dgm:if name="Name16" axis="ch" ptType="node" func="cnt" op="gte" val="5">
                        <dgm:layoutNode name="FiveNodes_1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/>
                          <dgm:ruleLst/>
                        </dgm:layoutNode>
                        <dgm:layoutNode name="FiveNodes_2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/>
                          <dgm:ruleLst/>
                        </dgm:layoutNode>
                        <dgm:layoutNode name="FiveNodes_3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/>
                          <dgm:ruleLst/>
                        </dgm:layoutNode>
                        <dgm:layoutNode name="FiveNodes_4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/>
                          <dgm:ruleLst/>
                        </dgm:layoutNode>
                        <dgm:layoutNode name="FiveNodes_5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/>
                          <dgm:ruleLst/>
                        </dgm:layoutNode>
                        <dgm:layoutNode name="FiveConn_1-2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2-3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2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3-4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3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4-5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4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1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2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3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4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5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</dgm:if>
                      <dgm:else name="Name17"/>
                    </dgm:choose>
                  </dgm:else>
                </dgm:choose>
              </dgm:else>
            </dgm:choose>
          </dgm:else>
        </dgm:choose>
      </dgm:else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zervirano mjesto zaglavlja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18831" cy="493316"/>
          </a:xfrm>
          <a:prstGeom prst="rect">
            <a:avLst/>
          </a:prstGeom>
        </p:spPr>
        <p:txBody>
          <a:bodyPr vert="horz" lIns="91426" tIns="45713" rIns="91426" bIns="45713" rtlCol="0"/>
          <a:lstStyle>
            <a:lvl1pPr algn="l">
              <a:defRPr sz="1200"/>
            </a:lvl1pPr>
          </a:lstStyle>
          <a:p>
            <a:endParaRPr lang="hr-HR" dirty="0"/>
          </a:p>
        </p:txBody>
      </p:sp>
      <p:sp>
        <p:nvSpPr>
          <p:cNvPr id="3" name="Rezervirano mjesto datuma 2"/>
          <p:cNvSpPr>
            <a:spLocks noGrp="1"/>
          </p:cNvSpPr>
          <p:nvPr>
            <p:ph type="dt" sz="quarter" idx="1"/>
          </p:nvPr>
        </p:nvSpPr>
        <p:spPr>
          <a:xfrm>
            <a:off x="3815373" y="0"/>
            <a:ext cx="2918831" cy="493316"/>
          </a:xfrm>
          <a:prstGeom prst="rect">
            <a:avLst/>
          </a:prstGeom>
        </p:spPr>
        <p:txBody>
          <a:bodyPr vert="horz" lIns="91426" tIns="45713" rIns="91426" bIns="45713" rtlCol="0"/>
          <a:lstStyle>
            <a:lvl1pPr algn="r">
              <a:defRPr sz="1200"/>
            </a:lvl1pPr>
          </a:lstStyle>
          <a:p>
            <a:fld id="{DC408B5C-0BA1-4F8E-AC71-7934E10859FF}" type="datetimeFigureOut">
              <a:rPr lang="hr-HR" smtClean="0"/>
              <a:pPr/>
              <a:t>16.05.2016</a:t>
            </a:fld>
            <a:endParaRPr lang="hr-HR" dirty="0"/>
          </a:p>
        </p:txBody>
      </p:sp>
      <p:sp>
        <p:nvSpPr>
          <p:cNvPr id="4" name="Rezervirano mjesto podnožja 3"/>
          <p:cNvSpPr>
            <a:spLocks noGrp="1"/>
          </p:cNvSpPr>
          <p:nvPr>
            <p:ph type="ftr" sz="quarter" idx="2"/>
          </p:nvPr>
        </p:nvSpPr>
        <p:spPr>
          <a:xfrm>
            <a:off x="0" y="9371285"/>
            <a:ext cx="2918831" cy="493316"/>
          </a:xfrm>
          <a:prstGeom prst="rect">
            <a:avLst/>
          </a:prstGeom>
        </p:spPr>
        <p:txBody>
          <a:bodyPr vert="horz" lIns="91426" tIns="45713" rIns="91426" bIns="45713" rtlCol="0" anchor="b"/>
          <a:lstStyle>
            <a:lvl1pPr algn="l">
              <a:defRPr sz="1200"/>
            </a:lvl1pPr>
          </a:lstStyle>
          <a:p>
            <a:endParaRPr lang="hr-HR" dirty="0"/>
          </a:p>
        </p:txBody>
      </p:sp>
      <p:sp>
        <p:nvSpPr>
          <p:cNvPr id="5" name="Rezervirano mjesto broja slajda 4"/>
          <p:cNvSpPr>
            <a:spLocks noGrp="1"/>
          </p:cNvSpPr>
          <p:nvPr>
            <p:ph type="sldNum" sz="quarter" idx="3"/>
          </p:nvPr>
        </p:nvSpPr>
        <p:spPr>
          <a:xfrm>
            <a:off x="3815373" y="9371285"/>
            <a:ext cx="2918831" cy="493316"/>
          </a:xfrm>
          <a:prstGeom prst="rect">
            <a:avLst/>
          </a:prstGeom>
        </p:spPr>
        <p:txBody>
          <a:bodyPr vert="horz" lIns="91426" tIns="45713" rIns="91426" bIns="45713" rtlCol="0" anchor="b"/>
          <a:lstStyle>
            <a:lvl1pPr algn="r">
              <a:defRPr sz="1200"/>
            </a:lvl1pPr>
          </a:lstStyle>
          <a:p>
            <a:fld id="{79358AF2-9D9B-4EB1-B441-A1D6F4E39081}" type="slidenum">
              <a:rPr lang="hr-HR" smtClean="0"/>
              <a:pPr/>
              <a:t>‹#›</a:t>
            </a:fld>
            <a:endParaRPr lang="hr-HR" dirty="0"/>
          </a:p>
        </p:txBody>
      </p:sp>
    </p:spTree>
    <p:extLst>
      <p:ext uri="{BB962C8B-B14F-4D97-AF65-F5344CB8AC3E}">
        <p14:creationId xmlns:p14="http://schemas.microsoft.com/office/powerpoint/2010/main" val="381433850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zervirano mjesto zaglavlja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18831" cy="493316"/>
          </a:xfrm>
          <a:prstGeom prst="rect">
            <a:avLst/>
          </a:prstGeom>
        </p:spPr>
        <p:txBody>
          <a:bodyPr vert="horz" lIns="91426" tIns="45713" rIns="91426" bIns="45713" rtlCol="0"/>
          <a:lstStyle>
            <a:lvl1pPr algn="l">
              <a:defRPr sz="1200"/>
            </a:lvl1pPr>
          </a:lstStyle>
          <a:p>
            <a:endParaRPr lang="hr-HR" dirty="0"/>
          </a:p>
        </p:txBody>
      </p:sp>
      <p:sp>
        <p:nvSpPr>
          <p:cNvPr id="3" name="Rezervirano mjesto datuma 2"/>
          <p:cNvSpPr>
            <a:spLocks noGrp="1"/>
          </p:cNvSpPr>
          <p:nvPr>
            <p:ph type="dt" idx="1"/>
          </p:nvPr>
        </p:nvSpPr>
        <p:spPr>
          <a:xfrm>
            <a:off x="3815373" y="0"/>
            <a:ext cx="2918831" cy="493316"/>
          </a:xfrm>
          <a:prstGeom prst="rect">
            <a:avLst/>
          </a:prstGeom>
        </p:spPr>
        <p:txBody>
          <a:bodyPr vert="horz" lIns="91426" tIns="45713" rIns="91426" bIns="45713" rtlCol="0"/>
          <a:lstStyle>
            <a:lvl1pPr algn="r">
              <a:defRPr sz="1200"/>
            </a:lvl1pPr>
          </a:lstStyle>
          <a:p>
            <a:fld id="{62B5AC49-C11E-4448-ACFD-E273141DD7BA}" type="datetimeFigureOut">
              <a:rPr lang="hr-HR" smtClean="0"/>
              <a:pPr/>
              <a:t>16.05.2016</a:t>
            </a:fld>
            <a:endParaRPr lang="hr-HR" dirty="0"/>
          </a:p>
        </p:txBody>
      </p:sp>
      <p:sp>
        <p:nvSpPr>
          <p:cNvPr id="4" name="Rezervirano mjesto slike slajda 3"/>
          <p:cNvSpPr>
            <a:spLocks noGrp="1" noRot="1" noChangeAspect="1"/>
          </p:cNvSpPr>
          <p:nvPr>
            <p:ph type="sldImg" idx="2"/>
          </p:nvPr>
        </p:nvSpPr>
        <p:spPr>
          <a:xfrm>
            <a:off x="901700" y="739775"/>
            <a:ext cx="4932363" cy="370046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26" tIns="45713" rIns="91426" bIns="45713" rtlCol="0" anchor="ctr"/>
          <a:lstStyle/>
          <a:p>
            <a:endParaRPr lang="hr-HR" dirty="0"/>
          </a:p>
        </p:txBody>
      </p:sp>
      <p:sp>
        <p:nvSpPr>
          <p:cNvPr id="5" name="Rezervirano mjesto bilježaka 4"/>
          <p:cNvSpPr>
            <a:spLocks noGrp="1"/>
          </p:cNvSpPr>
          <p:nvPr>
            <p:ph type="body" sz="quarter" idx="3"/>
          </p:nvPr>
        </p:nvSpPr>
        <p:spPr>
          <a:xfrm>
            <a:off x="673577" y="4686500"/>
            <a:ext cx="5388610" cy="4439841"/>
          </a:xfrm>
          <a:prstGeom prst="rect">
            <a:avLst/>
          </a:prstGeom>
        </p:spPr>
        <p:txBody>
          <a:bodyPr vert="horz" lIns="91426" tIns="45713" rIns="91426" bIns="45713" rtlCol="0">
            <a:normAutofit/>
          </a:bodyPr>
          <a:lstStyle/>
          <a:p>
            <a:pPr lvl="0"/>
            <a:r>
              <a:rPr lang="hr-HR" smtClean="0"/>
              <a:t>Kliknite da biste uredili stilove teksta matrice</a:t>
            </a:r>
          </a:p>
          <a:p>
            <a:pPr lvl="1"/>
            <a:r>
              <a:rPr lang="hr-HR" smtClean="0"/>
              <a:t>Druga razina</a:t>
            </a:r>
          </a:p>
          <a:p>
            <a:pPr lvl="2"/>
            <a:r>
              <a:rPr lang="hr-HR" smtClean="0"/>
              <a:t>Treća razina</a:t>
            </a:r>
          </a:p>
          <a:p>
            <a:pPr lvl="3"/>
            <a:r>
              <a:rPr lang="hr-HR" smtClean="0"/>
              <a:t>Četvrta razina</a:t>
            </a:r>
          </a:p>
          <a:p>
            <a:pPr lvl="4"/>
            <a:r>
              <a:rPr lang="hr-HR" smtClean="0"/>
              <a:t>Peta razina</a:t>
            </a:r>
            <a:endParaRPr lang="hr-HR"/>
          </a:p>
        </p:txBody>
      </p:sp>
      <p:sp>
        <p:nvSpPr>
          <p:cNvPr id="6" name="Rezervirano mjesto podnožja 5"/>
          <p:cNvSpPr>
            <a:spLocks noGrp="1"/>
          </p:cNvSpPr>
          <p:nvPr>
            <p:ph type="ftr" sz="quarter" idx="4"/>
          </p:nvPr>
        </p:nvSpPr>
        <p:spPr>
          <a:xfrm>
            <a:off x="0" y="9371285"/>
            <a:ext cx="2918831" cy="493316"/>
          </a:xfrm>
          <a:prstGeom prst="rect">
            <a:avLst/>
          </a:prstGeom>
        </p:spPr>
        <p:txBody>
          <a:bodyPr vert="horz" lIns="91426" tIns="45713" rIns="91426" bIns="45713" rtlCol="0" anchor="b"/>
          <a:lstStyle>
            <a:lvl1pPr algn="l">
              <a:defRPr sz="1200"/>
            </a:lvl1pPr>
          </a:lstStyle>
          <a:p>
            <a:endParaRPr lang="hr-HR" dirty="0"/>
          </a:p>
        </p:txBody>
      </p:sp>
      <p:sp>
        <p:nvSpPr>
          <p:cNvPr id="7" name="Rezervirano mjesto broja slajda 6"/>
          <p:cNvSpPr>
            <a:spLocks noGrp="1"/>
          </p:cNvSpPr>
          <p:nvPr>
            <p:ph type="sldNum" sz="quarter" idx="5"/>
          </p:nvPr>
        </p:nvSpPr>
        <p:spPr>
          <a:xfrm>
            <a:off x="3815373" y="9371285"/>
            <a:ext cx="2918831" cy="493316"/>
          </a:xfrm>
          <a:prstGeom prst="rect">
            <a:avLst/>
          </a:prstGeom>
        </p:spPr>
        <p:txBody>
          <a:bodyPr vert="horz" lIns="91426" tIns="45713" rIns="91426" bIns="45713" rtlCol="0" anchor="b"/>
          <a:lstStyle>
            <a:lvl1pPr algn="r">
              <a:defRPr sz="1200"/>
            </a:lvl1pPr>
          </a:lstStyle>
          <a:p>
            <a:fld id="{DD077998-8650-42FB-8289-5B211F63B0B9}" type="slidenum">
              <a:rPr lang="hr-HR" smtClean="0"/>
              <a:pPr/>
              <a:t>‹#›</a:t>
            </a:fld>
            <a:endParaRPr lang="hr-HR" dirty="0"/>
          </a:p>
        </p:txBody>
      </p:sp>
    </p:spTree>
    <p:extLst>
      <p:ext uri="{BB962C8B-B14F-4D97-AF65-F5344CB8AC3E}">
        <p14:creationId xmlns:p14="http://schemas.microsoft.com/office/powerpoint/2010/main" val="219245153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zervirano mjesto slike slajd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Rezervirano mjesto bilježaka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hr-HR" dirty="0"/>
          </a:p>
        </p:txBody>
      </p:sp>
      <p:sp>
        <p:nvSpPr>
          <p:cNvPr id="4" name="Rezervirano mjesto broja slajd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077998-8650-42FB-8289-5B211F63B0B9}" type="slidenum">
              <a:rPr lang="hr-HR" smtClean="0"/>
              <a:pPr/>
              <a:t>1</a:t>
            </a:fld>
            <a:endParaRPr lang="hr-HR" dirty="0"/>
          </a:p>
        </p:txBody>
      </p:sp>
    </p:spTree>
    <p:extLst>
      <p:ext uri="{BB962C8B-B14F-4D97-AF65-F5344CB8AC3E}">
        <p14:creationId xmlns:p14="http://schemas.microsoft.com/office/powerpoint/2010/main" val="198063769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zervirano mjesto slike slajd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Rezervirano mjesto bilježaka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hr-HR" dirty="0"/>
          </a:p>
        </p:txBody>
      </p:sp>
      <p:sp>
        <p:nvSpPr>
          <p:cNvPr id="4" name="Rezervirano mjesto broja slajd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077998-8650-42FB-8289-5B211F63B0B9}" type="slidenum">
              <a:rPr lang="hr-HR" smtClean="0"/>
              <a:pPr/>
              <a:t>4</a:t>
            </a:fld>
            <a:endParaRPr lang="hr-HR" dirty="0"/>
          </a:p>
        </p:txBody>
      </p:sp>
    </p:spTree>
    <p:extLst>
      <p:ext uri="{BB962C8B-B14F-4D97-AF65-F5344CB8AC3E}">
        <p14:creationId xmlns:p14="http://schemas.microsoft.com/office/powerpoint/2010/main" val="78085389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zervirano mjesto slike slajd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Rezervirano mjesto bilježaka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hr-HR"/>
          </a:p>
        </p:txBody>
      </p:sp>
      <p:sp>
        <p:nvSpPr>
          <p:cNvPr id="4" name="Rezervirano mjesto broja slajd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077998-8650-42FB-8289-5B211F63B0B9}" type="slidenum">
              <a:rPr lang="hr-HR" smtClean="0"/>
              <a:pPr/>
              <a:t>6</a:t>
            </a:fld>
            <a:endParaRPr lang="hr-HR" dirty="0"/>
          </a:p>
        </p:txBody>
      </p:sp>
    </p:spTree>
    <p:extLst>
      <p:ext uri="{BB962C8B-B14F-4D97-AF65-F5344CB8AC3E}">
        <p14:creationId xmlns:p14="http://schemas.microsoft.com/office/powerpoint/2010/main" val="110046890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zervirano mjesto slike slajd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Rezervirano mjesto bilježaka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hr-HR"/>
          </a:p>
        </p:txBody>
      </p:sp>
      <p:sp>
        <p:nvSpPr>
          <p:cNvPr id="4" name="Rezervirano mjesto broja slajd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077998-8650-42FB-8289-5B211F63B0B9}" type="slidenum">
              <a:rPr lang="hr-HR" smtClean="0"/>
              <a:pPr/>
              <a:t>7</a:t>
            </a:fld>
            <a:endParaRPr lang="hr-HR" dirty="0"/>
          </a:p>
        </p:txBody>
      </p:sp>
    </p:spTree>
    <p:extLst>
      <p:ext uri="{BB962C8B-B14F-4D97-AF65-F5344CB8AC3E}">
        <p14:creationId xmlns:p14="http://schemas.microsoft.com/office/powerpoint/2010/main" val="234451520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zervirano mjesto slike slajd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Rezervirano mjesto bilježaka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hr-HR" sz="800" b="1" i="0" u="none" strike="noStrike" kern="1200" baseline="0" dirty="0">
              <a:solidFill>
                <a:prstClr val="black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Rezervirano mjesto broja slajd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077998-8650-42FB-8289-5B211F63B0B9}" type="slidenum">
              <a:rPr lang="hr-HR" smtClean="0"/>
              <a:pPr/>
              <a:t>14</a:t>
            </a:fld>
            <a:endParaRPr lang="hr-HR" dirty="0"/>
          </a:p>
        </p:txBody>
      </p:sp>
    </p:spTree>
    <p:extLst>
      <p:ext uri="{BB962C8B-B14F-4D97-AF65-F5344CB8AC3E}">
        <p14:creationId xmlns:p14="http://schemas.microsoft.com/office/powerpoint/2010/main" val="278426454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Naslovni slaj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hr-HR" smtClean="0"/>
              <a:t>Kliknite da biste uredili stil naslova matrice</a:t>
            </a:r>
            <a:endParaRPr lang="hr-HR"/>
          </a:p>
        </p:txBody>
      </p:sp>
      <p:sp>
        <p:nvSpPr>
          <p:cNvPr id="3" name="Podnaslov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r-HR" smtClean="0"/>
              <a:t>Kliknite da biste uredili stil podnaslova matrice</a:t>
            </a:r>
            <a:endParaRPr lang="hr-HR"/>
          </a:p>
        </p:txBody>
      </p:sp>
      <p:sp>
        <p:nvSpPr>
          <p:cNvPr id="4" name="Rezervirano mjesto datum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C02C51-3C87-47B8-889C-FBF5E5DAE5A6}" type="datetime1">
              <a:rPr lang="hr-HR" smtClean="0"/>
              <a:pPr/>
              <a:t>16.05.2016</a:t>
            </a:fld>
            <a:endParaRPr lang="hr-HR" dirty="0"/>
          </a:p>
        </p:txBody>
      </p:sp>
      <p:sp>
        <p:nvSpPr>
          <p:cNvPr id="5" name="Rezervirano mjesto podnožj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6" name="Rezervirano mjesto broja slajd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8B90D-3327-4C38-A9DC-854A4FF1F117}" type="slidenum">
              <a:rPr lang="hr-HR" smtClean="0"/>
              <a:pPr/>
              <a:t>‹#›</a:t>
            </a:fld>
            <a:endParaRPr lang="hr-HR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slov i sadržaj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r-HR" smtClean="0"/>
              <a:t>Kliknite da biste uredili stil naslova matrice</a:t>
            </a:r>
            <a:endParaRPr lang="hr-HR"/>
          </a:p>
        </p:txBody>
      </p:sp>
      <p:sp>
        <p:nvSpPr>
          <p:cNvPr id="3" name="Rezervirano mjesto sadržaja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r-HR" smtClean="0"/>
              <a:t>Kliknite da biste uredili stilove teksta matrice</a:t>
            </a:r>
          </a:p>
          <a:p>
            <a:pPr lvl="1"/>
            <a:r>
              <a:rPr lang="hr-HR" smtClean="0"/>
              <a:t>Druga razina</a:t>
            </a:r>
          </a:p>
          <a:p>
            <a:pPr lvl="2"/>
            <a:r>
              <a:rPr lang="hr-HR" smtClean="0"/>
              <a:t>Treća razina</a:t>
            </a:r>
          </a:p>
          <a:p>
            <a:pPr lvl="3"/>
            <a:r>
              <a:rPr lang="hr-HR" smtClean="0"/>
              <a:t>Četvrta razina</a:t>
            </a:r>
          </a:p>
          <a:p>
            <a:pPr lvl="4"/>
            <a:r>
              <a:rPr lang="hr-HR" smtClean="0"/>
              <a:t>Peta razina</a:t>
            </a:r>
            <a:endParaRPr lang="hr-HR"/>
          </a:p>
        </p:txBody>
      </p:sp>
      <p:sp>
        <p:nvSpPr>
          <p:cNvPr id="4" name="Rezervirano mjesto datum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BB8122-B690-4B19-B3BD-99F78443DDC6}" type="datetime1">
              <a:rPr lang="hr-HR" smtClean="0"/>
              <a:pPr/>
              <a:t>16.05.2016</a:t>
            </a:fld>
            <a:endParaRPr lang="hr-HR" dirty="0"/>
          </a:p>
        </p:txBody>
      </p:sp>
      <p:sp>
        <p:nvSpPr>
          <p:cNvPr id="5" name="Rezervirano mjesto podnožj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6" name="Rezervirano mjesto broja slajd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8B90D-3327-4C38-A9DC-854A4FF1F117}" type="slidenum">
              <a:rPr lang="hr-HR" smtClean="0"/>
              <a:pPr/>
              <a:t>‹#›</a:t>
            </a:fld>
            <a:endParaRPr lang="hr-HR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aglavlje odjelj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hr-HR" smtClean="0"/>
              <a:t>Kliknite da biste uredili stil naslova matrice</a:t>
            </a:r>
            <a:endParaRPr lang="hr-HR"/>
          </a:p>
        </p:txBody>
      </p:sp>
      <p:sp>
        <p:nvSpPr>
          <p:cNvPr id="3" name="Rezervirano mjesto teksta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r-HR" smtClean="0"/>
              <a:t>Kliknite da biste uredili stilove teksta matrice</a:t>
            </a:r>
          </a:p>
        </p:txBody>
      </p:sp>
      <p:sp>
        <p:nvSpPr>
          <p:cNvPr id="4" name="Rezervirano mjesto datum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D198B2-F21E-4DE8-913C-7C0DE7A031BC}" type="datetime1">
              <a:rPr lang="hr-HR" smtClean="0"/>
              <a:pPr/>
              <a:t>16.05.2016</a:t>
            </a:fld>
            <a:endParaRPr lang="hr-HR" dirty="0"/>
          </a:p>
        </p:txBody>
      </p:sp>
      <p:sp>
        <p:nvSpPr>
          <p:cNvPr id="5" name="Rezervirano mjesto podnožj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6" name="Rezervirano mjesto broja slajd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8B90D-3327-4C38-A9DC-854A4FF1F117}" type="slidenum">
              <a:rPr lang="hr-HR" smtClean="0"/>
              <a:pPr/>
              <a:t>‹#›</a:t>
            </a:fld>
            <a:endParaRPr lang="hr-HR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sadržaj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r-HR" smtClean="0"/>
              <a:t>Kliknite da biste uredili stil naslova matrice</a:t>
            </a:r>
            <a:endParaRPr lang="hr-HR"/>
          </a:p>
        </p:txBody>
      </p:sp>
      <p:sp>
        <p:nvSpPr>
          <p:cNvPr id="3" name="Rezervirano mjesto sadržaja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r-HR" smtClean="0"/>
              <a:t>Kliknite da biste uredili stilove teksta matrice</a:t>
            </a:r>
          </a:p>
          <a:p>
            <a:pPr lvl="1"/>
            <a:r>
              <a:rPr lang="hr-HR" smtClean="0"/>
              <a:t>Druga razina</a:t>
            </a:r>
          </a:p>
          <a:p>
            <a:pPr lvl="2"/>
            <a:r>
              <a:rPr lang="hr-HR" smtClean="0"/>
              <a:t>Treća razina</a:t>
            </a:r>
          </a:p>
          <a:p>
            <a:pPr lvl="3"/>
            <a:r>
              <a:rPr lang="hr-HR" smtClean="0"/>
              <a:t>Četvrta razina</a:t>
            </a:r>
          </a:p>
          <a:p>
            <a:pPr lvl="4"/>
            <a:r>
              <a:rPr lang="hr-HR" smtClean="0"/>
              <a:t>Peta razina</a:t>
            </a:r>
            <a:endParaRPr lang="hr-HR"/>
          </a:p>
        </p:txBody>
      </p:sp>
      <p:sp>
        <p:nvSpPr>
          <p:cNvPr id="4" name="Rezervirano mjesto sadržaja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r-HR" smtClean="0"/>
              <a:t>Kliknite da biste uredili stilove teksta matrice</a:t>
            </a:r>
          </a:p>
          <a:p>
            <a:pPr lvl="1"/>
            <a:r>
              <a:rPr lang="hr-HR" smtClean="0"/>
              <a:t>Druga razina</a:t>
            </a:r>
          </a:p>
          <a:p>
            <a:pPr lvl="2"/>
            <a:r>
              <a:rPr lang="hr-HR" smtClean="0"/>
              <a:t>Treća razina</a:t>
            </a:r>
          </a:p>
          <a:p>
            <a:pPr lvl="3"/>
            <a:r>
              <a:rPr lang="hr-HR" smtClean="0"/>
              <a:t>Četvrta razina</a:t>
            </a:r>
          </a:p>
          <a:p>
            <a:pPr lvl="4"/>
            <a:r>
              <a:rPr lang="hr-HR" smtClean="0"/>
              <a:t>Peta razina</a:t>
            </a:r>
            <a:endParaRPr lang="hr-HR"/>
          </a:p>
        </p:txBody>
      </p:sp>
      <p:sp>
        <p:nvSpPr>
          <p:cNvPr id="5" name="Rezervirano mjesto datum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B50E03-0981-47FD-B93C-0272402EE4D9}" type="datetime1">
              <a:rPr lang="hr-HR" smtClean="0"/>
              <a:pPr/>
              <a:t>16.05.2016</a:t>
            </a:fld>
            <a:endParaRPr lang="hr-HR" dirty="0"/>
          </a:p>
        </p:txBody>
      </p:sp>
      <p:sp>
        <p:nvSpPr>
          <p:cNvPr id="6" name="Rezervirano mjesto podnožj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7" name="Rezervirano mjesto broja slajd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8B90D-3327-4C38-A9DC-854A4FF1F117}" type="slidenum">
              <a:rPr lang="hr-HR" smtClean="0"/>
              <a:pPr/>
              <a:t>‹#›</a:t>
            </a:fld>
            <a:endParaRPr lang="hr-HR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Usporedb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r-HR" smtClean="0"/>
              <a:t>Kliknite da biste uredili stil naslova matrice</a:t>
            </a:r>
            <a:endParaRPr lang="hr-HR"/>
          </a:p>
        </p:txBody>
      </p:sp>
      <p:sp>
        <p:nvSpPr>
          <p:cNvPr id="3" name="Rezervirano mjesto teksta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r-HR" smtClean="0"/>
              <a:t>Kliknite da biste uredili stilove teksta matrice</a:t>
            </a:r>
          </a:p>
        </p:txBody>
      </p:sp>
      <p:sp>
        <p:nvSpPr>
          <p:cNvPr id="4" name="Rezervirano mjesto sadržaja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r-HR" smtClean="0"/>
              <a:t>Kliknite da biste uredili stilove teksta matrice</a:t>
            </a:r>
          </a:p>
          <a:p>
            <a:pPr lvl="1"/>
            <a:r>
              <a:rPr lang="hr-HR" smtClean="0"/>
              <a:t>Druga razina</a:t>
            </a:r>
          </a:p>
          <a:p>
            <a:pPr lvl="2"/>
            <a:r>
              <a:rPr lang="hr-HR" smtClean="0"/>
              <a:t>Treća razina</a:t>
            </a:r>
          </a:p>
          <a:p>
            <a:pPr lvl="3"/>
            <a:r>
              <a:rPr lang="hr-HR" smtClean="0"/>
              <a:t>Četvrta razina</a:t>
            </a:r>
          </a:p>
          <a:p>
            <a:pPr lvl="4"/>
            <a:r>
              <a:rPr lang="hr-HR" smtClean="0"/>
              <a:t>Peta razina</a:t>
            </a:r>
            <a:endParaRPr lang="hr-HR"/>
          </a:p>
        </p:txBody>
      </p:sp>
      <p:sp>
        <p:nvSpPr>
          <p:cNvPr id="5" name="Rezervirano mjesto teksta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r-HR" smtClean="0"/>
              <a:t>Kliknite da biste uredili stilove teksta matrice</a:t>
            </a:r>
          </a:p>
        </p:txBody>
      </p:sp>
      <p:sp>
        <p:nvSpPr>
          <p:cNvPr id="6" name="Rezervirano mjesto sadržaja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r-HR" smtClean="0"/>
              <a:t>Kliknite da biste uredili stilove teksta matrice</a:t>
            </a:r>
          </a:p>
          <a:p>
            <a:pPr lvl="1"/>
            <a:r>
              <a:rPr lang="hr-HR" smtClean="0"/>
              <a:t>Druga razina</a:t>
            </a:r>
          </a:p>
          <a:p>
            <a:pPr lvl="2"/>
            <a:r>
              <a:rPr lang="hr-HR" smtClean="0"/>
              <a:t>Treća razina</a:t>
            </a:r>
          </a:p>
          <a:p>
            <a:pPr lvl="3"/>
            <a:r>
              <a:rPr lang="hr-HR" smtClean="0"/>
              <a:t>Četvrta razina</a:t>
            </a:r>
          </a:p>
          <a:p>
            <a:pPr lvl="4"/>
            <a:r>
              <a:rPr lang="hr-HR" smtClean="0"/>
              <a:t>Peta razina</a:t>
            </a:r>
            <a:endParaRPr lang="hr-HR"/>
          </a:p>
        </p:txBody>
      </p:sp>
      <p:sp>
        <p:nvSpPr>
          <p:cNvPr id="7" name="Rezervirano mjesto datum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C906AA-5A95-43DE-B3CF-DA499704FBC6}" type="datetime1">
              <a:rPr lang="hr-HR" smtClean="0"/>
              <a:pPr/>
              <a:t>16.05.2016</a:t>
            </a:fld>
            <a:endParaRPr lang="hr-HR" dirty="0"/>
          </a:p>
        </p:txBody>
      </p:sp>
      <p:sp>
        <p:nvSpPr>
          <p:cNvPr id="8" name="Rezervirano mjesto podnožj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9" name="Rezervirano mjesto broja slajd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8B90D-3327-4C38-A9DC-854A4FF1F117}" type="slidenum">
              <a:rPr lang="hr-HR" smtClean="0"/>
              <a:pPr/>
              <a:t>‹#›</a:t>
            </a:fld>
            <a:endParaRPr lang="hr-HR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amo naslov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r-HR" smtClean="0"/>
              <a:t>Kliknite da biste uredili stil naslova matrice</a:t>
            </a:r>
            <a:endParaRPr lang="hr-HR"/>
          </a:p>
        </p:txBody>
      </p:sp>
      <p:sp>
        <p:nvSpPr>
          <p:cNvPr id="3" name="Rezervirano mjesto datum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ACDCB6-FB64-4229-A63D-DC4D65726AF8}" type="datetime1">
              <a:rPr lang="hr-HR" smtClean="0"/>
              <a:pPr/>
              <a:t>16.05.2016</a:t>
            </a:fld>
            <a:endParaRPr lang="hr-HR" dirty="0"/>
          </a:p>
        </p:txBody>
      </p:sp>
      <p:sp>
        <p:nvSpPr>
          <p:cNvPr id="4" name="Rezervirano mjesto podnožj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5" name="Rezervirano mjesto broja slajd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8B90D-3327-4C38-A9DC-854A4FF1F117}" type="slidenum">
              <a:rPr lang="hr-HR" smtClean="0"/>
              <a:pPr/>
              <a:t>‹#›</a:t>
            </a:fld>
            <a:endParaRPr lang="hr-HR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azn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zervirano mjesto datum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13B8D3-0087-412E-A4C0-0637E15835D0}" type="datetime1">
              <a:rPr lang="hr-HR" smtClean="0"/>
              <a:pPr/>
              <a:t>16.05.2016</a:t>
            </a:fld>
            <a:endParaRPr lang="hr-HR" dirty="0"/>
          </a:p>
        </p:txBody>
      </p:sp>
      <p:sp>
        <p:nvSpPr>
          <p:cNvPr id="3" name="Rezervirano mjesto podnožj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4" name="Rezervirano mjesto broja slajd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8B90D-3327-4C38-A9DC-854A4FF1F117}" type="slidenum">
              <a:rPr lang="hr-HR" smtClean="0"/>
              <a:pPr/>
              <a:t>‹#›</a:t>
            </a:fld>
            <a:endParaRPr lang="hr-HR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Sadržaj s 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r-HR" smtClean="0"/>
              <a:t>Kliknite da biste uredili stil naslova matrice</a:t>
            </a:r>
            <a:endParaRPr lang="hr-HR"/>
          </a:p>
        </p:txBody>
      </p:sp>
      <p:sp>
        <p:nvSpPr>
          <p:cNvPr id="3" name="Rezervirano mjesto sadržaja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r-HR" smtClean="0"/>
              <a:t>Kliknite da biste uredili stilove teksta matrice</a:t>
            </a:r>
          </a:p>
          <a:p>
            <a:pPr lvl="1"/>
            <a:r>
              <a:rPr lang="hr-HR" smtClean="0"/>
              <a:t>Druga razina</a:t>
            </a:r>
          </a:p>
          <a:p>
            <a:pPr lvl="2"/>
            <a:r>
              <a:rPr lang="hr-HR" smtClean="0"/>
              <a:t>Treća razina</a:t>
            </a:r>
          </a:p>
          <a:p>
            <a:pPr lvl="3"/>
            <a:r>
              <a:rPr lang="hr-HR" smtClean="0"/>
              <a:t>Četvrta razina</a:t>
            </a:r>
          </a:p>
          <a:p>
            <a:pPr lvl="4"/>
            <a:r>
              <a:rPr lang="hr-HR" smtClean="0"/>
              <a:t>Peta razina</a:t>
            </a:r>
            <a:endParaRPr lang="hr-HR"/>
          </a:p>
        </p:txBody>
      </p:sp>
      <p:sp>
        <p:nvSpPr>
          <p:cNvPr id="4" name="Rezervirano mjesto teksta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r-HR" smtClean="0"/>
              <a:t>Kliknite da biste uredili stilove teksta matrice</a:t>
            </a:r>
          </a:p>
        </p:txBody>
      </p:sp>
      <p:sp>
        <p:nvSpPr>
          <p:cNvPr id="5" name="Rezervirano mjesto datum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7A8C35-5015-4C28-AC4C-BF2C13DAD7B6}" type="datetime1">
              <a:rPr lang="hr-HR" smtClean="0"/>
              <a:pPr/>
              <a:t>16.05.2016</a:t>
            </a:fld>
            <a:endParaRPr lang="hr-HR" dirty="0"/>
          </a:p>
        </p:txBody>
      </p:sp>
      <p:sp>
        <p:nvSpPr>
          <p:cNvPr id="6" name="Rezervirano mjesto podnožj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7" name="Rezervirano mjesto broja slajd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8B90D-3327-4C38-A9DC-854A4FF1F117}" type="slidenum">
              <a:rPr lang="hr-HR" smtClean="0"/>
              <a:pPr/>
              <a:t>‹#›</a:t>
            </a:fld>
            <a:endParaRPr lang="hr-HR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Slika s 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r-HR" smtClean="0"/>
              <a:t>Kliknite da biste uredili stil naslova matrice</a:t>
            </a:r>
            <a:endParaRPr lang="hr-HR"/>
          </a:p>
        </p:txBody>
      </p:sp>
      <p:sp>
        <p:nvSpPr>
          <p:cNvPr id="3" name="Rezervirano mjesto slik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r-HR" dirty="0"/>
          </a:p>
        </p:txBody>
      </p:sp>
      <p:sp>
        <p:nvSpPr>
          <p:cNvPr id="4" name="Rezervirano mjesto teksta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r-HR" smtClean="0"/>
              <a:t>Kliknite da biste uredili stilove teksta matrice</a:t>
            </a:r>
          </a:p>
        </p:txBody>
      </p:sp>
      <p:sp>
        <p:nvSpPr>
          <p:cNvPr id="5" name="Rezervirano mjesto datum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FB7FD-5DFD-45C5-8FA5-562730141A36}" type="datetime1">
              <a:rPr lang="hr-HR" smtClean="0"/>
              <a:pPr/>
              <a:t>16.05.2016</a:t>
            </a:fld>
            <a:endParaRPr lang="hr-HR" dirty="0"/>
          </a:p>
        </p:txBody>
      </p:sp>
      <p:sp>
        <p:nvSpPr>
          <p:cNvPr id="6" name="Rezervirano mjesto podnožj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7" name="Rezervirano mjesto broja slajd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8B90D-3327-4C38-A9DC-854A4FF1F117}" type="slidenum">
              <a:rPr lang="hr-HR" smtClean="0"/>
              <a:pPr/>
              <a:t>‹#›</a:t>
            </a:fld>
            <a:endParaRPr lang="hr-HR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slov i okomit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r-HR" smtClean="0"/>
              <a:t>Kliknite da biste uredili stil naslova matrice</a:t>
            </a:r>
            <a:endParaRPr lang="hr-HR"/>
          </a:p>
        </p:txBody>
      </p:sp>
      <p:sp>
        <p:nvSpPr>
          <p:cNvPr id="3" name="Rezervirano mjesto okomitog teksta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r-HR" smtClean="0"/>
              <a:t>Kliknite da biste uredili stilove teksta matrice</a:t>
            </a:r>
          </a:p>
          <a:p>
            <a:pPr lvl="1"/>
            <a:r>
              <a:rPr lang="hr-HR" smtClean="0"/>
              <a:t>Druga razina</a:t>
            </a:r>
          </a:p>
          <a:p>
            <a:pPr lvl="2"/>
            <a:r>
              <a:rPr lang="hr-HR" smtClean="0"/>
              <a:t>Treća razina</a:t>
            </a:r>
          </a:p>
          <a:p>
            <a:pPr lvl="3"/>
            <a:r>
              <a:rPr lang="hr-HR" smtClean="0"/>
              <a:t>Četvrta razina</a:t>
            </a:r>
          </a:p>
          <a:p>
            <a:pPr lvl="4"/>
            <a:r>
              <a:rPr lang="hr-HR" smtClean="0"/>
              <a:t>Peta razina</a:t>
            </a:r>
            <a:endParaRPr lang="hr-HR"/>
          </a:p>
        </p:txBody>
      </p:sp>
      <p:sp>
        <p:nvSpPr>
          <p:cNvPr id="4" name="Rezervirano mjesto datum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CA6263-5EE2-4A9F-A3B6-A0E34ED53C5D}" type="datetime1">
              <a:rPr lang="hr-HR" smtClean="0"/>
              <a:pPr/>
              <a:t>16.05.2016</a:t>
            </a:fld>
            <a:endParaRPr lang="hr-HR" dirty="0"/>
          </a:p>
        </p:txBody>
      </p:sp>
      <p:sp>
        <p:nvSpPr>
          <p:cNvPr id="5" name="Rezervirano mjesto podnožj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6" name="Rezervirano mjesto broja slajd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8B90D-3327-4C38-A9DC-854A4FF1F117}" type="slidenum">
              <a:rPr lang="hr-HR" smtClean="0"/>
              <a:pPr/>
              <a:t>‹#›</a:t>
            </a:fld>
            <a:endParaRPr lang="hr-HR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Okomiti naslov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komiti naslov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hr-HR" smtClean="0"/>
              <a:t>Kliknite da biste uredili stil naslova matrice</a:t>
            </a:r>
            <a:endParaRPr lang="hr-HR"/>
          </a:p>
        </p:txBody>
      </p:sp>
      <p:sp>
        <p:nvSpPr>
          <p:cNvPr id="3" name="Rezervirano mjesto okomitog teksta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hr-HR" smtClean="0"/>
              <a:t>Kliknite da biste uredili stilove teksta matrice</a:t>
            </a:r>
          </a:p>
          <a:p>
            <a:pPr lvl="1"/>
            <a:r>
              <a:rPr lang="hr-HR" smtClean="0"/>
              <a:t>Druga razina</a:t>
            </a:r>
          </a:p>
          <a:p>
            <a:pPr lvl="2"/>
            <a:r>
              <a:rPr lang="hr-HR" smtClean="0"/>
              <a:t>Treća razina</a:t>
            </a:r>
          </a:p>
          <a:p>
            <a:pPr lvl="3"/>
            <a:r>
              <a:rPr lang="hr-HR" smtClean="0"/>
              <a:t>Četvrta razina</a:t>
            </a:r>
          </a:p>
          <a:p>
            <a:pPr lvl="4"/>
            <a:r>
              <a:rPr lang="hr-HR" smtClean="0"/>
              <a:t>Peta razina</a:t>
            </a:r>
            <a:endParaRPr lang="hr-HR"/>
          </a:p>
        </p:txBody>
      </p:sp>
      <p:sp>
        <p:nvSpPr>
          <p:cNvPr id="4" name="Rezervirano mjesto datum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60F1F1-7610-428A-9839-DDA2401171E3}" type="datetime1">
              <a:rPr lang="hr-HR" smtClean="0"/>
              <a:pPr/>
              <a:t>16.05.2016</a:t>
            </a:fld>
            <a:endParaRPr lang="hr-HR" dirty="0"/>
          </a:p>
        </p:txBody>
      </p:sp>
      <p:sp>
        <p:nvSpPr>
          <p:cNvPr id="5" name="Rezervirano mjesto podnožj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6" name="Rezervirano mjesto broja slajd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8B90D-3327-4C38-A9DC-854A4FF1F117}" type="slidenum">
              <a:rPr lang="hr-HR" smtClean="0"/>
              <a:pPr/>
              <a:t>‹#›</a:t>
            </a:fld>
            <a:endParaRPr lang="hr-HR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zervirano mjesto naslova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hr-HR" smtClean="0"/>
              <a:t>Kliknite da biste uredili stil naslova matrice</a:t>
            </a:r>
            <a:endParaRPr lang="hr-HR"/>
          </a:p>
        </p:txBody>
      </p:sp>
      <p:sp>
        <p:nvSpPr>
          <p:cNvPr id="3" name="Rezervirano mjesto teksta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hr-HR" smtClean="0"/>
              <a:t>Kliknite da biste uredili stilove teksta matrice</a:t>
            </a:r>
          </a:p>
          <a:p>
            <a:pPr lvl="1"/>
            <a:r>
              <a:rPr lang="hr-HR" smtClean="0"/>
              <a:t>Druga razina</a:t>
            </a:r>
          </a:p>
          <a:p>
            <a:pPr lvl="2"/>
            <a:r>
              <a:rPr lang="hr-HR" smtClean="0"/>
              <a:t>Treća razina</a:t>
            </a:r>
          </a:p>
          <a:p>
            <a:pPr lvl="3"/>
            <a:r>
              <a:rPr lang="hr-HR" smtClean="0"/>
              <a:t>Četvrta razina</a:t>
            </a:r>
          </a:p>
          <a:p>
            <a:pPr lvl="4"/>
            <a:r>
              <a:rPr lang="hr-HR" smtClean="0"/>
              <a:t>Peta razina</a:t>
            </a:r>
            <a:endParaRPr lang="hr-HR"/>
          </a:p>
        </p:txBody>
      </p:sp>
      <p:sp>
        <p:nvSpPr>
          <p:cNvPr id="4" name="Rezervirano mjesto datum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5F2DDF-051E-4B66-9995-596200EBC02A}" type="datetime1">
              <a:rPr lang="hr-HR" smtClean="0"/>
              <a:pPr/>
              <a:t>16.05.2016</a:t>
            </a:fld>
            <a:endParaRPr lang="hr-HR" dirty="0"/>
          </a:p>
        </p:txBody>
      </p:sp>
      <p:sp>
        <p:nvSpPr>
          <p:cNvPr id="5" name="Rezervirano mjesto podnožja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r-HR" dirty="0"/>
          </a:p>
        </p:txBody>
      </p:sp>
      <p:sp>
        <p:nvSpPr>
          <p:cNvPr id="6" name="Rezervirano mjesto broja slajda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308B90D-3327-4C38-A9DC-854A4FF1F117}" type="slidenum">
              <a:rPr lang="hr-HR" smtClean="0"/>
              <a:pPr/>
              <a:t>‹#›</a:t>
            </a:fld>
            <a:endParaRPr lang="hr-HR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sr-Latn-C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2.gif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5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gi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://zadarska-zupanija.hr/component/k2/item/540-proracun-vodic-za-gradane" TargetMode="External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500034" y="928670"/>
            <a:ext cx="8229600" cy="1143000"/>
          </a:xfrm>
          <a:effectLst/>
        </p:spPr>
        <p:txBody>
          <a:bodyPr>
            <a:normAutofit fontScale="90000"/>
          </a:bodyPr>
          <a:lstStyle/>
          <a:p>
            <a:r>
              <a:rPr lang="hr-HR" sz="1400" b="1" dirty="0" smtClean="0">
                <a:solidFill>
                  <a:srgbClr val="121284"/>
                </a:solidFill>
              </a:rPr>
              <a:t/>
            </a:r>
            <a:br>
              <a:rPr lang="hr-HR" sz="1400" b="1" dirty="0" smtClean="0">
                <a:solidFill>
                  <a:srgbClr val="121284"/>
                </a:solidFill>
              </a:rPr>
            </a:br>
            <a:r>
              <a:rPr lang="hr-HR" sz="1400" b="1" dirty="0" smtClean="0">
                <a:solidFill>
                  <a:srgbClr val="121284"/>
                </a:solidFill>
              </a:rPr>
              <a:t/>
            </a:r>
            <a:br>
              <a:rPr lang="hr-HR" sz="1400" b="1" dirty="0" smtClean="0">
                <a:solidFill>
                  <a:srgbClr val="121284"/>
                </a:solidFill>
              </a:rPr>
            </a:br>
            <a:r>
              <a:rPr lang="hr-HR" sz="1400" b="1" dirty="0" smtClean="0">
                <a:solidFill>
                  <a:srgbClr val="121284"/>
                </a:solidFill>
              </a:rPr>
              <a:t/>
            </a:r>
            <a:br>
              <a:rPr lang="hr-HR" sz="1400" b="1" dirty="0" smtClean="0">
                <a:solidFill>
                  <a:srgbClr val="121284"/>
                </a:solidFill>
              </a:rPr>
            </a:br>
            <a:r>
              <a:rPr lang="hr-HR" sz="1400" b="1" dirty="0" smtClean="0">
                <a:solidFill>
                  <a:srgbClr val="121284"/>
                </a:solidFill>
              </a:rPr>
              <a:t/>
            </a:r>
            <a:br>
              <a:rPr lang="hr-HR" sz="1400" b="1" dirty="0" smtClean="0">
                <a:solidFill>
                  <a:srgbClr val="121284"/>
                </a:solidFill>
              </a:rPr>
            </a:br>
            <a:r>
              <a:rPr lang="hr-HR" sz="1400" b="1" dirty="0" smtClean="0">
                <a:solidFill>
                  <a:srgbClr val="121284"/>
                </a:solidFill>
                <a:latin typeface="Arial" pitchFamily="34" charset="0"/>
                <a:cs typeface="Arial" pitchFamily="34" charset="0"/>
              </a:rPr>
              <a:t>REPUBLIKA HRVATSKA</a:t>
            </a:r>
            <a:br>
              <a:rPr lang="hr-HR" sz="1400" b="1" dirty="0" smtClean="0">
                <a:solidFill>
                  <a:srgbClr val="121284"/>
                </a:solidFill>
                <a:latin typeface="Arial" pitchFamily="34" charset="0"/>
                <a:cs typeface="Arial" pitchFamily="34" charset="0"/>
              </a:rPr>
            </a:br>
            <a:r>
              <a:rPr lang="hr-HR" sz="1400" b="1" dirty="0" smtClean="0">
                <a:solidFill>
                  <a:srgbClr val="121284"/>
                </a:solidFill>
                <a:latin typeface="Arial" pitchFamily="34" charset="0"/>
                <a:cs typeface="Arial" pitchFamily="34" charset="0"/>
              </a:rPr>
              <a:t>ZADARSKA ŽUPANIJA</a:t>
            </a:r>
            <a:r>
              <a:rPr lang="hr-HR" b="1" dirty="0" smtClean="0">
                <a:solidFill>
                  <a:srgbClr val="121284"/>
                </a:solidFill>
              </a:rPr>
              <a:t/>
            </a:r>
            <a:br>
              <a:rPr lang="hr-HR" b="1" dirty="0" smtClean="0">
                <a:solidFill>
                  <a:srgbClr val="121284"/>
                </a:solidFill>
              </a:rPr>
            </a:br>
            <a:r>
              <a:rPr lang="hr-HR" b="1" dirty="0" smtClean="0">
                <a:solidFill>
                  <a:srgbClr val="121284"/>
                </a:solidFill>
              </a:rPr>
              <a:t/>
            </a:r>
            <a:br>
              <a:rPr lang="hr-HR" b="1" dirty="0" smtClean="0">
                <a:solidFill>
                  <a:srgbClr val="121284"/>
                </a:solidFill>
              </a:rPr>
            </a:br>
            <a:r>
              <a:rPr lang="hr-HR" sz="3100" b="1" dirty="0" smtClean="0">
                <a:solidFill>
                  <a:srgbClr val="121284"/>
                </a:solidFill>
                <a:latin typeface="Arial" pitchFamily="34" charset="0"/>
                <a:cs typeface="Arial" pitchFamily="34" charset="0"/>
              </a:rPr>
              <a:t>GODIŠNJI IZVJEŠTAJ O IZVRŠENJU PRORAČUNA ZADARSKE ŽUPANIJE ZA 2015. GODINU</a:t>
            </a:r>
            <a:br>
              <a:rPr lang="hr-HR" sz="3100" b="1" dirty="0" smtClean="0">
                <a:solidFill>
                  <a:srgbClr val="121284"/>
                </a:solidFill>
                <a:latin typeface="Arial" pitchFamily="34" charset="0"/>
                <a:cs typeface="Arial" pitchFamily="34" charset="0"/>
              </a:rPr>
            </a:br>
            <a:r>
              <a:rPr lang="hr-HR" sz="2900" dirty="0" smtClean="0">
                <a:solidFill>
                  <a:srgbClr val="121284"/>
                </a:solidFill>
                <a:latin typeface="Arial" pitchFamily="34" charset="0"/>
                <a:cs typeface="Arial" pitchFamily="34" charset="0"/>
              </a:rPr>
              <a:t>-</a:t>
            </a:r>
            <a:r>
              <a:rPr lang="hr-HR" sz="3100" dirty="0" smtClean="0">
                <a:solidFill>
                  <a:srgbClr val="121284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hr-HR" sz="2900" dirty="0" smtClean="0">
                <a:solidFill>
                  <a:srgbClr val="121284"/>
                </a:solidFill>
                <a:latin typeface="Arial" pitchFamily="34" charset="0"/>
                <a:cs typeface="Arial" pitchFamily="34" charset="0"/>
              </a:rPr>
              <a:t>vodič za građane -</a:t>
            </a:r>
            <a:r>
              <a:rPr lang="hr-HR" b="1" dirty="0" smtClean="0">
                <a:solidFill>
                  <a:srgbClr val="121284"/>
                </a:solidFill>
              </a:rPr>
              <a:t/>
            </a:r>
            <a:br>
              <a:rPr lang="hr-HR" b="1" dirty="0" smtClean="0">
                <a:solidFill>
                  <a:srgbClr val="121284"/>
                </a:solidFill>
              </a:rPr>
            </a:br>
            <a:endParaRPr lang="hr-HR" b="1" dirty="0">
              <a:solidFill>
                <a:srgbClr val="121284"/>
              </a:solidFill>
            </a:endParaRPr>
          </a:p>
        </p:txBody>
      </p:sp>
      <p:sp>
        <p:nvSpPr>
          <p:cNvPr id="3" name="Podnaslov 2"/>
          <p:cNvSpPr>
            <a:spLocks noGrp="1"/>
          </p:cNvSpPr>
          <p:nvPr>
            <p:ph type="subTitle" idx="4294967295"/>
          </p:nvPr>
        </p:nvSpPr>
        <p:spPr>
          <a:xfrm>
            <a:off x="1115616" y="5373216"/>
            <a:ext cx="6840760" cy="1270489"/>
          </a:xfrm>
          <a:ln>
            <a:solidFill>
              <a:schemeClr val="accent1"/>
            </a:solidFill>
          </a:ln>
        </p:spPr>
        <p:txBody>
          <a:bodyPr>
            <a:normAutofit fontScale="55000" lnSpcReduction="20000"/>
          </a:bodyPr>
          <a:lstStyle/>
          <a:p>
            <a:pPr algn="ctr">
              <a:buNone/>
            </a:pPr>
            <a:r>
              <a:rPr lang="hr-HR" sz="2400" b="1" dirty="0" smtClean="0">
                <a:solidFill>
                  <a:schemeClr val="tx2">
                    <a:lumMod val="75000"/>
                  </a:schemeClr>
                </a:solidFill>
              </a:rPr>
              <a:t>Nacrt prijedloga Godišnjeg izvještaja o izvršenju proračuna Zadarske županije za 2015. godinu razmatran je na </a:t>
            </a:r>
            <a:r>
              <a:rPr lang="hr-HR" sz="2400" b="1" dirty="0">
                <a:solidFill>
                  <a:schemeClr val="tx2">
                    <a:lumMod val="75000"/>
                  </a:schemeClr>
                </a:solidFill>
              </a:rPr>
              <a:t>41. sjednici </a:t>
            </a:r>
            <a:r>
              <a:rPr lang="hr-HR" sz="2400" b="1" dirty="0" smtClean="0">
                <a:solidFill>
                  <a:schemeClr val="tx2">
                    <a:lumMod val="75000"/>
                  </a:schemeClr>
                </a:solidFill>
              </a:rPr>
              <a:t>Kolegija </a:t>
            </a:r>
            <a:r>
              <a:rPr lang="hr-HR" sz="2400" b="1" dirty="0">
                <a:solidFill>
                  <a:schemeClr val="tx2">
                    <a:lumMod val="75000"/>
                  </a:schemeClr>
                </a:solidFill>
              </a:rPr>
              <a:t>ž</a:t>
            </a:r>
            <a:r>
              <a:rPr lang="hr-HR" sz="2400" b="1" dirty="0" smtClean="0">
                <a:solidFill>
                  <a:schemeClr val="tx2">
                    <a:lumMod val="75000"/>
                  </a:schemeClr>
                </a:solidFill>
              </a:rPr>
              <a:t>upana </a:t>
            </a:r>
            <a:r>
              <a:rPr lang="hr-HR" sz="2400" b="1" dirty="0">
                <a:solidFill>
                  <a:schemeClr val="tx2">
                    <a:lumMod val="75000"/>
                  </a:schemeClr>
                </a:solidFill>
              </a:rPr>
              <a:t>19. travnja 2016</a:t>
            </a:r>
            <a:r>
              <a:rPr lang="hr-HR" sz="2400" b="1" dirty="0" smtClean="0">
                <a:solidFill>
                  <a:schemeClr val="tx2">
                    <a:lumMod val="75000"/>
                  </a:schemeClr>
                </a:solidFill>
              </a:rPr>
              <a:t>. godine i poslan Županijskoj skupštini na donošenje.</a:t>
            </a:r>
          </a:p>
          <a:p>
            <a:pPr algn="ctr">
              <a:buNone/>
            </a:pPr>
            <a:endParaRPr lang="hr-HR" sz="2400" b="1" dirty="0" smtClean="0">
              <a:solidFill>
                <a:schemeClr val="tx2">
                  <a:lumMod val="75000"/>
                </a:schemeClr>
              </a:solidFill>
            </a:endParaRPr>
          </a:p>
          <a:p>
            <a:pPr algn="ctr">
              <a:buNone/>
            </a:pPr>
            <a:endParaRPr lang="hr-HR" sz="2400" b="1" dirty="0" smtClean="0">
              <a:solidFill>
                <a:schemeClr val="tx2">
                  <a:lumMod val="75000"/>
                </a:schemeClr>
              </a:solidFill>
            </a:endParaRPr>
          </a:p>
          <a:p>
            <a:pPr algn="ctr">
              <a:buNone/>
            </a:pPr>
            <a:endParaRPr lang="hr-HR" sz="800" dirty="0" smtClean="0">
              <a:solidFill>
                <a:schemeClr val="tx2">
                  <a:lumMod val="75000"/>
                </a:schemeClr>
              </a:solidFill>
            </a:endParaRPr>
          </a:p>
          <a:p>
            <a:pPr algn="ctr">
              <a:buNone/>
            </a:pPr>
            <a:r>
              <a:rPr lang="hr-HR" sz="2400" b="1" dirty="0" smtClean="0">
                <a:solidFill>
                  <a:schemeClr val="tx2">
                    <a:lumMod val="75000"/>
                  </a:schemeClr>
                </a:solidFill>
              </a:rPr>
              <a:t>Zadar, travanj 2016.</a:t>
            </a:r>
            <a:endParaRPr lang="hr-HR" sz="2400" b="1" dirty="0">
              <a:solidFill>
                <a:schemeClr val="tx2">
                  <a:lumMod val="75000"/>
                </a:schemeClr>
              </a:solidFill>
            </a:endParaRPr>
          </a:p>
        </p:txBody>
      </p:sp>
      <p:pic>
        <p:nvPicPr>
          <p:cNvPr id="9223" name="Picture 7" descr="http://upload.wikimedia.org/wikipedia/hr/6/62/Zastava_zadarske_zupanije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71736" y="3071810"/>
            <a:ext cx="3754760" cy="1877381"/>
          </a:xfrm>
          <a:prstGeom prst="rect">
            <a:avLst/>
          </a:prstGeom>
          <a:noFill/>
          <a:effectLst>
            <a:outerShdw blurRad="50800" dist="38100" dir="16200000" rotWithShape="0">
              <a:prstClr val="black">
                <a:alpha val="40000"/>
              </a:prst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Rezervirano mjesto sadržaja 3"/>
          <p:cNvGraphicFramePr>
            <a:graphicFrameLocks noGrp="1"/>
          </p:cNvGraphicFramePr>
          <p:nvPr>
            <p:ph idx="1"/>
          </p:nvPr>
        </p:nvGraphicFramePr>
        <p:xfrm>
          <a:off x="0" y="2348880"/>
          <a:ext cx="8280920" cy="273630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14" name="Naslov 13"/>
          <p:cNvSpPr>
            <a:spLocks noGrp="1"/>
          </p:cNvSpPr>
          <p:nvPr>
            <p:ph type="title"/>
          </p:nvPr>
        </p:nvSpPr>
        <p:spPr>
          <a:xfrm>
            <a:off x="323528" y="1412776"/>
            <a:ext cx="6264696" cy="864096"/>
          </a:xfrm>
          <a:prstGeom prst="roundRect">
            <a:avLst/>
          </a:prstGeom>
          <a:solidFill>
            <a:schemeClr val="accent1">
              <a:lumMod val="75000"/>
            </a:schemeClr>
          </a:solidFill>
          <a:ln w="57150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>
            <a:normAutofit fontScale="90000"/>
          </a:bodyPr>
          <a:lstStyle/>
          <a:p>
            <a:pPr algn="ctr"/>
            <a:r>
              <a:rPr lang="hr-HR" sz="2400" b="1" dirty="0" smtClean="0">
                <a:solidFill>
                  <a:schemeClr val="bg1"/>
                </a:solidFill>
              </a:rPr>
              <a:t>Godišnji izvještaj o izvršenju proračuna Zadarske županije za 2015. godinu</a:t>
            </a:r>
            <a:endParaRPr lang="hr-HR" sz="2400" b="1" dirty="0">
              <a:solidFill>
                <a:schemeClr val="bg1"/>
              </a:solidFill>
            </a:endParaRPr>
          </a:p>
        </p:txBody>
      </p:sp>
      <p:grpSp>
        <p:nvGrpSpPr>
          <p:cNvPr id="18" name="Grupa 17"/>
          <p:cNvGrpSpPr/>
          <p:nvPr/>
        </p:nvGrpSpPr>
        <p:grpSpPr>
          <a:xfrm>
            <a:off x="1691680" y="5229200"/>
            <a:ext cx="7128808" cy="820891"/>
            <a:chOff x="792076" y="951754"/>
            <a:chExt cx="7128808" cy="820891"/>
          </a:xfrm>
          <a:scene3d>
            <a:camera prst="orthographicFront"/>
            <a:lightRig rig="flat" dir="t"/>
          </a:scene3d>
        </p:grpSpPr>
        <p:sp>
          <p:nvSpPr>
            <p:cNvPr id="19" name="Zaobljeni pravokutnik 18"/>
            <p:cNvSpPr/>
            <p:nvPr/>
          </p:nvSpPr>
          <p:spPr>
            <a:xfrm>
              <a:off x="792076" y="951754"/>
              <a:ext cx="7128808" cy="820891"/>
            </a:xfrm>
            <a:prstGeom prst="roundRect">
              <a:avLst>
                <a:gd name="adj" fmla="val 10000"/>
              </a:avLst>
            </a:prstGeom>
            <a:sp3d prstMaterial="dkEdge">
              <a:bevelT w="8200" h="38100"/>
            </a:sp3d>
          </p:spPr>
          <p:style>
            <a:lnRef idx="0">
              <a:schemeClr val="dk2">
                <a:shade val="80000"/>
                <a:hueOff val="0"/>
                <a:satOff val="0"/>
                <a:lumOff val="0"/>
                <a:alphaOff val="0"/>
              </a:schemeClr>
            </a:lnRef>
            <a:fillRef idx="2">
              <a:schemeClr val="lt1">
                <a:hueOff val="0"/>
                <a:satOff val="0"/>
                <a:lumOff val="0"/>
                <a:alphaOff val="0"/>
              </a:schemeClr>
            </a:fillRef>
            <a:effectRef idx="1">
              <a:schemeClr val="lt1">
                <a:hueOff val="0"/>
                <a:satOff val="0"/>
                <a:lumOff val="0"/>
                <a:alphaOff val="0"/>
              </a:schemeClr>
            </a:effectRef>
            <a:fontRef idx="minor">
              <a:schemeClr val="dk2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20" name="Zaobljeni pravokutnik 4"/>
            <p:cNvSpPr/>
            <p:nvPr/>
          </p:nvSpPr>
          <p:spPr>
            <a:xfrm>
              <a:off x="816119" y="975797"/>
              <a:ext cx="7032741" cy="772805"/>
            </a:xfrm>
            <a:prstGeom prst="rect">
              <a:avLst/>
            </a:prstGeom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2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68580" tIns="68580" rIns="68580" bIns="68580" numCol="1" spcCol="1270" anchor="ctr" anchorCtr="0">
              <a:noAutofit/>
            </a:bodyPr>
            <a:lstStyle/>
            <a:p>
              <a:pPr lvl="0" algn="l" defTabSz="8001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hr-HR" sz="1800" b="1" kern="1200" dirty="0" smtClean="0">
                  <a:solidFill>
                    <a:schemeClr val="tx2">
                      <a:lumMod val="75000"/>
                    </a:schemeClr>
                  </a:solidFill>
                </a:rPr>
                <a:t>Ukupno raspoloživa sredstva razdoblja                 9.863.469,60 kn  </a:t>
              </a:r>
              <a:endParaRPr lang="hr-HR" sz="1800" b="1" kern="1200" dirty="0">
                <a:solidFill>
                  <a:schemeClr val="tx2">
                    <a:lumMod val="75000"/>
                  </a:schemeClr>
                </a:solidFill>
              </a:endParaRPr>
            </a:p>
          </p:txBody>
        </p:sp>
      </p:grpSp>
      <p:grpSp>
        <p:nvGrpSpPr>
          <p:cNvPr id="22" name="Grupa 21"/>
          <p:cNvGrpSpPr/>
          <p:nvPr/>
        </p:nvGrpSpPr>
        <p:grpSpPr>
          <a:xfrm>
            <a:off x="7668344" y="4869160"/>
            <a:ext cx="533579" cy="533579"/>
            <a:chOff x="7126271" y="1574742"/>
            <a:chExt cx="533579" cy="533579"/>
          </a:xfrm>
        </p:grpSpPr>
        <p:sp>
          <p:nvSpPr>
            <p:cNvPr id="23" name="Strelica dolje 22"/>
            <p:cNvSpPr/>
            <p:nvPr/>
          </p:nvSpPr>
          <p:spPr>
            <a:xfrm>
              <a:off x="7126271" y="1574742"/>
              <a:ext cx="533579" cy="533579"/>
            </a:xfrm>
            <a:prstGeom prst="downArrow">
              <a:avLst>
                <a:gd name="adj1" fmla="val 55000"/>
                <a:gd name="adj2" fmla="val 45000"/>
              </a:avLst>
            </a:prstGeom>
          </p:spPr>
          <p:style>
            <a:lnRef idx="1">
              <a:schemeClr val="dk2">
                <a:alpha val="90000"/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tint val="4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tint val="4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2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24" name="Strelica dolje 4"/>
            <p:cNvSpPr/>
            <p:nvPr/>
          </p:nvSpPr>
          <p:spPr>
            <a:xfrm>
              <a:off x="7246326" y="1574742"/>
              <a:ext cx="293469" cy="401518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2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45720" tIns="45720" rIns="45720" bIns="45720" numCol="1" spcCol="1270" anchor="ctr" anchorCtr="0">
              <a:noAutofit/>
            </a:bodyPr>
            <a:lstStyle/>
            <a:p>
              <a:pPr lvl="0" algn="ctr" defTabSz="1600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hr-HR" sz="2400" dirty="0" smtClean="0"/>
                <a:t>=</a:t>
              </a:r>
              <a:endParaRPr lang="hr-HR" sz="2400" kern="1200" dirty="0"/>
            </a:p>
          </p:txBody>
        </p:sp>
      </p:grpSp>
      <p:pic>
        <p:nvPicPr>
          <p:cNvPr id="25" name="Slika 2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64288" y="116632"/>
            <a:ext cx="504056" cy="633001"/>
          </a:xfrm>
          <a:prstGeom prst="rect">
            <a:avLst/>
          </a:prstGeom>
        </p:spPr>
      </p:pic>
      <p:sp>
        <p:nvSpPr>
          <p:cNvPr id="26" name="TextBox 12"/>
          <p:cNvSpPr txBox="1"/>
          <p:nvPr/>
        </p:nvSpPr>
        <p:spPr>
          <a:xfrm>
            <a:off x="0" y="6488668"/>
            <a:ext cx="37147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u="sng" dirty="0" smtClean="0">
                <a:solidFill>
                  <a:srgbClr val="002060"/>
                </a:solidFill>
                <a:latin typeface="Gabriola" panose="04040605051002020D02" pitchFamily="82" charset="0"/>
              </a:rPr>
              <a:t>Upravni odjel za proračun i financije</a:t>
            </a:r>
            <a:endParaRPr lang="en-US" b="1" u="sng" dirty="0" smtClean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sp>
        <p:nvSpPr>
          <p:cNvPr id="27" name="Pravokutnik 26"/>
          <p:cNvSpPr/>
          <p:nvPr/>
        </p:nvSpPr>
        <p:spPr>
          <a:xfrm>
            <a:off x="7668344" y="116632"/>
            <a:ext cx="997389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hr-HR" b="1" dirty="0" smtClean="0">
                <a:solidFill>
                  <a:srgbClr val="002060"/>
                </a:solidFill>
                <a:latin typeface="Gabriola" panose="04040605051002020D02" pitchFamily="82" charset="0"/>
              </a:rPr>
              <a:t>Zadarska </a:t>
            </a:r>
          </a:p>
          <a:p>
            <a:r>
              <a:rPr lang="hr-HR" b="1" dirty="0" smtClean="0">
                <a:solidFill>
                  <a:srgbClr val="002060"/>
                </a:solidFill>
                <a:latin typeface="Gabriola" panose="04040605051002020D02" pitchFamily="82" charset="0"/>
              </a:rPr>
              <a:t>županija</a:t>
            </a:r>
            <a:endParaRPr lang="en-US" b="1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sp>
        <p:nvSpPr>
          <p:cNvPr id="31" name="Naslov 1"/>
          <p:cNvSpPr txBox="1">
            <a:spLocks/>
          </p:cNvSpPr>
          <p:nvPr/>
        </p:nvSpPr>
        <p:spPr>
          <a:xfrm>
            <a:off x="179512" y="404664"/>
            <a:ext cx="6768752" cy="57606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hr-HR" sz="2800" b="1" dirty="0" smtClean="0">
                <a:latin typeface="+mj-lt"/>
                <a:ea typeface="+mj-ea"/>
                <a:cs typeface="+mj-cs"/>
              </a:rPr>
              <a:t>Izvršenje proračuna</a:t>
            </a:r>
            <a:endParaRPr kumimoji="0" lang="hr-HR" sz="28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000"/>
                            </p:stCondLst>
                            <p:childTnLst>
                              <p:par>
                                <p:cTn id="15" presetID="10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1">
        <p:bldAsOne/>
      </p:bldGraphic>
      <p:bldP spid="14" grpId="0" animBg="1"/>
      <p:bldP spid="31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179512" y="404664"/>
            <a:ext cx="6995120" cy="576064"/>
          </a:xfrm>
        </p:spPr>
        <p:txBody>
          <a:bodyPr>
            <a:normAutofit fontScale="90000"/>
          </a:bodyPr>
          <a:lstStyle/>
          <a:p>
            <a:pPr algn="l"/>
            <a:r>
              <a:rPr lang="hr-HR" dirty="0" smtClean="0"/>
              <a:t/>
            </a:r>
            <a:br>
              <a:rPr lang="hr-HR" dirty="0" smtClean="0"/>
            </a:br>
            <a:r>
              <a:rPr lang="hr-HR" dirty="0" smtClean="0"/>
              <a:t/>
            </a:r>
            <a:br>
              <a:rPr lang="hr-HR" dirty="0" smtClean="0"/>
            </a:br>
            <a:r>
              <a:rPr lang="hr-HR" sz="3100" b="1" dirty="0" smtClean="0"/>
              <a:t>Odnos planiranih i izvršenih prihoda  i primitaka za 2015. godinu</a:t>
            </a:r>
            <a:br>
              <a:rPr lang="hr-HR" sz="3100" b="1" dirty="0" smtClean="0"/>
            </a:br>
            <a:r>
              <a:rPr lang="hr-HR" dirty="0" smtClean="0"/>
              <a:t/>
            </a:r>
            <a:br>
              <a:rPr lang="hr-HR" dirty="0" smtClean="0"/>
            </a:br>
            <a:endParaRPr lang="hr-HR" dirty="0"/>
          </a:p>
        </p:txBody>
      </p:sp>
      <p:sp>
        <p:nvSpPr>
          <p:cNvPr id="819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hr-HR" dirty="0"/>
          </a:p>
        </p:txBody>
      </p:sp>
      <p:sp>
        <p:nvSpPr>
          <p:cNvPr id="13" name="TextBox 12"/>
          <p:cNvSpPr txBox="1"/>
          <p:nvPr/>
        </p:nvSpPr>
        <p:spPr>
          <a:xfrm>
            <a:off x="0" y="6488668"/>
            <a:ext cx="37147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u="sng" dirty="0" smtClean="0">
                <a:solidFill>
                  <a:srgbClr val="002060"/>
                </a:solidFill>
                <a:latin typeface="Gabriola" panose="04040605051002020D02" pitchFamily="82" charset="0"/>
              </a:rPr>
              <a:t>Upravni odjel za proračun i financije</a:t>
            </a:r>
            <a:endParaRPr lang="en-US" b="1" u="sng" dirty="0" smtClean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4714844" y="928670"/>
            <a:ext cx="442915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1000" dirty="0"/>
          </a:p>
        </p:txBody>
      </p:sp>
      <p:sp>
        <p:nvSpPr>
          <p:cNvPr id="16" name="Rectangle 15"/>
          <p:cNvSpPr/>
          <p:nvPr/>
        </p:nvSpPr>
        <p:spPr>
          <a:xfrm>
            <a:off x="4572000" y="2060848"/>
            <a:ext cx="4572000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r-HR" sz="1100" b="1" dirty="0" smtClean="0">
                <a:cs typeface="Arial" pitchFamily="34" charset="0"/>
              </a:rPr>
              <a:t>Grafikon 1. Prikaz udjela pojedinih grupa prihoda u ukupnom ostvarenju</a:t>
            </a:r>
          </a:p>
          <a:p>
            <a:r>
              <a:rPr lang="hr-HR" sz="1100" b="1" dirty="0" smtClean="0">
                <a:cs typeface="Arial" pitchFamily="34" charset="0"/>
              </a:rPr>
              <a:t>                     Proračuna Zadarske županije za 2015. godinu</a:t>
            </a:r>
          </a:p>
        </p:txBody>
      </p:sp>
      <p:sp>
        <p:nvSpPr>
          <p:cNvPr id="17" name="Naslov 1"/>
          <p:cNvSpPr txBox="1">
            <a:spLocks/>
          </p:cNvSpPr>
          <p:nvPr/>
        </p:nvSpPr>
        <p:spPr>
          <a:xfrm>
            <a:off x="107504" y="1124744"/>
            <a:ext cx="8640960" cy="576064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25000" lnSpcReduction="20000"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r-HR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/>
            </a:r>
            <a:br>
              <a:rPr kumimoji="0" lang="hr-HR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</a:br>
            <a:r>
              <a:rPr kumimoji="0" lang="hr-HR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/>
            </a:r>
            <a:br>
              <a:rPr kumimoji="0" lang="hr-HR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</a:br>
            <a:endParaRPr kumimoji="0" lang="hr-HR" sz="4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20" name="TextBox 15"/>
          <p:cNvSpPr txBox="1"/>
          <p:nvPr/>
        </p:nvSpPr>
        <p:spPr>
          <a:xfrm>
            <a:off x="107504" y="1916832"/>
            <a:ext cx="4429156" cy="7540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hr-HR" sz="1100" b="1" dirty="0" smtClean="0">
              <a:cs typeface="Arial" pitchFamily="34" charset="0"/>
            </a:endParaRPr>
          </a:p>
          <a:p>
            <a:r>
              <a:rPr lang="hr-HR" sz="1100" b="1" dirty="0" smtClean="0">
                <a:cs typeface="Arial" pitchFamily="34" charset="0"/>
              </a:rPr>
              <a:t>Tablica 1</a:t>
            </a:r>
            <a:r>
              <a:rPr lang="hr-HR" sz="1100" dirty="0" smtClean="0">
                <a:cs typeface="Arial" pitchFamily="34" charset="0"/>
              </a:rPr>
              <a:t>. </a:t>
            </a:r>
            <a:r>
              <a:rPr lang="hr-HR" sz="1100" b="1" dirty="0" smtClean="0">
                <a:cs typeface="Arial" pitchFamily="34" charset="0"/>
              </a:rPr>
              <a:t>Ostvareni prihodi i primici Proračuna Zadarske županije za</a:t>
            </a:r>
          </a:p>
          <a:p>
            <a:r>
              <a:rPr lang="hr-HR" sz="1100" b="1" dirty="0" smtClean="0">
                <a:cs typeface="Arial" pitchFamily="34" charset="0"/>
              </a:rPr>
              <a:t>                  2015. godinu</a:t>
            </a:r>
          </a:p>
          <a:p>
            <a:endParaRPr lang="hr-HR" sz="1000" b="1" dirty="0" smtClean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18" name="Slika 1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64288" y="116632"/>
            <a:ext cx="504056" cy="633001"/>
          </a:xfrm>
          <a:prstGeom prst="rect">
            <a:avLst/>
          </a:prstGeom>
        </p:spPr>
      </p:pic>
      <p:sp>
        <p:nvSpPr>
          <p:cNvPr id="21" name="Pravokutnik 20"/>
          <p:cNvSpPr/>
          <p:nvPr/>
        </p:nvSpPr>
        <p:spPr>
          <a:xfrm>
            <a:off x="7668344" y="116632"/>
            <a:ext cx="997389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hr-HR" b="1" dirty="0" smtClean="0">
                <a:solidFill>
                  <a:srgbClr val="002060"/>
                </a:solidFill>
                <a:latin typeface="Gabriola" panose="04040605051002020D02" pitchFamily="82" charset="0"/>
              </a:rPr>
              <a:t>Zadarska </a:t>
            </a:r>
          </a:p>
          <a:p>
            <a:r>
              <a:rPr lang="hr-HR" b="1" dirty="0" smtClean="0">
                <a:solidFill>
                  <a:srgbClr val="002060"/>
                </a:solidFill>
                <a:latin typeface="Gabriola" panose="04040605051002020D02" pitchFamily="82" charset="0"/>
              </a:rPr>
              <a:t>županija</a:t>
            </a:r>
            <a:endParaRPr lang="en-US" b="1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graphicFrame>
        <p:nvGraphicFramePr>
          <p:cNvPr id="152" name="Table 14"/>
          <p:cNvGraphicFramePr>
            <a:graphicFrameLocks noGrp="1"/>
          </p:cNvGraphicFramePr>
          <p:nvPr/>
        </p:nvGraphicFramePr>
        <p:xfrm>
          <a:off x="179512" y="2996952"/>
          <a:ext cx="4071395" cy="2376259"/>
        </p:xfrm>
        <a:graphic>
          <a:graphicData uri="http://schemas.openxmlformats.org/drawingml/2006/table">
            <a:tbl>
              <a:tblPr>
                <a:effectLst>
                  <a:outerShdw blurRad="50800" dist="38100" dir="16200000" rotWithShape="0">
                    <a:prstClr val="black">
                      <a:alpha val="40000"/>
                    </a:prstClr>
                  </a:outerShdw>
                </a:effectLst>
                <a:tableStyleId>{FABFCF23-3B69-468F-B69F-88F6DE6A72F2}</a:tableStyleId>
              </a:tblPr>
              <a:tblGrid>
                <a:gridCol w="2105894"/>
                <a:gridCol w="631768"/>
                <a:gridCol w="651262"/>
                <a:gridCol w="682471"/>
              </a:tblGrid>
              <a:tr h="226093"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600" b="1" u="none" strike="noStrike" dirty="0" smtClean="0">
                          <a:solidFill>
                            <a:schemeClr val="bg1"/>
                          </a:solidFill>
                        </a:rPr>
                        <a:t> </a:t>
                      </a:r>
                      <a:r>
                        <a:rPr lang="en-US" sz="600" b="1" u="none" strike="noStrike" dirty="0" smtClean="0">
                          <a:solidFill>
                            <a:schemeClr val="bg1"/>
                          </a:solidFill>
                        </a:rPr>
                        <a:t>(u </a:t>
                      </a:r>
                      <a:r>
                        <a:rPr lang="en-US" sz="600" b="1" u="none" strike="noStrike" dirty="0">
                          <a:solidFill>
                            <a:schemeClr val="bg1"/>
                          </a:solidFill>
                        </a:rPr>
                        <a:t>kn) </a:t>
                      </a:r>
                      <a:endParaRPr lang="en-US" sz="600" b="1" i="0" u="none" strike="noStrike" dirty="0">
                        <a:solidFill>
                          <a:schemeClr val="bg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600" b="1" u="none" strike="noStrike" dirty="0">
                          <a:solidFill>
                            <a:schemeClr val="bg1"/>
                          </a:solidFill>
                        </a:rPr>
                        <a:t>Plan </a:t>
                      </a:r>
                      <a:r>
                        <a:rPr lang="en-US" sz="600" b="1" u="none" strike="noStrike" dirty="0" smtClean="0">
                          <a:solidFill>
                            <a:schemeClr val="bg1"/>
                          </a:solidFill>
                        </a:rPr>
                        <a:t>201</a:t>
                      </a:r>
                      <a:r>
                        <a:rPr lang="hr-HR" sz="600" b="1" u="none" strike="noStrike" dirty="0" smtClean="0">
                          <a:solidFill>
                            <a:schemeClr val="bg1"/>
                          </a:solidFill>
                        </a:rPr>
                        <a:t>5.</a:t>
                      </a:r>
                      <a:endParaRPr lang="en-US" sz="600" b="1" i="0" u="none" strike="noStrike" dirty="0">
                        <a:solidFill>
                          <a:schemeClr val="bg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600" b="1" u="none" strike="noStrike" dirty="0" smtClean="0">
                          <a:solidFill>
                            <a:schemeClr val="bg1"/>
                          </a:solidFill>
                        </a:rPr>
                        <a:t>Izvršenje</a:t>
                      </a:r>
                      <a:r>
                        <a:rPr lang="hr-HR" sz="600" b="1" u="none" strike="noStrike" baseline="0" dirty="0" smtClean="0">
                          <a:solidFill>
                            <a:schemeClr val="bg1"/>
                          </a:solidFill>
                        </a:rPr>
                        <a:t> </a:t>
                      </a:r>
                      <a:r>
                        <a:rPr lang="en-US" sz="600" b="1" u="none" strike="noStrike" dirty="0" smtClean="0">
                          <a:solidFill>
                            <a:schemeClr val="bg1"/>
                          </a:solidFill>
                        </a:rPr>
                        <a:t>201</a:t>
                      </a:r>
                      <a:r>
                        <a:rPr lang="hr-HR" sz="600" b="1" u="none" strike="noStrike" dirty="0" smtClean="0">
                          <a:solidFill>
                            <a:schemeClr val="bg1"/>
                          </a:solidFill>
                        </a:rPr>
                        <a:t>5</a:t>
                      </a:r>
                      <a:r>
                        <a:rPr lang="en-US" sz="600" b="1" u="none" strike="noStrike" dirty="0" smtClean="0">
                          <a:solidFill>
                            <a:schemeClr val="bg1"/>
                          </a:solidFill>
                        </a:rPr>
                        <a:t>. </a:t>
                      </a:r>
                      <a:endParaRPr lang="en-US" sz="600" b="1" i="0" u="none" strike="noStrike" dirty="0">
                        <a:solidFill>
                          <a:schemeClr val="bg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600" b="1" u="none" strike="noStrike" noProof="0" dirty="0" smtClean="0">
                          <a:solidFill>
                            <a:schemeClr val="bg1"/>
                          </a:solidFill>
                        </a:rPr>
                        <a:t>Index</a:t>
                      </a:r>
                      <a:endParaRPr lang="hr-HR" sz="600" b="1" i="0" u="none" strike="noStrike" noProof="0" dirty="0">
                        <a:solidFill>
                          <a:schemeClr val="bg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</a:tr>
              <a:tr h="191842">
                <a:tc>
                  <a:txBody>
                    <a:bodyPr/>
                    <a:lstStyle/>
                    <a:p>
                      <a:pPr algn="l" rtl="0" fontAlgn="t"/>
                      <a:r>
                        <a:rPr lang="hr-HR" sz="600" b="1" u="none" strike="noStrike" dirty="0" smtClean="0"/>
                        <a:t> 6</a:t>
                      </a:r>
                      <a:r>
                        <a:rPr lang="en-US" sz="600" b="1" u="none" strike="noStrike" dirty="0" smtClean="0"/>
                        <a:t> </a:t>
                      </a:r>
                      <a:r>
                        <a:rPr lang="hr-HR" sz="600" b="1" u="none" strike="noStrike" dirty="0" smtClean="0"/>
                        <a:t>PRI</a:t>
                      </a:r>
                      <a:r>
                        <a:rPr lang="en-US" sz="600" b="1" u="none" strike="noStrike" dirty="0" smtClean="0"/>
                        <a:t>HODI </a:t>
                      </a:r>
                      <a:r>
                        <a:rPr lang="en-US" sz="600" b="1" u="none" strike="noStrike" dirty="0"/>
                        <a:t>POSLOVANJA </a:t>
                      </a:r>
                      <a:endParaRPr lang="en-US" sz="6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600" b="1" u="none" strike="noStrike" dirty="0" smtClean="0"/>
                        <a:t>217.786.489,87</a:t>
                      </a:r>
                      <a:endParaRPr lang="en-US" sz="6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600" b="1" u="none" strike="noStrike" dirty="0" smtClean="0"/>
                        <a:t>206.211.566,22</a:t>
                      </a:r>
                      <a:endParaRPr lang="en-US" sz="6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hr-HR" sz="600" b="1" u="none" strike="noStrike" dirty="0" smtClean="0"/>
                        <a:t>94,69</a:t>
                      </a:r>
                      <a:endParaRPr lang="en-US" sz="6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  <a:tr h="191842">
                <a:tc>
                  <a:txBody>
                    <a:bodyPr/>
                    <a:lstStyle/>
                    <a:p>
                      <a:pPr algn="l" rtl="0" fontAlgn="t"/>
                      <a:r>
                        <a:rPr lang="hr-HR" sz="600" u="none" strike="noStrike" dirty="0" smtClean="0"/>
                        <a:t> 61</a:t>
                      </a:r>
                      <a:r>
                        <a:rPr lang="en-US" sz="600" u="none" strike="noStrike" dirty="0" smtClean="0"/>
                        <a:t> </a:t>
                      </a:r>
                      <a:r>
                        <a:rPr lang="hr-HR" sz="600" u="none" strike="noStrike" dirty="0" smtClean="0"/>
                        <a:t>PRIHODI</a:t>
                      </a:r>
                      <a:r>
                        <a:rPr lang="hr-HR" sz="600" u="none" strike="noStrike" baseline="0" dirty="0" smtClean="0"/>
                        <a:t> OD POREZA</a:t>
                      </a:r>
                      <a:r>
                        <a:rPr lang="en-US" sz="600" u="none" strike="noStrike" dirty="0" smtClean="0"/>
                        <a:t> </a:t>
                      </a:r>
                      <a:endParaRPr lang="en-US" sz="6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600" u="none" strike="noStrike" dirty="0" smtClean="0"/>
                        <a:t>61.165.000,00</a:t>
                      </a:r>
                      <a:endParaRPr lang="en-US" sz="6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600" u="none" strike="noStrike" dirty="0" smtClean="0"/>
                        <a:t>60.825.311,38</a:t>
                      </a:r>
                      <a:endParaRPr lang="en-US" sz="6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600" u="none" strike="noStrike" dirty="0" smtClean="0"/>
                        <a:t>99,44</a:t>
                      </a:r>
                      <a:endParaRPr lang="en-US" sz="6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/>
                </a:tc>
              </a:tr>
              <a:tr h="191842">
                <a:tc>
                  <a:txBody>
                    <a:bodyPr/>
                    <a:lstStyle/>
                    <a:p>
                      <a:pPr algn="l" rtl="0" fontAlgn="t"/>
                      <a:r>
                        <a:rPr lang="hr-HR" sz="600" u="none" strike="noStrike" dirty="0" smtClean="0"/>
                        <a:t> 63</a:t>
                      </a:r>
                      <a:r>
                        <a:rPr lang="en-US" sz="600" u="none" strike="noStrike" dirty="0" smtClean="0"/>
                        <a:t> </a:t>
                      </a:r>
                      <a:r>
                        <a:rPr lang="hr-HR" sz="600" u="none" strike="noStrike" dirty="0" smtClean="0"/>
                        <a:t>POMOĆI</a:t>
                      </a:r>
                      <a:r>
                        <a:rPr lang="hr-HR" sz="600" u="none" strike="noStrike" baseline="0" dirty="0" smtClean="0"/>
                        <a:t> IZ INOZ. I OSTALIH SUBJEKATA</a:t>
                      </a:r>
                      <a:endParaRPr lang="en-US" sz="6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600" u="none" strike="noStrike" dirty="0" smtClean="0"/>
                        <a:t>104.318.069,12</a:t>
                      </a:r>
                      <a:endParaRPr lang="en-US" sz="6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600" u="none" strike="noStrike" dirty="0" smtClean="0"/>
                        <a:t>95.074.437,68</a:t>
                      </a:r>
                      <a:endParaRPr lang="en-US" sz="6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600" u="none" strike="noStrike" dirty="0" smtClean="0"/>
                        <a:t>91,14</a:t>
                      </a:r>
                      <a:endParaRPr lang="en-US" sz="6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/>
                </a:tc>
              </a:tr>
              <a:tr h="191842"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600" u="none" strike="noStrike" dirty="0" smtClean="0"/>
                        <a:t> 6</a:t>
                      </a:r>
                      <a:r>
                        <a:rPr lang="en-US" sz="600" u="none" strike="noStrike" dirty="0" smtClean="0"/>
                        <a:t>4 </a:t>
                      </a:r>
                      <a:r>
                        <a:rPr lang="hr-HR" sz="600" u="none" strike="noStrike" dirty="0" smtClean="0"/>
                        <a:t>PRIHODI OD IMOVINE</a:t>
                      </a:r>
                      <a:endParaRPr lang="en-US" sz="6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600" u="none" strike="noStrike" dirty="0" smtClean="0"/>
                        <a:t>12.718.455,35</a:t>
                      </a:r>
                      <a:endParaRPr lang="en-US" sz="6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600" u="none" strike="noStrike" dirty="0" smtClean="0"/>
                        <a:t>12.301.681,01</a:t>
                      </a:r>
                      <a:endParaRPr lang="en-US" sz="6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600" u="none" strike="noStrike" dirty="0" smtClean="0"/>
                        <a:t>96,72</a:t>
                      </a:r>
                      <a:endParaRPr lang="en-US" sz="6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/>
                </a:tc>
              </a:tr>
              <a:tr h="191842">
                <a:tc>
                  <a:txBody>
                    <a:bodyPr/>
                    <a:lstStyle/>
                    <a:p>
                      <a:pPr algn="l" rtl="0" fontAlgn="t"/>
                      <a:r>
                        <a:rPr lang="hr-HR" sz="600" u="none" strike="noStrike" dirty="0" smtClean="0"/>
                        <a:t> 6</a:t>
                      </a:r>
                      <a:r>
                        <a:rPr lang="en-US" sz="600" u="none" strike="noStrike" dirty="0" smtClean="0"/>
                        <a:t>5 </a:t>
                      </a:r>
                      <a:r>
                        <a:rPr lang="hr-HR" sz="600" u="none" strike="noStrike" dirty="0" smtClean="0"/>
                        <a:t>PRIHODI</a:t>
                      </a:r>
                      <a:r>
                        <a:rPr lang="hr-HR" sz="600" u="none" strike="noStrike" baseline="0" dirty="0" smtClean="0"/>
                        <a:t> OD ADMINISTRATIVNIH PRISTOJBI</a:t>
                      </a:r>
                      <a:endParaRPr lang="en-US" sz="6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600" u="none" strike="noStrike" dirty="0" smtClean="0"/>
                        <a:t>19.396.586,14</a:t>
                      </a:r>
                      <a:endParaRPr lang="en-US" sz="6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600" u="none" strike="noStrike" dirty="0" smtClean="0"/>
                        <a:t>18.898.930,84</a:t>
                      </a:r>
                      <a:endParaRPr lang="en-US" sz="6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600" u="none" strike="noStrike" dirty="0" smtClean="0"/>
                        <a:t>97,43</a:t>
                      </a:r>
                      <a:endParaRPr lang="en-US" sz="6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/>
                </a:tc>
              </a:tr>
              <a:tr h="201818">
                <a:tc>
                  <a:txBody>
                    <a:bodyPr/>
                    <a:lstStyle/>
                    <a:p>
                      <a:pPr algn="l" rtl="0" fontAlgn="t"/>
                      <a:r>
                        <a:rPr lang="hr-HR" sz="600" u="none" strike="noStrike" dirty="0" smtClean="0"/>
                        <a:t> 6</a:t>
                      </a:r>
                      <a:r>
                        <a:rPr lang="en-US" sz="600" u="none" strike="noStrike" dirty="0" smtClean="0"/>
                        <a:t>6 </a:t>
                      </a:r>
                      <a:r>
                        <a:rPr lang="hr-HR" sz="600" u="none" strike="noStrike" dirty="0" smtClean="0"/>
                        <a:t>PRIHODI OD PRODAJE ROBE, USLUGA,</a:t>
                      </a:r>
                      <a:r>
                        <a:rPr lang="hr-HR" sz="600" u="none" strike="noStrike" baseline="0" dirty="0" smtClean="0"/>
                        <a:t> DONACIJA</a:t>
                      </a:r>
                      <a:endParaRPr lang="en-US" sz="6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600" u="none" strike="noStrike" dirty="0" smtClean="0"/>
                        <a:t>20.068.379,26</a:t>
                      </a:r>
                      <a:endParaRPr lang="en-US" sz="6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600" u="none" strike="noStrike" dirty="0" smtClean="0"/>
                        <a:t>19.011.083,34</a:t>
                      </a:r>
                      <a:endParaRPr lang="en-US" sz="6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600" u="none" strike="noStrike" dirty="0" smtClean="0"/>
                        <a:t>94,73</a:t>
                      </a:r>
                      <a:endParaRPr lang="en-US" sz="6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/>
                </a:tc>
              </a:tr>
              <a:tr h="201818">
                <a:tc>
                  <a:txBody>
                    <a:bodyPr/>
                    <a:lstStyle/>
                    <a:p>
                      <a:pPr algn="l" rtl="0" fontAlgn="t"/>
                      <a:r>
                        <a:rPr lang="hr-HR" sz="600" u="none" strike="noStrike" dirty="0" smtClean="0"/>
                        <a:t> 68</a:t>
                      </a:r>
                      <a:r>
                        <a:rPr lang="en-US" sz="600" u="none" strike="noStrike" dirty="0" smtClean="0"/>
                        <a:t> </a:t>
                      </a:r>
                      <a:r>
                        <a:rPr lang="hr-HR" sz="600" u="none" strike="noStrike" dirty="0" smtClean="0"/>
                        <a:t>OSTALI PRIHODI</a:t>
                      </a:r>
                      <a:endParaRPr lang="en-US" sz="6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600" u="none" strike="noStrike" dirty="0" smtClean="0"/>
                        <a:t>120.000,00</a:t>
                      </a:r>
                      <a:endParaRPr lang="en-US" sz="6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600" u="none" strike="noStrike" dirty="0" smtClean="0"/>
                        <a:t>100.121,97</a:t>
                      </a:r>
                      <a:endParaRPr lang="en-US" sz="6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600" u="none" strike="noStrike" dirty="0" smtClean="0"/>
                        <a:t>83,43</a:t>
                      </a:r>
                      <a:endParaRPr lang="en-US" sz="600" b="0" i="0" u="none" strike="noStrike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/>
                </a:tc>
              </a:tr>
              <a:tr h="191842">
                <a:tc>
                  <a:txBody>
                    <a:bodyPr/>
                    <a:lstStyle/>
                    <a:p>
                      <a:pPr algn="l" rtl="0" fontAlgn="t"/>
                      <a:r>
                        <a:rPr lang="hr-HR" sz="600" u="none" strike="noStrike" dirty="0" smtClean="0"/>
                        <a:t> 72</a:t>
                      </a:r>
                      <a:r>
                        <a:rPr lang="en-US" sz="600" u="none" strike="noStrike" dirty="0" smtClean="0"/>
                        <a:t> </a:t>
                      </a:r>
                      <a:r>
                        <a:rPr lang="hr-HR" sz="600" u="none" strike="noStrike" dirty="0" smtClean="0"/>
                        <a:t>PRIHODI</a:t>
                      </a:r>
                      <a:r>
                        <a:rPr lang="hr-HR" sz="600" u="none" strike="noStrike" baseline="0" dirty="0" smtClean="0"/>
                        <a:t> OD PRODAJE</a:t>
                      </a:r>
                      <a:r>
                        <a:rPr lang="en-US" sz="600" u="none" strike="noStrike" dirty="0" smtClean="0"/>
                        <a:t> </a:t>
                      </a:r>
                      <a:r>
                        <a:rPr lang="en-US" sz="600" u="none" strike="noStrike" dirty="0"/>
                        <a:t>NEFINANCIJSKE IMOVINE</a:t>
                      </a:r>
                      <a:endParaRPr lang="en-US" sz="6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600" u="none" strike="noStrike" dirty="0" smtClean="0"/>
                        <a:t>1.017.292,50</a:t>
                      </a:r>
                      <a:endParaRPr lang="en-US" sz="6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600" u="none" strike="noStrike" dirty="0" smtClean="0"/>
                        <a:t>924.882,16</a:t>
                      </a:r>
                      <a:endParaRPr lang="en-US" sz="6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hr-HR" sz="600" u="none" strike="noStrike" dirty="0" smtClean="0"/>
                        <a:t>90,92</a:t>
                      </a:r>
                      <a:endParaRPr lang="en-US" sz="6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  <a:tr h="201818">
                <a:tc>
                  <a:txBody>
                    <a:bodyPr/>
                    <a:lstStyle/>
                    <a:p>
                      <a:pPr algn="l" rtl="0" fontAlgn="t"/>
                      <a:r>
                        <a:rPr lang="pl-PL" sz="600" u="none" strike="noStrike" dirty="0" smtClean="0"/>
                        <a:t> 82 PRIMICI</a:t>
                      </a:r>
                      <a:r>
                        <a:rPr lang="pl-PL" sz="600" u="none" strike="noStrike" baseline="0" dirty="0" smtClean="0"/>
                        <a:t> OD</a:t>
                      </a:r>
                      <a:r>
                        <a:rPr lang="pl-PL" sz="600" u="none" strike="noStrike" dirty="0" smtClean="0"/>
                        <a:t> FINANCIJSKE IMOVINE </a:t>
                      </a:r>
                      <a:endParaRPr lang="pl-PL" sz="6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600" u="none" strike="noStrike" dirty="0" smtClean="0"/>
                        <a:t>164.486,88</a:t>
                      </a:r>
                      <a:endParaRPr lang="en-US" sz="6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600" u="none" strike="noStrike" dirty="0" smtClean="0"/>
                        <a:t>128.881,09</a:t>
                      </a:r>
                      <a:endParaRPr lang="en-US" sz="6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hr-HR" sz="600" u="none" strike="noStrike" dirty="0" smtClean="0"/>
                        <a:t>78,35</a:t>
                      </a:r>
                      <a:endParaRPr lang="en-US" sz="600" b="0" i="0" u="none" strike="noStrike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  <a:tr h="201818">
                <a:tc>
                  <a:txBody>
                    <a:bodyPr/>
                    <a:lstStyle/>
                    <a:p>
                      <a:pPr algn="l" rtl="0" fontAlgn="t"/>
                      <a:r>
                        <a:rPr lang="pl-PL" sz="600" u="none" strike="noStrike" dirty="0" smtClean="0"/>
                        <a:t> 92 VLASTITI IZVORI</a:t>
                      </a:r>
                      <a:endParaRPr lang="pl-PL" sz="6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600" u="none" strike="noStrike" dirty="0" smtClean="0"/>
                        <a:t>22.331.730,75</a:t>
                      </a:r>
                      <a:endParaRPr lang="en-US" sz="6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600" u="none" strike="noStrike" dirty="0" smtClean="0"/>
                        <a:t>22.331.730,75</a:t>
                      </a:r>
                      <a:endParaRPr lang="en-US" sz="6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600" u="none" strike="noStrike" dirty="0" smtClean="0"/>
                        <a:t>100,00</a:t>
                      </a:r>
                      <a:endParaRPr lang="en-US" sz="600" b="0" i="0" u="none" strike="noStrike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  <a:tr h="191842">
                <a:tc>
                  <a:txBody>
                    <a:bodyPr/>
                    <a:lstStyle/>
                    <a:p>
                      <a:pPr algn="l" rtl="0" fontAlgn="t"/>
                      <a:r>
                        <a:rPr lang="hr-HR" sz="600" b="1" u="none" strike="noStrike" dirty="0" smtClean="0"/>
                        <a:t> </a:t>
                      </a:r>
                      <a:r>
                        <a:rPr lang="en-US" sz="700" b="1" u="none" strike="noStrike" dirty="0" smtClean="0"/>
                        <a:t>Ukupno</a:t>
                      </a:r>
                      <a:r>
                        <a:rPr lang="hr-HR" sz="700" b="1" u="none" strike="noStrike" dirty="0" smtClean="0"/>
                        <a:t> prihodi</a:t>
                      </a:r>
                      <a:endParaRPr lang="en-US" sz="7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600" b="1" u="none" strike="noStrike" dirty="0" smtClean="0"/>
                        <a:t>241.300.000,00</a:t>
                      </a:r>
                      <a:endParaRPr lang="en-US" sz="6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600" b="1" u="none" strike="noStrike" dirty="0" smtClean="0"/>
                        <a:t>229.597.060,22</a:t>
                      </a:r>
                      <a:endParaRPr lang="en-US" sz="6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hr-HR" sz="600" b="1" u="none" strike="noStrike" dirty="0" smtClean="0"/>
                        <a:t>95,15</a:t>
                      </a:r>
                      <a:endParaRPr lang="en-US" sz="6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  <p:graphicFrame>
        <p:nvGraphicFramePr>
          <p:cNvPr id="153" name="Rezervirano mjesto sadržaja 3"/>
          <p:cNvGraphicFramePr>
            <a:graphicFrameLocks noGrp="1"/>
          </p:cNvGraphicFramePr>
          <p:nvPr>
            <p:ph idx="1"/>
          </p:nvPr>
        </p:nvGraphicFramePr>
        <p:xfrm>
          <a:off x="4283968" y="2564904"/>
          <a:ext cx="4680520" cy="367240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5" name="Pravokutnik 14"/>
          <p:cNvSpPr/>
          <p:nvPr/>
        </p:nvSpPr>
        <p:spPr>
          <a:xfrm>
            <a:off x="179512" y="1268760"/>
            <a:ext cx="871296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r-HR" sz="1600" b="1" dirty="0" smtClean="0"/>
              <a:t>Prihodi i primici proračuna Zadarske županije </a:t>
            </a:r>
            <a:r>
              <a:rPr lang="hr-HR" sz="1600" dirty="0" smtClean="0"/>
              <a:t>sastoje se od prihoda poslovanja, prihoda od prodaje nefinancijske imovine i primitaka od financijske imovine i zaduživanja.</a:t>
            </a:r>
            <a:endParaRPr lang="hr-HR" sz="16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00"/>
                            </p:stCondLst>
                            <p:childTnLst>
                              <p:par>
                                <p:cTn id="20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000"/>
                            </p:stCondLst>
                            <p:childTnLst>
                              <p:par>
                                <p:cTn id="33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2000" fill="hold"/>
                                        <p:tgtEl>
                                          <p:spTgt spid="1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6" grpId="0"/>
      <p:bldP spid="20" grpId="0"/>
      <p:bldGraphic spid="153" grpId="0">
        <p:bldAsOne/>
      </p:bldGraphic>
      <p:bldP spid="1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179512" y="332656"/>
            <a:ext cx="6660232" cy="576064"/>
          </a:xfrm>
        </p:spPr>
        <p:txBody>
          <a:bodyPr>
            <a:normAutofit fontScale="90000"/>
          </a:bodyPr>
          <a:lstStyle/>
          <a:p>
            <a:pPr algn="l"/>
            <a:r>
              <a:rPr lang="hr-HR" dirty="0" smtClean="0"/>
              <a:t/>
            </a:r>
            <a:br>
              <a:rPr lang="hr-HR" dirty="0" smtClean="0"/>
            </a:br>
            <a:r>
              <a:rPr lang="hr-HR" sz="3100" b="1" dirty="0" smtClean="0"/>
              <a:t>Odnos planiranih i izvršenih rashoda i izdataka za 2015. godinu</a:t>
            </a:r>
            <a:r>
              <a:rPr lang="hr-HR" dirty="0" smtClean="0"/>
              <a:t/>
            </a:r>
            <a:br>
              <a:rPr lang="hr-HR" dirty="0" smtClean="0"/>
            </a:br>
            <a:endParaRPr lang="hr-HR" dirty="0"/>
          </a:p>
        </p:txBody>
      </p:sp>
      <p:sp>
        <p:nvSpPr>
          <p:cNvPr id="819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hr-HR" dirty="0"/>
          </a:p>
        </p:txBody>
      </p:sp>
      <p:sp>
        <p:nvSpPr>
          <p:cNvPr id="13" name="TextBox 12"/>
          <p:cNvSpPr txBox="1"/>
          <p:nvPr/>
        </p:nvSpPr>
        <p:spPr>
          <a:xfrm>
            <a:off x="0" y="6488668"/>
            <a:ext cx="37147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u="sng" dirty="0" smtClean="0">
                <a:solidFill>
                  <a:srgbClr val="002060"/>
                </a:solidFill>
                <a:latin typeface="Gabriola" panose="04040605051002020D02" pitchFamily="82" charset="0"/>
              </a:rPr>
              <a:t>Upravni odjel za proračun i financije</a:t>
            </a:r>
            <a:endParaRPr lang="en-US" b="1" u="sng" dirty="0" smtClean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4714844" y="928670"/>
            <a:ext cx="442915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1000" dirty="0"/>
          </a:p>
        </p:txBody>
      </p:sp>
      <p:graphicFrame>
        <p:nvGraphicFramePr>
          <p:cNvPr id="15" name="Table 14"/>
          <p:cNvGraphicFramePr>
            <a:graphicFrameLocks noGrp="1"/>
          </p:cNvGraphicFramePr>
          <p:nvPr/>
        </p:nvGraphicFramePr>
        <p:xfrm>
          <a:off x="179512" y="2852936"/>
          <a:ext cx="4143403" cy="2636681"/>
        </p:xfrm>
        <a:graphic>
          <a:graphicData uri="http://schemas.openxmlformats.org/drawingml/2006/table">
            <a:tbl>
              <a:tblPr>
                <a:effectLst>
                  <a:outerShdw blurRad="50800" dist="38100" dir="16200000" rotWithShape="0">
                    <a:prstClr val="black">
                      <a:alpha val="40000"/>
                    </a:prstClr>
                  </a:outerShdw>
                </a:effectLst>
                <a:tableStyleId>{9DCAF9ED-07DC-4A11-8D7F-57B35C25682E}</a:tableStyleId>
              </a:tblPr>
              <a:tblGrid>
                <a:gridCol w="2197478"/>
                <a:gridCol w="588604"/>
                <a:gridCol w="662780"/>
                <a:gridCol w="694541"/>
              </a:tblGrid>
              <a:tr h="208044"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600" b="1" u="none" strike="noStrike" dirty="0" smtClean="0">
                          <a:solidFill>
                            <a:schemeClr val="bg1"/>
                          </a:solidFill>
                        </a:rPr>
                        <a:t> </a:t>
                      </a:r>
                      <a:r>
                        <a:rPr lang="en-US" sz="600" b="1" u="none" strike="noStrike" dirty="0" smtClean="0">
                          <a:solidFill>
                            <a:schemeClr val="bg1"/>
                          </a:solidFill>
                        </a:rPr>
                        <a:t>(</a:t>
                      </a:r>
                      <a:r>
                        <a:rPr lang="en-US" sz="600" b="1" u="none" strike="noStrike" dirty="0">
                          <a:solidFill>
                            <a:schemeClr val="bg1"/>
                          </a:solidFill>
                        </a:rPr>
                        <a:t>u kn) </a:t>
                      </a:r>
                      <a:endParaRPr lang="en-US" sz="600" b="1" i="0" u="none" strike="noStrike" dirty="0">
                        <a:solidFill>
                          <a:schemeClr val="bg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600" b="1" u="none" strike="noStrike" dirty="0">
                          <a:solidFill>
                            <a:schemeClr val="bg1"/>
                          </a:solidFill>
                        </a:rPr>
                        <a:t>Plan </a:t>
                      </a:r>
                      <a:r>
                        <a:rPr lang="en-US" sz="600" b="1" u="none" strike="noStrike" dirty="0" smtClean="0">
                          <a:solidFill>
                            <a:schemeClr val="bg1"/>
                          </a:solidFill>
                        </a:rPr>
                        <a:t>201</a:t>
                      </a:r>
                      <a:r>
                        <a:rPr lang="hr-HR" sz="600" b="1" u="none" strike="noStrike" dirty="0" smtClean="0">
                          <a:solidFill>
                            <a:schemeClr val="bg1"/>
                          </a:solidFill>
                        </a:rPr>
                        <a:t>5</a:t>
                      </a:r>
                      <a:r>
                        <a:rPr lang="en-US" sz="600" b="1" u="none" strike="noStrike" dirty="0" smtClean="0">
                          <a:solidFill>
                            <a:schemeClr val="bg1"/>
                          </a:solidFill>
                        </a:rPr>
                        <a:t>.</a:t>
                      </a:r>
                      <a:endParaRPr lang="en-US" sz="600" b="1" i="0" u="none" strike="noStrike" dirty="0">
                        <a:solidFill>
                          <a:schemeClr val="bg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600" b="1" u="none" strike="noStrike" dirty="0" smtClean="0">
                          <a:solidFill>
                            <a:schemeClr val="bg1"/>
                          </a:solidFill>
                        </a:rPr>
                        <a:t>Izvršenje</a:t>
                      </a:r>
                      <a:r>
                        <a:rPr lang="hr-HR" sz="600" b="1" u="none" strike="noStrike" dirty="0" smtClean="0">
                          <a:solidFill>
                            <a:schemeClr val="bg1"/>
                          </a:solidFill>
                        </a:rPr>
                        <a:t> </a:t>
                      </a:r>
                      <a:r>
                        <a:rPr lang="en-US" sz="600" b="1" u="none" strike="noStrike" dirty="0" smtClean="0">
                          <a:solidFill>
                            <a:schemeClr val="bg1"/>
                          </a:solidFill>
                        </a:rPr>
                        <a:t>201</a:t>
                      </a:r>
                      <a:r>
                        <a:rPr lang="hr-HR" sz="600" b="1" u="none" strike="noStrike" dirty="0" smtClean="0">
                          <a:solidFill>
                            <a:schemeClr val="bg1"/>
                          </a:solidFill>
                        </a:rPr>
                        <a:t>5</a:t>
                      </a:r>
                      <a:r>
                        <a:rPr lang="en-US" sz="600" b="1" u="none" strike="noStrike" dirty="0" smtClean="0">
                          <a:solidFill>
                            <a:schemeClr val="bg1"/>
                          </a:solidFill>
                        </a:rPr>
                        <a:t>. </a:t>
                      </a:r>
                      <a:endParaRPr lang="en-US" sz="600" b="1" i="0" u="none" strike="noStrike" dirty="0">
                        <a:solidFill>
                          <a:schemeClr val="bg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600" b="1" u="none" strike="noStrike" noProof="0" dirty="0" smtClean="0">
                          <a:solidFill>
                            <a:schemeClr val="bg1"/>
                          </a:solidFill>
                        </a:rPr>
                        <a:t>Index</a:t>
                      </a:r>
                      <a:endParaRPr lang="hr-HR" sz="600" b="1" i="0" u="none" strike="noStrike" noProof="0" dirty="0">
                        <a:solidFill>
                          <a:schemeClr val="bg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</a:tr>
              <a:tr h="155176">
                <a:tc>
                  <a:txBody>
                    <a:bodyPr/>
                    <a:lstStyle/>
                    <a:p>
                      <a:pPr algn="l" rtl="0" fontAlgn="t"/>
                      <a:r>
                        <a:rPr lang="hr-HR" sz="600" b="1" u="none" strike="noStrike" baseline="0" dirty="0" smtClean="0"/>
                        <a:t> 1. </a:t>
                      </a:r>
                      <a:r>
                        <a:rPr lang="en-US" sz="600" b="1" u="none" strike="noStrike" dirty="0" smtClean="0"/>
                        <a:t>RASHODI </a:t>
                      </a:r>
                      <a:r>
                        <a:rPr lang="en-US" sz="600" b="1" u="none" strike="noStrike" dirty="0"/>
                        <a:t>POSLOVANJA </a:t>
                      </a:r>
                      <a:endParaRPr lang="en-US" sz="6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600" b="1" u="none" strike="noStrike" dirty="0" smtClean="0"/>
                        <a:t>198.622.586,75</a:t>
                      </a:r>
                      <a:endParaRPr lang="en-US" sz="6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600" b="1" u="none" strike="noStrike" dirty="0" smtClean="0"/>
                        <a:t>182.924.047,06</a:t>
                      </a:r>
                      <a:endParaRPr lang="en-US" sz="6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hr-HR" sz="600" b="1" u="none" strike="noStrike" dirty="0" smtClean="0"/>
                        <a:t>92,10</a:t>
                      </a:r>
                      <a:endParaRPr lang="en-US" sz="6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155176">
                <a:tc>
                  <a:txBody>
                    <a:bodyPr/>
                    <a:lstStyle/>
                    <a:p>
                      <a:pPr algn="l" rtl="0" fontAlgn="t"/>
                      <a:r>
                        <a:rPr lang="hr-HR" sz="600" u="none" strike="noStrike" baseline="0" dirty="0" smtClean="0"/>
                        <a:t> </a:t>
                      </a:r>
                      <a:r>
                        <a:rPr lang="en-US" sz="600" u="none" strike="noStrike" dirty="0" smtClean="0"/>
                        <a:t>RASHODI </a:t>
                      </a:r>
                      <a:r>
                        <a:rPr lang="en-US" sz="600" u="none" strike="noStrike" dirty="0"/>
                        <a:t>ZA ZAPOSLENE </a:t>
                      </a:r>
                      <a:endParaRPr lang="en-US" sz="6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600" u="none" strike="noStrike" dirty="0" smtClean="0"/>
                        <a:t>35.853.036,49</a:t>
                      </a:r>
                      <a:endParaRPr lang="en-US" sz="6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600" u="none" strike="noStrike" dirty="0" smtClean="0"/>
                        <a:t>34.316.803,11</a:t>
                      </a:r>
                      <a:endParaRPr lang="en-US" sz="6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600" u="none" strike="noStrike" dirty="0" smtClean="0"/>
                        <a:t>95,72</a:t>
                      </a:r>
                      <a:endParaRPr lang="en-US" sz="6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/>
                </a:tc>
              </a:tr>
              <a:tr h="155176">
                <a:tc>
                  <a:txBody>
                    <a:bodyPr/>
                    <a:lstStyle/>
                    <a:p>
                      <a:pPr algn="l" rtl="0" fontAlgn="t"/>
                      <a:r>
                        <a:rPr lang="hr-HR" sz="600" u="none" strike="noStrike" baseline="0" dirty="0" smtClean="0"/>
                        <a:t> </a:t>
                      </a:r>
                      <a:r>
                        <a:rPr lang="en-US" sz="600" u="none" strike="noStrike" dirty="0" smtClean="0"/>
                        <a:t>MATERIJALNI </a:t>
                      </a:r>
                      <a:r>
                        <a:rPr lang="en-US" sz="600" u="none" strike="noStrike" dirty="0"/>
                        <a:t>RASHODI</a:t>
                      </a:r>
                      <a:endParaRPr lang="en-US" sz="6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600" u="none" strike="noStrike" dirty="0" smtClean="0"/>
                        <a:t>113.033.723,88</a:t>
                      </a:r>
                      <a:endParaRPr lang="en-US" sz="6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600" u="none" strike="noStrike" dirty="0" smtClean="0"/>
                        <a:t>100.789.146,29</a:t>
                      </a:r>
                      <a:endParaRPr lang="en-US" sz="6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600" u="none" strike="noStrike" dirty="0" smtClean="0"/>
                        <a:t>89,17</a:t>
                      </a:r>
                      <a:endParaRPr lang="en-US" sz="6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/>
                </a:tc>
              </a:tr>
              <a:tr h="155176"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600" u="none" strike="noStrike" baseline="0" dirty="0" smtClean="0"/>
                        <a:t> </a:t>
                      </a:r>
                      <a:r>
                        <a:rPr lang="en-US" sz="600" u="none" strike="noStrike" dirty="0" smtClean="0"/>
                        <a:t>FINANCIJSKI </a:t>
                      </a:r>
                      <a:r>
                        <a:rPr lang="en-US" sz="600" u="none" strike="noStrike" dirty="0"/>
                        <a:t>RASHODI</a:t>
                      </a:r>
                      <a:endParaRPr lang="en-US" sz="6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600" u="none" strike="noStrike" dirty="0" smtClean="0"/>
                        <a:t>1.022.563,62</a:t>
                      </a:r>
                      <a:endParaRPr lang="en-US" sz="6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600" u="none" strike="noStrike" dirty="0" smtClean="0"/>
                        <a:t>883.172,09</a:t>
                      </a:r>
                      <a:endParaRPr lang="en-US" sz="6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600" u="none" strike="noStrike" dirty="0" smtClean="0"/>
                        <a:t>86,37</a:t>
                      </a:r>
                      <a:endParaRPr lang="en-US" sz="6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/>
                </a:tc>
              </a:tr>
              <a:tr h="155176">
                <a:tc>
                  <a:txBody>
                    <a:bodyPr/>
                    <a:lstStyle/>
                    <a:p>
                      <a:pPr algn="l" rtl="0" fontAlgn="t"/>
                      <a:r>
                        <a:rPr lang="hr-HR" sz="600" u="none" strike="noStrike" baseline="0" dirty="0" smtClean="0"/>
                        <a:t> </a:t>
                      </a:r>
                      <a:r>
                        <a:rPr lang="en-US" sz="600" u="none" strike="noStrike" dirty="0" smtClean="0"/>
                        <a:t>SUBVENCIJE</a:t>
                      </a:r>
                      <a:endParaRPr lang="en-US" sz="6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600" u="none" strike="noStrike" dirty="0" smtClean="0"/>
                        <a:t>2.364.071,00</a:t>
                      </a:r>
                      <a:endParaRPr lang="en-US" sz="6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600" u="none" strike="noStrike" dirty="0" smtClean="0"/>
                        <a:t>2.357.229,89</a:t>
                      </a:r>
                      <a:endParaRPr lang="en-US" sz="6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600" u="none" strike="noStrike" dirty="0" smtClean="0"/>
                        <a:t>99,71</a:t>
                      </a:r>
                      <a:endParaRPr lang="en-US" sz="6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/>
                </a:tc>
              </a:tr>
              <a:tr h="163245">
                <a:tc>
                  <a:txBody>
                    <a:bodyPr/>
                    <a:lstStyle/>
                    <a:p>
                      <a:pPr algn="l" rtl="0" fontAlgn="t"/>
                      <a:r>
                        <a:rPr lang="hr-HR" sz="600" u="none" strike="noStrike" baseline="0" dirty="0" smtClean="0"/>
                        <a:t> </a:t>
                      </a:r>
                      <a:r>
                        <a:rPr lang="en-US" sz="600" u="none" strike="noStrike" dirty="0" smtClean="0"/>
                        <a:t>POMOĆI</a:t>
                      </a:r>
                      <a:endParaRPr lang="en-US" sz="6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600" u="none" strike="noStrike" dirty="0" smtClean="0"/>
                        <a:t>10.289.223,72</a:t>
                      </a:r>
                      <a:endParaRPr lang="en-US" sz="6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600" u="none" strike="noStrike" dirty="0" smtClean="0"/>
                        <a:t>9.722.960,92</a:t>
                      </a:r>
                      <a:endParaRPr lang="en-US" sz="6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600" u="none" strike="noStrike" dirty="0" smtClean="0"/>
                        <a:t>94,50</a:t>
                      </a:r>
                      <a:endParaRPr lang="en-US" sz="6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/>
                </a:tc>
              </a:tr>
              <a:tr h="163245">
                <a:tc>
                  <a:txBody>
                    <a:bodyPr/>
                    <a:lstStyle/>
                    <a:p>
                      <a:pPr algn="l" rtl="0" fontAlgn="t"/>
                      <a:r>
                        <a:rPr lang="hr-HR" sz="600" u="none" strike="noStrike" baseline="0" dirty="0" smtClean="0"/>
                        <a:t> </a:t>
                      </a:r>
                      <a:r>
                        <a:rPr lang="en-US" sz="600" u="none" strike="noStrike" dirty="0" smtClean="0"/>
                        <a:t>NAKNADE </a:t>
                      </a:r>
                      <a:r>
                        <a:rPr lang="en-US" sz="600" u="none" strike="noStrike" dirty="0"/>
                        <a:t>GRAĐANIMA I KUĆANSTVIMA IZ </a:t>
                      </a:r>
                      <a:r>
                        <a:rPr lang="en-US" sz="600" u="none" strike="noStrike" dirty="0" smtClean="0"/>
                        <a:t>PRORAČUNA</a:t>
                      </a:r>
                      <a:endParaRPr lang="en-US" sz="6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600" u="none" strike="noStrike" dirty="0" smtClean="0"/>
                        <a:t>15.113.382,13</a:t>
                      </a:r>
                      <a:endParaRPr lang="en-US" sz="6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600" u="none" strike="noStrike" dirty="0" smtClean="0"/>
                        <a:t>14.915.825,50</a:t>
                      </a:r>
                      <a:endParaRPr lang="en-US" sz="6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600" u="none" strike="noStrike" dirty="0" smtClean="0"/>
                        <a:t>98,69</a:t>
                      </a:r>
                      <a:endParaRPr lang="en-US" sz="6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/>
                </a:tc>
              </a:tr>
              <a:tr h="155176">
                <a:tc>
                  <a:txBody>
                    <a:bodyPr/>
                    <a:lstStyle/>
                    <a:p>
                      <a:pPr algn="l" rtl="0" fontAlgn="t"/>
                      <a:r>
                        <a:rPr lang="hr-HR" sz="600" u="none" strike="noStrike" baseline="0" dirty="0" smtClean="0"/>
                        <a:t> </a:t>
                      </a:r>
                      <a:r>
                        <a:rPr lang="en-US" sz="600" u="none" strike="noStrike" dirty="0" smtClean="0"/>
                        <a:t>OSTALI </a:t>
                      </a:r>
                      <a:r>
                        <a:rPr lang="en-US" sz="600" u="none" strike="noStrike" dirty="0"/>
                        <a:t>RASHODI</a:t>
                      </a:r>
                      <a:endParaRPr lang="en-US" sz="6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600" u="none" strike="noStrike" dirty="0" smtClean="0"/>
                        <a:t>20.946.585,91</a:t>
                      </a:r>
                      <a:endParaRPr lang="en-US" sz="6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600" u="none" strike="noStrike" dirty="0" smtClean="0"/>
                        <a:t>19.938.909,26</a:t>
                      </a:r>
                      <a:endParaRPr lang="en-US" sz="6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600" u="none" strike="noStrike" dirty="0" smtClean="0"/>
                        <a:t>95,19</a:t>
                      </a:r>
                      <a:endParaRPr lang="en-US" sz="6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/>
                </a:tc>
              </a:tr>
              <a:tr h="155176">
                <a:tc>
                  <a:txBody>
                    <a:bodyPr/>
                    <a:lstStyle/>
                    <a:p>
                      <a:pPr algn="l" rtl="0" fontAlgn="t"/>
                      <a:r>
                        <a:rPr lang="hr-HR" sz="600" b="1" u="none" strike="noStrike" dirty="0" smtClean="0"/>
                        <a:t> 2.</a:t>
                      </a:r>
                      <a:r>
                        <a:rPr lang="hr-HR" sz="600" b="1" u="none" strike="noStrike" baseline="0" dirty="0" smtClean="0"/>
                        <a:t> </a:t>
                      </a:r>
                      <a:r>
                        <a:rPr lang="en-US" sz="600" b="1" u="none" strike="noStrike" dirty="0" smtClean="0"/>
                        <a:t>RASHODI </a:t>
                      </a:r>
                      <a:r>
                        <a:rPr lang="en-US" sz="600" b="1" u="none" strike="noStrike" dirty="0"/>
                        <a:t>ZA NABAVU NEFINANCIJSKE IMOVINE</a:t>
                      </a:r>
                      <a:endParaRPr lang="en-US" sz="6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600" b="1" u="none" strike="noStrike" dirty="0" smtClean="0"/>
                        <a:t>41.249.413,25</a:t>
                      </a:r>
                      <a:endParaRPr lang="en-US" sz="6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600" b="1" u="none" strike="noStrike" dirty="0" smtClean="0"/>
                        <a:t>35.385.170,88</a:t>
                      </a:r>
                      <a:endParaRPr lang="en-US" sz="6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hr-HR" sz="600" b="1" u="none" strike="noStrike" dirty="0" smtClean="0"/>
                        <a:t>85,78</a:t>
                      </a:r>
                      <a:endParaRPr lang="en-US" sz="6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155176">
                <a:tc>
                  <a:txBody>
                    <a:bodyPr/>
                    <a:lstStyle/>
                    <a:p>
                      <a:pPr algn="l" rtl="0" fontAlgn="t"/>
                      <a:r>
                        <a:rPr lang="hr-HR" sz="600" u="none" strike="noStrike" dirty="0" smtClean="0"/>
                        <a:t> </a:t>
                      </a:r>
                      <a:r>
                        <a:rPr lang="it-IT" sz="600" u="none" strike="noStrike" dirty="0" smtClean="0"/>
                        <a:t>RASHODI </a:t>
                      </a:r>
                      <a:r>
                        <a:rPr lang="it-IT" sz="600" u="none" strike="noStrike" dirty="0"/>
                        <a:t>ZA NABAVU </a:t>
                      </a:r>
                      <a:r>
                        <a:rPr lang="hr-HR" sz="600" u="none" strike="noStrike" dirty="0" smtClean="0"/>
                        <a:t>NE</a:t>
                      </a:r>
                      <a:r>
                        <a:rPr lang="it-IT" sz="600" u="none" strike="noStrike" dirty="0" smtClean="0"/>
                        <a:t>PROIZVEDENE </a:t>
                      </a:r>
                      <a:r>
                        <a:rPr lang="hr-HR" sz="600" u="none" strike="noStrike" dirty="0" smtClean="0"/>
                        <a:t>DUG. </a:t>
                      </a:r>
                      <a:r>
                        <a:rPr lang="it-IT" sz="600" u="none" strike="noStrike" dirty="0" smtClean="0"/>
                        <a:t>IMOVINE</a:t>
                      </a:r>
                      <a:endParaRPr lang="it-IT" sz="6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600" u="none" strike="noStrike" dirty="0" smtClean="0"/>
                        <a:t>81.200,00</a:t>
                      </a:r>
                      <a:endParaRPr lang="en-US" sz="6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600" u="none" strike="noStrike" dirty="0" smtClean="0"/>
                        <a:t>81.200,00</a:t>
                      </a:r>
                      <a:endParaRPr lang="en-US" sz="6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600" u="none" strike="noStrike" dirty="0" smtClean="0"/>
                        <a:t>100,00</a:t>
                      </a:r>
                      <a:endParaRPr lang="en-US" sz="6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/>
                </a:tc>
              </a:tr>
              <a:tr h="155176">
                <a:tc>
                  <a:txBody>
                    <a:bodyPr/>
                    <a:lstStyle/>
                    <a:p>
                      <a:pPr algn="l" rtl="0" fontAlgn="t"/>
                      <a:r>
                        <a:rPr lang="hr-HR" sz="600" u="none" strike="noStrike" dirty="0" smtClean="0"/>
                        <a:t> RASHODI</a:t>
                      </a:r>
                      <a:r>
                        <a:rPr lang="hr-HR" sz="600" u="none" strike="noStrike" baseline="0" dirty="0" smtClean="0"/>
                        <a:t> ZA NABAVU PROIZVEDENE DUG. IMOVINE</a:t>
                      </a:r>
                      <a:endParaRPr lang="it-IT" sz="6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600" u="none" strike="noStrike" dirty="0" smtClean="0"/>
                        <a:t>27.720.010,95</a:t>
                      </a:r>
                      <a:endParaRPr lang="en-US" sz="6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600" u="none" strike="noStrike" dirty="0" smtClean="0"/>
                        <a:t>24.073.289,13</a:t>
                      </a:r>
                      <a:endParaRPr lang="en-US" sz="6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600" u="none" strike="noStrike" dirty="0" smtClean="0"/>
                        <a:t>86,84</a:t>
                      </a:r>
                      <a:endParaRPr lang="en-US" sz="6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/>
                </a:tc>
              </a:tr>
              <a:tr h="163245">
                <a:tc>
                  <a:txBody>
                    <a:bodyPr/>
                    <a:lstStyle/>
                    <a:p>
                      <a:pPr algn="l" rtl="0" fontAlgn="t"/>
                      <a:r>
                        <a:rPr lang="pl-PL" sz="600" u="none" strike="noStrike" dirty="0" smtClean="0"/>
                        <a:t> RASHODI </a:t>
                      </a:r>
                      <a:r>
                        <a:rPr lang="pl-PL" sz="600" u="none" strike="noStrike" dirty="0"/>
                        <a:t>ZA DODATNA ULAGANJA NA NEFINANCIJSKU  IMOVINU</a:t>
                      </a:r>
                      <a:endParaRPr lang="pl-PL" sz="6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600" u="none" strike="noStrike" dirty="0" smtClean="0"/>
                        <a:t>13.448.202,30</a:t>
                      </a:r>
                      <a:endParaRPr lang="en-US" sz="6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600" u="none" strike="noStrike" dirty="0" smtClean="0"/>
                        <a:t>11.230.681,75</a:t>
                      </a:r>
                      <a:endParaRPr lang="en-US" sz="6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600" u="none" strike="noStrike" dirty="0" smtClean="0"/>
                        <a:t>83,51</a:t>
                      </a:r>
                      <a:endParaRPr lang="en-US" sz="6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/>
                </a:tc>
              </a:tr>
              <a:tr h="163245">
                <a:tc>
                  <a:txBody>
                    <a:bodyPr/>
                    <a:lstStyle/>
                    <a:p>
                      <a:pPr algn="l" rtl="0" fontAlgn="t"/>
                      <a:r>
                        <a:rPr lang="pl-PL" sz="600" b="1" u="none" strike="noStrike" dirty="0" smtClean="0"/>
                        <a:t> 3.</a:t>
                      </a:r>
                      <a:r>
                        <a:rPr lang="pl-PL" sz="600" b="1" u="none" strike="noStrike" baseline="0" dirty="0" smtClean="0"/>
                        <a:t> </a:t>
                      </a:r>
                      <a:r>
                        <a:rPr lang="pl-PL" sz="600" b="1" u="none" strike="noStrike" dirty="0" smtClean="0"/>
                        <a:t>IZDACI </a:t>
                      </a:r>
                      <a:r>
                        <a:rPr lang="pl-PL" sz="600" b="1" u="none" strike="noStrike" dirty="0"/>
                        <a:t>ZA FINANCIJSKU IMOVINU I OTPLATU ZAJMOVA</a:t>
                      </a:r>
                      <a:endParaRPr lang="pl-PL" sz="6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600" b="1" u="none" strike="noStrike" dirty="0" smtClean="0"/>
                        <a:t>1.428.000,00</a:t>
                      </a:r>
                      <a:endParaRPr lang="en-US" sz="6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600" b="1" u="none" strike="noStrike" dirty="0" smtClean="0"/>
                        <a:t>1.424.372,68</a:t>
                      </a:r>
                      <a:endParaRPr lang="en-US" sz="6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hr-HR" sz="600" b="1" u="none" strike="noStrike" dirty="0" smtClean="0"/>
                        <a:t>99,75</a:t>
                      </a:r>
                      <a:endParaRPr lang="en-US" sz="6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163245">
                <a:tc>
                  <a:txBody>
                    <a:bodyPr/>
                    <a:lstStyle/>
                    <a:p>
                      <a:pPr algn="l" rtl="0" fontAlgn="t"/>
                      <a:r>
                        <a:rPr lang="pl-PL" sz="600" u="none" strike="noStrike" dirty="0" smtClean="0"/>
                        <a:t> IZDACI ZA OTPLATE GLAVNICE PRIMLJENIH ZAJMOVA</a:t>
                      </a:r>
                      <a:endParaRPr lang="pl-PL" sz="6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600" u="none" strike="noStrike" dirty="0" smtClean="0"/>
                        <a:t>1.428.000,00</a:t>
                      </a:r>
                      <a:endParaRPr lang="en-US" sz="6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600" u="none" strike="noStrike" dirty="0" smtClean="0"/>
                        <a:t>1.424.372,68</a:t>
                      </a:r>
                      <a:endParaRPr lang="en-US" sz="6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600" u="none" strike="noStrike" dirty="0" smtClean="0"/>
                        <a:t>99,75</a:t>
                      </a:r>
                      <a:endParaRPr lang="en-US" sz="6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/>
                </a:tc>
              </a:tr>
              <a:tr h="215828">
                <a:tc>
                  <a:txBody>
                    <a:bodyPr/>
                    <a:lstStyle/>
                    <a:p>
                      <a:pPr algn="l" rtl="0" fontAlgn="t"/>
                      <a:r>
                        <a:rPr lang="hr-HR" sz="700" u="none" strike="noStrike" dirty="0" smtClean="0"/>
                        <a:t> </a:t>
                      </a:r>
                      <a:r>
                        <a:rPr lang="en-US" sz="700" b="1" u="none" strike="noStrike" dirty="0" smtClean="0"/>
                        <a:t>Ukupno</a:t>
                      </a:r>
                      <a:r>
                        <a:rPr lang="hr-HR" sz="700" b="1" u="none" strike="noStrike" dirty="0" smtClean="0"/>
                        <a:t> rashodi</a:t>
                      </a:r>
                      <a:endParaRPr lang="en-US" sz="7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600" b="1" u="none" strike="noStrike" dirty="0" smtClean="0"/>
                        <a:t>241.300.000,00</a:t>
                      </a:r>
                      <a:endParaRPr lang="en-US" sz="6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600" b="1" u="none" strike="noStrike" dirty="0" smtClean="0"/>
                        <a:t>219.733.590,62</a:t>
                      </a:r>
                      <a:endParaRPr lang="en-US" sz="6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hr-HR" sz="600" b="1" u="none" strike="noStrike" dirty="0" smtClean="0"/>
                        <a:t>91,06</a:t>
                      </a:r>
                      <a:endParaRPr lang="en-US" sz="6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16" name="TextBox 15"/>
          <p:cNvSpPr txBox="1"/>
          <p:nvPr/>
        </p:nvSpPr>
        <p:spPr>
          <a:xfrm>
            <a:off x="4714844" y="1988840"/>
            <a:ext cx="4429156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sz="1100" b="1" dirty="0" smtClean="0">
                <a:cs typeface="Arial" pitchFamily="34" charset="0"/>
              </a:rPr>
              <a:t>Grafikon 2</a:t>
            </a:r>
            <a:r>
              <a:rPr lang="hr-HR" sz="1100" dirty="0" smtClean="0">
                <a:cs typeface="Arial" pitchFamily="34" charset="0"/>
              </a:rPr>
              <a:t>. </a:t>
            </a:r>
            <a:r>
              <a:rPr lang="hr-HR" sz="1100" b="1" dirty="0" smtClean="0">
                <a:cs typeface="Arial" pitchFamily="34" charset="0"/>
              </a:rPr>
              <a:t>Prikaz udjela pojedinih grupa rashoda u ukupnom ostvarenju</a:t>
            </a:r>
          </a:p>
          <a:p>
            <a:r>
              <a:rPr lang="hr-HR" sz="1100" b="1" dirty="0" smtClean="0">
                <a:cs typeface="Arial" pitchFamily="34" charset="0"/>
              </a:rPr>
              <a:t>                     proračuna Zadarske županije za 2015. godinu</a:t>
            </a:r>
          </a:p>
        </p:txBody>
      </p:sp>
      <p:sp>
        <p:nvSpPr>
          <p:cNvPr id="17" name="Naslov 1"/>
          <p:cNvSpPr txBox="1">
            <a:spLocks/>
          </p:cNvSpPr>
          <p:nvPr/>
        </p:nvSpPr>
        <p:spPr>
          <a:xfrm>
            <a:off x="107504" y="1268760"/>
            <a:ext cx="8640960" cy="576064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25000" lnSpcReduction="20000"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r-HR" sz="6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Rashodi i izdaci proračuna Zadarske županije </a:t>
            </a:r>
            <a:r>
              <a:rPr kumimoji="0" lang="hr-HR" sz="640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sastoje se od rashoda poslovanja, rashoda za nabavu nefinancijske imovine i izdataka za financijsku imovinu i otplatu zajmova.</a:t>
            </a:r>
            <a:r>
              <a:rPr kumimoji="0" lang="hr-HR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/>
            </a:r>
            <a:br>
              <a:rPr kumimoji="0" lang="hr-HR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</a:br>
            <a:endParaRPr kumimoji="0" lang="hr-HR" sz="4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21" name="Pravokutnik 20"/>
          <p:cNvSpPr/>
          <p:nvPr/>
        </p:nvSpPr>
        <p:spPr>
          <a:xfrm>
            <a:off x="0" y="1988840"/>
            <a:ext cx="4356992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r-HR" sz="1100" b="1" dirty="0" smtClean="0">
                <a:cs typeface="Arial" pitchFamily="34" charset="0"/>
              </a:rPr>
              <a:t>Tablica 2</a:t>
            </a:r>
            <a:r>
              <a:rPr lang="hr-HR" sz="1100" dirty="0" smtClean="0">
                <a:cs typeface="Arial" pitchFamily="34" charset="0"/>
              </a:rPr>
              <a:t>. </a:t>
            </a:r>
            <a:r>
              <a:rPr lang="hr-HR" sz="1100" b="1" dirty="0" smtClean="0">
                <a:cs typeface="Arial" pitchFamily="34" charset="0"/>
              </a:rPr>
              <a:t>Ostvareni rashodi i izdaci Proračuna Zadarske županije za</a:t>
            </a:r>
          </a:p>
          <a:p>
            <a:r>
              <a:rPr lang="hr-HR" sz="1100" b="1" dirty="0" smtClean="0">
                <a:cs typeface="Arial" pitchFamily="34" charset="0"/>
              </a:rPr>
              <a:t>                  2015. godinu</a:t>
            </a:r>
          </a:p>
        </p:txBody>
      </p:sp>
      <p:pic>
        <p:nvPicPr>
          <p:cNvPr id="18" name="Slika 1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64288" y="116632"/>
            <a:ext cx="504056" cy="633001"/>
          </a:xfrm>
          <a:prstGeom prst="rect">
            <a:avLst/>
          </a:prstGeom>
        </p:spPr>
      </p:pic>
      <p:sp>
        <p:nvSpPr>
          <p:cNvPr id="20" name="Pravokutnik 19"/>
          <p:cNvSpPr/>
          <p:nvPr/>
        </p:nvSpPr>
        <p:spPr>
          <a:xfrm>
            <a:off x="7668344" y="116632"/>
            <a:ext cx="106186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r-HR" b="1" dirty="0" smtClean="0">
                <a:solidFill>
                  <a:srgbClr val="002060"/>
                </a:solidFill>
                <a:latin typeface="Gabriola" panose="04040605051002020D02" pitchFamily="82" charset="0"/>
              </a:rPr>
              <a:t>Zadarska </a:t>
            </a:r>
          </a:p>
          <a:p>
            <a:r>
              <a:rPr lang="hr-HR" b="1" dirty="0" smtClean="0">
                <a:solidFill>
                  <a:srgbClr val="002060"/>
                </a:solidFill>
                <a:latin typeface="Gabriola" panose="04040605051002020D02" pitchFamily="82" charset="0"/>
              </a:rPr>
              <a:t>županija</a:t>
            </a:r>
            <a:endParaRPr lang="en-US" b="1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graphicFrame>
        <p:nvGraphicFramePr>
          <p:cNvPr id="19" name="Grafikon 18"/>
          <p:cNvGraphicFramePr/>
          <p:nvPr/>
        </p:nvGraphicFramePr>
        <p:xfrm>
          <a:off x="4499992" y="2609528"/>
          <a:ext cx="4644008" cy="424847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00"/>
                            </p:stCondLst>
                            <p:childTnLst>
                              <p:par>
                                <p:cTn id="20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000"/>
                            </p:stCondLst>
                            <p:childTnLst>
                              <p:par>
                                <p:cTn id="33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6" grpId="0"/>
      <p:bldP spid="17" grpId="0"/>
      <p:bldP spid="21" grpId="0"/>
      <p:bldGraphic spid="19" grpId="0">
        <p:bldAsOne/>
      </p:bldGraphic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l"/>
            <a:r>
              <a:rPr lang="hr-HR" dirty="0" smtClean="0"/>
              <a:t/>
            </a:r>
            <a:br>
              <a:rPr lang="hr-HR" dirty="0" smtClean="0"/>
            </a:br>
            <a:r>
              <a:rPr lang="hr-HR" dirty="0" smtClean="0"/>
              <a:t/>
            </a:r>
            <a:br>
              <a:rPr lang="hr-HR" dirty="0" smtClean="0"/>
            </a:br>
            <a:endParaRPr lang="hr-HR" dirty="0"/>
          </a:p>
        </p:txBody>
      </p:sp>
      <p:sp>
        <p:nvSpPr>
          <p:cNvPr id="819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hr-HR" dirty="0"/>
          </a:p>
        </p:txBody>
      </p:sp>
      <p:sp>
        <p:nvSpPr>
          <p:cNvPr id="13" name="TextBox 12"/>
          <p:cNvSpPr txBox="1"/>
          <p:nvPr/>
        </p:nvSpPr>
        <p:spPr>
          <a:xfrm>
            <a:off x="0" y="6488668"/>
            <a:ext cx="37147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u="sng" dirty="0" smtClean="0">
                <a:solidFill>
                  <a:srgbClr val="002060"/>
                </a:solidFill>
                <a:latin typeface="Gabriola" panose="04040605051002020D02" pitchFamily="82" charset="0"/>
              </a:rPr>
              <a:t>Upravni odjel za proračun i financije</a:t>
            </a:r>
            <a:endParaRPr lang="en-US" b="1" u="sng" dirty="0" smtClean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graphicFrame>
        <p:nvGraphicFramePr>
          <p:cNvPr id="15" name="Table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61614627"/>
              </p:ext>
            </p:extLst>
          </p:nvPr>
        </p:nvGraphicFramePr>
        <p:xfrm>
          <a:off x="179512" y="2564905"/>
          <a:ext cx="3960440" cy="2464931"/>
        </p:xfrm>
        <a:graphic>
          <a:graphicData uri="http://schemas.openxmlformats.org/drawingml/2006/table">
            <a:tbl>
              <a:tblPr>
                <a:effectLst>
                  <a:outerShdw blurRad="50800" dist="38100" dir="16200000" rotWithShape="0">
                    <a:prstClr val="black">
                      <a:alpha val="40000"/>
                    </a:prstClr>
                  </a:outerShdw>
                </a:effectLst>
                <a:tableStyleId>{F5AB1C69-6EDB-4FF4-983F-18BD219EF322}</a:tableStyleId>
              </a:tblPr>
              <a:tblGrid>
                <a:gridCol w="205738"/>
                <a:gridCol w="1145082"/>
                <a:gridCol w="1103537"/>
                <a:gridCol w="892494"/>
                <a:gridCol w="613589"/>
              </a:tblGrid>
              <a:tr h="304692"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600" b="0" u="none" strike="noStrike" dirty="0"/>
                        <a:t>RB</a:t>
                      </a:r>
                      <a:endParaRPr lang="en-US" sz="600" b="0" i="0" u="none" strike="noStrike" dirty="0">
                        <a:solidFill>
                          <a:srgbClr val="FFFFFF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700" b="1" u="none" strike="noStrike" dirty="0">
                          <a:solidFill>
                            <a:schemeClr val="bg1"/>
                          </a:solidFill>
                          <a:latin typeface="Arial" pitchFamily="34" charset="0"/>
                          <a:cs typeface="Arial" pitchFamily="34" charset="0"/>
                        </a:rPr>
                        <a:t>Upravni odjeli</a:t>
                      </a:r>
                      <a:endParaRPr lang="en-US" sz="700" b="1" i="0" u="none" strike="noStrike" dirty="0">
                        <a:solidFill>
                          <a:schemeClr val="bg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solidFill>
                      <a:srgbClr val="567A5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700" b="1" u="none" strike="noStrike" dirty="0" smtClean="0">
                          <a:solidFill>
                            <a:schemeClr val="bg1"/>
                          </a:solidFill>
                          <a:latin typeface="Arial" pitchFamily="34" charset="0"/>
                          <a:cs typeface="Arial" pitchFamily="34" charset="0"/>
                        </a:rPr>
                        <a:t>Plan za 201</a:t>
                      </a:r>
                      <a:r>
                        <a:rPr lang="hr-HR" sz="700" b="1" u="none" strike="noStrike" dirty="0" smtClean="0">
                          <a:solidFill>
                            <a:schemeClr val="bg1"/>
                          </a:solidFill>
                          <a:latin typeface="Arial" pitchFamily="34" charset="0"/>
                          <a:cs typeface="Arial" pitchFamily="34" charset="0"/>
                        </a:rPr>
                        <a:t>5</a:t>
                      </a:r>
                      <a:r>
                        <a:rPr lang="en-US" sz="700" b="1" u="none" strike="noStrike" dirty="0" smtClean="0">
                          <a:solidFill>
                            <a:schemeClr val="bg1"/>
                          </a:solidFill>
                          <a:latin typeface="Arial" pitchFamily="34" charset="0"/>
                          <a:cs typeface="Arial" pitchFamily="34" charset="0"/>
                        </a:rPr>
                        <a:t>.</a:t>
                      </a:r>
                      <a:endParaRPr lang="en-US" sz="700" b="1" i="0" u="none" strike="noStrike" dirty="0">
                        <a:solidFill>
                          <a:schemeClr val="bg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solidFill>
                      <a:srgbClr val="567A5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700" b="1" u="none" strike="noStrike" dirty="0">
                          <a:solidFill>
                            <a:schemeClr val="bg1"/>
                          </a:solidFill>
                          <a:latin typeface="Arial" pitchFamily="34" charset="0"/>
                          <a:cs typeface="Arial" pitchFamily="34" charset="0"/>
                        </a:rPr>
                        <a:t>Izvršenje </a:t>
                      </a:r>
                      <a:r>
                        <a:rPr lang="en-US" sz="700" b="1" u="none" strike="noStrike" dirty="0" smtClean="0">
                          <a:solidFill>
                            <a:schemeClr val="bg1"/>
                          </a:solidFill>
                          <a:latin typeface="Arial" pitchFamily="34" charset="0"/>
                          <a:cs typeface="Arial" pitchFamily="34" charset="0"/>
                        </a:rPr>
                        <a:t> 201</a:t>
                      </a:r>
                      <a:r>
                        <a:rPr lang="hr-HR" sz="700" b="1" u="none" strike="noStrike" dirty="0" smtClean="0">
                          <a:solidFill>
                            <a:schemeClr val="bg1"/>
                          </a:solidFill>
                          <a:latin typeface="Arial" pitchFamily="34" charset="0"/>
                          <a:cs typeface="Arial" pitchFamily="34" charset="0"/>
                        </a:rPr>
                        <a:t>5</a:t>
                      </a:r>
                      <a:r>
                        <a:rPr lang="en-US" sz="700" b="1" u="none" strike="noStrike" dirty="0" smtClean="0">
                          <a:solidFill>
                            <a:schemeClr val="bg1"/>
                          </a:solidFill>
                          <a:latin typeface="Arial" pitchFamily="34" charset="0"/>
                          <a:cs typeface="Arial" pitchFamily="34" charset="0"/>
                        </a:rPr>
                        <a:t>.</a:t>
                      </a:r>
                      <a:endParaRPr lang="en-US" sz="700" b="1" i="0" u="none" strike="noStrike" dirty="0">
                        <a:solidFill>
                          <a:schemeClr val="bg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solidFill>
                      <a:srgbClr val="567A5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700" b="1" u="none" strike="noStrike" dirty="0">
                          <a:solidFill>
                            <a:schemeClr val="bg1"/>
                          </a:solidFill>
                          <a:latin typeface="Arial" pitchFamily="34" charset="0"/>
                          <a:cs typeface="Arial" pitchFamily="34" charset="0"/>
                        </a:rPr>
                        <a:t>Indeks</a:t>
                      </a:r>
                      <a:endParaRPr lang="en-US" sz="700" b="1" i="0" u="none" strike="noStrike" dirty="0">
                        <a:solidFill>
                          <a:schemeClr val="bg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solidFill>
                      <a:srgbClr val="567A5F"/>
                    </a:solidFill>
                  </a:tcPr>
                </a:tc>
              </a:tr>
              <a:tr h="207765"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600" u="none" strike="noStrike" dirty="0" smtClean="0"/>
                        <a:t>  </a:t>
                      </a:r>
                      <a:r>
                        <a:rPr lang="en-US" sz="600" u="none" strike="noStrike" dirty="0" smtClean="0"/>
                        <a:t>1</a:t>
                      </a:r>
                      <a:r>
                        <a:rPr lang="en-US" sz="600" u="none" strike="noStrike" dirty="0"/>
                        <a:t>.</a:t>
                      </a:r>
                      <a:endParaRPr lang="en-US" sz="6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1000" u="none" strike="noStrike" dirty="0" smtClean="0"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hr-HR" sz="600" u="none" strike="noStrike" noProof="0" dirty="0" smtClean="0">
                          <a:latin typeface="Arial" pitchFamily="34" charset="0"/>
                          <a:cs typeface="Arial" pitchFamily="34" charset="0"/>
                        </a:rPr>
                        <a:t>Ured župana </a:t>
                      </a:r>
                      <a:endParaRPr lang="hr-HR" sz="600" b="0" i="0" u="none" strike="noStrike" noProof="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600" u="none" strike="noStrike" dirty="0" smtClean="0">
                          <a:latin typeface="Arial" pitchFamily="34" charset="0"/>
                          <a:cs typeface="Arial" pitchFamily="34" charset="0"/>
                        </a:rPr>
                        <a:t>   2.159.600,00</a:t>
                      </a:r>
                      <a:endParaRPr lang="en-US" sz="6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6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1.961.612,95</a:t>
                      </a:r>
                      <a:endParaRPr lang="en-US" sz="6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6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90,83</a:t>
                      </a:r>
                      <a:endParaRPr lang="en-US" sz="6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/>
                </a:tc>
              </a:tr>
              <a:tr h="172396"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600" u="none" strike="noStrike" dirty="0" smtClean="0"/>
                        <a:t>  </a:t>
                      </a:r>
                      <a:r>
                        <a:rPr lang="en-US" sz="600" u="none" strike="noStrike" dirty="0" smtClean="0"/>
                        <a:t>2</a:t>
                      </a:r>
                      <a:r>
                        <a:rPr lang="en-US" sz="600" u="none" strike="noStrike" dirty="0"/>
                        <a:t>.</a:t>
                      </a:r>
                      <a:endParaRPr lang="en-US" sz="6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600" u="none" strike="noStrike" dirty="0" smtClean="0">
                          <a:latin typeface="Arial" pitchFamily="34" charset="0"/>
                          <a:cs typeface="Arial" pitchFamily="34" charset="0"/>
                        </a:rPr>
                        <a:t>  </a:t>
                      </a:r>
                      <a:r>
                        <a:rPr lang="pt-BR" sz="600" u="none" strike="noStrike" dirty="0" smtClean="0">
                          <a:latin typeface="Arial" pitchFamily="34" charset="0"/>
                          <a:cs typeface="Arial" pitchFamily="34" charset="0"/>
                        </a:rPr>
                        <a:t>Proračun </a:t>
                      </a:r>
                      <a:r>
                        <a:rPr lang="pt-BR" sz="600" u="none" strike="noStrike" dirty="0">
                          <a:latin typeface="Arial" pitchFamily="34" charset="0"/>
                          <a:cs typeface="Arial" pitchFamily="34" charset="0"/>
                        </a:rPr>
                        <a:t>i financije </a:t>
                      </a:r>
                      <a:endParaRPr lang="pt-BR" sz="6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6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21.568.194,75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6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20.889.706,44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6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96,85</a:t>
                      </a:r>
                    </a:p>
                  </a:txBody>
                  <a:tcPr marL="0" marR="0" marT="0" marB="0" anchor="ctr"/>
                </a:tc>
              </a:tr>
              <a:tr h="180603"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600" u="none" strike="noStrike" dirty="0" smtClean="0"/>
                        <a:t>  </a:t>
                      </a:r>
                      <a:r>
                        <a:rPr lang="en-US" sz="600" u="none" strike="noStrike" dirty="0" smtClean="0"/>
                        <a:t>3</a:t>
                      </a:r>
                      <a:r>
                        <a:rPr lang="en-US" sz="600" u="none" strike="noStrike" dirty="0"/>
                        <a:t>.</a:t>
                      </a:r>
                      <a:endParaRPr lang="en-US" sz="6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600" u="none" strike="noStrike" dirty="0" smtClean="0">
                          <a:latin typeface="Arial" pitchFamily="34" charset="0"/>
                          <a:cs typeface="Arial" pitchFamily="34" charset="0"/>
                        </a:rPr>
                        <a:t>  </a:t>
                      </a:r>
                      <a:r>
                        <a:rPr lang="hr-HR" sz="600" u="none" strike="noStrike" noProof="0" dirty="0" smtClean="0">
                          <a:latin typeface="Arial" pitchFamily="34" charset="0"/>
                          <a:cs typeface="Arial" pitchFamily="34" charset="0"/>
                        </a:rPr>
                        <a:t>Društvene djelatnosti </a:t>
                      </a:r>
                      <a:endParaRPr lang="hr-HR" sz="600" b="0" i="0" u="none" strike="noStrike" noProof="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6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116.500.593,23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6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104.907.105,48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6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90,05</a:t>
                      </a:r>
                      <a:endParaRPr lang="en-US" sz="6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/>
                </a:tc>
              </a:tr>
              <a:tr h="171760"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600" u="none" strike="noStrike" dirty="0" smtClean="0"/>
                        <a:t>  </a:t>
                      </a:r>
                      <a:r>
                        <a:rPr lang="en-US" sz="600" u="none" strike="noStrike" dirty="0" smtClean="0"/>
                        <a:t>4</a:t>
                      </a:r>
                      <a:r>
                        <a:rPr lang="en-US" sz="600" u="none" strike="noStrike" dirty="0"/>
                        <a:t>.</a:t>
                      </a:r>
                      <a:endParaRPr lang="en-US" sz="6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600" u="none" strike="noStrike" dirty="0" smtClean="0">
                          <a:latin typeface="Arial" pitchFamily="34" charset="0"/>
                          <a:cs typeface="Arial" pitchFamily="34" charset="0"/>
                        </a:rPr>
                        <a:t>  </a:t>
                      </a:r>
                      <a:r>
                        <a:rPr lang="sv-SE" sz="600" u="none" strike="noStrike" dirty="0" smtClean="0">
                          <a:latin typeface="Arial" pitchFamily="34" charset="0"/>
                          <a:cs typeface="Arial" pitchFamily="34" charset="0"/>
                        </a:rPr>
                        <a:t>Zdravstvo </a:t>
                      </a:r>
                      <a:r>
                        <a:rPr lang="sv-SE" sz="600" u="none" strike="noStrike" dirty="0">
                          <a:latin typeface="Arial" pitchFamily="34" charset="0"/>
                          <a:cs typeface="Arial" pitchFamily="34" charset="0"/>
                        </a:rPr>
                        <a:t>i socijalnu skrb </a:t>
                      </a:r>
                      <a:endParaRPr lang="sv-SE" sz="6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6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38.218.839,67</a:t>
                      </a:r>
                      <a:endParaRPr lang="en-US" sz="6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6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35.227.948,74</a:t>
                      </a:r>
                      <a:endParaRPr lang="en-US" sz="6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6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92,17</a:t>
                      </a:r>
                      <a:endParaRPr lang="en-US" sz="6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/>
                </a:tc>
              </a:tr>
              <a:tr h="180603"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600" u="none" strike="noStrike" dirty="0" smtClean="0"/>
                        <a:t>  </a:t>
                      </a:r>
                      <a:r>
                        <a:rPr lang="en-US" sz="600" u="none" strike="noStrike" dirty="0" smtClean="0"/>
                        <a:t>5</a:t>
                      </a:r>
                      <a:r>
                        <a:rPr lang="en-US" sz="600" u="none" strike="noStrike" dirty="0"/>
                        <a:t>.</a:t>
                      </a:r>
                      <a:endParaRPr lang="en-US" sz="6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600" u="none" strike="noStrike" dirty="0" smtClean="0">
                          <a:latin typeface="Arial" pitchFamily="34" charset="0"/>
                          <a:cs typeface="Arial" pitchFamily="34" charset="0"/>
                        </a:rPr>
                        <a:t>  Prostorno</a:t>
                      </a:r>
                      <a:r>
                        <a:rPr lang="hr-HR" sz="600" u="none" strike="noStrike" baseline="0" dirty="0" smtClean="0">
                          <a:latin typeface="Arial" pitchFamily="34" charset="0"/>
                          <a:cs typeface="Arial" pitchFamily="34" charset="0"/>
                        </a:rPr>
                        <a:t> uređenje</a:t>
                      </a:r>
                      <a:endParaRPr lang="vi-VN" sz="6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6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8.952.911,17</a:t>
                      </a:r>
                      <a:endParaRPr lang="en-US" sz="6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6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8.426.907,21</a:t>
                      </a:r>
                      <a:endParaRPr lang="en-US" sz="6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6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94,12</a:t>
                      </a:r>
                      <a:endParaRPr lang="en-US" sz="6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/>
                </a:tc>
              </a:tr>
              <a:tr h="172396"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600" u="none" strike="noStrike" noProof="0" dirty="0" smtClean="0"/>
                        <a:t>  6.</a:t>
                      </a:r>
                      <a:endParaRPr lang="hr-HR" sz="600" b="0" i="0" u="none" strike="noStrike" noProof="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600" u="none" strike="noStrike" noProof="0" dirty="0" smtClean="0">
                          <a:latin typeface="Arial" pitchFamily="34" charset="0"/>
                          <a:cs typeface="Arial" pitchFamily="34" charset="0"/>
                        </a:rPr>
                        <a:t>  Gospodarstvo </a:t>
                      </a:r>
                      <a:endParaRPr lang="hr-HR" sz="600" b="0" i="0" u="none" strike="noStrike" noProof="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6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6.565.877,28</a:t>
                      </a:r>
                      <a:endParaRPr lang="en-US" sz="6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6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6.055.646,80</a:t>
                      </a:r>
                      <a:endParaRPr lang="en-US" sz="6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6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92,23</a:t>
                      </a:r>
                      <a:endParaRPr lang="en-US" sz="6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/>
                </a:tc>
              </a:tr>
              <a:tr h="193960"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600" u="none" strike="noStrike" dirty="0" smtClean="0"/>
                        <a:t>  </a:t>
                      </a:r>
                      <a:r>
                        <a:rPr lang="en-US" sz="600" u="none" strike="noStrike" dirty="0" smtClean="0"/>
                        <a:t>7</a:t>
                      </a:r>
                      <a:r>
                        <a:rPr lang="en-US" sz="600" u="none" strike="noStrike" dirty="0"/>
                        <a:t>.</a:t>
                      </a:r>
                      <a:endParaRPr lang="en-US" sz="6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600" u="none" strike="noStrike" noProof="0" dirty="0" smtClean="0">
                          <a:latin typeface="Arial" pitchFamily="34" charset="0"/>
                          <a:cs typeface="Arial" pitchFamily="34" charset="0"/>
                        </a:rPr>
                        <a:t>  Poljoprivreda </a:t>
                      </a:r>
                      <a:endParaRPr lang="hr-HR" sz="600" b="0" i="0" u="none" strike="noStrike" noProof="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6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8.560.024,91</a:t>
                      </a:r>
                      <a:endParaRPr lang="en-US" sz="6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6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7.578.025,44</a:t>
                      </a:r>
                      <a:endParaRPr lang="en-US" sz="6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6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88,53</a:t>
                      </a:r>
                      <a:endParaRPr lang="en-US" sz="6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/>
                </a:tc>
              </a:tr>
              <a:tr h="216024"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600" u="none" strike="noStrike" dirty="0" smtClean="0"/>
                        <a:t>  </a:t>
                      </a:r>
                      <a:r>
                        <a:rPr lang="en-US" sz="600" u="none" strike="noStrike" dirty="0" smtClean="0"/>
                        <a:t>8</a:t>
                      </a:r>
                      <a:r>
                        <a:rPr lang="en-US" sz="600" u="none" strike="noStrike" dirty="0"/>
                        <a:t>.</a:t>
                      </a:r>
                      <a:endParaRPr lang="en-US" sz="6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600" u="none" strike="noStrike" dirty="0" smtClean="0">
                          <a:latin typeface="Arial" pitchFamily="34" charset="0"/>
                          <a:cs typeface="Arial" pitchFamily="34" charset="0"/>
                        </a:rPr>
                        <a:t>  </a:t>
                      </a:r>
                      <a:r>
                        <a:rPr lang="pt-BR" sz="600" u="none" strike="noStrike" dirty="0" smtClean="0">
                          <a:latin typeface="Arial" pitchFamily="34" charset="0"/>
                          <a:cs typeface="Arial" pitchFamily="34" charset="0"/>
                        </a:rPr>
                        <a:t>More </a:t>
                      </a:r>
                      <a:r>
                        <a:rPr lang="pt-BR" sz="600" u="none" strike="noStrike" dirty="0">
                          <a:latin typeface="Arial" pitchFamily="34" charset="0"/>
                          <a:cs typeface="Arial" pitchFamily="34" charset="0"/>
                        </a:rPr>
                        <a:t>i turizam </a:t>
                      </a:r>
                      <a:endParaRPr lang="pt-BR" sz="6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6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7.208.225,00</a:t>
                      </a:r>
                      <a:endParaRPr lang="en-US" sz="6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6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6.917.678,84</a:t>
                      </a:r>
                      <a:endParaRPr lang="en-US" sz="6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6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95,97</a:t>
                      </a:r>
                      <a:endParaRPr lang="en-US" sz="6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/>
                </a:tc>
              </a:tr>
              <a:tr h="180603"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600" u="none" strike="noStrike" dirty="0" smtClean="0"/>
                        <a:t>  </a:t>
                      </a:r>
                      <a:r>
                        <a:rPr lang="en-US" sz="600" u="none" strike="noStrike" dirty="0" smtClean="0"/>
                        <a:t>9</a:t>
                      </a:r>
                      <a:r>
                        <a:rPr lang="en-US" sz="600" u="none" strike="noStrike" dirty="0"/>
                        <a:t>.</a:t>
                      </a:r>
                      <a:endParaRPr lang="en-US" sz="6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600" u="none" strike="noStrike" noProof="0" dirty="0" smtClean="0">
                          <a:latin typeface="Arial" pitchFamily="34" charset="0"/>
                          <a:cs typeface="Arial" pitchFamily="34" charset="0"/>
                        </a:rPr>
                        <a:t>  Razvoj i europski procesi </a:t>
                      </a:r>
                      <a:endParaRPr lang="hr-HR" sz="600" b="0" i="0" u="none" strike="noStrike" noProof="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6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20.350.683,05</a:t>
                      </a:r>
                      <a:endParaRPr lang="en-US" sz="6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6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18.754.154,23</a:t>
                      </a:r>
                      <a:endParaRPr lang="en-US" sz="6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6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92,15</a:t>
                      </a:r>
                      <a:endParaRPr lang="en-US" sz="6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/>
                </a:tc>
              </a:tr>
              <a:tr h="179437"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600" u="none" strike="noStrike" dirty="0" smtClean="0"/>
                        <a:t> </a:t>
                      </a:r>
                      <a:r>
                        <a:rPr lang="en-US" sz="600" u="none" strike="noStrike" dirty="0" smtClean="0"/>
                        <a:t>10</a:t>
                      </a:r>
                      <a:r>
                        <a:rPr lang="en-US" sz="600" u="none" strike="noStrike" dirty="0"/>
                        <a:t>.</a:t>
                      </a:r>
                      <a:endParaRPr lang="en-US" sz="6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pl-PL" sz="600" u="none" strike="noStrike" dirty="0" smtClean="0">
                          <a:latin typeface="Arial" pitchFamily="34" charset="0"/>
                          <a:cs typeface="Arial" pitchFamily="34" charset="0"/>
                        </a:rPr>
                        <a:t>  Pravni </a:t>
                      </a:r>
                      <a:r>
                        <a:rPr lang="pl-PL" sz="600" u="none" strike="noStrike" dirty="0">
                          <a:latin typeface="Arial" pitchFamily="34" charset="0"/>
                          <a:cs typeface="Arial" pitchFamily="34" charset="0"/>
                        </a:rPr>
                        <a:t>i zajednički poslovi </a:t>
                      </a:r>
                      <a:endParaRPr lang="pl-PL" sz="6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6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11.215.050,94</a:t>
                      </a:r>
                      <a:endParaRPr lang="en-US" sz="6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6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9.014.804,49</a:t>
                      </a:r>
                      <a:endParaRPr lang="en-US" sz="6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6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80,38</a:t>
                      </a:r>
                      <a:endParaRPr lang="en-US" sz="6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/>
                </a:tc>
              </a:tr>
              <a:tr h="304692"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600" u="none" strike="noStrike" dirty="0"/>
                        <a:t> </a:t>
                      </a:r>
                      <a:endParaRPr lang="en-US" sz="600" b="1" i="0" u="none" strike="noStrike" dirty="0">
                        <a:solidFill>
                          <a:srgbClr val="FFFFFF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600" u="none" strike="noStrike" dirty="0" smtClean="0">
                          <a:latin typeface="Arial" pitchFamily="34" charset="0"/>
                          <a:cs typeface="Arial" pitchFamily="34" charset="0"/>
                        </a:rPr>
                        <a:t>  </a:t>
                      </a:r>
                      <a:r>
                        <a:rPr lang="en-US" sz="600" b="1" u="none" strike="noStrike" dirty="0" smtClean="0">
                          <a:latin typeface="Arial" pitchFamily="34" charset="0"/>
                          <a:cs typeface="Arial" pitchFamily="34" charset="0"/>
                        </a:rPr>
                        <a:t>UKUPNO </a:t>
                      </a:r>
                      <a:r>
                        <a:rPr lang="en-US" sz="600" b="1" u="none" strike="noStrike" dirty="0">
                          <a:latin typeface="Arial" pitchFamily="34" charset="0"/>
                          <a:cs typeface="Arial" pitchFamily="34" charset="0"/>
                        </a:rPr>
                        <a:t>RASHODI I IZDACI</a:t>
                      </a:r>
                      <a:endParaRPr lang="en-US" sz="600" b="1" i="0" u="none" strike="noStrike" dirty="0">
                        <a:solidFill>
                          <a:srgbClr val="FFFFFF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600" b="1" u="none" strike="noStrike" dirty="0" smtClean="0">
                          <a:latin typeface="Arial" pitchFamily="34" charset="0"/>
                          <a:cs typeface="Arial" pitchFamily="34" charset="0"/>
                        </a:rPr>
                        <a:t>2</a:t>
                      </a:r>
                      <a:r>
                        <a:rPr lang="hr-HR" sz="600" b="1" u="none" strike="noStrike" dirty="0" smtClean="0">
                          <a:latin typeface="Arial" pitchFamily="34" charset="0"/>
                          <a:cs typeface="Arial" pitchFamily="34" charset="0"/>
                        </a:rPr>
                        <a:t>41</a:t>
                      </a:r>
                      <a:r>
                        <a:rPr lang="en-US" sz="600" b="1" u="none" strike="noStrike" dirty="0" smtClean="0">
                          <a:latin typeface="Arial" pitchFamily="34" charset="0"/>
                          <a:cs typeface="Arial" pitchFamily="34" charset="0"/>
                        </a:rPr>
                        <a:t>.</a:t>
                      </a:r>
                      <a:r>
                        <a:rPr lang="hr-HR" sz="600" b="1" u="none" strike="noStrike" dirty="0" smtClean="0">
                          <a:latin typeface="Arial" pitchFamily="34" charset="0"/>
                          <a:cs typeface="Arial" pitchFamily="34" charset="0"/>
                        </a:rPr>
                        <a:t>3</a:t>
                      </a:r>
                      <a:r>
                        <a:rPr lang="en-US" sz="600" b="1" u="none" strike="noStrike" dirty="0" smtClean="0">
                          <a:latin typeface="Arial" pitchFamily="34" charset="0"/>
                          <a:cs typeface="Arial" pitchFamily="34" charset="0"/>
                        </a:rPr>
                        <a:t>00.000,00</a:t>
                      </a:r>
                      <a:endParaRPr lang="en-US" sz="600" b="1" i="0" u="none" strike="noStrike" dirty="0">
                        <a:solidFill>
                          <a:srgbClr val="FFFFFF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600" b="1" i="0" u="none" strike="noStrike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219.733.590,62</a:t>
                      </a:r>
                      <a:endParaRPr lang="en-US" sz="600" b="1" i="0" u="none" strike="noStrike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600" b="1" i="0" u="none" strike="noStrike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91,06</a:t>
                      </a:r>
                      <a:endParaRPr lang="en-US" sz="600" b="1" i="0" u="none" strike="noStrike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19" name="Rectangle 18"/>
          <p:cNvSpPr/>
          <p:nvPr/>
        </p:nvSpPr>
        <p:spPr>
          <a:xfrm>
            <a:off x="107504" y="1844824"/>
            <a:ext cx="5214974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r-HR" sz="1100" b="1" dirty="0" smtClean="0">
                <a:cs typeface="Arial" pitchFamily="34" charset="0"/>
              </a:rPr>
              <a:t>  Tablica 3. Rashodi Proračuna Zadarske županije </a:t>
            </a:r>
          </a:p>
          <a:p>
            <a:r>
              <a:rPr lang="hr-HR" sz="1100" b="1" dirty="0" smtClean="0">
                <a:cs typeface="Arial" pitchFamily="34" charset="0"/>
              </a:rPr>
              <a:t>                    po organizacijskoj klasifikaciji</a:t>
            </a:r>
          </a:p>
        </p:txBody>
      </p:sp>
      <p:pic>
        <p:nvPicPr>
          <p:cNvPr id="21" name="Slika 2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64288" y="116632"/>
            <a:ext cx="504056" cy="633001"/>
          </a:xfrm>
          <a:prstGeom prst="rect">
            <a:avLst/>
          </a:prstGeom>
        </p:spPr>
      </p:pic>
      <p:sp>
        <p:nvSpPr>
          <p:cNvPr id="22" name="Pravokutnik 21"/>
          <p:cNvSpPr/>
          <p:nvPr/>
        </p:nvSpPr>
        <p:spPr>
          <a:xfrm>
            <a:off x="7668344" y="116632"/>
            <a:ext cx="98985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r-HR" b="1" dirty="0" smtClean="0">
                <a:solidFill>
                  <a:srgbClr val="002060"/>
                </a:solidFill>
                <a:latin typeface="Gabriola" panose="04040605051002020D02" pitchFamily="82" charset="0"/>
              </a:rPr>
              <a:t>Zadarska </a:t>
            </a:r>
          </a:p>
          <a:p>
            <a:r>
              <a:rPr lang="hr-HR" b="1" dirty="0" smtClean="0">
                <a:solidFill>
                  <a:srgbClr val="002060"/>
                </a:solidFill>
                <a:latin typeface="Gabriola" panose="04040605051002020D02" pitchFamily="82" charset="0"/>
              </a:rPr>
              <a:t>županija</a:t>
            </a:r>
            <a:endParaRPr lang="en-US" b="1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sp>
        <p:nvSpPr>
          <p:cNvPr id="18" name="Naslov 1"/>
          <p:cNvSpPr txBox="1">
            <a:spLocks/>
          </p:cNvSpPr>
          <p:nvPr/>
        </p:nvSpPr>
        <p:spPr>
          <a:xfrm>
            <a:off x="251520" y="188640"/>
            <a:ext cx="8229600" cy="79208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r-HR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Rashodi proračuna Zadarske županije po organizacijskoj </a:t>
            </a:r>
            <a:r>
              <a:rPr lang="hr-HR" sz="2800" b="1" dirty="0" smtClean="0">
                <a:latin typeface="+mj-lt"/>
                <a:ea typeface="+mj-ea"/>
                <a:cs typeface="+mj-cs"/>
              </a:rPr>
              <a:t>i funkcijskoj </a:t>
            </a:r>
            <a:r>
              <a:rPr kumimoji="0" lang="hr-HR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klasifikaciji</a:t>
            </a:r>
            <a:endParaRPr kumimoji="0" lang="hr-HR" sz="2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graphicFrame>
        <p:nvGraphicFramePr>
          <p:cNvPr id="17" name="Table 1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19682798"/>
              </p:ext>
            </p:extLst>
          </p:nvPr>
        </p:nvGraphicFramePr>
        <p:xfrm>
          <a:off x="4860032" y="2564904"/>
          <a:ext cx="3960440" cy="2448271"/>
        </p:xfrm>
        <a:graphic>
          <a:graphicData uri="http://schemas.openxmlformats.org/drawingml/2006/table">
            <a:tbl>
              <a:tblPr>
                <a:effectLst>
                  <a:outerShdw blurRad="50800" dist="38100" dir="16200000" rotWithShape="0">
                    <a:prstClr val="black">
                      <a:alpha val="40000"/>
                    </a:prstClr>
                  </a:outerShdw>
                </a:effectLst>
                <a:tableStyleId>{F5AB1C69-6EDB-4FF4-983F-18BD219EF322}</a:tableStyleId>
              </a:tblPr>
              <a:tblGrid>
                <a:gridCol w="199606"/>
                <a:gridCol w="1487248"/>
                <a:gridCol w="717698"/>
                <a:gridCol w="919388"/>
                <a:gridCol w="636500"/>
              </a:tblGrid>
              <a:tr h="310432"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600" u="none" strike="noStrike" dirty="0"/>
                        <a:t>RB</a:t>
                      </a:r>
                      <a:endParaRPr lang="en-US" sz="600" b="1" i="0" u="none" strike="noStrike" dirty="0">
                        <a:solidFill>
                          <a:srgbClr val="FFFFFF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700" b="1" u="none" strike="noStrike" noProof="0" dirty="0" smtClean="0">
                          <a:solidFill>
                            <a:schemeClr val="bg1"/>
                          </a:solidFill>
                          <a:latin typeface="Arial" pitchFamily="34" charset="0"/>
                          <a:cs typeface="Arial" pitchFamily="34" charset="0"/>
                        </a:rPr>
                        <a:t>Opis</a:t>
                      </a:r>
                      <a:endParaRPr lang="hr-HR" sz="700" b="1" i="0" u="none" strike="noStrike" noProof="0" dirty="0">
                        <a:solidFill>
                          <a:schemeClr val="bg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solidFill>
                      <a:srgbClr val="567A5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700" b="1" u="none" strike="noStrike" dirty="0">
                          <a:solidFill>
                            <a:schemeClr val="bg1"/>
                          </a:solidFill>
                          <a:latin typeface="Arial" pitchFamily="34" charset="0"/>
                          <a:cs typeface="Arial" pitchFamily="34" charset="0"/>
                        </a:rPr>
                        <a:t>Plan za </a:t>
                      </a:r>
                      <a:r>
                        <a:rPr lang="en-US" sz="700" b="1" u="none" strike="noStrike" dirty="0" smtClean="0">
                          <a:solidFill>
                            <a:schemeClr val="bg1"/>
                          </a:solidFill>
                          <a:latin typeface="Arial" pitchFamily="34" charset="0"/>
                          <a:cs typeface="Arial" pitchFamily="34" charset="0"/>
                        </a:rPr>
                        <a:t>201</a:t>
                      </a:r>
                      <a:r>
                        <a:rPr lang="hr-HR" sz="700" b="1" u="none" strike="noStrike" dirty="0" smtClean="0">
                          <a:solidFill>
                            <a:schemeClr val="bg1"/>
                          </a:solidFill>
                          <a:latin typeface="Arial" pitchFamily="34" charset="0"/>
                          <a:cs typeface="Arial" pitchFamily="34" charset="0"/>
                        </a:rPr>
                        <a:t>5</a:t>
                      </a:r>
                      <a:r>
                        <a:rPr lang="en-US" sz="700" b="1" u="none" strike="noStrike" dirty="0" smtClean="0">
                          <a:solidFill>
                            <a:schemeClr val="bg1"/>
                          </a:solidFill>
                          <a:latin typeface="Arial" pitchFamily="34" charset="0"/>
                          <a:cs typeface="Arial" pitchFamily="34" charset="0"/>
                        </a:rPr>
                        <a:t>.</a:t>
                      </a:r>
                      <a:endParaRPr lang="en-US" sz="700" b="1" i="0" u="none" strike="noStrike" dirty="0">
                        <a:solidFill>
                          <a:schemeClr val="bg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solidFill>
                      <a:srgbClr val="567A5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700" b="1" u="none" strike="noStrike" dirty="0">
                          <a:solidFill>
                            <a:schemeClr val="bg1"/>
                          </a:solidFill>
                          <a:latin typeface="Arial" pitchFamily="34" charset="0"/>
                          <a:cs typeface="Arial" pitchFamily="34" charset="0"/>
                        </a:rPr>
                        <a:t>Izvršenje I</a:t>
                      </a:r>
                      <a:r>
                        <a:rPr lang="en-US" sz="700" b="1" u="none" strike="noStrike" dirty="0" smtClean="0">
                          <a:solidFill>
                            <a:schemeClr val="bg1"/>
                          </a:solidFill>
                          <a:latin typeface="Arial" pitchFamily="34" charset="0"/>
                          <a:cs typeface="Arial" pitchFamily="34" charset="0"/>
                        </a:rPr>
                        <a:t>.</a:t>
                      </a:r>
                      <a:r>
                        <a:rPr lang="hr-HR" sz="700" b="1" u="none" strike="noStrike" dirty="0" smtClean="0">
                          <a:solidFill>
                            <a:schemeClr val="bg1"/>
                          </a:solidFill>
                          <a:latin typeface="Arial" pitchFamily="34" charset="0"/>
                          <a:cs typeface="Arial" pitchFamily="34" charset="0"/>
                        </a:rPr>
                        <a:t> - </a:t>
                      </a:r>
                      <a:r>
                        <a:rPr lang="en-US" sz="700" b="1" u="none" strike="noStrike" dirty="0" smtClean="0">
                          <a:solidFill>
                            <a:schemeClr val="bg1"/>
                          </a:solidFill>
                          <a:latin typeface="Arial" pitchFamily="34" charset="0"/>
                          <a:cs typeface="Arial" pitchFamily="34" charset="0"/>
                        </a:rPr>
                        <a:t>VI.</a:t>
                      </a:r>
                      <a:r>
                        <a:rPr lang="hr-HR" sz="700" b="1" u="none" strike="noStrike" dirty="0" smtClean="0">
                          <a:solidFill>
                            <a:schemeClr val="bg1"/>
                          </a:solidFill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en-US" sz="700" b="1" u="none" strike="noStrike" dirty="0" smtClean="0">
                          <a:solidFill>
                            <a:schemeClr val="bg1"/>
                          </a:solidFill>
                          <a:latin typeface="Arial" pitchFamily="34" charset="0"/>
                          <a:cs typeface="Arial" pitchFamily="34" charset="0"/>
                        </a:rPr>
                        <a:t>201</a:t>
                      </a:r>
                      <a:r>
                        <a:rPr lang="hr-HR" sz="700" b="1" u="none" strike="noStrike" dirty="0" smtClean="0">
                          <a:solidFill>
                            <a:schemeClr val="bg1"/>
                          </a:solidFill>
                          <a:latin typeface="Arial" pitchFamily="34" charset="0"/>
                          <a:cs typeface="Arial" pitchFamily="34" charset="0"/>
                        </a:rPr>
                        <a:t>5</a:t>
                      </a:r>
                      <a:r>
                        <a:rPr lang="en-US" sz="700" b="1" u="none" strike="noStrike" dirty="0" smtClean="0">
                          <a:solidFill>
                            <a:schemeClr val="bg1"/>
                          </a:solidFill>
                          <a:latin typeface="Arial" pitchFamily="34" charset="0"/>
                          <a:cs typeface="Arial" pitchFamily="34" charset="0"/>
                        </a:rPr>
                        <a:t>.</a:t>
                      </a:r>
                      <a:endParaRPr lang="en-US" sz="700" b="1" i="0" u="none" strike="noStrike" dirty="0">
                        <a:solidFill>
                          <a:schemeClr val="bg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solidFill>
                      <a:srgbClr val="567A5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700" b="1" u="none" strike="noStrike" dirty="0">
                          <a:solidFill>
                            <a:schemeClr val="bg1"/>
                          </a:solidFill>
                          <a:latin typeface="Arial" pitchFamily="34" charset="0"/>
                          <a:cs typeface="Arial" pitchFamily="34" charset="0"/>
                        </a:rPr>
                        <a:t>Indeks</a:t>
                      </a:r>
                      <a:endParaRPr lang="en-US" sz="700" b="1" i="0" u="none" strike="noStrike" dirty="0">
                        <a:solidFill>
                          <a:schemeClr val="bg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solidFill>
                      <a:srgbClr val="567A5F"/>
                    </a:solidFill>
                  </a:tcPr>
                </a:tc>
              </a:tr>
              <a:tr h="269977"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600" u="none" strike="noStrike" dirty="0" smtClean="0"/>
                        <a:t>  </a:t>
                      </a:r>
                      <a:r>
                        <a:rPr lang="en-US" sz="600" u="none" strike="noStrike" dirty="0" smtClean="0"/>
                        <a:t>1</a:t>
                      </a:r>
                      <a:r>
                        <a:rPr lang="en-US" sz="600" u="none" strike="noStrike" dirty="0"/>
                        <a:t>.</a:t>
                      </a:r>
                      <a:endParaRPr lang="en-US" sz="6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600" u="none" strike="noStrike" dirty="0" smtClean="0">
                          <a:latin typeface="Arial" pitchFamily="34" charset="0"/>
                          <a:cs typeface="Arial" pitchFamily="34" charset="0"/>
                        </a:rPr>
                        <a:t>  </a:t>
                      </a:r>
                      <a:r>
                        <a:rPr lang="da-DK" sz="600" u="none" strike="noStrike" dirty="0" smtClean="0">
                          <a:latin typeface="Arial" pitchFamily="34" charset="0"/>
                          <a:cs typeface="Arial" pitchFamily="34" charset="0"/>
                        </a:rPr>
                        <a:t>01 </a:t>
                      </a:r>
                      <a:r>
                        <a:rPr lang="da-DK" sz="600" u="none" strike="noStrike" dirty="0">
                          <a:latin typeface="Arial" pitchFamily="34" charset="0"/>
                          <a:cs typeface="Arial" pitchFamily="34" charset="0"/>
                        </a:rPr>
                        <a:t>Opće javne </a:t>
                      </a:r>
                      <a:r>
                        <a:rPr lang="da-DK" sz="600" u="none" strike="noStrike" dirty="0" smtClean="0">
                          <a:latin typeface="Arial" pitchFamily="34" charset="0"/>
                          <a:cs typeface="Arial" pitchFamily="34" charset="0"/>
                        </a:rPr>
                        <a:t>usluge</a:t>
                      </a:r>
                      <a:endParaRPr lang="da-DK" sz="6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6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35.213.745,69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6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32.155.920,81</a:t>
                      </a:r>
                      <a:endParaRPr lang="en-US" sz="6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6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91,32</a:t>
                      </a:r>
                      <a:endParaRPr lang="en-US" sz="6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/>
                </a:tc>
              </a:tr>
              <a:tr h="232164"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600" u="none" strike="noStrike" dirty="0" smtClean="0"/>
                        <a:t>  </a:t>
                      </a:r>
                      <a:r>
                        <a:rPr lang="en-US" sz="600" u="none" strike="noStrike" dirty="0" smtClean="0"/>
                        <a:t>2</a:t>
                      </a:r>
                      <a:r>
                        <a:rPr lang="en-US" sz="600" u="none" strike="noStrike" dirty="0"/>
                        <a:t>.</a:t>
                      </a:r>
                      <a:endParaRPr lang="en-US" sz="6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600" u="none" strike="noStrike" dirty="0" smtClean="0">
                          <a:latin typeface="Arial" pitchFamily="34" charset="0"/>
                          <a:cs typeface="Arial" pitchFamily="34" charset="0"/>
                        </a:rPr>
                        <a:t>  </a:t>
                      </a:r>
                      <a:r>
                        <a:rPr lang="hr-HR" sz="600" u="none" strike="noStrike" noProof="0" dirty="0" smtClean="0">
                          <a:latin typeface="Arial" pitchFamily="34" charset="0"/>
                          <a:cs typeface="Arial" pitchFamily="34" charset="0"/>
                        </a:rPr>
                        <a:t>04 Ekonomski poslovi</a:t>
                      </a:r>
                      <a:endParaRPr lang="hr-HR" sz="600" b="0" i="0" u="none" strike="noStrike" noProof="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6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16.307.711,47</a:t>
                      </a:r>
                      <a:endParaRPr lang="en-US" sz="6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6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15.749.496,95</a:t>
                      </a:r>
                      <a:endParaRPr lang="en-US" sz="6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6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96,58</a:t>
                      </a:r>
                      <a:endParaRPr lang="en-US" sz="6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/>
                </a:tc>
              </a:tr>
              <a:tr h="232164"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600" u="none" strike="noStrike" dirty="0" smtClean="0"/>
                        <a:t>  </a:t>
                      </a:r>
                      <a:r>
                        <a:rPr lang="en-US" sz="600" u="none" strike="noStrike" dirty="0" smtClean="0"/>
                        <a:t>3</a:t>
                      </a:r>
                      <a:r>
                        <a:rPr lang="en-US" sz="600" u="none" strike="noStrike" dirty="0"/>
                        <a:t>.</a:t>
                      </a:r>
                      <a:endParaRPr lang="en-US" sz="6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pl-PL" sz="600" u="none" strike="noStrike" dirty="0" smtClean="0">
                          <a:latin typeface="Arial" pitchFamily="34" charset="0"/>
                          <a:cs typeface="Arial" pitchFamily="34" charset="0"/>
                        </a:rPr>
                        <a:t>  05 </a:t>
                      </a:r>
                      <a:r>
                        <a:rPr lang="pl-PL" sz="600" u="none" strike="noStrike" dirty="0">
                          <a:latin typeface="Arial" pitchFamily="34" charset="0"/>
                          <a:cs typeface="Arial" pitchFamily="34" charset="0"/>
                        </a:rPr>
                        <a:t>Zaštita </a:t>
                      </a:r>
                      <a:r>
                        <a:rPr lang="pl-PL" sz="600" u="none" strike="noStrike" dirty="0" smtClean="0">
                          <a:latin typeface="Arial" pitchFamily="34" charset="0"/>
                          <a:cs typeface="Arial" pitchFamily="34" charset="0"/>
                        </a:rPr>
                        <a:t>okoliša</a:t>
                      </a:r>
                      <a:endParaRPr lang="pl-PL" sz="6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6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4.277.390,32</a:t>
                      </a:r>
                      <a:endParaRPr lang="en-US" sz="6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6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3.950.641,96</a:t>
                      </a:r>
                      <a:endParaRPr lang="en-US" sz="6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6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92,36</a:t>
                      </a:r>
                      <a:endParaRPr lang="en-US" sz="6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/>
                </a:tc>
              </a:tr>
              <a:tr h="232164"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600" u="none" strike="noStrike" dirty="0" smtClean="0"/>
                        <a:t>  </a:t>
                      </a:r>
                      <a:r>
                        <a:rPr lang="en-US" sz="600" u="none" strike="noStrike" dirty="0" smtClean="0"/>
                        <a:t>4</a:t>
                      </a:r>
                      <a:r>
                        <a:rPr lang="en-US" sz="600" u="none" strike="noStrike" dirty="0"/>
                        <a:t>.</a:t>
                      </a:r>
                      <a:endParaRPr lang="en-US" sz="6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600" u="none" strike="noStrike" dirty="0" smtClean="0">
                          <a:latin typeface="Arial" pitchFamily="34" charset="0"/>
                          <a:cs typeface="Arial" pitchFamily="34" charset="0"/>
                        </a:rPr>
                        <a:t>  06</a:t>
                      </a:r>
                      <a:r>
                        <a:rPr lang="hr-HR" sz="600" u="none" strike="noStrike" baseline="0" dirty="0" smtClean="0">
                          <a:latin typeface="Arial" pitchFamily="34" charset="0"/>
                          <a:cs typeface="Arial" pitchFamily="34" charset="0"/>
                        </a:rPr>
                        <a:t> Usluge unapređenja stan. i zajednice</a:t>
                      </a:r>
                      <a:endParaRPr lang="vi-VN" sz="6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6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37.821.840,67</a:t>
                      </a:r>
                      <a:endParaRPr lang="en-US" sz="6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6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31.366.587,61</a:t>
                      </a:r>
                      <a:endParaRPr lang="en-US" sz="6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6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82,93</a:t>
                      </a:r>
                      <a:endParaRPr lang="en-US" sz="6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/>
                </a:tc>
              </a:tr>
              <a:tr h="232164"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600" u="none" strike="noStrike" dirty="0" smtClean="0"/>
                        <a:t>  </a:t>
                      </a:r>
                      <a:r>
                        <a:rPr lang="en-US" sz="600" u="none" strike="noStrike" dirty="0" smtClean="0"/>
                        <a:t>5</a:t>
                      </a:r>
                      <a:r>
                        <a:rPr lang="en-US" sz="600" u="none" strike="noStrike" dirty="0"/>
                        <a:t>.</a:t>
                      </a:r>
                      <a:endParaRPr lang="en-US" sz="6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600" u="none" strike="noStrike" dirty="0" smtClean="0">
                          <a:latin typeface="Arial" pitchFamily="34" charset="0"/>
                          <a:cs typeface="Arial" pitchFamily="34" charset="0"/>
                        </a:rPr>
                        <a:t>  </a:t>
                      </a:r>
                      <a:r>
                        <a:rPr lang="hr-HR" sz="600" u="none" strike="noStrike" noProof="0" dirty="0" smtClean="0">
                          <a:latin typeface="Arial" pitchFamily="34" charset="0"/>
                          <a:cs typeface="Arial" pitchFamily="34" charset="0"/>
                        </a:rPr>
                        <a:t>07 Zdravstvo</a:t>
                      </a:r>
                      <a:endParaRPr lang="hr-HR" sz="600" b="0" i="0" u="none" strike="noStrike" noProof="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6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26.862.194,23</a:t>
                      </a:r>
                      <a:endParaRPr lang="en-US" sz="6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6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24.580.328,51</a:t>
                      </a:r>
                      <a:endParaRPr lang="en-US" sz="6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6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91,51</a:t>
                      </a:r>
                      <a:endParaRPr lang="en-US" sz="6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/>
                </a:tc>
              </a:tr>
              <a:tr h="232164"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600" u="none" strike="noStrike" noProof="0" dirty="0" smtClean="0"/>
                        <a:t>  6.</a:t>
                      </a:r>
                      <a:endParaRPr lang="hr-HR" sz="600" b="0" i="0" u="none" strike="noStrike" noProof="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600" u="none" strike="noStrike" noProof="0" dirty="0" smtClean="0">
                          <a:latin typeface="Arial" pitchFamily="34" charset="0"/>
                          <a:cs typeface="Arial" pitchFamily="34" charset="0"/>
                        </a:rPr>
                        <a:t>  08 Rekreacija, kultura i religija</a:t>
                      </a:r>
                      <a:endParaRPr lang="hr-HR" sz="600" b="0" i="0" u="none" strike="noStrike" noProof="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6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17.522.701,24</a:t>
                      </a:r>
                      <a:endParaRPr lang="en-US" sz="6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6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15.792.222,66</a:t>
                      </a:r>
                      <a:endParaRPr lang="en-US" sz="6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6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90,12</a:t>
                      </a:r>
                      <a:endParaRPr lang="en-US" sz="6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/>
                </a:tc>
              </a:tr>
              <a:tr h="232164"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600" u="none" strike="noStrike" noProof="0" dirty="0" smtClean="0"/>
                        <a:t>  7.</a:t>
                      </a:r>
                      <a:endParaRPr lang="hr-HR" sz="600" b="0" i="0" u="none" strike="noStrike" noProof="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600" u="none" strike="noStrike" noProof="0" dirty="0" smtClean="0">
                          <a:latin typeface="Arial" pitchFamily="34" charset="0"/>
                          <a:cs typeface="Arial" pitchFamily="34" charset="0"/>
                        </a:rPr>
                        <a:t>  09 Obrazovanje</a:t>
                      </a:r>
                      <a:endParaRPr lang="hr-HR" sz="600" b="0" i="0" u="none" strike="noStrike" noProof="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6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92.278.516,38</a:t>
                      </a:r>
                      <a:endParaRPr lang="en-US" sz="6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6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85.830.335,39</a:t>
                      </a:r>
                      <a:endParaRPr lang="en-US" sz="6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6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93,01</a:t>
                      </a:r>
                      <a:endParaRPr lang="en-US" sz="6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/>
                </a:tc>
              </a:tr>
              <a:tr h="242714"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600" u="none" strike="noStrike" dirty="0" smtClean="0"/>
                        <a:t>  </a:t>
                      </a:r>
                      <a:r>
                        <a:rPr lang="en-US" sz="600" u="none" strike="noStrike" dirty="0" smtClean="0"/>
                        <a:t>8</a:t>
                      </a:r>
                      <a:r>
                        <a:rPr lang="en-US" sz="600" u="none" strike="noStrike" dirty="0"/>
                        <a:t>.</a:t>
                      </a:r>
                      <a:endParaRPr lang="en-US" sz="6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pl-PL" sz="600" u="none" strike="noStrike" dirty="0" smtClean="0">
                          <a:latin typeface="Arial" pitchFamily="34" charset="0"/>
                          <a:cs typeface="Arial" pitchFamily="34" charset="0"/>
                        </a:rPr>
                        <a:t>  10 </a:t>
                      </a:r>
                      <a:r>
                        <a:rPr lang="pl-PL" sz="600" u="none" strike="noStrike" dirty="0">
                          <a:latin typeface="Arial" pitchFamily="34" charset="0"/>
                          <a:cs typeface="Arial" pitchFamily="34" charset="0"/>
                        </a:rPr>
                        <a:t>Socijalna </a:t>
                      </a:r>
                      <a:r>
                        <a:rPr lang="pl-PL" sz="600" u="none" strike="noStrike" dirty="0" smtClean="0">
                          <a:latin typeface="Arial" pitchFamily="34" charset="0"/>
                          <a:cs typeface="Arial" pitchFamily="34" charset="0"/>
                        </a:rPr>
                        <a:t>zaštita</a:t>
                      </a:r>
                      <a:endParaRPr lang="pl-PL" sz="6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6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11.015.900,00</a:t>
                      </a:r>
                      <a:endParaRPr lang="en-US" sz="6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6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10.308.056,73</a:t>
                      </a:r>
                      <a:endParaRPr lang="en-US" sz="6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6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93,57</a:t>
                      </a:r>
                      <a:endParaRPr lang="en-US" sz="6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/>
                </a:tc>
              </a:tr>
              <a:tr h="232164"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600" u="none" strike="noStrike" dirty="0"/>
                        <a:t> </a:t>
                      </a:r>
                      <a:endParaRPr lang="en-US" sz="600" b="1" i="0" u="none" strike="noStrike" dirty="0">
                        <a:solidFill>
                          <a:srgbClr val="FFFFFF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600" u="none" strike="noStrike" dirty="0" smtClean="0">
                          <a:latin typeface="Arial" pitchFamily="34" charset="0"/>
                          <a:cs typeface="Arial" pitchFamily="34" charset="0"/>
                        </a:rPr>
                        <a:t>  </a:t>
                      </a:r>
                      <a:r>
                        <a:rPr lang="en-US" sz="600" b="1" u="none" strike="noStrike" dirty="0" smtClean="0">
                          <a:latin typeface="Arial" pitchFamily="34" charset="0"/>
                          <a:cs typeface="Arial" pitchFamily="34" charset="0"/>
                        </a:rPr>
                        <a:t>UKUPNO </a:t>
                      </a:r>
                      <a:r>
                        <a:rPr lang="en-US" sz="600" b="1" u="none" strike="noStrike" dirty="0">
                          <a:latin typeface="Arial" pitchFamily="34" charset="0"/>
                          <a:cs typeface="Arial" pitchFamily="34" charset="0"/>
                        </a:rPr>
                        <a:t>RASHODI I IZDACI</a:t>
                      </a:r>
                      <a:endParaRPr lang="en-US" sz="600" b="1" i="0" u="none" strike="noStrike" dirty="0">
                        <a:solidFill>
                          <a:srgbClr val="FFFFFF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600" b="1" i="0" u="none" strike="noStrike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241.300.000,00 </a:t>
                      </a:r>
                      <a:endParaRPr lang="en-US" sz="600" b="1" i="0" u="none" strike="noStrike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600" b="1" i="0" u="none" strike="noStrike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219.733.590,62</a:t>
                      </a:r>
                      <a:endParaRPr lang="en-US" sz="600" b="1" i="0" u="none" strike="noStrike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600" b="1" i="0" u="none" strike="noStrike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91,06</a:t>
                      </a:r>
                      <a:endParaRPr lang="en-US" sz="600" b="1" i="0" u="none" strike="noStrike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23" name="Pravokutnik 22"/>
          <p:cNvSpPr/>
          <p:nvPr/>
        </p:nvSpPr>
        <p:spPr>
          <a:xfrm>
            <a:off x="4823520" y="1844824"/>
            <a:ext cx="4320480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r-HR" sz="1100" b="1" dirty="0" smtClean="0">
                <a:cs typeface="Arial" pitchFamily="34" charset="0"/>
              </a:rPr>
              <a:t>Tablica 4. Rashodi Proračuna Zadarske županije </a:t>
            </a:r>
          </a:p>
          <a:p>
            <a:r>
              <a:rPr lang="hr-HR" sz="1100" b="1" dirty="0" smtClean="0">
                <a:cs typeface="Arial" pitchFamily="34" charset="0"/>
              </a:rPr>
              <a:t>                  po funkcijskoj klasifikaciji</a:t>
            </a:r>
            <a:endParaRPr lang="hr-HR" sz="11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000"/>
                            </p:stCondLst>
                            <p:childTnLst>
                              <p:par>
                                <p:cTn id="29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  <p:bldP spid="18" grpId="0"/>
      <p:bldP spid="2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l"/>
            <a:r>
              <a:rPr lang="hr-HR" dirty="0" smtClean="0"/>
              <a:t/>
            </a:r>
            <a:br>
              <a:rPr lang="hr-HR" dirty="0" smtClean="0"/>
            </a:br>
            <a:r>
              <a:rPr lang="hr-HR" dirty="0" smtClean="0"/>
              <a:t/>
            </a:r>
            <a:br>
              <a:rPr lang="hr-HR" dirty="0" smtClean="0"/>
            </a:br>
            <a:endParaRPr lang="hr-HR" dirty="0"/>
          </a:p>
        </p:txBody>
      </p:sp>
      <p:sp>
        <p:nvSpPr>
          <p:cNvPr id="819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hr-HR" dirty="0"/>
          </a:p>
        </p:txBody>
      </p:sp>
      <p:sp>
        <p:nvSpPr>
          <p:cNvPr id="28" name="Naslov 1"/>
          <p:cNvSpPr txBox="1">
            <a:spLocks/>
          </p:cNvSpPr>
          <p:nvPr/>
        </p:nvSpPr>
        <p:spPr>
          <a:xfrm>
            <a:off x="179512" y="188640"/>
            <a:ext cx="7272808" cy="881196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25000" lnSpcReduction="20000"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r-HR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/>
            </a:r>
            <a:br>
              <a:rPr kumimoji="0" lang="hr-HR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</a:br>
            <a:endParaRPr kumimoji="0" lang="hr-HR" sz="44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r-HR" sz="1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Rashodi Proračuna Zadarske županije po</a:t>
            </a:r>
            <a:r>
              <a:rPr kumimoji="0" lang="hr-HR" sz="11200" b="1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</a:t>
            </a: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r-HR" sz="11200" b="1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organizacijskoj </a:t>
            </a:r>
            <a:r>
              <a:rPr lang="hr-HR" sz="11200" b="1" noProof="0" dirty="0" smtClean="0">
                <a:latin typeface="+mj-lt"/>
                <a:ea typeface="+mj-ea"/>
                <a:cs typeface="+mj-cs"/>
              </a:rPr>
              <a:t>klasifikaciji</a:t>
            </a:r>
            <a:r>
              <a:rPr kumimoji="0" lang="hr-HR" sz="9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/>
            </a:r>
            <a:br>
              <a:rPr kumimoji="0" lang="hr-HR" sz="9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</a:br>
            <a:endParaRPr kumimoji="0" lang="hr-HR" sz="96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19" name="Rectangle 18"/>
          <p:cNvSpPr/>
          <p:nvPr/>
        </p:nvSpPr>
        <p:spPr>
          <a:xfrm>
            <a:off x="179512" y="1196752"/>
            <a:ext cx="8513799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r-HR" sz="1400" b="1" dirty="0" smtClean="0">
                <a:cs typeface="Arial" pitchFamily="34" charset="0"/>
              </a:rPr>
              <a:t>   </a:t>
            </a:r>
            <a:r>
              <a:rPr lang="hr-HR" sz="1600" b="1" dirty="0" smtClean="0">
                <a:cs typeface="Arial" pitchFamily="34" charset="0"/>
              </a:rPr>
              <a:t>Grafikon 3. Rashodi Proračuna Zadarske županije po </a:t>
            </a:r>
            <a:r>
              <a:rPr lang="hr-HR" sz="1600" b="1" u="sng" dirty="0" smtClean="0">
                <a:solidFill>
                  <a:schemeClr val="accent5">
                    <a:lumMod val="50000"/>
                  </a:schemeClr>
                </a:solidFill>
                <a:cs typeface="Arial" pitchFamily="34" charset="0"/>
              </a:rPr>
              <a:t>organizacijskoj klasifikaciji </a:t>
            </a:r>
            <a:r>
              <a:rPr lang="hr-HR" sz="1600" b="1" dirty="0" smtClean="0">
                <a:cs typeface="Arial" pitchFamily="34" charset="0"/>
              </a:rPr>
              <a:t>u milijunima kuna</a:t>
            </a:r>
          </a:p>
        </p:txBody>
      </p:sp>
      <p:sp>
        <p:nvSpPr>
          <p:cNvPr id="11" name="TextBox 12"/>
          <p:cNvSpPr txBox="1"/>
          <p:nvPr/>
        </p:nvSpPr>
        <p:spPr>
          <a:xfrm>
            <a:off x="0" y="6488668"/>
            <a:ext cx="37147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u="sng" dirty="0" smtClean="0">
                <a:solidFill>
                  <a:srgbClr val="002060"/>
                </a:solidFill>
                <a:latin typeface="Gabriola" panose="04040605051002020D02" pitchFamily="82" charset="0"/>
              </a:rPr>
              <a:t>Upravni odjel za proračun i financije</a:t>
            </a:r>
            <a:endParaRPr lang="en-US" b="1" u="sng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sp>
        <p:nvSpPr>
          <p:cNvPr id="15" name="TextBox 12"/>
          <p:cNvSpPr txBox="1"/>
          <p:nvPr/>
        </p:nvSpPr>
        <p:spPr>
          <a:xfrm>
            <a:off x="7668344" y="116632"/>
            <a:ext cx="125679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dirty="0" smtClean="0">
                <a:solidFill>
                  <a:srgbClr val="002060"/>
                </a:solidFill>
                <a:latin typeface="Gabriola" panose="04040605051002020D02" pitchFamily="82" charset="0"/>
              </a:rPr>
              <a:t>Zadarska   županija</a:t>
            </a:r>
            <a:endParaRPr lang="en-US" b="1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pic>
        <p:nvPicPr>
          <p:cNvPr id="16" name="Slika 1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64288" y="116632"/>
            <a:ext cx="504056" cy="633001"/>
          </a:xfrm>
          <a:prstGeom prst="rect">
            <a:avLst/>
          </a:prstGeom>
        </p:spPr>
      </p:pic>
      <p:graphicFrame>
        <p:nvGraphicFramePr>
          <p:cNvPr id="10" name="Grafikon 9"/>
          <p:cNvGraphicFramePr/>
          <p:nvPr/>
        </p:nvGraphicFramePr>
        <p:xfrm>
          <a:off x="395536" y="1844824"/>
          <a:ext cx="8136904" cy="419224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  <p:extLst>
      <p:ext uri="{BB962C8B-B14F-4D97-AF65-F5344CB8AC3E}">
        <p14:creationId xmlns:p14="http://schemas.microsoft.com/office/powerpoint/2010/main" val="4032118621"/>
      </p:ext>
    </p:extLst>
  </p:cSld>
  <p:clrMapOvr>
    <a:masterClrMapping/>
  </p:clrMapOvr>
  <p:transition spd="slow" advClick="0" advTm="15000">
    <p:split orient="vert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l"/>
            <a:r>
              <a:rPr lang="hr-HR" dirty="0" smtClean="0"/>
              <a:t/>
            </a:r>
            <a:br>
              <a:rPr lang="hr-HR" dirty="0" smtClean="0"/>
            </a:br>
            <a:r>
              <a:rPr lang="hr-HR" dirty="0" smtClean="0"/>
              <a:t/>
            </a:r>
            <a:br>
              <a:rPr lang="hr-HR" dirty="0" smtClean="0"/>
            </a:br>
            <a:endParaRPr lang="hr-HR" dirty="0"/>
          </a:p>
        </p:txBody>
      </p:sp>
      <p:sp>
        <p:nvSpPr>
          <p:cNvPr id="819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hr-HR" dirty="0"/>
          </a:p>
        </p:txBody>
      </p:sp>
      <p:sp>
        <p:nvSpPr>
          <p:cNvPr id="28" name="Naslov 1"/>
          <p:cNvSpPr txBox="1">
            <a:spLocks/>
          </p:cNvSpPr>
          <p:nvPr/>
        </p:nvSpPr>
        <p:spPr>
          <a:xfrm>
            <a:off x="179512" y="116632"/>
            <a:ext cx="7272808" cy="881196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25000" lnSpcReduction="20000"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r-HR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/>
            </a:r>
            <a:br>
              <a:rPr kumimoji="0" lang="hr-HR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</a:br>
            <a:endParaRPr kumimoji="0" lang="hr-HR" sz="44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r-HR" sz="1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Rashodi Proračuna Zadarske županije po</a:t>
            </a:r>
            <a:r>
              <a:rPr kumimoji="0" lang="hr-HR" sz="11200" b="1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funkcijskoj </a:t>
            </a:r>
            <a:r>
              <a:rPr lang="hr-HR" sz="11200" b="1" noProof="0" dirty="0" smtClean="0">
                <a:latin typeface="+mj-lt"/>
                <a:ea typeface="+mj-ea"/>
                <a:cs typeface="+mj-cs"/>
              </a:rPr>
              <a:t>klasifikaciji</a:t>
            </a:r>
            <a:r>
              <a:rPr kumimoji="0" lang="hr-HR" sz="9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/>
            </a:r>
            <a:br>
              <a:rPr kumimoji="0" lang="hr-HR" sz="9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</a:br>
            <a:endParaRPr kumimoji="0" lang="hr-HR" sz="96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19" name="Rectangle 18"/>
          <p:cNvSpPr/>
          <p:nvPr/>
        </p:nvSpPr>
        <p:spPr>
          <a:xfrm>
            <a:off x="179512" y="1196752"/>
            <a:ext cx="8513799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r-HR" sz="1400" b="1" dirty="0" smtClean="0">
                <a:cs typeface="Arial" pitchFamily="34" charset="0"/>
              </a:rPr>
              <a:t>   </a:t>
            </a:r>
            <a:r>
              <a:rPr lang="hr-HR" sz="1600" b="1" dirty="0" smtClean="0">
                <a:cs typeface="Arial" pitchFamily="34" charset="0"/>
              </a:rPr>
              <a:t>Grafikon 4. Rashodi Proračuna Zadarske županije po </a:t>
            </a:r>
            <a:r>
              <a:rPr lang="hr-HR" sz="1600" b="1" u="sng" dirty="0" smtClean="0">
                <a:solidFill>
                  <a:schemeClr val="accent5">
                    <a:lumMod val="50000"/>
                  </a:schemeClr>
                </a:solidFill>
                <a:cs typeface="Arial" pitchFamily="34" charset="0"/>
              </a:rPr>
              <a:t>funkcijskoj klasifikaciji </a:t>
            </a:r>
            <a:r>
              <a:rPr lang="hr-HR" sz="1600" b="1" dirty="0" smtClean="0">
                <a:cs typeface="Arial" pitchFamily="34" charset="0"/>
              </a:rPr>
              <a:t>u milijunima kuna</a:t>
            </a:r>
          </a:p>
        </p:txBody>
      </p:sp>
      <p:sp>
        <p:nvSpPr>
          <p:cNvPr id="11" name="TextBox 12"/>
          <p:cNvSpPr txBox="1"/>
          <p:nvPr/>
        </p:nvSpPr>
        <p:spPr>
          <a:xfrm>
            <a:off x="0" y="6488668"/>
            <a:ext cx="37147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u="sng" dirty="0" smtClean="0">
                <a:solidFill>
                  <a:srgbClr val="002060"/>
                </a:solidFill>
                <a:latin typeface="Gabriola" panose="04040605051002020D02" pitchFamily="82" charset="0"/>
              </a:rPr>
              <a:t>Upravni odjel za proračun i financije</a:t>
            </a:r>
            <a:endParaRPr lang="en-US" b="1" u="sng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sp>
        <p:nvSpPr>
          <p:cNvPr id="15" name="TextBox 12"/>
          <p:cNvSpPr txBox="1"/>
          <p:nvPr/>
        </p:nvSpPr>
        <p:spPr>
          <a:xfrm>
            <a:off x="7668344" y="116632"/>
            <a:ext cx="14756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dirty="0" smtClean="0">
                <a:solidFill>
                  <a:srgbClr val="002060"/>
                </a:solidFill>
                <a:latin typeface="Gabriola" panose="04040605051002020D02" pitchFamily="82" charset="0"/>
              </a:rPr>
              <a:t>Zadarska županija</a:t>
            </a:r>
            <a:endParaRPr lang="en-US" b="1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pic>
        <p:nvPicPr>
          <p:cNvPr id="16" name="Slika 1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64288" y="116632"/>
            <a:ext cx="504056" cy="633001"/>
          </a:xfrm>
          <a:prstGeom prst="rect">
            <a:avLst/>
          </a:prstGeom>
        </p:spPr>
      </p:pic>
      <p:graphicFrame>
        <p:nvGraphicFramePr>
          <p:cNvPr id="10" name="Grafikon 9"/>
          <p:cNvGraphicFramePr/>
          <p:nvPr/>
        </p:nvGraphicFramePr>
        <p:xfrm>
          <a:off x="539552" y="1772816"/>
          <a:ext cx="7776864" cy="4064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  <p:extLst>
      <p:ext uri="{BB962C8B-B14F-4D97-AF65-F5344CB8AC3E}">
        <p14:creationId xmlns:p14="http://schemas.microsoft.com/office/powerpoint/2010/main" val="1272884714"/>
      </p:ext>
    </p:extLst>
  </p:cSld>
  <p:clrMapOvr>
    <a:masterClrMapping/>
  </p:clrMapOvr>
  <p:transition spd="slow" advClick="0" advTm="15000">
    <p:split orient="vert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500034" y="404664"/>
            <a:ext cx="6952286" cy="595444"/>
          </a:xfrm>
        </p:spPr>
        <p:txBody>
          <a:bodyPr>
            <a:normAutofit fontScale="90000"/>
          </a:bodyPr>
          <a:lstStyle/>
          <a:p>
            <a:pPr algn="l"/>
            <a:r>
              <a:rPr lang="hr-HR" dirty="0" smtClean="0"/>
              <a:t/>
            </a:r>
            <a:br>
              <a:rPr lang="hr-HR" dirty="0" smtClean="0"/>
            </a:br>
            <a:r>
              <a:rPr lang="hr-HR" sz="3100" b="1" dirty="0" smtClean="0"/>
              <a:t>Razvojni projekti izvršeni u Proračunu Zadarske županije za 2015. godinu</a:t>
            </a:r>
            <a:r>
              <a:rPr lang="hr-HR" sz="2900" dirty="0" smtClean="0"/>
              <a:t/>
            </a:r>
            <a:br>
              <a:rPr lang="hr-HR" sz="2900" dirty="0" smtClean="0"/>
            </a:br>
            <a:endParaRPr lang="hr-HR" sz="2900" dirty="0"/>
          </a:p>
        </p:txBody>
      </p:sp>
      <p:sp>
        <p:nvSpPr>
          <p:cNvPr id="819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hr-HR" dirty="0"/>
          </a:p>
        </p:txBody>
      </p:sp>
      <p:sp>
        <p:nvSpPr>
          <p:cNvPr id="13" name="TextBox 12"/>
          <p:cNvSpPr txBox="1"/>
          <p:nvPr/>
        </p:nvSpPr>
        <p:spPr>
          <a:xfrm>
            <a:off x="0" y="6488668"/>
            <a:ext cx="37147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u="sng" dirty="0" smtClean="0">
                <a:solidFill>
                  <a:srgbClr val="002060"/>
                </a:solidFill>
                <a:latin typeface="Gabriola" panose="04040605051002020D02" pitchFamily="82" charset="0"/>
              </a:rPr>
              <a:t>Upravni odjel za proračun i financije</a:t>
            </a:r>
            <a:endParaRPr lang="en-US" b="1" u="sng" dirty="0" smtClean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sp>
        <p:nvSpPr>
          <p:cNvPr id="27" name="Pravokutnik 26"/>
          <p:cNvSpPr/>
          <p:nvPr/>
        </p:nvSpPr>
        <p:spPr>
          <a:xfrm>
            <a:off x="827584" y="2060848"/>
            <a:ext cx="7416824" cy="504056"/>
          </a:xfrm>
          <a:prstGeom prst="rect">
            <a:avLst/>
          </a:prstGeom>
          <a:solidFill>
            <a:schemeClr val="accent5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b="1" dirty="0" smtClean="0"/>
              <a:t>Razvojni projekti                                                                            27.077.888,84 kn                                                                            </a:t>
            </a:r>
            <a:endParaRPr lang="hr-HR" b="1" u="sng" dirty="0"/>
          </a:p>
        </p:txBody>
      </p:sp>
      <p:sp>
        <p:nvSpPr>
          <p:cNvPr id="28" name="Pravokutnik 27"/>
          <p:cNvSpPr/>
          <p:nvPr/>
        </p:nvSpPr>
        <p:spPr>
          <a:xfrm>
            <a:off x="827584" y="2636912"/>
            <a:ext cx="7416824" cy="432048"/>
          </a:xfrm>
          <a:prstGeom prst="rect">
            <a:avLst/>
          </a:prstGeom>
          <a:solidFill>
            <a:schemeClr val="accent5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sz="1400" b="1" dirty="0" smtClean="0">
                <a:solidFill>
                  <a:schemeClr val="bg1"/>
                </a:solidFill>
              </a:rPr>
              <a:t>Cilj 1. Uspostava učinkovitog sustava upravljanja potencijalima i resursima               2.404.671,99 kn               </a:t>
            </a:r>
            <a:endParaRPr lang="hr-HR" sz="1400" b="1" dirty="0">
              <a:solidFill>
                <a:schemeClr val="bg1"/>
              </a:solidFill>
            </a:endParaRPr>
          </a:p>
        </p:txBody>
      </p:sp>
      <p:sp>
        <p:nvSpPr>
          <p:cNvPr id="32" name="Pravokutnik 31"/>
          <p:cNvSpPr/>
          <p:nvPr/>
        </p:nvSpPr>
        <p:spPr>
          <a:xfrm>
            <a:off x="827584" y="3068960"/>
            <a:ext cx="7416824" cy="432048"/>
          </a:xfrm>
          <a:prstGeom prst="rect">
            <a:avLst/>
          </a:prstGeom>
          <a:solidFill>
            <a:schemeClr val="accent5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sz="1400" b="1" dirty="0" smtClean="0">
                <a:solidFill>
                  <a:schemeClr val="bg1"/>
                </a:solidFill>
              </a:rPr>
              <a:t>Cilj 2. Razvoj konkurentnog poduzetništva, turizma, poljoprivrede i ribarstva           3.929.441,82 kn           </a:t>
            </a:r>
            <a:endParaRPr lang="hr-HR" sz="1400" b="1" dirty="0">
              <a:solidFill>
                <a:schemeClr val="bg1"/>
              </a:solidFill>
            </a:endParaRPr>
          </a:p>
        </p:txBody>
      </p:sp>
      <p:sp>
        <p:nvSpPr>
          <p:cNvPr id="15" name="Pravokutnik 14"/>
          <p:cNvSpPr/>
          <p:nvPr/>
        </p:nvSpPr>
        <p:spPr>
          <a:xfrm>
            <a:off x="827584" y="3501008"/>
            <a:ext cx="7416824" cy="432048"/>
          </a:xfrm>
          <a:prstGeom prst="rect">
            <a:avLst/>
          </a:prstGeom>
          <a:solidFill>
            <a:schemeClr val="accent5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sz="1400" b="1" dirty="0" smtClean="0">
                <a:solidFill>
                  <a:schemeClr val="bg1"/>
                </a:solidFill>
              </a:rPr>
              <a:t>Cilj 3. Prepoznatljivost i očuvanje kulturne i prirodne baštine                                      11.431.710,70 kn                                        </a:t>
            </a:r>
            <a:endParaRPr lang="hr-HR" sz="1400" b="1" dirty="0">
              <a:solidFill>
                <a:schemeClr val="bg1"/>
              </a:solidFill>
            </a:endParaRPr>
          </a:p>
        </p:txBody>
      </p:sp>
      <p:sp>
        <p:nvSpPr>
          <p:cNvPr id="16" name="Pravokutnik 15"/>
          <p:cNvSpPr/>
          <p:nvPr/>
        </p:nvSpPr>
        <p:spPr>
          <a:xfrm>
            <a:off x="827584" y="3933056"/>
            <a:ext cx="7416824" cy="432048"/>
          </a:xfrm>
          <a:prstGeom prst="rect">
            <a:avLst/>
          </a:prstGeom>
          <a:solidFill>
            <a:schemeClr val="accent5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sz="1400" b="1" dirty="0" smtClean="0">
                <a:solidFill>
                  <a:schemeClr val="bg1"/>
                </a:solidFill>
              </a:rPr>
              <a:t>Cilj 4. Unapređenje zaštite okoliša i kvalitete života                                                          9.312.064,33 kn                                                          </a:t>
            </a:r>
            <a:endParaRPr lang="hr-HR" sz="1400" b="1" dirty="0">
              <a:solidFill>
                <a:schemeClr val="bg1"/>
              </a:solidFill>
            </a:endParaRPr>
          </a:p>
        </p:txBody>
      </p:sp>
      <p:pic>
        <p:nvPicPr>
          <p:cNvPr id="17" name="Slika 1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64288" y="116632"/>
            <a:ext cx="504056" cy="633001"/>
          </a:xfrm>
          <a:prstGeom prst="rect">
            <a:avLst/>
          </a:prstGeom>
        </p:spPr>
      </p:pic>
      <p:sp>
        <p:nvSpPr>
          <p:cNvPr id="18" name="Pravokutnik 17"/>
          <p:cNvSpPr/>
          <p:nvPr/>
        </p:nvSpPr>
        <p:spPr>
          <a:xfrm>
            <a:off x="7668344" y="116632"/>
            <a:ext cx="997389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hr-HR" b="1" dirty="0" smtClean="0">
                <a:solidFill>
                  <a:srgbClr val="002060"/>
                </a:solidFill>
                <a:latin typeface="Gabriola" panose="04040605051002020D02" pitchFamily="82" charset="0"/>
              </a:rPr>
              <a:t>Zadarska </a:t>
            </a:r>
          </a:p>
          <a:p>
            <a:r>
              <a:rPr lang="hr-HR" b="1" dirty="0" smtClean="0">
                <a:solidFill>
                  <a:srgbClr val="002060"/>
                </a:solidFill>
                <a:latin typeface="Gabriola" panose="04040605051002020D02" pitchFamily="82" charset="0"/>
              </a:rPr>
              <a:t>županija</a:t>
            </a:r>
            <a:endParaRPr lang="en-US" b="1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</p:spTree>
  </p:cSld>
  <p:clrMapOvr>
    <a:masterClrMapping/>
  </p:clrMapOvr>
  <p:transition spd="slow"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7" grpId="0" animBg="1"/>
      <p:bldP spid="28" grpId="0" animBg="1"/>
      <p:bldP spid="32" grpId="0" animBg="1"/>
      <p:bldP spid="15" grpId="0" animBg="1"/>
      <p:bldP spid="16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467544" y="476672"/>
            <a:ext cx="6995120" cy="504056"/>
          </a:xfrm>
        </p:spPr>
        <p:txBody>
          <a:bodyPr>
            <a:noAutofit/>
          </a:bodyPr>
          <a:lstStyle/>
          <a:p>
            <a:pPr algn="l"/>
            <a:r>
              <a:rPr lang="hr-HR" sz="2000" b="1" dirty="0" smtClean="0"/>
              <a:t/>
            </a:r>
            <a:br>
              <a:rPr lang="hr-HR" sz="2000" b="1" dirty="0" smtClean="0"/>
            </a:br>
            <a:r>
              <a:rPr lang="hr-HR" sz="2000" b="1" dirty="0" smtClean="0"/>
              <a:t>Razvojni projekti izvršeni u Proračunu Zadarske županije </a:t>
            </a:r>
            <a:br>
              <a:rPr lang="hr-HR" sz="2000" b="1" dirty="0" smtClean="0"/>
            </a:br>
            <a:r>
              <a:rPr lang="hr-HR" sz="2000" b="1" dirty="0" smtClean="0"/>
              <a:t>za 2015. godinu</a:t>
            </a:r>
            <a:r>
              <a:rPr lang="hr-HR" sz="2000" dirty="0" smtClean="0"/>
              <a:t/>
            </a:r>
            <a:br>
              <a:rPr lang="hr-HR" sz="2000" dirty="0" smtClean="0"/>
            </a:br>
            <a:endParaRPr lang="hr-HR" sz="2000" dirty="0"/>
          </a:p>
        </p:txBody>
      </p:sp>
      <p:sp>
        <p:nvSpPr>
          <p:cNvPr id="819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hr-HR" dirty="0"/>
          </a:p>
        </p:txBody>
      </p:sp>
      <p:sp>
        <p:nvSpPr>
          <p:cNvPr id="13" name="TextBox 12"/>
          <p:cNvSpPr txBox="1"/>
          <p:nvPr/>
        </p:nvSpPr>
        <p:spPr>
          <a:xfrm>
            <a:off x="0" y="6488668"/>
            <a:ext cx="3714744" cy="369332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hr-HR" b="1" u="sng" dirty="0" smtClean="0">
                <a:solidFill>
                  <a:srgbClr val="002060"/>
                </a:solidFill>
                <a:latin typeface="Gabriola" panose="04040605051002020D02" pitchFamily="82" charset="0"/>
              </a:rPr>
              <a:t>Upravni odjel za proračun i financije</a:t>
            </a:r>
          </a:p>
        </p:txBody>
      </p:sp>
      <p:sp>
        <p:nvSpPr>
          <p:cNvPr id="27" name="Pravokutnik 26"/>
          <p:cNvSpPr/>
          <p:nvPr/>
        </p:nvSpPr>
        <p:spPr>
          <a:xfrm>
            <a:off x="251520" y="1268760"/>
            <a:ext cx="8712968" cy="432048"/>
          </a:xfrm>
          <a:prstGeom prst="rect">
            <a:avLst/>
          </a:prstGeom>
          <a:solidFill>
            <a:schemeClr val="accent5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sz="1600" b="1" dirty="0" smtClean="0">
                <a:solidFill>
                  <a:schemeClr val="bg1"/>
                </a:solidFill>
              </a:rPr>
              <a:t>Cilj 1. Uspostava učinkovitog sustava upravljanja potencijalima i resursima                    2.404.671,99 kn</a:t>
            </a:r>
            <a:endParaRPr lang="hr-HR" sz="1600" b="1" dirty="0">
              <a:solidFill>
                <a:schemeClr val="bg1"/>
              </a:solidFill>
            </a:endParaRPr>
          </a:p>
        </p:txBody>
      </p:sp>
      <p:sp>
        <p:nvSpPr>
          <p:cNvPr id="26" name="Pravokutnik 25"/>
          <p:cNvSpPr/>
          <p:nvPr/>
        </p:nvSpPr>
        <p:spPr>
          <a:xfrm>
            <a:off x="1403648" y="2132856"/>
            <a:ext cx="7560840" cy="28803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hr-HR" sz="1600" dirty="0" smtClean="0">
                <a:solidFill>
                  <a:schemeClr val="tx1"/>
                </a:solidFill>
              </a:rPr>
              <a:t>Pomoćnici u nastavi                                                                                                   706.949,54 kn</a:t>
            </a:r>
            <a:endParaRPr lang="hr-HR" sz="1600" dirty="0">
              <a:solidFill>
                <a:schemeClr val="tx1"/>
              </a:solidFill>
            </a:endParaRPr>
          </a:p>
        </p:txBody>
      </p:sp>
      <p:sp>
        <p:nvSpPr>
          <p:cNvPr id="33" name="Pravokutnik 32"/>
          <p:cNvSpPr/>
          <p:nvPr/>
        </p:nvSpPr>
        <p:spPr>
          <a:xfrm>
            <a:off x="251520" y="1772816"/>
            <a:ext cx="8712968" cy="36004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sz="1600" b="1" dirty="0" smtClean="0">
                <a:solidFill>
                  <a:schemeClr val="tx1"/>
                </a:solidFill>
              </a:rPr>
              <a:t>Prioritet 1.1. Jačanje i umrežavanje organizacija civilnog društva                                           713.845,76 kn</a:t>
            </a:r>
            <a:endParaRPr lang="hr-HR" sz="1600" b="1" dirty="0">
              <a:solidFill>
                <a:schemeClr val="tx1"/>
              </a:solidFill>
            </a:endParaRPr>
          </a:p>
        </p:txBody>
      </p:sp>
      <p:sp>
        <p:nvSpPr>
          <p:cNvPr id="50" name="Pravokutnik 49"/>
          <p:cNvSpPr/>
          <p:nvPr/>
        </p:nvSpPr>
        <p:spPr>
          <a:xfrm>
            <a:off x="251520" y="2996952"/>
            <a:ext cx="8712968" cy="36004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sz="1600" b="1" dirty="0" smtClean="0">
                <a:solidFill>
                  <a:schemeClr val="tx1"/>
                </a:solidFill>
              </a:rPr>
              <a:t>Prioritet 1.2. Jačanje kapaciteta i učinkovitog rada javnog sektora                                        582.174,30 kn                                                                              </a:t>
            </a:r>
            <a:endParaRPr lang="hr-HR" sz="1600" b="1" dirty="0">
              <a:solidFill>
                <a:schemeClr val="tx1"/>
              </a:solidFill>
            </a:endParaRPr>
          </a:p>
        </p:txBody>
      </p:sp>
      <p:sp>
        <p:nvSpPr>
          <p:cNvPr id="51" name="Pravokutnik 50"/>
          <p:cNvSpPr/>
          <p:nvPr/>
        </p:nvSpPr>
        <p:spPr>
          <a:xfrm>
            <a:off x="1403648" y="3356992"/>
            <a:ext cx="7560840" cy="36004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hr-HR" sz="1600" i="1" dirty="0" smtClean="0">
                <a:solidFill>
                  <a:schemeClr val="tx1"/>
                </a:solidFill>
              </a:rPr>
              <a:t>Europa Direct Zadar                                                                                                   </a:t>
            </a:r>
            <a:r>
              <a:rPr lang="hr-HR" sz="1600" dirty="0" smtClean="0">
                <a:solidFill>
                  <a:schemeClr val="tx1"/>
                </a:solidFill>
              </a:rPr>
              <a:t>582.174,30 kn                                                                                                   </a:t>
            </a:r>
            <a:endParaRPr lang="hr-HR" sz="1600" dirty="0">
              <a:solidFill>
                <a:schemeClr val="tx1"/>
              </a:solidFill>
            </a:endParaRPr>
          </a:p>
        </p:txBody>
      </p:sp>
      <p:pic>
        <p:nvPicPr>
          <p:cNvPr id="19" name="Slika 1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64288" y="116632"/>
            <a:ext cx="504056" cy="633001"/>
          </a:xfrm>
          <a:prstGeom prst="rect">
            <a:avLst/>
          </a:prstGeom>
        </p:spPr>
      </p:pic>
      <p:sp>
        <p:nvSpPr>
          <p:cNvPr id="20" name="Pravokutnik 19"/>
          <p:cNvSpPr/>
          <p:nvPr/>
        </p:nvSpPr>
        <p:spPr>
          <a:xfrm>
            <a:off x="7668344" y="116632"/>
            <a:ext cx="106186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r-HR" b="1" dirty="0" smtClean="0">
                <a:solidFill>
                  <a:srgbClr val="002060"/>
                </a:solidFill>
                <a:latin typeface="Gabriola" panose="04040605051002020D02" pitchFamily="82" charset="0"/>
              </a:rPr>
              <a:t>Zadarska </a:t>
            </a:r>
          </a:p>
          <a:p>
            <a:r>
              <a:rPr lang="hr-HR" b="1" dirty="0" smtClean="0">
                <a:solidFill>
                  <a:srgbClr val="002060"/>
                </a:solidFill>
                <a:latin typeface="Gabriola" panose="04040605051002020D02" pitchFamily="82" charset="0"/>
              </a:rPr>
              <a:t>županija</a:t>
            </a:r>
            <a:endParaRPr lang="en-US" b="1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sp>
        <p:nvSpPr>
          <p:cNvPr id="21" name="Pravokutnik 20"/>
          <p:cNvSpPr/>
          <p:nvPr/>
        </p:nvSpPr>
        <p:spPr>
          <a:xfrm>
            <a:off x="1403648" y="2420888"/>
            <a:ext cx="7560840" cy="28803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hr-HR" sz="1600" dirty="0" smtClean="0">
                <a:solidFill>
                  <a:schemeClr val="tx1"/>
                </a:solidFill>
              </a:rPr>
              <a:t>Projekt B – HIVE                                                                                                              6.896,22 kn</a:t>
            </a:r>
            <a:endParaRPr lang="hr-HR" sz="1600" dirty="0">
              <a:solidFill>
                <a:schemeClr val="tx1"/>
              </a:solidFill>
            </a:endParaRPr>
          </a:p>
        </p:txBody>
      </p:sp>
      <p:sp>
        <p:nvSpPr>
          <p:cNvPr id="41" name="Pravokutnik 40"/>
          <p:cNvSpPr/>
          <p:nvPr/>
        </p:nvSpPr>
        <p:spPr>
          <a:xfrm>
            <a:off x="251520" y="4005064"/>
            <a:ext cx="8712968" cy="36004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sz="1600" b="1" dirty="0" smtClean="0">
                <a:solidFill>
                  <a:schemeClr val="tx1"/>
                </a:solidFill>
              </a:rPr>
              <a:t>Prioritet 1.3. Jačanje kapaciteta i učinkovitosti poduzetničkog sektora                              1.108.651,93 kn                                                                                                           </a:t>
            </a:r>
            <a:endParaRPr lang="hr-HR" sz="1600" b="1" dirty="0">
              <a:solidFill>
                <a:schemeClr val="tx1"/>
              </a:solidFill>
            </a:endParaRPr>
          </a:p>
        </p:txBody>
      </p:sp>
      <p:sp>
        <p:nvSpPr>
          <p:cNvPr id="42" name="Pravokutnik 41"/>
          <p:cNvSpPr/>
          <p:nvPr/>
        </p:nvSpPr>
        <p:spPr>
          <a:xfrm>
            <a:off x="1403648" y="4365104"/>
            <a:ext cx="7560840" cy="28803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hr-HR" sz="1600" dirty="0" smtClean="0">
                <a:solidFill>
                  <a:schemeClr val="tx1"/>
                </a:solidFill>
              </a:rPr>
              <a:t>Projekt SPARC                                                                                                             180.412,50 kn                                                                                                              </a:t>
            </a:r>
            <a:endParaRPr lang="hr-HR" sz="1600" dirty="0">
              <a:solidFill>
                <a:schemeClr val="tx1"/>
              </a:solidFill>
            </a:endParaRPr>
          </a:p>
        </p:txBody>
      </p:sp>
      <p:sp>
        <p:nvSpPr>
          <p:cNvPr id="43" name="Pravokutnik 42"/>
          <p:cNvSpPr/>
          <p:nvPr/>
        </p:nvSpPr>
        <p:spPr>
          <a:xfrm>
            <a:off x="1403648" y="4653136"/>
            <a:ext cx="7560840" cy="28803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hr-HR" sz="1600" dirty="0" smtClean="0">
                <a:solidFill>
                  <a:schemeClr val="tx1"/>
                </a:solidFill>
              </a:rPr>
              <a:t>Projekt CITEK                                                                                                              132.023,56 kn                                                                                                              </a:t>
            </a:r>
            <a:r>
              <a:rPr lang="hr-HR" sz="1600" dirty="0" smtClean="0">
                <a:solidFill>
                  <a:srgbClr val="FF0000"/>
                </a:solidFill>
              </a:rPr>
              <a:t>                                                                                                 </a:t>
            </a:r>
            <a:endParaRPr lang="hr-HR" sz="1600" dirty="0">
              <a:solidFill>
                <a:srgbClr val="FF0000"/>
              </a:solidFill>
            </a:endParaRPr>
          </a:p>
        </p:txBody>
      </p:sp>
      <p:sp>
        <p:nvSpPr>
          <p:cNvPr id="44" name="Pravokutnik 43"/>
          <p:cNvSpPr/>
          <p:nvPr/>
        </p:nvSpPr>
        <p:spPr>
          <a:xfrm>
            <a:off x="1403648" y="4941168"/>
            <a:ext cx="7560840" cy="28803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hr-HR" sz="1600" dirty="0" smtClean="0">
                <a:solidFill>
                  <a:schemeClr val="tx1"/>
                </a:solidFill>
              </a:rPr>
              <a:t>Projekt Kompetentni dionici                                                                                       59.066,42 kn                                                                                      </a:t>
            </a:r>
            <a:endParaRPr lang="hr-HR" sz="1600" dirty="0">
              <a:solidFill>
                <a:schemeClr val="tx1"/>
              </a:solidFill>
            </a:endParaRPr>
          </a:p>
        </p:txBody>
      </p:sp>
      <p:sp>
        <p:nvSpPr>
          <p:cNvPr id="45" name="Pravokutnik 44"/>
          <p:cNvSpPr/>
          <p:nvPr/>
        </p:nvSpPr>
        <p:spPr>
          <a:xfrm>
            <a:off x="1403648" y="5229200"/>
            <a:ext cx="7560840" cy="28803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hr-HR" sz="1600" dirty="0" smtClean="0">
                <a:solidFill>
                  <a:schemeClr val="tx1"/>
                </a:solidFill>
              </a:rPr>
              <a:t>Projekt COWORKING                                                                                                 156.462,12 kn                                                                                                   </a:t>
            </a:r>
            <a:endParaRPr lang="hr-HR" sz="1600" dirty="0">
              <a:solidFill>
                <a:schemeClr val="tx1"/>
              </a:solidFill>
            </a:endParaRPr>
          </a:p>
        </p:txBody>
      </p:sp>
      <p:sp>
        <p:nvSpPr>
          <p:cNvPr id="46" name="Pravokutnik 45"/>
          <p:cNvSpPr/>
          <p:nvPr/>
        </p:nvSpPr>
        <p:spPr>
          <a:xfrm>
            <a:off x="1403648" y="5517232"/>
            <a:ext cx="7560840" cy="28803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hr-HR" sz="1600" dirty="0" smtClean="0">
                <a:solidFill>
                  <a:schemeClr val="tx1"/>
                </a:solidFill>
              </a:rPr>
              <a:t>Projekt HEAR ME OUT                                                                                               281.770,23 kn                                                                                                 </a:t>
            </a:r>
            <a:endParaRPr lang="hr-HR" sz="1600" dirty="0">
              <a:solidFill>
                <a:schemeClr val="tx1"/>
              </a:solidFill>
            </a:endParaRPr>
          </a:p>
        </p:txBody>
      </p:sp>
      <p:sp>
        <p:nvSpPr>
          <p:cNvPr id="47" name="Pravokutnik 46"/>
          <p:cNvSpPr/>
          <p:nvPr/>
        </p:nvSpPr>
        <p:spPr>
          <a:xfrm>
            <a:off x="1403648" y="5805264"/>
            <a:ext cx="7560840" cy="28803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hr-HR" sz="1600" dirty="0" smtClean="0">
                <a:solidFill>
                  <a:schemeClr val="tx1"/>
                </a:solidFill>
              </a:rPr>
              <a:t>Projekt Ag Ventures                                                                                                     20.957,29 kn                                                                                                 </a:t>
            </a:r>
            <a:endParaRPr lang="hr-HR" sz="1600" dirty="0">
              <a:solidFill>
                <a:schemeClr val="tx1"/>
              </a:solidFill>
            </a:endParaRPr>
          </a:p>
        </p:txBody>
      </p:sp>
      <p:sp>
        <p:nvSpPr>
          <p:cNvPr id="48" name="Pravokutnik 47"/>
          <p:cNvSpPr/>
          <p:nvPr/>
        </p:nvSpPr>
        <p:spPr>
          <a:xfrm>
            <a:off x="1403648" y="6093296"/>
            <a:ext cx="7560840" cy="28803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hr-HR" sz="1600" dirty="0" smtClean="0">
                <a:solidFill>
                  <a:schemeClr val="tx1"/>
                </a:solidFill>
              </a:rPr>
              <a:t>Projekt Gaging                                                                                                            277.959,81 kn                                                                                                 </a:t>
            </a:r>
            <a:endParaRPr lang="hr-HR" sz="16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slow"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7" grpId="0" animBg="1"/>
      <p:bldP spid="26" grpId="0" animBg="1"/>
      <p:bldP spid="33" grpId="0" animBg="1"/>
      <p:bldP spid="50" grpId="0" animBg="1"/>
      <p:bldP spid="51" grpId="0" animBg="1"/>
      <p:bldP spid="21" grpId="0" animBg="1"/>
      <p:bldP spid="41" grpId="0" animBg="1"/>
      <p:bldP spid="42" grpId="0" animBg="1"/>
      <p:bldP spid="43" grpId="0" animBg="1"/>
      <p:bldP spid="44" grpId="0" animBg="1"/>
      <p:bldP spid="45" grpId="0" animBg="1"/>
      <p:bldP spid="46" grpId="0" animBg="1"/>
      <p:bldP spid="47" grpId="0" animBg="1"/>
      <p:bldP spid="48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467544" y="476672"/>
            <a:ext cx="6995120" cy="504056"/>
          </a:xfrm>
        </p:spPr>
        <p:txBody>
          <a:bodyPr>
            <a:noAutofit/>
          </a:bodyPr>
          <a:lstStyle/>
          <a:p>
            <a:pPr algn="l"/>
            <a:r>
              <a:rPr lang="hr-HR" sz="2000" b="1" dirty="0" smtClean="0"/>
              <a:t/>
            </a:r>
            <a:br>
              <a:rPr lang="hr-HR" sz="2000" b="1" dirty="0" smtClean="0"/>
            </a:br>
            <a:r>
              <a:rPr lang="hr-HR" sz="2000" b="1" dirty="0" smtClean="0"/>
              <a:t>Razvojni projekti izvršeni u Proračunu Zadarske županije </a:t>
            </a:r>
            <a:br>
              <a:rPr lang="hr-HR" sz="2000" b="1" dirty="0" smtClean="0"/>
            </a:br>
            <a:r>
              <a:rPr lang="hr-HR" sz="2000" b="1" dirty="0" smtClean="0"/>
              <a:t>za 2015. godinu</a:t>
            </a:r>
            <a:r>
              <a:rPr lang="hr-HR" sz="2000" dirty="0" smtClean="0"/>
              <a:t/>
            </a:r>
            <a:br>
              <a:rPr lang="hr-HR" sz="2000" dirty="0" smtClean="0"/>
            </a:br>
            <a:endParaRPr lang="hr-HR" sz="2000" dirty="0"/>
          </a:p>
        </p:txBody>
      </p:sp>
      <p:sp>
        <p:nvSpPr>
          <p:cNvPr id="819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hr-HR" dirty="0"/>
          </a:p>
        </p:txBody>
      </p:sp>
      <p:sp>
        <p:nvSpPr>
          <p:cNvPr id="13" name="TextBox 12"/>
          <p:cNvSpPr txBox="1"/>
          <p:nvPr/>
        </p:nvSpPr>
        <p:spPr>
          <a:xfrm>
            <a:off x="0" y="6488668"/>
            <a:ext cx="3714744" cy="369332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hr-HR" b="1" u="sng" dirty="0" smtClean="0">
                <a:solidFill>
                  <a:srgbClr val="002060"/>
                </a:solidFill>
                <a:latin typeface="Gabriola" panose="04040605051002020D02" pitchFamily="82" charset="0"/>
              </a:rPr>
              <a:t>Upravni odjel za proračun i financije</a:t>
            </a:r>
            <a:endParaRPr lang="en-US" b="1" u="sng" dirty="0" smtClean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sp>
        <p:nvSpPr>
          <p:cNvPr id="27" name="Pravokutnik 26"/>
          <p:cNvSpPr/>
          <p:nvPr/>
        </p:nvSpPr>
        <p:spPr>
          <a:xfrm>
            <a:off x="251520" y="1412776"/>
            <a:ext cx="8712968" cy="432048"/>
          </a:xfrm>
          <a:prstGeom prst="rect">
            <a:avLst/>
          </a:prstGeom>
          <a:solidFill>
            <a:schemeClr val="accent5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sz="1600" b="1" dirty="0" smtClean="0">
                <a:solidFill>
                  <a:schemeClr val="bg1"/>
                </a:solidFill>
              </a:rPr>
              <a:t>Cilj 2. Razvoj konkurentnog poduzetništva, turizma, poljoprivrede i ribarstva                 3.929.441,82 kn                 </a:t>
            </a:r>
            <a:endParaRPr lang="hr-HR" sz="1600" b="1" dirty="0">
              <a:solidFill>
                <a:schemeClr val="bg1"/>
              </a:solidFill>
            </a:endParaRPr>
          </a:p>
        </p:txBody>
      </p:sp>
      <p:sp>
        <p:nvSpPr>
          <p:cNvPr id="26" name="Pravokutnik 25"/>
          <p:cNvSpPr/>
          <p:nvPr/>
        </p:nvSpPr>
        <p:spPr>
          <a:xfrm>
            <a:off x="1403648" y="2276872"/>
            <a:ext cx="7560840" cy="28803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hr-HR" sz="1600" dirty="0" smtClean="0">
                <a:solidFill>
                  <a:schemeClr val="tx1"/>
                </a:solidFill>
              </a:rPr>
              <a:t>Projekt ECO SEA                                                                                                      1.016.137,42 kn                                                                                                         </a:t>
            </a:r>
            <a:endParaRPr lang="hr-HR" sz="1600" dirty="0">
              <a:solidFill>
                <a:schemeClr val="tx1"/>
              </a:solidFill>
            </a:endParaRPr>
          </a:p>
        </p:txBody>
      </p:sp>
      <p:sp>
        <p:nvSpPr>
          <p:cNvPr id="33" name="Pravokutnik 32"/>
          <p:cNvSpPr/>
          <p:nvPr/>
        </p:nvSpPr>
        <p:spPr>
          <a:xfrm>
            <a:off x="251520" y="1916832"/>
            <a:ext cx="8712968" cy="36004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sz="1600" b="1" dirty="0" smtClean="0">
                <a:solidFill>
                  <a:schemeClr val="tx1"/>
                </a:solidFill>
              </a:rPr>
              <a:t>Prioritet 2.1. Razvoj konkurentne poljoprivrede, ribarstva i akvakulture                          1.016.137,42 kn                             </a:t>
            </a:r>
            <a:endParaRPr lang="hr-HR" sz="1600" b="1" dirty="0">
              <a:solidFill>
                <a:schemeClr val="tx1"/>
              </a:solidFill>
            </a:endParaRPr>
          </a:p>
        </p:txBody>
      </p:sp>
      <p:sp>
        <p:nvSpPr>
          <p:cNvPr id="50" name="Pravokutnik 49"/>
          <p:cNvSpPr/>
          <p:nvPr/>
        </p:nvSpPr>
        <p:spPr>
          <a:xfrm>
            <a:off x="251520" y="2996952"/>
            <a:ext cx="8712968" cy="36004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sz="1600" b="1" dirty="0" smtClean="0">
                <a:solidFill>
                  <a:schemeClr val="tx1"/>
                </a:solidFill>
              </a:rPr>
              <a:t>Prioritet 2.2. Razvoj ruralnih područja                                                                                       2.342.533,85 kn                                                                                                </a:t>
            </a:r>
            <a:endParaRPr lang="hr-HR" sz="1600" b="1" dirty="0">
              <a:solidFill>
                <a:schemeClr val="tx1"/>
              </a:solidFill>
            </a:endParaRPr>
          </a:p>
        </p:txBody>
      </p:sp>
      <p:sp>
        <p:nvSpPr>
          <p:cNvPr id="19" name="Pravokutnik 18"/>
          <p:cNvSpPr/>
          <p:nvPr/>
        </p:nvSpPr>
        <p:spPr>
          <a:xfrm>
            <a:off x="1403648" y="3356992"/>
            <a:ext cx="7560840" cy="28803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hr-HR" sz="1600" dirty="0" smtClean="0">
                <a:solidFill>
                  <a:schemeClr val="tx1"/>
                </a:solidFill>
              </a:rPr>
              <a:t>Seljačka tržnica                                                                                                           144.819,31 kn                                                                                                             </a:t>
            </a:r>
            <a:endParaRPr lang="hr-HR" sz="1600" dirty="0">
              <a:solidFill>
                <a:schemeClr val="tx1"/>
              </a:solidFill>
            </a:endParaRPr>
          </a:p>
        </p:txBody>
      </p:sp>
      <p:sp>
        <p:nvSpPr>
          <p:cNvPr id="20" name="Pravokutnik 19"/>
          <p:cNvSpPr/>
          <p:nvPr/>
        </p:nvSpPr>
        <p:spPr>
          <a:xfrm>
            <a:off x="1403648" y="3645024"/>
            <a:ext cx="7560840" cy="28803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hr-HR" sz="1600" dirty="0" smtClean="0">
                <a:solidFill>
                  <a:schemeClr val="tx1"/>
                </a:solidFill>
              </a:rPr>
              <a:t>Pojedinačni planovi navodnjavanja                                                                     1.712.941,16 kn                                                                        </a:t>
            </a:r>
            <a:endParaRPr lang="hr-HR" sz="1600" dirty="0">
              <a:solidFill>
                <a:schemeClr val="tx1"/>
              </a:solidFill>
            </a:endParaRPr>
          </a:p>
        </p:txBody>
      </p:sp>
      <p:sp>
        <p:nvSpPr>
          <p:cNvPr id="21" name="Pravokutnik 20"/>
          <p:cNvSpPr/>
          <p:nvPr/>
        </p:nvSpPr>
        <p:spPr>
          <a:xfrm>
            <a:off x="1403648" y="3933056"/>
            <a:ext cx="7560840" cy="28803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hr-HR" sz="1600" dirty="0" smtClean="0">
                <a:solidFill>
                  <a:schemeClr val="tx1"/>
                </a:solidFill>
              </a:rPr>
              <a:t>Upravljanje i održavanje SN Baštica                                                                        403.263,38 kn                                                                         </a:t>
            </a:r>
            <a:endParaRPr lang="hr-HR" sz="1600" dirty="0">
              <a:solidFill>
                <a:schemeClr val="tx1"/>
              </a:solidFill>
            </a:endParaRPr>
          </a:p>
        </p:txBody>
      </p:sp>
      <p:sp>
        <p:nvSpPr>
          <p:cNvPr id="22" name="Pravokutnik 21"/>
          <p:cNvSpPr/>
          <p:nvPr/>
        </p:nvSpPr>
        <p:spPr>
          <a:xfrm>
            <a:off x="251520" y="4941168"/>
            <a:ext cx="8712968" cy="36004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sz="1600" b="1" dirty="0" smtClean="0">
                <a:solidFill>
                  <a:schemeClr val="tx1"/>
                </a:solidFill>
              </a:rPr>
              <a:t>Prioritet 2.3. Uvođenje znanja, novih tehnologija i inovacija u gospodarstvo                      570.770,55 kn                        </a:t>
            </a:r>
            <a:endParaRPr lang="hr-HR" sz="1600" b="1" dirty="0">
              <a:solidFill>
                <a:schemeClr val="tx1"/>
              </a:solidFill>
            </a:endParaRPr>
          </a:p>
        </p:txBody>
      </p:sp>
      <p:sp>
        <p:nvSpPr>
          <p:cNvPr id="25" name="Pravokutnik 24"/>
          <p:cNvSpPr/>
          <p:nvPr/>
        </p:nvSpPr>
        <p:spPr>
          <a:xfrm>
            <a:off x="1403648" y="5301208"/>
            <a:ext cx="7560840" cy="28803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hr-HR" sz="1600" dirty="0" smtClean="0">
                <a:solidFill>
                  <a:schemeClr val="tx1"/>
                </a:solidFill>
              </a:rPr>
              <a:t>Projekt BEE PROMOTED                                                                                            118.752,54 kn                                                                                                </a:t>
            </a:r>
            <a:endParaRPr lang="hr-HR" sz="1600" dirty="0">
              <a:solidFill>
                <a:schemeClr val="tx1"/>
              </a:solidFill>
            </a:endParaRPr>
          </a:p>
        </p:txBody>
      </p:sp>
      <p:sp>
        <p:nvSpPr>
          <p:cNvPr id="28" name="Pravokutnik 27"/>
          <p:cNvSpPr/>
          <p:nvPr/>
        </p:nvSpPr>
        <p:spPr>
          <a:xfrm>
            <a:off x="1403648" y="5589240"/>
            <a:ext cx="7560840" cy="28803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hr-HR" sz="1600" dirty="0" smtClean="0">
                <a:solidFill>
                  <a:schemeClr val="tx1"/>
                </a:solidFill>
              </a:rPr>
              <a:t>Projekt I-CIA of Sme                                                                                                     75.161,71 kn                                                                                                    </a:t>
            </a:r>
            <a:endParaRPr lang="hr-HR" sz="1600" dirty="0">
              <a:solidFill>
                <a:schemeClr val="tx1"/>
              </a:solidFill>
            </a:endParaRPr>
          </a:p>
        </p:txBody>
      </p:sp>
      <p:pic>
        <p:nvPicPr>
          <p:cNvPr id="30" name="Slika 2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64288" y="116632"/>
            <a:ext cx="504056" cy="633001"/>
          </a:xfrm>
          <a:prstGeom prst="rect">
            <a:avLst/>
          </a:prstGeom>
        </p:spPr>
      </p:pic>
      <p:sp>
        <p:nvSpPr>
          <p:cNvPr id="31" name="Pravokutnik 30"/>
          <p:cNvSpPr/>
          <p:nvPr/>
        </p:nvSpPr>
        <p:spPr>
          <a:xfrm>
            <a:off x="7668344" y="116632"/>
            <a:ext cx="113387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r-HR" b="1" dirty="0" smtClean="0">
                <a:solidFill>
                  <a:srgbClr val="002060"/>
                </a:solidFill>
                <a:latin typeface="Gabriola" panose="04040605051002020D02" pitchFamily="82" charset="0"/>
              </a:rPr>
              <a:t>Zadarska </a:t>
            </a:r>
          </a:p>
          <a:p>
            <a:r>
              <a:rPr lang="hr-HR" b="1" dirty="0" smtClean="0">
                <a:solidFill>
                  <a:srgbClr val="002060"/>
                </a:solidFill>
                <a:latin typeface="Gabriola" panose="04040605051002020D02" pitchFamily="82" charset="0"/>
              </a:rPr>
              <a:t>županija</a:t>
            </a:r>
            <a:endParaRPr lang="en-US" b="1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sp>
        <p:nvSpPr>
          <p:cNvPr id="17" name="Pravokutnik 16"/>
          <p:cNvSpPr/>
          <p:nvPr/>
        </p:nvSpPr>
        <p:spPr>
          <a:xfrm>
            <a:off x="1403648" y="4221088"/>
            <a:ext cx="7560840" cy="28803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hr-HR" sz="1600" dirty="0" smtClean="0">
                <a:solidFill>
                  <a:schemeClr val="tx1"/>
                </a:solidFill>
              </a:rPr>
              <a:t>Centar kompetencija Plavo - Zeleni                                                                           81.510,00 kn                                                                         </a:t>
            </a:r>
            <a:endParaRPr lang="hr-HR" sz="1600" dirty="0">
              <a:solidFill>
                <a:schemeClr val="tx1"/>
              </a:solidFill>
            </a:endParaRPr>
          </a:p>
        </p:txBody>
      </p:sp>
      <p:sp>
        <p:nvSpPr>
          <p:cNvPr id="18" name="Pravokutnik 17"/>
          <p:cNvSpPr/>
          <p:nvPr/>
        </p:nvSpPr>
        <p:spPr>
          <a:xfrm>
            <a:off x="1403648" y="5877272"/>
            <a:ext cx="7560840" cy="28803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hr-HR" sz="1600" dirty="0" smtClean="0">
                <a:solidFill>
                  <a:schemeClr val="tx1"/>
                </a:solidFill>
              </a:rPr>
              <a:t>Centar za  razvoj novih tehnologija                                                                         298.106,30 kn                                                                                                    </a:t>
            </a:r>
            <a:endParaRPr lang="hr-HR" sz="1600" dirty="0">
              <a:solidFill>
                <a:schemeClr val="tx1"/>
              </a:solidFill>
            </a:endParaRPr>
          </a:p>
        </p:txBody>
      </p:sp>
      <p:sp>
        <p:nvSpPr>
          <p:cNvPr id="23" name="Pravokutnik 22"/>
          <p:cNvSpPr/>
          <p:nvPr/>
        </p:nvSpPr>
        <p:spPr>
          <a:xfrm>
            <a:off x="1403648" y="6165304"/>
            <a:ext cx="7560840" cy="28803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hr-HR" sz="1600" dirty="0" smtClean="0">
                <a:solidFill>
                  <a:schemeClr val="tx1"/>
                </a:solidFill>
              </a:rPr>
              <a:t>Projekt – Mazin outdoor extreme                                                                             78.750,00 kn                                                                                                    </a:t>
            </a:r>
            <a:endParaRPr lang="hr-HR" sz="16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slow"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7" grpId="0" animBg="1"/>
      <p:bldP spid="26" grpId="0" animBg="1"/>
      <p:bldP spid="33" grpId="0" animBg="1"/>
      <p:bldP spid="50" grpId="0" animBg="1"/>
      <p:bldP spid="19" grpId="0" animBg="1"/>
      <p:bldP spid="20" grpId="0" animBg="1"/>
      <p:bldP spid="21" grpId="0" animBg="1"/>
      <p:bldP spid="22" grpId="0" animBg="1"/>
      <p:bldP spid="25" grpId="0" animBg="1"/>
      <p:bldP spid="28" grpId="0" animBg="1"/>
      <p:bldP spid="17" grpId="0" animBg="1"/>
      <p:bldP spid="18" grpId="0" animBg="1"/>
      <p:bldP spid="23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467544" y="476672"/>
            <a:ext cx="6995120" cy="504056"/>
          </a:xfrm>
        </p:spPr>
        <p:txBody>
          <a:bodyPr>
            <a:noAutofit/>
          </a:bodyPr>
          <a:lstStyle/>
          <a:p>
            <a:pPr algn="l"/>
            <a:r>
              <a:rPr lang="hr-HR" sz="2000" b="1" dirty="0" smtClean="0"/>
              <a:t/>
            </a:r>
            <a:br>
              <a:rPr lang="hr-HR" sz="2000" b="1" dirty="0" smtClean="0"/>
            </a:br>
            <a:r>
              <a:rPr lang="hr-HR" sz="2000" b="1" dirty="0" smtClean="0"/>
              <a:t>Razvojni projekti izvršeni u Proračunu Zadarske županije </a:t>
            </a:r>
            <a:br>
              <a:rPr lang="hr-HR" sz="2000" b="1" dirty="0" smtClean="0"/>
            </a:br>
            <a:r>
              <a:rPr lang="hr-HR" sz="2000" b="1" dirty="0" smtClean="0"/>
              <a:t>za 2015. godinu </a:t>
            </a:r>
            <a:r>
              <a:rPr lang="hr-HR" sz="2000" dirty="0" smtClean="0"/>
              <a:t/>
            </a:r>
            <a:br>
              <a:rPr lang="hr-HR" sz="2000" dirty="0" smtClean="0"/>
            </a:br>
            <a:endParaRPr lang="hr-HR" sz="2000" dirty="0"/>
          </a:p>
        </p:txBody>
      </p:sp>
      <p:sp>
        <p:nvSpPr>
          <p:cNvPr id="819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hr-HR" dirty="0"/>
          </a:p>
        </p:txBody>
      </p:sp>
      <p:sp>
        <p:nvSpPr>
          <p:cNvPr id="13" name="TextBox 12"/>
          <p:cNvSpPr txBox="1"/>
          <p:nvPr/>
        </p:nvSpPr>
        <p:spPr>
          <a:xfrm>
            <a:off x="0" y="6488668"/>
            <a:ext cx="3714744" cy="369332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hr-HR" b="1" u="sng" dirty="0" smtClean="0">
                <a:solidFill>
                  <a:srgbClr val="002060"/>
                </a:solidFill>
                <a:latin typeface="Gabriola" panose="04040605051002020D02" pitchFamily="82" charset="0"/>
              </a:rPr>
              <a:t>Upravni odjel za proračun i financije</a:t>
            </a:r>
            <a:endParaRPr lang="en-US" b="1" u="sng" dirty="0" smtClean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sp>
        <p:nvSpPr>
          <p:cNvPr id="27" name="Pravokutnik 26"/>
          <p:cNvSpPr/>
          <p:nvPr/>
        </p:nvSpPr>
        <p:spPr>
          <a:xfrm>
            <a:off x="251520" y="1484784"/>
            <a:ext cx="8712968" cy="432048"/>
          </a:xfrm>
          <a:prstGeom prst="rect">
            <a:avLst/>
          </a:prstGeom>
          <a:solidFill>
            <a:schemeClr val="accent5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sz="1600" b="1" dirty="0" smtClean="0">
                <a:solidFill>
                  <a:schemeClr val="bg1"/>
                </a:solidFill>
              </a:rPr>
              <a:t>Cilj 3. Prepoznatljivost i očuvanje kulturne i prirodne baštine                                           11.431.710,70 kn                                             </a:t>
            </a:r>
            <a:endParaRPr lang="hr-HR" sz="1600" b="1" dirty="0">
              <a:solidFill>
                <a:schemeClr val="bg1"/>
              </a:solidFill>
            </a:endParaRPr>
          </a:p>
        </p:txBody>
      </p:sp>
      <p:sp>
        <p:nvSpPr>
          <p:cNvPr id="26" name="Pravokutnik 25"/>
          <p:cNvSpPr/>
          <p:nvPr/>
        </p:nvSpPr>
        <p:spPr>
          <a:xfrm>
            <a:off x="1403648" y="2348880"/>
            <a:ext cx="7560840" cy="36004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hr-HR" sz="1600" dirty="0" smtClean="0">
                <a:solidFill>
                  <a:schemeClr val="tx1"/>
                </a:solidFill>
              </a:rPr>
              <a:t>Projekt HERA                                                                                                         10.762.210,23 kn                                                                                                           </a:t>
            </a:r>
            <a:endParaRPr lang="hr-HR" sz="1600" dirty="0">
              <a:solidFill>
                <a:schemeClr val="tx1"/>
              </a:solidFill>
            </a:endParaRPr>
          </a:p>
        </p:txBody>
      </p:sp>
      <p:sp>
        <p:nvSpPr>
          <p:cNvPr id="33" name="Pravokutnik 32"/>
          <p:cNvSpPr/>
          <p:nvPr/>
        </p:nvSpPr>
        <p:spPr>
          <a:xfrm>
            <a:off x="251520" y="1988840"/>
            <a:ext cx="8712968" cy="36004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sz="1600" b="1" dirty="0" smtClean="0">
                <a:solidFill>
                  <a:schemeClr val="tx1"/>
                </a:solidFill>
              </a:rPr>
              <a:t>Prioritet 3.1. Očuvanje, zaštita i održiva uporaba prirodne i kulturne baštine               11.431.710,70 kn                 </a:t>
            </a:r>
            <a:endParaRPr lang="hr-HR" sz="1600" b="1" dirty="0">
              <a:solidFill>
                <a:schemeClr val="tx1"/>
              </a:solidFill>
            </a:endParaRPr>
          </a:p>
        </p:txBody>
      </p:sp>
      <p:sp>
        <p:nvSpPr>
          <p:cNvPr id="48" name="Pravokutnik 47"/>
          <p:cNvSpPr/>
          <p:nvPr/>
        </p:nvSpPr>
        <p:spPr>
          <a:xfrm>
            <a:off x="1403648" y="2708920"/>
            <a:ext cx="7560840" cy="36004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hr-HR" sz="1600" dirty="0" smtClean="0">
                <a:solidFill>
                  <a:schemeClr val="tx1"/>
                </a:solidFill>
              </a:rPr>
              <a:t>Projekt SAVE H</a:t>
            </a:r>
            <a:r>
              <a:rPr lang="hr-HR" sz="1600" baseline="-25000" dirty="0" smtClean="0">
                <a:solidFill>
                  <a:schemeClr val="tx1"/>
                </a:solidFill>
              </a:rPr>
              <a:t>2</a:t>
            </a:r>
            <a:r>
              <a:rPr lang="hr-HR" sz="1600" dirty="0" smtClean="0">
                <a:solidFill>
                  <a:schemeClr val="tx1"/>
                </a:solidFill>
              </a:rPr>
              <a:t>0                                                                                                        669.500,47 kn                                                                                                        </a:t>
            </a:r>
            <a:endParaRPr lang="hr-HR" sz="1600" dirty="0">
              <a:solidFill>
                <a:schemeClr val="tx1"/>
              </a:solidFill>
            </a:endParaRPr>
          </a:p>
        </p:txBody>
      </p:sp>
      <p:pic>
        <p:nvPicPr>
          <p:cNvPr id="14" name="Slika 1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64288" y="116632"/>
            <a:ext cx="504056" cy="633001"/>
          </a:xfrm>
          <a:prstGeom prst="rect">
            <a:avLst/>
          </a:prstGeom>
        </p:spPr>
      </p:pic>
      <p:sp>
        <p:nvSpPr>
          <p:cNvPr id="15" name="Pravokutnik 14"/>
          <p:cNvSpPr/>
          <p:nvPr/>
        </p:nvSpPr>
        <p:spPr>
          <a:xfrm>
            <a:off x="7668344" y="116632"/>
            <a:ext cx="106186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r-HR" b="1" dirty="0" smtClean="0">
                <a:solidFill>
                  <a:srgbClr val="002060"/>
                </a:solidFill>
                <a:latin typeface="Gabriola" panose="04040605051002020D02" pitchFamily="82" charset="0"/>
              </a:rPr>
              <a:t>Zadarska </a:t>
            </a:r>
          </a:p>
          <a:p>
            <a:r>
              <a:rPr lang="hr-HR" b="1" dirty="0" smtClean="0">
                <a:solidFill>
                  <a:srgbClr val="002060"/>
                </a:solidFill>
                <a:latin typeface="Gabriola" panose="04040605051002020D02" pitchFamily="82" charset="0"/>
              </a:rPr>
              <a:t>županija</a:t>
            </a:r>
            <a:endParaRPr lang="en-US" b="1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</p:spTree>
  </p:cSld>
  <p:clrMapOvr>
    <a:masterClrMapping/>
  </p:clrMapOvr>
  <p:transition spd="slow" advClick="0"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7" grpId="0" animBg="1"/>
      <p:bldP spid="26" grpId="0" animBg="1"/>
      <p:bldP spid="33" grpId="0" animBg="1"/>
      <p:bldP spid="48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467544" y="476672"/>
            <a:ext cx="6995120" cy="504056"/>
          </a:xfrm>
        </p:spPr>
        <p:txBody>
          <a:bodyPr>
            <a:noAutofit/>
          </a:bodyPr>
          <a:lstStyle/>
          <a:p>
            <a:pPr algn="l"/>
            <a:r>
              <a:rPr lang="hr-HR" sz="2000" b="1" dirty="0" smtClean="0"/>
              <a:t/>
            </a:r>
            <a:br>
              <a:rPr lang="hr-HR" sz="2000" b="1" dirty="0" smtClean="0"/>
            </a:br>
            <a:r>
              <a:rPr lang="hr-HR" sz="2000" b="1" dirty="0" smtClean="0"/>
              <a:t>Razvojni projekti izvršeni u Proračunu Zadarske županije </a:t>
            </a:r>
            <a:br>
              <a:rPr lang="hr-HR" sz="2000" b="1" dirty="0" smtClean="0"/>
            </a:br>
            <a:r>
              <a:rPr lang="hr-HR" sz="2000" b="1" dirty="0" smtClean="0"/>
              <a:t>za 2015. godinu </a:t>
            </a:r>
            <a:r>
              <a:rPr lang="hr-HR" sz="2000" dirty="0" smtClean="0"/>
              <a:t/>
            </a:r>
            <a:br>
              <a:rPr lang="hr-HR" sz="2000" dirty="0" smtClean="0"/>
            </a:br>
            <a:endParaRPr lang="hr-HR" sz="2000" dirty="0"/>
          </a:p>
        </p:txBody>
      </p:sp>
      <p:sp>
        <p:nvSpPr>
          <p:cNvPr id="819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hr-HR" dirty="0"/>
          </a:p>
        </p:txBody>
      </p:sp>
      <p:sp>
        <p:nvSpPr>
          <p:cNvPr id="13" name="TextBox 12"/>
          <p:cNvSpPr txBox="1"/>
          <p:nvPr/>
        </p:nvSpPr>
        <p:spPr>
          <a:xfrm>
            <a:off x="0" y="6488668"/>
            <a:ext cx="3714744" cy="369332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hr-HR" b="1" u="sng" dirty="0" smtClean="0">
                <a:solidFill>
                  <a:srgbClr val="002060"/>
                </a:solidFill>
                <a:latin typeface="Gabriola" panose="04040605051002020D02" pitchFamily="82" charset="0"/>
              </a:rPr>
              <a:t>Upravni odjel za proračun i financije</a:t>
            </a:r>
            <a:endParaRPr lang="en-US" b="1" u="sng" dirty="0" smtClean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sp>
        <p:nvSpPr>
          <p:cNvPr id="27" name="Pravokutnik 26"/>
          <p:cNvSpPr/>
          <p:nvPr/>
        </p:nvSpPr>
        <p:spPr>
          <a:xfrm>
            <a:off x="251520" y="1268760"/>
            <a:ext cx="8712968" cy="432048"/>
          </a:xfrm>
          <a:prstGeom prst="rect">
            <a:avLst/>
          </a:prstGeom>
          <a:solidFill>
            <a:schemeClr val="accent5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sz="1600" b="1" dirty="0" smtClean="0">
                <a:solidFill>
                  <a:schemeClr val="bg1"/>
                </a:solidFill>
              </a:rPr>
              <a:t>Cilj 4. Unapređenje zaštite okoliša i kvalitete života                                                               9.312.064,33 kn                                                               </a:t>
            </a:r>
            <a:endParaRPr lang="hr-HR" sz="1600" b="1" dirty="0">
              <a:solidFill>
                <a:schemeClr val="bg1"/>
              </a:solidFill>
            </a:endParaRPr>
          </a:p>
        </p:txBody>
      </p:sp>
      <p:sp>
        <p:nvSpPr>
          <p:cNvPr id="26" name="Pravokutnik 25"/>
          <p:cNvSpPr/>
          <p:nvPr/>
        </p:nvSpPr>
        <p:spPr>
          <a:xfrm>
            <a:off x="1403648" y="2132856"/>
            <a:ext cx="7560840" cy="28803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hr-HR" sz="1600" dirty="0" smtClean="0">
                <a:solidFill>
                  <a:schemeClr val="tx1"/>
                </a:solidFill>
              </a:rPr>
              <a:t>Projekt Zeleni otoci                                                                                                    455.405,70 kn                                                                                                    </a:t>
            </a:r>
            <a:endParaRPr lang="hr-HR" sz="1600" dirty="0">
              <a:solidFill>
                <a:schemeClr val="tx1"/>
              </a:solidFill>
            </a:endParaRPr>
          </a:p>
        </p:txBody>
      </p:sp>
      <p:sp>
        <p:nvSpPr>
          <p:cNvPr id="33" name="Pravokutnik 32"/>
          <p:cNvSpPr/>
          <p:nvPr/>
        </p:nvSpPr>
        <p:spPr>
          <a:xfrm>
            <a:off x="251520" y="1772816"/>
            <a:ext cx="8712968" cy="36004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sz="1600" b="1" dirty="0" smtClean="0">
                <a:solidFill>
                  <a:schemeClr val="tx1"/>
                </a:solidFill>
              </a:rPr>
              <a:t>Prioritet 4.1. Razvoj društvene, zdravstvene i socijalne infrastrukture i usluga                5.443.345,54 kn                </a:t>
            </a:r>
            <a:endParaRPr lang="hr-HR" sz="1600" b="1" dirty="0">
              <a:solidFill>
                <a:schemeClr val="tx1"/>
              </a:solidFill>
            </a:endParaRPr>
          </a:p>
        </p:txBody>
      </p:sp>
      <p:sp>
        <p:nvSpPr>
          <p:cNvPr id="48" name="Pravokutnik 47"/>
          <p:cNvSpPr/>
          <p:nvPr/>
        </p:nvSpPr>
        <p:spPr>
          <a:xfrm>
            <a:off x="1403648" y="2420888"/>
            <a:ext cx="7560840" cy="28803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hr-HR" sz="1600" dirty="0" smtClean="0">
                <a:solidFill>
                  <a:schemeClr val="tx1"/>
                </a:solidFill>
              </a:rPr>
              <a:t>ProjektREACH OUT                                                                                                    580.452,53 kn </a:t>
            </a:r>
            <a:endParaRPr lang="hr-HR" sz="1600" dirty="0">
              <a:solidFill>
                <a:schemeClr val="tx1"/>
              </a:solidFill>
            </a:endParaRPr>
          </a:p>
        </p:txBody>
      </p:sp>
      <p:sp>
        <p:nvSpPr>
          <p:cNvPr id="15" name="Pravokutnik 14"/>
          <p:cNvSpPr/>
          <p:nvPr/>
        </p:nvSpPr>
        <p:spPr>
          <a:xfrm>
            <a:off x="1403648" y="2708920"/>
            <a:ext cx="7560840" cy="28803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hr-HR" sz="1600" dirty="0" smtClean="0">
                <a:solidFill>
                  <a:schemeClr val="tx1"/>
                </a:solidFill>
              </a:rPr>
              <a:t>Projekt HOLISTIC                                                                                                        791.706,96 kn                                                                                                        </a:t>
            </a:r>
            <a:endParaRPr lang="hr-HR" sz="1600" dirty="0">
              <a:solidFill>
                <a:schemeClr val="tx1"/>
              </a:solidFill>
            </a:endParaRPr>
          </a:p>
        </p:txBody>
      </p:sp>
      <p:sp>
        <p:nvSpPr>
          <p:cNvPr id="16" name="Pravokutnik 15"/>
          <p:cNvSpPr/>
          <p:nvPr/>
        </p:nvSpPr>
        <p:spPr>
          <a:xfrm>
            <a:off x="1403648" y="2996952"/>
            <a:ext cx="7560840" cy="28803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hr-HR" sz="1600" dirty="0" smtClean="0">
                <a:solidFill>
                  <a:schemeClr val="tx1"/>
                </a:solidFill>
              </a:rPr>
              <a:t>Projekt </a:t>
            </a:r>
            <a:r>
              <a:rPr lang="hr-HR" sz="1600" i="1" dirty="0" smtClean="0">
                <a:solidFill>
                  <a:schemeClr val="tx1"/>
                </a:solidFill>
              </a:rPr>
              <a:t>Step forward                                                                                                 </a:t>
            </a:r>
            <a:r>
              <a:rPr lang="hr-HR" sz="1600" dirty="0" smtClean="0">
                <a:solidFill>
                  <a:schemeClr val="tx1"/>
                </a:solidFill>
              </a:rPr>
              <a:t>138.631,99 kn                                                                                                      </a:t>
            </a:r>
            <a:endParaRPr lang="hr-HR" sz="1600" dirty="0">
              <a:solidFill>
                <a:schemeClr val="tx1"/>
              </a:solidFill>
            </a:endParaRPr>
          </a:p>
        </p:txBody>
      </p:sp>
      <p:sp>
        <p:nvSpPr>
          <p:cNvPr id="18" name="Pravokutnik 17"/>
          <p:cNvSpPr/>
          <p:nvPr/>
        </p:nvSpPr>
        <p:spPr>
          <a:xfrm>
            <a:off x="1403648" y="3284984"/>
            <a:ext cx="7560840" cy="28803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hr-HR" sz="1600" dirty="0" smtClean="0">
                <a:solidFill>
                  <a:schemeClr val="tx1"/>
                </a:solidFill>
              </a:rPr>
              <a:t>Zdravstveno turistički centar Biograd na Moru                                                     339.563,50 kn                                                     </a:t>
            </a:r>
            <a:endParaRPr lang="hr-HR" sz="1600" dirty="0">
              <a:solidFill>
                <a:schemeClr val="tx1"/>
              </a:solidFill>
            </a:endParaRPr>
          </a:p>
        </p:txBody>
      </p:sp>
      <p:pic>
        <p:nvPicPr>
          <p:cNvPr id="28" name="Slika 2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64288" y="116632"/>
            <a:ext cx="504056" cy="633001"/>
          </a:xfrm>
          <a:prstGeom prst="rect">
            <a:avLst/>
          </a:prstGeom>
        </p:spPr>
      </p:pic>
      <p:sp>
        <p:nvSpPr>
          <p:cNvPr id="29" name="Pravokutnik 28"/>
          <p:cNvSpPr/>
          <p:nvPr/>
        </p:nvSpPr>
        <p:spPr>
          <a:xfrm>
            <a:off x="7668344" y="116632"/>
            <a:ext cx="120588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r-HR" b="1" dirty="0" smtClean="0">
                <a:solidFill>
                  <a:srgbClr val="002060"/>
                </a:solidFill>
                <a:latin typeface="Gabriola" panose="04040605051002020D02" pitchFamily="82" charset="0"/>
              </a:rPr>
              <a:t>Zadarska </a:t>
            </a:r>
          </a:p>
          <a:p>
            <a:r>
              <a:rPr lang="hr-HR" b="1" dirty="0" smtClean="0">
                <a:solidFill>
                  <a:srgbClr val="002060"/>
                </a:solidFill>
                <a:latin typeface="Gabriola" panose="04040605051002020D02" pitchFamily="82" charset="0"/>
              </a:rPr>
              <a:t>županija</a:t>
            </a:r>
            <a:endParaRPr lang="en-US" b="1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sp>
        <p:nvSpPr>
          <p:cNvPr id="30" name="Pravokutnik 29"/>
          <p:cNvSpPr/>
          <p:nvPr/>
        </p:nvSpPr>
        <p:spPr>
          <a:xfrm>
            <a:off x="1403648" y="3573016"/>
            <a:ext cx="7560840" cy="28803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hr-HR" sz="1600" dirty="0" smtClean="0">
                <a:solidFill>
                  <a:schemeClr val="tx1"/>
                </a:solidFill>
              </a:rPr>
              <a:t>NIP – Natura 2000, KULA BUTA                                                                               284.981,25 kn                                                     </a:t>
            </a:r>
            <a:endParaRPr lang="hr-HR" sz="1600" dirty="0">
              <a:solidFill>
                <a:schemeClr val="tx1"/>
              </a:solidFill>
            </a:endParaRPr>
          </a:p>
        </p:txBody>
      </p:sp>
      <p:sp>
        <p:nvSpPr>
          <p:cNvPr id="31" name="Pravokutnik 30"/>
          <p:cNvSpPr/>
          <p:nvPr/>
        </p:nvSpPr>
        <p:spPr>
          <a:xfrm>
            <a:off x="1403648" y="3861048"/>
            <a:ext cx="7560840" cy="28803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hr-HR" sz="1600" dirty="0" smtClean="0">
                <a:solidFill>
                  <a:schemeClr val="tx1"/>
                </a:solidFill>
              </a:rPr>
              <a:t>Projekt ICT                                                                                                                     16.023,89 kn                                                     </a:t>
            </a:r>
            <a:endParaRPr lang="hr-HR" sz="1600" dirty="0">
              <a:solidFill>
                <a:schemeClr val="tx1"/>
              </a:solidFill>
            </a:endParaRPr>
          </a:p>
        </p:txBody>
      </p:sp>
      <p:sp>
        <p:nvSpPr>
          <p:cNvPr id="17" name="Pravokutnik 16"/>
          <p:cNvSpPr/>
          <p:nvPr/>
        </p:nvSpPr>
        <p:spPr>
          <a:xfrm>
            <a:off x="1403648" y="4149080"/>
            <a:ext cx="7560840" cy="28803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hr-HR" sz="1600" dirty="0" smtClean="0">
                <a:solidFill>
                  <a:schemeClr val="tx1"/>
                </a:solidFill>
              </a:rPr>
              <a:t>Inkluzija  - korak bliže društvu bez prepreka                                                         196.785,07 kn                                                        </a:t>
            </a:r>
            <a:endParaRPr lang="hr-HR" sz="1600" dirty="0">
              <a:solidFill>
                <a:schemeClr val="tx1"/>
              </a:solidFill>
            </a:endParaRPr>
          </a:p>
        </p:txBody>
      </p:sp>
      <p:sp>
        <p:nvSpPr>
          <p:cNvPr id="19" name="Pravokutnik 18"/>
          <p:cNvSpPr/>
          <p:nvPr/>
        </p:nvSpPr>
        <p:spPr>
          <a:xfrm>
            <a:off x="1403648" y="4437112"/>
            <a:ext cx="7560840" cy="28803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hr-HR" sz="1600" dirty="0" smtClean="0">
                <a:solidFill>
                  <a:schemeClr val="tx1"/>
                </a:solidFill>
              </a:rPr>
              <a:t>Upravljajmo budućnosti – SŠ Kneza Branimira Benkovac                                   583.479,86 kn</a:t>
            </a:r>
            <a:endParaRPr lang="hr-HR" sz="1600" dirty="0">
              <a:solidFill>
                <a:schemeClr val="tx1"/>
              </a:solidFill>
            </a:endParaRPr>
          </a:p>
        </p:txBody>
      </p:sp>
      <p:sp>
        <p:nvSpPr>
          <p:cNvPr id="20" name="Pravokutnik 19"/>
          <p:cNvSpPr/>
          <p:nvPr/>
        </p:nvSpPr>
        <p:spPr>
          <a:xfrm>
            <a:off x="1403648" y="4725144"/>
            <a:ext cx="7560840" cy="28803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hr-HR" sz="1600" dirty="0" smtClean="0">
                <a:solidFill>
                  <a:schemeClr val="tx1"/>
                </a:solidFill>
              </a:rPr>
              <a:t>Primjena inov. metoda podučavanja komunikacije – PPVŠ Stanka Ožanića     309.474,56 kn</a:t>
            </a:r>
            <a:endParaRPr lang="hr-HR" sz="1600" dirty="0">
              <a:solidFill>
                <a:schemeClr val="tx1"/>
              </a:solidFill>
            </a:endParaRPr>
          </a:p>
        </p:txBody>
      </p:sp>
      <p:sp>
        <p:nvSpPr>
          <p:cNvPr id="21" name="Pravokutnik 20"/>
          <p:cNvSpPr/>
          <p:nvPr/>
        </p:nvSpPr>
        <p:spPr>
          <a:xfrm>
            <a:off x="1403648" y="5013176"/>
            <a:ext cx="7560840" cy="28803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hr-HR" sz="1600" dirty="0" smtClean="0">
                <a:solidFill>
                  <a:schemeClr val="tx1"/>
                </a:solidFill>
              </a:rPr>
              <a:t>Projekt E MOBILE – Strukovna škola Vice Vlatkovića                                           702.628,11 kn</a:t>
            </a:r>
            <a:endParaRPr lang="hr-HR" sz="1600" dirty="0">
              <a:solidFill>
                <a:schemeClr val="tx1"/>
              </a:solidFill>
            </a:endParaRPr>
          </a:p>
        </p:txBody>
      </p:sp>
      <p:sp>
        <p:nvSpPr>
          <p:cNvPr id="22" name="Pravokutnik 21"/>
          <p:cNvSpPr/>
          <p:nvPr/>
        </p:nvSpPr>
        <p:spPr>
          <a:xfrm>
            <a:off x="1403648" y="5301208"/>
            <a:ext cx="7560840" cy="28803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hr-HR" sz="1600" dirty="0" smtClean="0">
                <a:solidFill>
                  <a:schemeClr val="tx1"/>
                </a:solidFill>
              </a:rPr>
              <a:t>Projekt Radio – osnova medijske pismenosti – Prirodoslovno graf. škola        742.864,81 kn   </a:t>
            </a:r>
            <a:endParaRPr lang="hr-HR" sz="1600" dirty="0">
              <a:solidFill>
                <a:schemeClr val="tx1"/>
              </a:solidFill>
            </a:endParaRPr>
          </a:p>
        </p:txBody>
      </p:sp>
      <p:sp>
        <p:nvSpPr>
          <p:cNvPr id="23" name="Pravokutnik 22"/>
          <p:cNvSpPr/>
          <p:nvPr/>
        </p:nvSpPr>
        <p:spPr>
          <a:xfrm>
            <a:off x="1403648" y="5589240"/>
            <a:ext cx="7560840" cy="28803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hr-HR" sz="1600" dirty="0" smtClean="0">
                <a:solidFill>
                  <a:schemeClr val="tx1"/>
                </a:solidFill>
              </a:rPr>
              <a:t>Projekt ERASMUS – Hotelijersko turist. i ugost. škola                                         263.238,35 kn</a:t>
            </a:r>
            <a:endParaRPr lang="hr-HR" sz="1600" dirty="0">
              <a:solidFill>
                <a:schemeClr val="tx1"/>
              </a:solidFill>
            </a:endParaRPr>
          </a:p>
        </p:txBody>
      </p:sp>
      <p:sp>
        <p:nvSpPr>
          <p:cNvPr id="24" name="Pravokutnik 23"/>
          <p:cNvSpPr/>
          <p:nvPr/>
        </p:nvSpPr>
        <p:spPr>
          <a:xfrm>
            <a:off x="1403648" y="5877272"/>
            <a:ext cx="7560840" cy="28803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hr-HR" sz="1600" dirty="0" smtClean="0">
                <a:solidFill>
                  <a:schemeClr val="tx1"/>
                </a:solidFill>
              </a:rPr>
              <a:t>Projekt Erasmus + Gimnazija J. Barakovića                                                              18.070,00 kn                                                      </a:t>
            </a:r>
            <a:endParaRPr lang="hr-HR" sz="1600" dirty="0">
              <a:solidFill>
                <a:schemeClr val="tx1"/>
              </a:solidFill>
            </a:endParaRPr>
          </a:p>
        </p:txBody>
      </p:sp>
      <p:sp>
        <p:nvSpPr>
          <p:cNvPr id="25" name="Pravokutnik 24"/>
          <p:cNvSpPr/>
          <p:nvPr/>
        </p:nvSpPr>
        <p:spPr>
          <a:xfrm>
            <a:off x="1403648" y="6165304"/>
            <a:ext cx="7560840" cy="28803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hr-HR" sz="1600" dirty="0" smtClean="0">
                <a:solidFill>
                  <a:schemeClr val="tx1"/>
                </a:solidFill>
              </a:rPr>
              <a:t>Projekt Listen Stories Engaged – Gimnazija J. Barakovića                                     20.038,96 kn</a:t>
            </a:r>
            <a:endParaRPr lang="hr-HR" sz="16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slow" advClick="0"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7" grpId="0" animBg="1"/>
      <p:bldP spid="26" grpId="0" animBg="1"/>
      <p:bldP spid="33" grpId="0" animBg="1"/>
      <p:bldP spid="48" grpId="0" animBg="1"/>
      <p:bldP spid="15" grpId="0" animBg="1"/>
      <p:bldP spid="16" grpId="0" animBg="1"/>
      <p:bldP spid="18" grpId="0" animBg="1"/>
      <p:bldP spid="30" grpId="0" animBg="1"/>
      <p:bldP spid="31" grpId="0" animBg="1"/>
      <p:bldP spid="17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467544" y="476672"/>
            <a:ext cx="6995120" cy="504056"/>
          </a:xfrm>
        </p:spPr>
        <p:txBody>
          <a:bodyPr>
            <a:noAutofit/>
          </a:bodyPr>
          <a:lstStyle/>
          <a:p>
            <a:pPr algn="l"/>
            <a:r>
              <a:rPr lang="hr-HR" sz="2000" b="1" dirty="0" smtClean="0"/>
              <a:t/>
            </a:r>
            <a:br>
              <a:rPr lang="hr-HR" sz="2000" b="1" dirty="0" smtClean="0"/>
            </a:br>
            <a:r>
              <a:rPr lang="hr-HR" sz="2000" b="1" dirty="0" smtClean="0"/>
              <a:t>Razvojni projekti izvršeni u Proračunu Zadarske županije </a:t>
            </a:r>
            <a:br>
              <a:rPr lang="hr-HR" sz="2000" b="1" dirty="0" smtClean="0"/>
            </a:br>
            <a:r>
              <a:rPr lang="hr-HR" sz="2000" b="1" dirty="0" smtClean="0"/>
              <a:t>za 2015. godinu </a:t>
            </a:r>
            <a:r>
              <a:rPr lang="hr-HR" sz="2000" dirty="0" smtClean="0"/>
              <a:t/>
            </a:r>
            <a:br>
              <a:rPr lang="hr-HR" sz="2000" dirty="0" smtClean="0"/>
            </a:br>
            <a:endParaRPr lang="hr-HR" sz="2000" dirty="0"/>
          </a:p>
        </p:txBody>
      </p:sp>
      <p:sp>
        <p:nvSpPr>
          <p:cNvPr id="819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hr-HR" dirty="0"/>
          </a:p>
        </p:txBody>
      </p:sp>
      <p:sp>
        <p:nvSpPr>
          <p:cNvPr id="13" name="TextBox 12"/>
          <p:cNvSpPr txBox="1"/>
          <p:nvPr/>
        </p:nvSpPr>
        <p:spPr>
          <a:xfrm>
            <a:off x="0" y="6488668"/>
            <a:ext cx="3714744" cy="369332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hr-HR" b="1" u="sng" dirty="0" smtClean="0">
                <a:solidFill>
                  <a:srgbClr val="002060"/>
                </a:solidFill>
                <a:latin typeface="Gabriola" panose="04040605051002020D02" pitchFamily="82" charset="0"/>
              </a:rPr>
              <a:t>Upravni odjel za proračun i financije</a:t>
            </a:r>
            <a:endParaRPr lang="en-US" b="1" u="sng" dirty="0" smtClean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sp>
        <p:nvSpPr>
          <p:cNvPr id="19" name="Pravokutnik 18"/>
          <p:cNvSpPr/>
          <p:nvPr/>
        </p:nvSpPr>
        <p:spPr>
          <a:xfrm>
            <a:off x="251520" y="1628800"/>
            <a:ext cx="8712968" cy="36004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sz="1600" b="1" dirty="0" smtClean="0">
                <a:solidFill>
                  <a:schemeClr val="tx1"/>
                </a:solidFill>
              </a:rPr>
              <a:t>Prioritet 4.2. Unapređenje zaštite okoliša i povećanje energetske učinkovitosti              3.868.718,79 kn                     </a:t>
            </a:r>
            <a:endParaRPr lang="hr-HR" sz="1600" b="1" dirty="0">
              <a:solidFill>
                <a:schemeClr val="tx1"/>
              </a:solidFill>
            </a:endParaRPr>
          </a:p>
        </p:txBody>
      </p:sp>
      <p:sp>
        <p:nvSpPr>
          <p:cNvPr id="20" name="Pravokutnik 19"/>
          <p:cNvSpPr/>
          <p:nvPr/>
        </p:nvSpPr>
        <p:spPr>
          <a:xfrm>
            <a:off x="1403648" y="1988840"/>
            <a:ext cx="7560840" cy="28803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hr-HR" sz="1600" dirty="0" smtClean="0">
                <a:solidFill>
                  <a:schemeClr val="tx1"/>
                </a:solidFill>
              </a:rPr>
              <a:t>Projekt HAZADR                                                                                                         985.715,68 kn                                                                                                         </a:t>
            </a:r>
            <a:endParaRPr lang="hr-HR" sz="1600" dirty="0">
              <a:solidFill>
                <a:schemeClr val="tx1"/>
              </a:solidFill>
            </a:endParaRPr>
          </a:p>
        </p:txBody>
      </p:sp>
      <p:sp>
        <p:nvSpPr>
          <p:cNvPr id="21" name="Pravokutnik 20"/>
          <p:cNvSpPr/>
          <p:nvPr/>
        </p:nvSpPr>
        <p:spPr>
          <a:xfrm>
            <a:off x="1403648" y="2276872"/>
            <a:ext cx="7560840" cy="28803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hr-HR" sz="1600" dirty="0" smtClean="0">
                <a:solidFill>
                  <a:schemeClr val="tx1"/>
                </a:solidFill>
              </a:rPr>
              <a:t>Projekt ISCOPE                                                                                                              52.349,79 kn                                                                                                             </a:t>
            </a:r>
            <a:endParaRPr lang="hr-HR" sz="1600" dirty="0">
              <a:solidFill>
                <a:schemeClr val="tx1"/>
              </a:solidFill>
            </a:endParaRPr>
          </a:p>
        </p:txBody>
      </p:sp>
      <p:sp>
        <p:nvSpPr>
          <p:cNvPr id="22" name="Pravokutnik 21"/>
          <p:cNvSpPr/>
          <p:nvPr/>
        </p:nvSpPr>
        <p:spPr>
          <a:xfrm>
            <a:off x="1403648" y="2564904"/>
            <a:ext cx="7560840" cy="28803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hr-HR" sz="1600" dirty="0" smtClean="0">
                <a:solidFill>
                  <a:schemeClr val="tx1"/>
                </a:solidFill>
              </a:rPr>
              <a:t>Projekt BLUENE                                                                                                        428.984,12 kn                                                                                                                                                                                </a:t>
            </a:r>
            <a:endParaRPr lang="hr-HR" sz="1600" dirty="0">
              <a:solidFill>
                <a:schemeClr val="tx1"/>
              </a:solidFill>
            </a:endParaRPr>
          </a:p>
        </p:txBody>
      </p:sp>
      <p:sp>
        <p:nvSpPr>
          <p:cNvPr id="23" name="Pravokutnik 22"/>
          <p:cNvSpPr/>
          <p:nvPr/>
        </p:nvSpPr>
        <p:spPr>
          <a:xfrm>
            <a:off x="1403648" y="2852936"/>
            <a:ext cx="7560840" cy="28803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hr-HR" sz="1600" dirty="0" smtClean="0">
                <a:solidFill>
                  <a:schemeClr val="tx1"/>
                </a:solidFill>
              </a:rPr>
              <a:t>Projekt </a:t>
            </a:r>
            <a:r>
              <a:rPr lang="hr-HR" sz="1600" i="1" dirty="0" smtClean="0">
                <a:solidFill>
                  <a:schemeClr val="tx1"/>
                </a:solidFill>
              </a:rPr>
              <a:t>Republic med                                                                                               </a:t>
            </a:r>
            <a:r>
              <a:rPr lang="hr-HR" sz="1600" i="1" dirty="0" smtClean="0">
                <a:solidFill>
                  <a:schemeClr val="tx1"/>
                </a:solidFill>
              </a:rPr>
              <a:t> </a:t>
            </a:r>
            <a:r>
              <a:rPr lang="hr-HR" sz="1600" dirty="0" smtClean="0">
                <a:solidFill>
                  <a:schemeClr val="tx1"/>
                </a:solidFill>
              </a:rPr>
              <a:t>354.034,83 kn</a:t>
            </a:r>
            <a:r>
              <a:rPr lang="hr-HR" sz="1600" i="1" dirty="0" smtClean="0">
                <a:solidFill>
                  <a:schemeClr val="tx1"/>
                </a:solidFill>
              </a:rPr>
              <a:t>                                                                                                 </a:t>
            </a:r>
            <a:endParaRPr lang="hr-HR" sz="1600" dirty="0">
              <a:solidFill>
                <a:schemeClr val="tx1"/>
              </a:solidFill>
            </a:endParaRPr>
          </a:p>
        </p:txBody>
      </p:sp>
      <p:sp>
        <p:nvSpPr>
          <p:cNvPr id="24" name="Pravokutnik 23"/>
          <p:cNvSpPr/>
          <p:nvPr/>
        </p:nvSpPr>
        <p:spPr>
          <a:xfrm>
            <a:off x="1403648" y="3140968"/>
            <a:ext cx="7560840" cy="28803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hr-HR" sz="1600" dirty="0" smtClean="0">
                <a:solidFill>
                  <a:schemeClr val="tx1"/>
                </a:solidFill>
              </a:rPr>
              <a:t>Energetski projekti                                                                                                 1.646.703,54 kn                                                                                                     </a:t>
            </a:r>
            <a:endParaRPr lang="hr-HR" sz="1600" dirty="0">
              <a:solidFill>
                <a:schemeClr val="tx1"/>
              </a:solidFill>
            </a:endParaRPr>
          </a:p>
        </p:txBody>
      </p:sp>
      <p:sp>
        <p:nvSpPr>
          <p:cNvPr id="25" name="Pravokutnik 24"/>
          <p:cNvSpPr/>
          <p:nvPr/>
        </p:nvSpPr>
        <p:spPr>
          <a:xfrm>
            <a:off x="1403648" y="3429000"/>
            <a:ext cx="7560840" cy="28803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hr-HR" sz="1600" dirty="0" smtClean="0">
                <a:solidFill>
                  <a:schemeClr val="tx1"/>
                </a:solidFill>
              </a:rPr>
              <a:t>Projekt CB GREEN                                                                                                         93.889,90 kn                                                                                                              </a:t>
            </a:r>
            <a:endParaRPr lang="hr-HR" sz="1600" dirty="0">
              <a:solidFill>
                <a:schemeClr val="tx1"/>
              </a:solidFill>
            </a:endParaRPr>
          </a:p>
        </p:txBody>
      </p:sp>
      <p:pic>
        <p:nvPicPr>
          <p:cNvPr id="28" name="Slika 2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64288" y="116632"/>
            <a:ext cx="504056" cy="633001"/>
          </a:xfrm>
          <a:prstGeom prst="rect">
            <a:avLst/>
          </a:prstGeom>
        </p:spPr>
      </p:pic>
      <p:sp>
        <p:nvSpPr>
          <p:cNvPr id="29" name="Pravokutnik 28"/>
          <p:cNvSpPr/>
          <p:nvPr/>
        </p:nvSpPr>
        <p:spPr>
          <a:xfrm>
            <a:off x="7668344" y="116632"/>
            <a:ext cx="120588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r-HR" b="1" dirty="0" smtClean="0">
                <a:solidFill>
                  <a:srgbClr val="002060"/>
                </a:solidFill>
                <a:latin typeface="Gabriola" panose="04040605051002020D02" pitchFamily="82" charset="0"/>
              </a:rPr>
              <a:t>Zadarska </a:t>
            </a:r>
          </a:p>
          <a:p>
            <a:r>
              <a:rPr lang="hr-HR" b="1" dirty="0" smtClean="0">
                <a:solidFill>
                  <a:srgbClr val="002060"/>
                </a:solidFill>
                <a:latin typeface="Gabriola" panose="04040605051002020D02" pitchFamily="82" charset="0"/>
              </a:rPr>
              <a:t>županija</a:t>
            </a:r>
            <a:endParaRPr lang="en-US" b="1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sp>
        <p:nvSpPr>
          <p:cNvPr id="32" name="Pravokutnik 31"/>
          <p:cNvSpPr/>
          <p:nvPr/>
        </p:nvSpPr>
        <p:spPr>
          <a:xfrm>
            <a:off x="1403648" y="3717032"/>
            <a:ext cx="7560840" cy="28803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hr-HR" sz="1600" dirty="0" smtClean="0">
                <a:solidFill>
                  <a:schemeClr val="tx1"/>
                </a:solidFill>
              </a:rPr>
              <a:t>Projekt ROOFOFROCK                                                                                               307.040,93 kn                                                                                                              </a:t>
            </a:r>
            <a:endParaRPr lang="hr-HR" sz="16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slow" advClick="0"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32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txBody>
          <a:bodyPr>
            <a:normAutofit fontScale="90000"/>
          </a:bodyPr>
          <a:lstStyle/>
          <a:p>
            <a:r>
              <a:rPr lang="hr-HR" dirty="0" smtClean="0"/>
              <a:t/>
            </a:r>
            <a:br>
              <a:rPr lang="hr-HR" dirty="0" smtClean="0"/>
            </a:br>
            <a:r>
              <a:rPr lang="hr-HR" dirty="0" smtClean="0"/>
              <a:t/>
            </a:r>
            <a:br>
              <a:rPr lang="hr-HR" dirty="0" smtClean="0"/>
            </a:br>
            <a:endParaRPr lang="hr-HR" dirty="0"/>
          </a:p>
        </p:txBody>
      </p:sp>
      <p:graphicFrame>
        <p:nvGraphicFramePr>
          <p:cNvPr id="6" name="Rezervirano mjesto sadržaja 5"/>
          <p:cNvGraphicFramePr>
            <a:graphicFrameLocks noGrp="1"/>
          </p:cNvGraphicFramePr>
          <p:nvPr>
            <p:ph idx="1"/>
          </p:nvPr>
        </p:nvGraphicFramePr>
        <p:xfrm>
          <a:off x="395536" y="1340768"/>
          <a:ext cx="8352928" cy="489654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4" name="Pravokutnik 3"/>
          <p:cNvSpPr/>
          <p:nvPr/>
        </p:nvSpPr>
        <p:spPr>
          <a:xfrm>
            <a:off x="467544" y="332656"/>
            <a:ext cx="748883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r-HR" sz="2000" b="1" dirty="0" smtClean="0">
                <a:latin typeface="+mj-lt"/>
              </a:rPr>
              <a:t>Grafikon 5. Prikaz udjela pojedinih ciljeva u Razvojnim </a:t>
            </a:r>
          </a:p>
          <a:p>
            <a:r>
              <a:rPr lang="hr-HR" sz="2000" b="1" dirty="0" smtClean="0">
                <a:latin typeface="+mj-lt"/>
              </a:rPr>
              <a:t>                     Projektima za 2015. godinu</a:t>
            </a:r>
            <a:endParaRPr lang="hr-HR" sz="2000" dirty="0">
              <a:latin typeface="+mj-lt"/>
            </a:endParaRPr>
          </a:p>
        </p:txBody>
      </p:sp>
      <p:pic>
        <p:nvPicPr>
          <p:cNvPr id="5" name="Slika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64288" y="116632"/>
            <a:ext cx="504056" cy="633001"/>
          </a:xfrm>
          <a:prstGeom prst="rect">
            <a:avLst/>
          </a:prstGeom>
        </p:spPr>
      </p:pic>
      <p:sp>
        <p:nvSpPr>
          <p:cNvPr id="7" name="Pravokutnik 6"/>
          <p:cNvSpPr/>
          <p:nvPr/>
        </p:nvSpPr>
        <p:spPr>
          <a:xfrm>
            <a:off x="7668344" y="116632"/>
            <a:ext cx="113387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r-HR" b="1" dirty="0" smtClean="0">
                <a:solidFill>
                  <a:srgbClr val="002060"/>
                </a:solidFill>
                <a:latin typeface="Gabriola" panose="04040605051002020D02" pitchFamily="82" charset="0"/>
              </a:rPr>
              <a:t>Zadarska </a:t>
            </a:r>
          </a:p>
          <a:p>
            <a:r>
              <a:rPr lang="hr-HR" b="1" dirty="0" smtClean="0">
                <a:solidFill>
                  <a:srgbClr val="002060"/>
                </a:solidFill>
                <a:latin typeface="Gabriola" panose="04040605051002020D02" pitchFamily="82" charset="0"/>
              </a:rPr>
              <a:t>županija</a:t>
            </a:r>
            <a:endParaRPr lang="en-US" b="1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sp>
        <p:nvSpPr>
          <p:cNvPr id="8" name="Pravokutnik 7"/>
          <p:cNvSpPr/>
          <p:nvPr/>
        </p:nvSpPr>
        <p:spPr>
          <a:xfrm>
            <a:off x="0" y="6488668"/>
            <a:ext cx="304762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hr-HR" b="1" u="sng" dirty="0" smtClean="0">
                <a:solidFill>
                  <a:srgbClr val="002060"/>
                </a:solidFill>
                <a:latin typeface="Gabriola" panose="04040605051002020D02" pitchFamily="82" charset="0"/>
              </a:rPr>
              <a:t>Upravni odjel za proračun i financije</a:t>
            </a:r>
            <a:endParaRPr lang="en-US" b="1" u="sng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Slika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64288" y="116632"/>
            <a:ext cx="504056" cy="633001"/>
          </a:xfrm>
          <a:prstGeom prst="rect">
            <a:avLst/>
          </a:prstGeom>
        </p:spPr>
      </p:pic>
      <p:sp>
        <p:nvSpPr>
          <p:cNvPr id="4" name="TextBox 12"/>
          <p:cNvSpPr txBox="1"/>
          <p:nvPr/>
        </p:nvSpPr>
        <p:spPr>
          <a:xfrm>
            <a:off x="7668344" y="116632"/>
            <a:ext cx="14756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dirty="0" smtClean="0">
                <a:solidFill>
                  <a:srgbClr val="002060"/>
                </a:solidFill>
                <a:latin typeface="Gabriola" panose="04040605051002020D02" pitchFamily="82" charset="0"/>
              </a:rPr>
              <a:t>Zadarska     županija</a:t>
            </a:r>
            <a:endParaRPr lang="en-US" b="1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sp>
        <p:nvSpPr>
          <p:cNvPr id="5" name="TextBox 12"/>
          <p:cNvSpPr txBox="1"/>
          <p:nvPr/>
        </p:nvSpPr>
        <p:spPr>
          <a:xfrm>
            <a:off x="0" y="6488668"/>
            <a:ext cx="37147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u="sng" dirty="0" smtClean="0">
                <a:solidFill>
                  <a:srgbClr val="002060"/>
                </a:solidFill>
                <a:latin typeface="Gabriola" panose="04040605051002020D02" pitchFamily="82" charset="0"/>
              </a:rPr>
              <a:t>Upravni odjel za proračun i financije</a:t>
            </a:r>
            <a:endParaRPr lang="en-US" b="1" u="sng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sp>
        <p:nvSpPr>
          <p:cNvPr id="7" name="Pravokutnik 6"/>
          <p:cNvSpPr/>
          <p:nvPr/>
        </p:nvSpPr>
        <p:spPr>
          <a:xfrm>
            <a:off x="683567" y="2348880"/>
            <a:ext cx="7960961" cy="1296144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Hvala na pažnji !</a:t>
            </a:r>
          </a:p>
          <a:p>
            <a:r>
              <a:rPr lang="hr-HR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Dodatne i detaljnije informacije možete pronaći na službenoj mrežnoj stranici Zadarske županije</a:t>
            </a:r>
            <a:endParaRPr lang="hr-HR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Pravokutnik 7"/>
          <p:cNvSpPr/>
          <p:nvPr/>
        </p:nvSpPr>
        <p:spPr>
          <a:xfrm>
            <a:off x="684076" y="3789040"/>
            <a:ext cx="727280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r-HR" dirty="0"/>
              <a:t>http://</a:t>
            </a:r>
            <a:r>
              <a:rPr lang="hr-HR" dirty="0">
                <a:hlinkClick r:id="rId3"/>
              </a:rPr>
              <a:t>zadarska-zupanija.hr/component/k2/item/540-proracun-vodic-za-gradane</a:t>
            </a:r>
            <a:endParaRPr lang="hr-HR" dirty="0"/>
          </a:p>
        </p:txBody>
      </p:sp>
    </p:spTree>
    <p:extLst>
      <p:ext uri="{BB962C8B-B14F-4D97-AF65-F5344CB8AC3E}">
        <p14:creationId xmlns:p14="http://schemas.microsoft.com/office/powerpoint/2010/main" val="28850391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e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e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e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9082</TotalTime>
  <Words>1397</Words>
  <Application>Microsoft Office PowerPoint</Application>
  <PresentationFormat>Prikaz na zaslonu (4:3)</PresentationFormat>
  <Paragraphs>393</Paragraphs>
  <Slides>15</Slides>
  <Notes>5</Notes>
  <HiddenSlides>0</HiddenSlides>
  <MMClips>0</MMClips>
  <ScaleCrop>false</ScaleCrop>
  <HeadingPairs>
    <vt:vector size="6" baseType="variant">
      <vt:variant>
        <vt:lpstr>Korišteni fontovi</vt:lpstr>
      </vt:variant>
      <vt:variant>
        <vt:i4>4</vt:i4>
      </vt:variant>
      <vt:variant>
        <vt:lpstr>Tema</vt:lpstr>
      </vt:variant>
      <vt:variant>
        <vt:i4>1</vt:i4>
      </vt:variant>
      <vt:variant>
        <vt:lpstr>Naslovi slajdova</vt:lpstr>
      </vt:variant>
      <vt:variant>
        <vt:i4>15</vt:i4>
      </vt:variant>
    </vt:vector>
  </HeadingPairs>
  <TitlesOfParts>
    <vt:vector size="20" baseType="lpstr">
      <vt:lpstr>Arial</vt:lpstr>
      <vt:lpstr>Calibri</vt:lpstr>
      <vt:lpstr>Gabriola</vt:lpstr>
      <vt:lpstr>Times New Roman</vt:lpstr>
      <vt:lpstr>Office tema</vt:lpstr>
      <vt:lpstr>    REPUBLIKA HRVATSKA ZADARSKA ŽUPANIJA  GODIŠNJI IZVJEŠTAJ O IZVRŠENJU PRORAČUNA ZADARSKE ŽUPANIJE ZA 2015. GODINU - vodič za građane - </vt:lpstr>
      <vt:lpstr>Godišnji izvještaj o izvršenju proračuna Zadarske županije za 2015. godinu</vt:lpstr>
      <vt:lpstr>  Odnos planiranih i izvršenih prihoda  i primitaka za 2015. godinu  </vt:lpstr>
      <vt:lpstr> Odnos planiranih i izvršenih rashoda i izdataka za 2015. godinu </vt:lpstr>
      <vt:lpstr>  </vt:lpstr>
      <vt:lpstr>  </vt:lpstr>
      <vt:lpstr>  </vt:lpstr>
      <vt:lpstr> Razvojni projekti izvršeni u Proračunu Zadarske županije za 2015. godinu </vt:lpstr>
      <vt:lpstr> Razvojni projekti izvršeni u Proračunu Zadarske županije  za 2015. godinu </vt:lpstr>
      <vt:lpstr> Razvojni projekti izvršeni u Proračunu Zadarske županije  za 2015. godinu </vt:lpstr>
      <vt:lpstr> Razvojni projekti izvršeni u Proračunu Zadarske županije  za 2015. godinu  </vt:lpstr>
      <vt:lpstr> Razvojni projekti izvršeni u Proračunu Zadarske županije  za 2015. godinu  </vt:lpstr>
      <vt:lpstr> Razvojni projekti izvršeni u Proračunu Zadarske županije  za 2015. godinu  </vt:lpstr>
      <vt:lpstr>  </vt:lpstr>
      <vt:lpstr>PowerPointova prezentacija</vt:lpstr>
    </vt:vector>
  </TitlesOfParts>
  <Company>ZADARSKA ŽUPANIJA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POLUGODIŠNJI IZVJEŠTAJ O IZVRŠENJU PRORAČUNA ZADARSKE ŽUPANIJE ZA 2014. g.</dc:title>
  <dc:creator>Katarina</dc:creator>
  <cp:lastModifiedBy>Nikica Miletić</cp:lastModifiedBy>
  <cp:revision>1000</cp:revision>
  <dcterms:created xsi:type="dcterms:W3CDTF">2014-10-06T07:52:48Z</dcterms:created>
  <dcterms:modified xsi:type="dcterms:W3CDTF">2016-05-16T12:44:16Z</dcterms:modified>
</cp:coreProperties>
</file>