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0" r:id="rId2"/>
    <p:sldId id="329" r:id="rId3"/>
    <p:sldId id="331" r:id="rId4"/>
    <p:sldId id="339" r:id="rId5"/>
    <p:sldId id="340" r:id="rId6"/>
    <p:sldId id="330" r:id="rId7"/>
    <p:sldId id="328" r:id="rId8"/>
    <p:sldId id="335" r:id="rId9"/>
    <p:sldId id="337" r:id="rId10"/>
    <p:sldId id="336" r:id="rId11"/>
    <p:sldId id="348" r:id="rId12"/>
    <p:sldId id="341" r:id="rId13"/>
    <p:sldId id="342" r:id="rId14"/>
    <p:sldId id="343" r:id="rId15"/>
    <p:sldId id="344" r:id="rId16"/>
    <p:sldId id="345" r:id="rId17"/>
    <p:sldId id="346" r:id="rId18"/>
    <p:sldId id="347" r:id="rId19"/>
    <p:sldId id="327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5222" autoAdjust="0"/>
  </p:normalViewPr>
  <p:slideViewPr>
    <p:cSldViewPr>
      <p:cViewPr varScale="1">
        <p:scale>
          <a:sx n="111" d="100"/>
          <a:sy n="111" d="100"/>
        </p:scale>
        <p:origin x="123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66297852.120000012</c:v>
                </c:pt>
                <c:pt idx="1">
                  <c:v>150977953.96000001</c:v>
                </c:pt>
                <c:pt idx="2">
                  <c:v>11148725.77</c:v>
                </c:pt>
                <c:pt idx="3">
                  <c:v>71921164.720000014</c:v>
                </c:pt>
                <c:pt idx="4">
                  <c:v>61594933.240000002</c:v>
                </c:pt>
                <c:pt idx="5">
                  <c:v>428680514.58999979</c:v>
                </c:pt>
                <c:pt idx="6">
                  <c:v>250000</c:v>
                </c:pt>
                <c:pt idx="7">
                  <c:v>1020386</c:v>
                </c:pt>
                <c:pt idx="8">
                  <c:v>6700000</c:v>
                </c:pt>
                <c:pt idx="9">
                  <c:v>9863469.5999999922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66530000</c:v>
                </c:pt>
                <c:pt idx="1">
                  <c:v>160822327.72</c:v>
                </c:pt>
                <c:pt idx="2">
                  <c:v>11214465.689999992</c:v>
                </c:pt>
                <c:pt idx="3">
                  <c:v>69468601.549999997</c:v>
                </c:pt>
                <c:pt idx="4">
                  <c:v>60603072</c:v>
                </c:pt>
                <c:pt idx="5">
                  <c:v>436587974.56</c:v>
                </c:pt>
                <c:pt idx="6">
                  <c:v>650000</c:v>
                </c:pt>
                <c:pt idx="7">
                  <c:v>1017261.54</c:v>
                </c:pt>
                <c:pt idx="8">
                  <c:v>3200000</c:v>
                </c:pt>
                <c:pt idx="9">
                  <c:v>14556296.939999992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21349224"/>
        <c:axId val="321344128"/>
      </c:barChart>
      <c:catAx>
        <c:axId val="321349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21344128"/>
        <c:crosses val="autoZero"/>
        <c:auto val="1"/>
        <c:lblAlgn val="ctr"/>
        <c:lblOffset val="100"/>
        <c:noMultiLvlLbl val="0"/>
      </c:catAx>
      <c:valAx>
        <c:axId val="32134412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 smtClean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21349224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List1!$A$2:$A$8</c:f>
              <c:numCache>
                <c:formatCode>General</c:formatCode>
                <c:ptCount val="7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</c:numCache>
            </c:numRef>
          </c:cat>
          <c:val>
            <c:numRef>
              <c:f>List1!$B$2:$B$8</c:f>
              <c:numCache>
                <c:formatCode>#,##0.00</c:formatCode>
                <c:ptCount val="7"/>
                <c:pt idx="0">
                  <c:v>342936018.42999977</c:v>
                </c:pt>
                <c:pt idx="1">
                  <c:v>331299076.22000003</c:v>
                </c:pt>
                <c:pt idx="2">
                  <c:v>1361320.31</c:v>
                </c:pt>
                <c:pt idx="3">
                  <c:v>13166000</c:v>
                </c:pt>
                <c:pt idx="4">
                  <c:v>14085348.27</c:v>
                </c:pt>
                <c:pt idx="5">
                  <c:v>15877690.65</c:v>
                </c:pt>
                <c:pt idx="6">
                  <c:v>27354131.260000002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invertIfNegative val="0"/>
          <c:cat>
            <c:numRef>
              <c:f>List1!$A$2:$A$8</c:f>
              <c:numCache>
                <c:formatCode>General</c:formatCode>
                <c:ptCount val="7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</c:numCache>
            </c:numRef>
          </c:cat>
          <c:val>
            <c:numRef>
              <c:f>List1!$C$2:$C$8</c:f>
              <c:numCache>
                <c:formatCode>#,##0.00</c:formatCode>
                <c:ptCount val="7"/>
                <c:pt idx="0">
                  <c:v>348840494.30000001</c:v>
                </c:pt>
                <c:pt idx="1">
                  <c:v>318618919.38999999</c:v>
                </c:pt>
                <c:pt idx="2">
                  <c:v>1442702.53</c:v>
                </c:pt>
                <c:pt idx="3">
                  <c:v>2582064.5299999998</c:v>
                </c:pt>
                <c:pt idx="4">
                  <c:v>12980191.130000001</c:v>
                </c:pt>
                <c:pt idx="5">
                  <c:v>14602988</c:v>
                </c:pt>
                <c:pt idx="6">
                  <c:v>24323973.309999999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1346480"/>
        <c:axId val="321349616"/>
      </c:barChart>
      <c:catAx>
        <c:axId val="321346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21349616"/>
        <c:crosses val="autoZero"/>
        <c:auto val="1"/>
        <c:lblAlgn val="ctr"/>
        <c:lblOffset val="100"/>
        <c:noMultiLvlLbl val="0"/>
      </c:catAx>
      <c:valAx>
        <c:axId val="321349616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21346480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55"/>
          <c:y val="0.13724727753561194"/>
          <c:w val="0.72584668171790356"/>
          <c:h val="0.7430280735090779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List1!$B$2:$B$12</c:f>
              <c:numCache>
                <c:formatCode>General</c:formatCode>
                <c:ptCount val="11"/>
                <c:pt idx="0" formatCode="#,##0.00">
                  <c:v>4797319.74</c:v>
                </c:pt>
                <c:pt idx="2" formatCode="#,##0.00">
                  <c:v>3200000</c:v>
                </c:pt>
                <c:pt idx="3" formatCode="#,##0.00">
                  <c:v>0</c:v>
                </c:pt>
                <c:pt idx="4" formatCode="#,##0.00">
                  <c:v>150000</c:v>
                </c:pt>
                <c:pt idx="5" formatCode="#,##0.00">
                  <c:v>0</c:v>
                </c:pt>
                <c:pt idx="6" formatCode="#,##0.00">
                  <c:v>0</c:v>
                </c:pt>
                <c:pt idx="7" formatCode="#,##0.00">
                  <c:v>10679187.68</c:v>
                </c:pt>
                <c:pt idx="8" formatCode="#,##0.00">
                  <c:v>10974465.689999994</c:v>
                </c:pt>
                <c:pt idx="9" formatCode="#,##0.00">
                  <c:v>36666327.790000021</c:v>
                </c:pt>
                <c:pt idx="10" formatCode="#,##0.00">
                  <c:v>56090000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List1!$C$2:$C$12</c:f>
              <c:numCache>
                <c:formatCode>General</c:formatCode>
                <c:ptCount val="11"/>
                <c:pt idx="0" formatCode="#,##0.00">
                  <c:v>9758977.1999999937</c:v>
                </c:pt>
                <c:pt idx="2" formatCode="#,##0.00">
                  <c:v>0</c:v>
                </c:pt>
                <c:pt idx="3" formatCode="#,##0.00">
                  <c:v>1017261.54</c:v>
                </c:pt>
                <c:pt idx="4" formatCode="#,##0.00">
                  <c:v>500000</c:v>
                </c:pt>
                <c:pt idx="5" formatCode="#,##0.00">
                  <c:v>436587974.56</c:v>
                </c:pt>
                <c:pt idx="6" formatCode="#,##0.00">
                  <c:v>60603072</c:v>
                </c:pt>
                <c:pt idx="7" formatCode="#,##0.00">
                  <c:v>58789413.870000005</c:v>
                </c:pt>
                <c:pt idx="8" formatCode="#,##0.00">
                  <c:v>240000</c:v>
                </c:pt>
                <c:pt idx="9" formatCode="#,##0.00">
                  <c:v>124155999.93000002</c:v>
                </c:pt>
                <c:pt idx="10" formatCode="#,##0.00">
                  <c:v>10440000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1344520"/>
        <c:axId val="321344912"/>
      </c:barChart>
      <c:catAx>
        <c:axId val="3213445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21344912"/>
        <c:crossesAt val="0"/>
        <c:auto val="1"/>
        <c:lblAlgn val="ctr"/>
        <c:lblOffset val="100"/>
        <c:noMultiLvlLbl val="0"/>
      </c:catAx>
      <c:valAx>
        <c:axId val="321344912"/>
        <c:scaling>
          <c:orientation val="minMax"/>
          <c:max val="500000000"/>
          <c:min val="0"/>
        </c:scaling>
        <c:delete val="0"/>
        <c:axPos val="b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21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2134452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>
        <c:manualLayout>
          <c:xMode val="edge"/>
          <c:yMode val="edge"/>
          <c:x val="0.16044199454028976"/>
          <c:y val="3.4088226308187981E-2"/>
          <c:w val="0.64554175615688769"/>
          <c:h val="5.9444171235875802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5370068008316584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5613030176134292E-2"/>
                  <c:y val="-2.844666004852619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963333133925527E-2"/>
                  <c:y val="-1.0430321525828344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730888875595020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578818165502983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31831317114190405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1017515147889551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Pravni i zajednički poslovi (8,3)</c:v>
                </c:pt>
                <c:pt idx="1">
                  <c:v>Razvoj i europski procesi (30,5)</c:v>
                </c:pt>
                <c:pt idx="2">
                  <c:v>More i turizam (6,8)</c:v>
                </c:pt>
                <c:pt idx="3">
                  <c:v>Poljoprivreda (7,5)</c:v>
                </c:pt>
                <c:pt idx="4">
                  <c:v>Gospodarstvo (6,2)</c:v>
                </c:pt>
                <c:pt idx="5">
                  <c:v>Prostorno uređenje (7,9)</c:v>
                </c:pt>
                <c:pt idx="6">
                  <c:v>Zdravstvo i socijalna skrb (612,3)</c:v>
                </c:pt>
                <c:pt idx="7">
                  <c:v>Društvene djelatnosti (121,0)</c:v>
                </c:pt>
                <c:pt idx="8">
                  <c:v>Proračun i financije (22,4)</c:v>
                </c:pt>
                <c:pt idx="9">
                  <c:v>Ured župana (2,3)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1.002909875704844E-2</c:v>
                </c:pt>
                <c:pt idx="1">
                  <c:v>3.6966104432183351E-2</c:v>
                </c:pt>
                <c:pt idx="2">
                  <c:v>8.2877038137391668E-3</c:v>
                </c:pt>
                <c:pt idx="3">
                  <c:v>8.722297314012006E-3</c:v>
                </c:pt>
                <c:pt idx="4">
                  <c:v>7.4698982841205448E-3</c:v>
                </c:pt>
                <c:pt idx="5">
                  <c:v>9.5418502880009748E-3</c:v>
                </c:pt>
                <c:pt idx="6">
                  <c:v>0.74243942642333183</c:v>
                </c:pt>
                <c:pt idx="7">
                  <c:v>0.1466842161644335</c:v>
                </c:pt>
                <c:pt idx="8">
                  <c:v>2.7112057139392468E-2</c:v>
                </c:pt>
                <c:pt idx="9">
                  <c:v>2.747347359485845E-3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22231016"/>
        <c:axId val="357110552"/>
      </c:barChart>
      <c:catAx>
        <c:axId val="3222310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57110552"/>
        <c:crosses val="autoZero"/>
        <c:auto val="1"/>
        <c:lblAlgn val="ctr"/>
        <c:lblOffset val="100"/>
        <c:noMultiLvlLbl val="0"/>
      </c:catAx>
      <c:valAx>
        <c:axId val="357110552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22231016"/>
        <c:crosses val="autoZero"/>
        <c:crossBetween val="between"/>
      </c:valAx>
      <c:spPr>
        <a:solidFill>
          <a:schemeClr val="bg2">
            <a:lumMod val="9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895742892534265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109764543295812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9.065711286492575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9834431688275687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List1!$A$2:$A$9</c:f>
              <c:strCache>
                <c:ptCount val="8"/>
                <c:pt idx="0">
                  <c:v>Zaštita okoliša (5,1)</c:v>
                </c:pt>
                <c:pt idx="1">
                  <c:v>Ekonomski poslovi (14,9)</c:v>
                </c:pt>
                <c:pt idx="2">
                  <c:v>Rekreacija, kultura i religija (16,2)</c:v>
                </c:pt>
                <c:pt idx="3">
                  <c:v>Socijalna zaštita (22,8)</c:v>
                </c:pt>
                <c:pt idx="4">
                  <c:v>Opće i javne usluge (33,1)</c:v>
                </c:pt>
                <c:pt idx="5">
                  <c:v>Usluge unapređ. stan. i zajednice (50,5)</c:v>
                </c:pt>
                <c:pt idx="6">
                  <c:v>Obrazovanje (92,5)</c:v>
                </c:pt>
                <c:pt idx="7">
                  <c:v>Zdravstvo (589,5)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6.1370138240465664E-3</c:v>
                </c:pt>
                <c:pt idx="1">
                  <c:v>1.8104903110410481E-2</c:v>
                </c:pt>
                <c:pt idx="2">
                  <c:v>1.967434982113624E-2</c:v>
                </c:pt>
                <c:pt idx="3">
                  <c:v>2.7618528272600498E-2</c:v>
                </c:pt>
                <c:pt idx="4">
                  <c:v>4.0177110543867085E-2</c:v>
                </c:pt>
                <c:pt idx="5">
                  <c:v>6.128103275328927E-2</c:v>
                </c:pt>
                <c:pt idx="6">
                  <c:v>0.11218616349966654</c:v>
                </c:pt>
                <c:pt idx="7">
                  <c:v>0.71482089817498395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57110944"/>
        <c:axId val="357113688"/>
      </c:barChart>
      <c:catAx>
        <c:axId val="3571109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57113688"/>
        <c:crosses val="autoZero"/>
        <c:auto val="1"/>
        <c:lblAlgn val="ctr"/>
        <c:lblOffset val="100"/>
        <c:noMultiLvlLbl val="0"/>
      </c:catAx>
      <c:valAx>
        <c:axId val="3571136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57110944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4268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#,##0.00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1715117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543504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2522909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32000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2810668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2.4.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1">
                  <c:v>409190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>
                  <c:v>20446085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>
                  <c:v>47756175</c:v>
                </c:pt>
              </c:numCache>
            </c:numRef>
          </c:val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Prioritet 4.3.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3">
                  <c:v>3150000</c:v>
                </c:pt>
              </c:numCache>
            </c:numRef>
          </c:val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Prioritet 4.4.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3">
                  <c:v>3606290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57942448"/>
        <c:axId val="357944016"/>
      </c:barChart>
      <c:catAx>
        <c:axId val="357942448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7944016"/>
        <c:crosses val="autoZero"/>
        <c:auto val="1"/>
        <c:lblAlgn val="l"/>
        <c:lblOffset val="100"/>
        <c:noMultiLvlLbl val="0"/>
      </c:catAx>
      <c:valAx>
        <c:axId val="357944016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57942448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5206389903037596"/>
          <c:h val="8.3646343216766963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u="none" smtClean="0"/>
            <a:t>805.876.441,52 </a:t>
          </a:r>
          <a:r>
            <a:rPr lang="hr-HR" sz="1400" u="none" dirty="0" smtClean="0"/>
            <a:t>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smtClean="0"/>
            <a:t> </a:t>
          </a:r>
          <a:r>
            <a:rPr lang="hr-HR" sz="1400" b="0" smtClean="0"/>
            <a:t>3.200.000,00 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smtClean="0"/>
            <a:t>1.017.261,54 </a:t>
          </a:r>
          <a:r>
            <a:rPr lang="hr-HR" sz="1400" dirty="0" smtClean="0"/>
            <a:t>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Višak prihoda iz prethodne godine</a:t>
          </a:r>
        </a:p>
        <a:p>
          <a:r>
            <a:rPr lang="hr-HR" sz="1400" smtClean="0"/>
            <a:t>14.556.296,94 </a:t>
          </a:r>
          <a:r>
            <a:rPr lang="hr-HR" sz="1400" dirty="0" smtClean="0"/>
            <a:t>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9AF81D7F-A5BF-4EFA-BF21-5FF9C6926707}" type="presOf" srcId="{5A3839C2-9DFA-4C18-AD73-301A617808C5}" destId="{1F3EBFC1-B5F2-4BB9-9E1E-707FF342E013}" srcOrd="1" destOrd="0" presId="urn:microsoft.com/office/officeart/2005/8/layout/list1"/>
    <dgm:cxn modelId="{ED71EDF9-FE30-4B6C-B355-3F723A0DB72C}" type="presOf" srcId="{4FD69540-C5EE-4A3E-8BB1-417CF83C52A3}" destId="{8BFA097F-0B1B-4DBA-8D4F-8D31392DC1C0}" srcOrd="0" destOrd="0" presId="urn:microsoft.com/office/officeart/2005/8/layout/list1"/>
    <dgm:cxn modelId="{9B679F50-AEE4-4041-9E0B-27ADAE93D168}" type="presOf" srcId="{5A3839C2-9DFA-4C18-AD73-301A617808C5}" destId="{9E0B426E-E98E-4A9D-9F0A-7EB891172428}" srcOrd="0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5DD46B08-0763-49E8-AF9E-4288A146A60A}" type="presOf" srcId="{0740B641-6C4D-4D43-987E-8A98E4A7C33C}" destId="{0CC4C80F-444E-461E-9B35-6C31E8D22168}" srcOrd="1" destOrd="0" presId="urn:microsoft.com/office/officeart/2005/8/layout/list1"/>
    <dgm:cxn modelId="{C41D255B-57E0-4D46-B75E-F1032DA147BF}" type="presOf" srcId="{D858A00B-872B-4D14-8BCB-FD5DA9704EC1}" destId="{F16C6BB2-9B3A-44EE-8525-9F7A73BDD387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D65A234C-14C5-4EC0-9E62-550B13481957}" type="presOf" srcId="{0DBF0460-17AD-49D7-AE13-B162857ACAF4}" destId="{28B81BE0-34A7-4E5E-81A1-4B67483BD293}" srcOrd="0" destOrd="0" presId="urn:microsoft.com/office/officeart/2005/8/layout/list1"/>
    <dgm:cxn modelId="{B9502E28-2721-44AD-88FC-E8A7F4DF38FB}" type="presOf" srcId="{0740B641-6C4D-4D43-987E-8A98E4A7C33C}" destId="{84D69325-482C-41F6-89B2-8A87C575FF74}" srcOrd="0" destOrd="0" presId="urn:microsoft.com/office/officeart/2005/8/layout/list1"/>
    <dgm:cxn modelId="{5D4B4A9E-D056-4FC1-B2CF-2E2166C7E34D}" type="presOf" srcId="{0DBF0460-17AD-49D7-AE13-B162857ACAF4}" destId="{17926B38-A9DE-4302-BEB4-1523A53776F3}" srcOrd="1" destOrd="0" presId="urn:microsoft.com/office/officeart/2005/8/layout/list1"/>
    <dgm:cxn modelId="{26AE4CE6-42B9-4FD6-B2F6-D9C803C3A5D2}" type="presOf" srcId="{D858A00B-872B-4D14-8BCB-FD5DA9704EC1}" destId="{435CD82E-5616-4708-AB59-B2A5A12DD9C4}" srcOrd="1" destOrd="0" presId="urn:microsoft.com/office/officeart/2005/8/layout/list1"/>
    <dgm:cxn modelId="{22DE47A7-783D-4E96-9747-108D51CE15E6}" type="presParOf" srcId="{8BFA097F-0B1B-4DBA-8D4F-8D31392DC1C0}" destId="{B27094A2-6FAF-4666-83B8-0E86EDEA8ED8}" srcOrd="0" destOrd="0" presId="urn:microsoft.com/office/officeart/2005/8/layout/list1"/>
    <dgm:cxn modelId="{4B8A1E45-D427-49D9-B5E3-D3C9744C0FF0}" type="presParOf" srcId="{B27094A2-6FAF-4666-83B8-0E86EDEA8ED8}" destId="{F16C6BB2-9B3A-44EE-8525-9F7A73BDD387}" srcOrd="0" destOrd="0" presId="urn:microsoft.com/office/officeart/2005/8/layout/list1"/>
    <dgm:cxn modelId="{61AE398C-CA18-4732-9A00-5E8F19C43AB1}" type="presParOf" srcId="{B27094A2-6FAF-4666-83B8-0E86EDEA8ED8}" destId="{435CD82E-5616-4708-AB59-B2A5A12DD9C4}" srcOrd="1" destOrd="0" presId="urn:microsoft.com/office/officeart/2005/8/layout/list1"/>
    <dgm:cxn modelId="{87DC2740-2AD1-4B00-9034-7D24F86C595B}" type="presParOf" srcId="{8BFA097F-0B1B-4DBA-8D4F-8D31392DC1C0}" destId="{3A692143-F61D-4C2B-8AC0-E7124CFEE2CF}" srcOrd="1" destOrd="0" presId="urn:microsoft.com/office/officeart/2005/8/layout/list1"/>
    <dgm:cxn modelId="{26349F3E-2C7D-427B-A577-F0D43D5F9E3F}" type="presParOf" srcId="{8BFA097F-0B1B-4DBA-8D4F-8D31392DC1C0}" destId="{E89A41A0-B893-4009-B8C6-61ABC06F8E28}" srcOrd="2" destOrd="0" presId="urn:microsoft.com/office/officeart/2005/8/layout/list1"/>
    <dgm:cxn modelId="{CC8171D5-C766-4C98-8BC7-CCCDFF1CBCD3}" type="presParOf" srcId="{8BFA097F-0B1B-4DBA-8D4F-8D31392DC1C0}" destId="{AA1AEB42-377C-4723-9006-CFAB7C3A52A2}" srcOrd="3" destOrd="0" presId="urn:microsoft.com/office/officeart/2005/8/layout/list1"/>
    <dgm:cxn modelId="{805A4EB2-17B9-42DD-8F98-B59799A7DA36}" type="presParOf" srcId="{8BFA097F-0B1B-4DBA-8D4F-8D31392DC1C0}" destId="{5CCA20C3-95C8-4B81-820E-6D0275A710BD}" srcOrd="4" destOrd="0" presId="urn:microsoft.com/office/officeart/2005/8/layout/list1"/>
    <dgm:cxn modelId="{80C20E88-5FA3-4FC7-A8CC-DEE5A72687A2}" type="presParOf" srcId="{5CCA20C3-95C8-4B81-820E-6D0275A710BD}" destId="{28B81BE0-34A7-4E5E-81A1-4B67483BD293}" srcOrd="0" destOrd="0" presId="urn:microsoft.com/office/officeart/2005/8/layout/list1"/>
    <dgm:cxn modelId="{89BAA99D-0E38-4B05-ACFD-F1FB3754D514}" type="presParOf" srcId="{5CCA20C3-95C8-4B81-820E-6D0275A710BD}" destId="{17926B38-A9DE-4302-BEB4-1523A53776F3}" srcOrd="1" destOrd="0" presId="urn:microsoft.com/office/officeart/2005/8/layout/list1"/>
    <dgm:cxn modelId="{3E1D59C1-7845-44D8-B899-6A2CA543BBBD}" type="presParOf" srcId="{8BFA097F-0B1B-4DBA-8D4F-8D31392DC1C0}" destId="{7EFB36B5-A4D1-46BB-92E8-A2CBC70EF1BD}" srcOrd="5" destOrd="0" presId="urn:microsoft.com/office/officeart/2005/8/layout/list1"/>
    <dgm:cxn modelId="{DCBDB1C4-3B64-41AE-A4F7-91C0906E86E9}" type="presParOf" srcId="{8BFA097F-0B1B-4DBA-8D4F-8D31392DC1C0}" destId="{4F53389B-63E0-4B2B-A0FA-C30D184AC424}" srcOrd="6" destOrd="0" presId="urn:microsoft.com/office/officeart/2005/8/layout/list1"/>
    <dgm:cxn modelId="{FCFF59B5-B461-41A9-8666-397E34453F23}" type="presParOf" srcId="{8BFA097F-0B1B-4DBA-8D4F-8D31392DC1C0}" destId="{518425D6-ED6A-4CCA-B164-DB791A847377}" srcOrd="7" destOrd="0" presId="urn:microsoft.com/office/officeart/2005/8/layout/list1"/>
    <dgm:cxn modelId="{139EE07A-AB9D-4B20-B01C-8F6E087FB65E}" type="presParOf" srcId="{8BFA097F-0B1B-4DBA-8D4F-8D31392DC1C0}" destId="{98E7DDC4-7787-4356-9AE7-8B3EEA1F02C4}" srcOrd="8" destOrd="0" presId="urn:microsoft.com/office/officeart/2005/8/layout/list1"/>
    <dgm:cxn modelId="{F0D6D622-D575-4033-9D0A-BB69E634AD79}" type="presParOf" srcId="{98E7DDC4-7787-4356-9AE7-8B3EEA1F02C4}" destId="{84D69325-482C-41F6-89B2-8A87C575FF74}" srcOrd="0" destOrd="0" presId="urn:microsoft.com/office/officeart/2005/8/layout/list1"/>
    <dgm:cxn modelId="{02F8B9EC-ACEC-4B61-96C8-4D98941286AE}" type="presParOf" srcId="{98E7DDC4-7787-4356-9AE7-8B3EEA1F02C4}" destId="{0CC4C80F-444E-461E-9B35-6C31E8D22168}" srcOrd="1" destOrd="0" presId="urn:microsoft.com/office/officeart/2005/8/layout/list1"/>
    <dgm:cxn modelId="{4F8E4058-1116-458F-A9DC-E1ACFD8C467B}" type="presParOf" srcId="{8BFA097F-0B1B-4DBA-8D4F-8D31392DC1C0}" destId="{4640031A-49CC-4B14-8110-75499F663224}" srcOrd="9" destOrd="0" presId="urn:microsoft.com/office/officeart/2005/8/layout/list1"/>
    <dgm:cxn modelId="{79D40C2F-FF65-494B-86D9-A21B8418EB5F}" type="presParOf" srcId="{8BFA097F-0B1B-4DBA-8D4F-8D31392DC1C0}" destId="{0B6DFDE6-CC62-4855-A696-8D31543F3801}" srcOrd="10" destOrd="0" presId="urn:microsoft.com/office/officeart/2005/8/layout/list1"/>
    <dgm:cxn modelId="{1F3E81C4-8E4F-4FE5-8608-14A71DBCB76A}" type="presParOf" srcId="{8BFA097F-0B1B-4DBA-8D4F-8D31392DC1C0}" destId="{4E9BBE6E-7011-4A2D-974B-2109475D8B20}" srcOrd="11" destOrd="0" presId="urn:microsoft.com/office/officeart/2005/8/layout/list1"/>
    <dgm:cxn modelId="{638839B9-DE46-457C-802E-C149FCEE79A8}" type="presParOf" srcId="{8BFA097F-0B1B-4DBA-8D4F-8D31392DC1C0}" destId="{7B801DAB-8F86-4BED-B074-C81E6F677E19}" srcOrd="12" destOrd="0" presId="urn:microsoft.com/office/officeart/2005/8/layout/list1"/>
    <dgm:cxn modelId="{702D8806-A459-41B7-A948-2CEB227F62BD}" type="presParOf" srcId="{7B801DAB-8F86-4BED-B074-C81E6F677E19}" destId="{9E0B426E-E98E-4A9D-9F0A-7EB891172428}" srcOrd="0" destOrd="0" presId="urn:microsoft.com/office/officeart/2005/8/layout/list1"/>
    <dgm:cxn modelId="{031F0482-EC3F-4B08-A4F4-DD5AD6DDA580}" type="presParOf" srcId="{7B801DAB-8F86-4BED-B074-C81E6F677E19}" destId="{1F3EBFC1-B5F2-4BB9-9E1E-707FF342E013}" srcOrd="1" destOrd="0" presId="urn:microsoft.com/office/officeart/2005/8/layout/list1"/>
    <dgm:cxn modelId="{7B6FDF32-678D-4D16-B096-FC954D41ADE1}" type="presParOf" srcId="{8BFA097F-0B1B-4DBA-8D4F-8D31392DC1C0}" destId="{9D99F35C-9FB9-439B-9731-A423A941C685}" srcOrd="13" destOrd="0" presId="urn:microsoft.com/office/officeart/2005/8/layout/list1"/>
    <dgm:cxn modelId="{4E01E674-C6BD-47C6-8E53-9D4D2DFACAF6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Izmjene i dopune za 2016.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/>
            <a:t>Druge izmjene i dopune za 2016.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824.650.000,00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808.455.000,00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A2D0F7E8-670E-4D04-8068-D6838138BED7}" type="presOf" srcId="{0E8F3666-0CDF-487A-A0EB-0B445E6DC281}" destId="{9D572A36-63FB-4DFF-80AC-FF5C3A4E0733}" srcOrd="1" destOrd="0" presId="urn:microsoft.com/office/officeart/2005/8/layout/process4"/>
    <dgm:cxn modelId="{6534EB30-B42E-4A47-9306-D58CEDECCC9C}" type="presOf" srcId="{8752EB39-EF3F-4E60-88D6-7C6C9C0EA8D5}" destId="{1896A4B6-9FD5-46EC-878E-635C9E9E1691}" srcOrd="0" destOrd="0" presId="urn:microsoft.com/office/officeart/2005/8/layout/process4"/>
    <dgm:cxn modelId="{FC1E983D-0C0D-445D-9D06-59DD62DD0F4B}" type="presOf" srcId="{9B622B78-48DD-4E28-A0C3-A5A78DA4306F}" destId="{A874D18E-C23D-4AAD-BFB3-DCD43FDAC840}" srcOrd="0" destOrd="0" presId="urn:microsoft.com/office/officeart/2005/8/layout/process4"/>
    <dgm:cxn modelId="{AB542250-BB7A-4B54-9FE1-C465839AF209}" type="presOf" srcId="{8752EB39-EF3F-4E60-88D6-7C6C9C0EA8D5}" destId="{6AF623C0-3814-43EE-9A05-13F8A7A95A8B}" srcOrd="1" destOrd="0" presId="urn:microsoft.com/office/officeart/2005/8/layout/process4"/>
    <dgm:cxn modelId="{3FE8E17D-8AF6-485E-BDE9-30BD989F2B51}" type="presOf" srcId="{8F26BE36-E252-491F-AAD2-983F57453A0D}" destId="{3691E4EA-0FC3-40A0-902F-375A40C848C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7B7A0D7-B0F5-470F-808D-6F71001779DB}" type="presOf" srcId="{0E8F3666-0CDF-487A-A0EB-0B445E6DC281}" destId="{039EE1EC-57F6-478E-A90D-C1ED366C99D7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1C021987-1070-44F6-ACF6-8084B5B12E77}" type="presOf" srcId="{10A0D5B4-1844-4732-B408-8F489F201046}" destId="{F86DDC54-07A8-4C8C-931B-31A05F11A916}" srcOrd="0" destOrd="0" presId="urn:microsoft.com/office/officeart/2005/8/layout/process4"/>
    <dgm:cxn modelId="{93FEE785-7ED2-4871-AFAC-FFCC65F3CCBC}" type="presParOf" srcId="{3691E4EA-0FC3-40A0-902F-375A40C848C6}" destId="{BF7E4E31-F027-413D-B094-9DEBF58F0A16}" srcOrd="0" destOrd="0" presId="urn:microsoft.com/office/officeart/2005/8/layout/process4"/>
    <dgm:cxn modelId="{6B8BD8EC-BCBE-476B-8A2F-0EC55EC8A307}" type="presParOf" srcId="{BF7E4E31-F027-413D-B094-9DEBF58F0A16}" destId="{1896A4B6-9FD5-46EC-878E-635C9E9E1691}" srcOrd="0" destOrd="0" presId="urn:microsoft.com/office/officeart/2005/8/layout/process4"/>
    <dgm:cxn modelId="{D66BD522-3985-400D-8E6E-1AB4AD482984}" type="presParOf" srcId="{BF7E4E31-F027-413D-B094-9DEBF58F0A16}" destId="{6AF623C0-3814-43EE-9A05-13F8A7A95A8B}" srcOrd="1" destOrd="0" presId="urn:microsoft.com/office/officeart/2005/8/layout/process4"/>
    <dgm:cxn modelId="{9BB9F7B8-2007-45D5-BB2B-DEEDACD69E2B}" type="presParOf" srcId="{BF7E4E31-F027-413D-B094-9DEBF58F0A16}" destId="{D1CC19AE-229D-4BFA-B1A4-57ADF158AF28}" srcOrd="2" destOrd="0" presId="urn:microsoft.com/office/officeart/2005/8/layout/process4"/>
    <dgm:cxn modelId="{05CC979E-3F39-4212-BFF7-06D38CC06CDD}" type="presParOf" srcId="{D1CC19AE-229D-4BFA-B1A4-57ADF158AF28}" destId="{F86DDC54-07A8-4C8C-931B-31A05F11A916}" srcOrd="0" destOrd="0" presId="urn:microsoft.com/office/officeart/2005/8/layout/process4"/>
    <dgm:cxn modelId="{8CFCA2CA-0197-4359-A918-B7C945A32B21}" type="presParOf" srcId="{3691E4EA-0FC3-40A0-902F-375A40C848C6}" destId="{6575BFFB-8E0B-4AE8-8AC8-A4975C58FE87}" srcOrd="1" destOrd="0" presId="urn:microsoft.com/office/officeart/2005/8/layout/process4"/>
    <dgm:cxn modelId="{08C62BA5-DF5A-451E-AF50-B0EDAC71ABF5}" type="presParOf" srcId="{3691E4EA-0FC3-40A0-902F-375A40C848C6}" destId="{4990A0AF-9919-4A09-BFC5-2FE46AB0BE0F}" srcOrd="2" destOrd="0" presId="urn:microsoft.com/office/officeart/2005/8/layout/process4"/>
    <dgm:cxn modelId="{56237708-01AB-4814-9EEB-31E4702E86AC}" type="presParOf" srcId="{4990A0AF-9919-4A09-BFC5-2FE46AB0BE0F}" destId="{039EE1EC-57F6-478E-A90D-C1ED366C99D7}" srcOrd="0" destOrd="0" presId="urn:microsoft.com/office/officeart/2005/8/layout/process4"/>
    <dgm:cxn modelId="{2AE2866D-C1E0-410A-857D-7BE4E87E0A70}" type="presParOf" srcId="{4990A0AF-9919-4A09-BFC5-2FE46AB0BE0F}" destId="{9D572A36-63FB-4DFF-80AC-FF5C3A4E0733}" srcOrd="1" destOrd="0" presId="urn:microsoft.com/office/officeart/2005/8/layout/process4"/>
    <dgm:cxn modelId="{D6D09D6E-BA22-4A7A-A14E-882B2145911A}" type="presParOf" srcId="{4990A0AF-9919-4A09-BFC5-2FE46AB0BE0F}" destId="{CC2BA3B8-27FF-4181-900D-E8945C5C7F16}" srcOrd="2" destOrd="0" presId="urn:microsoft.com/office/officeart/2005/8/layout/process4"/>
    <dgm:cxn modelId="{9FC47BA5-C0F8-4FD5-9F9C-D76E041C605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u="none" kern="1200" smtClean="0"/>
            <a:t>805.876.441,52 </a:t>
          </a:r>
          <a:r>
            <a:rPr lang="hr-HR" sz="1400" u="none" kern="1200" dirty="0" smtClean="0"/>
            <a:t>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67444" y="852300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smtClean="0"/>
            <a:t> </a:t>
          </a:r>
          <a:r>
            <a:rPr lang="hr-HR" sz="1400" b="0" kern="1200" smtClean="0"/>
            <a:t>3.200.000,00 kn</a:t>
          </a:r>
          <a:endParaRPr lang="hr-HR" sz="1400" b="0" kern="1200" dirty="0"/>
        </a:p>
      </dsp:txBody>
      <dsp:txXfrm>
        <a:off x="193383" y="878239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smtClean="0"/>
            <a:t>1.017.261,54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Višak prihoda iz prethodne godine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smtClean="0"/>
            <a:t>14.556.296,94 </a:t>
          </a:r>
          <a:r>
            <a:rPr lang="hr-HR" sz="1400" kern="1200" dirty="0" smtClean="0"/>
            <a:t>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u="none" kern="1200" dirty="0" smtClean="0"/>
            <a:t>Druge izmjene i dopune za 2016. godinu</a:t>
          </a:r>
          <a:endParaRPr lang="hr-HR" sz="20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824.650.000,00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u="none" kern="1200" dirty="0" smtClean="0"/>
            <a:t>Izmjene i dopune za 2016. godinu</a:t>
          </a:r>
          <a:endParaRPr lang="hr-HR" sz="20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808.455.000,00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2701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01.12.16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Druge izmjene i dopune </a:t>
            </a:r>
            <a:r>
              <a:rPr lang="hr-HR" sz="3100" b="1" dirty="0">
                <a:solidFill>
                  <a:srgbClr val="121284"/>
                </a:solidFill>
              </a:rPr>
              <a:t>p</a:t>
            </a:r>
            <a:r>
              <a:rPr lang="hr-HR" sz="3100" b="1" dirty="0" smtClean="0">
                <a:solidFill>
                  <a:srgbClr val="121284"/>
                </a:solidFill>
              </a:rPr>
              <a:t>roračuna </a:t>
            </a:r>
            <a:r>
              <a:rPr lang="hr-HR" sz="3100" b="1" dirty="0" smtClean="0">
                <a:solidFill>
                  <a:srgbClr val="121284"/>
                </a:solidFill>
              </a:rPr>
              <a:t>Zadarske županije za 2016.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6600"/>
                </a:solidFill>
              </a:rPr>
              <a:t>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hr-HR" sz="1400" b="1" dirty="0" smtClean="0">
                <a:solidFill>
                  <a:srgbClr val="002060"/>
                </a:solidFill>
              </a:rPr>
              <a:t>Nacrt prijedloga Drugih izmjena i dopuna Proračuna Zadarske županije za 2016. godinu usvojen je na  52. sjednici Kolegija župana 28. studenog 2016. godine 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studeni 2016.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Druge izmjene i dopune </a:t>
            </a:r>
            <a:r>
              <a:rPr lang="hr-HR" sz="2800" b="1" dirty="0" smtClean="0"/>
              <a:t>proračuna </a:t>
            </a:r>
            <a:r>
              <a:rPr lang="hr-HR" sz="2800" b="1" dirty="0" smtClean="0"/>
              <a:t>Zadarske županije</a:t>
            </a:r>
            <a:br>
              <a:rPr lang="hr-HR" sz="2800" b="1" dirty="0" smtClean="0"/>
            </a:br>
            <a:r>
              <a:rPr lang="hr-HR" sz="2800" b="1" dirty="0" smtClean="0"/>
              <a:t>za 2016. godinu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/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421916837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179512" y="2132856"/>
          <a:ext cx="4392488" cy="40177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728192"/>
                <a:gridCol w="1008112"/>
                <a:gridCol w="1008112"/>
                <a:gridCol w="648072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I.</a:t>
                      </a:r>
                      <a:r>
                        <a:rPr lang="hr-HR" sz="1000" baseline="0" dirty="0" smtClean="0"/>
                        <a:t> 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II. 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790.871.144,40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805.876.441,52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101,90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</a:t>
                      </a:r>
                      <a:r>
                        <a:rPr lang="hr-HR" sz="800" baseline="0" dirty="0" smtClean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66.297.852,12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66.530.000,00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100,35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</a:t>
                      </a:r>
                      <a:r>
                        <a:rPr lang="hr-HR" sz="800" baseline="0" dirty="0" smtClean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150.977.953,96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160.822.327,72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106,52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11.148.725,77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11.214.465,69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100,59</a:t>
                      </a:r>
                    </a:p>
                  </a:txBody>
                  <a:tcPr anchor="ctr"/>
                </a:tc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</a:t>
                      </a:r>
                    </a:p>
                    <a:p>
                      <a:r>
                        <a:rPr lang="hr-HR" sz="800" baseline="0" dirty="0" smtClean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71.921.164,72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69.468.601,55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96,59</a:t>
                      </a:r>
                    </a:p>
                  </a:txBody>
                  <a:tcPr anchor="ctr"/>
                </a:tc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 PROIZV.</a:t>
                      </a:r>
                      <a:r>
                        <a:rPr lang="hr-HR" sz="800" baseline="0" dirty="0" smtClean="0"/>
                        <a:t> </a:t>
                      </a:r>
                    </a:p>
                    <a:p>
                      <a:r>
                        <a:rPr lang="hr-HR" sz="800" baseline="0" dirty="0" smtClean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61.594.933,24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60.603.072,00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98,39</a:t>
                      </a:r>
                      <a:endParaRPr lang="hr-HR" sz="800" dirty="0"/>
                    </a:p>
                  </a:txBody>
                  <a:tcPr anchor="ctr"/>
                </a:tc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</a:t>
                      </a:r>
                      <a:r>
                        <a:rPr lang="hr-HR" sz="800" baseline="0" dirty="0" smtClean="0"/>
                        <a:t> PRIHODI IZ NADL. PRORAČUNA </a:t>
                      </a:r>
                    </a:p>
                    <a:p>
                      <a:r>
                        <a:rPr lang="hr-HR" sz="800" dirty="0" smtClean="0"/>
                        <a:t>      I OD HZZO     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428.680.514,59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436.587.974,56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101,84</a:t>
                      </a:r>
                      <a:endParaRPr lang="hr-HR" sz="800" dirty="0"/>
                    </a:p>
                  </a:txBody>
                  <a:tcPr anchor="ctr"/>
                </a:tc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</a:t>
                      </a:r>
                      <a:r>
                        <a:rPr lang="hr-HR" sz="800" baseline="0" dirty="0" smtClean="0"/>
                        <a:t> MJERE I OST.</a:t>
                      </a:r>
                    </a:p>
                    <a:p>
                      <a:r>
                        <a:rPr lang="hr-HR" sz="800" baseline="0" dirty="0" smtClean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260,00</a:t>
                      </a:r>
                      <a:endParaRPr lang="hr-HR" sz="800" dirty="0"/>
                    </a:p>
                  </a:txBody>
                  <a:tcPr anchor="ctr"/>
                </a:tc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PRIHODI OD</a:t>
                      </a:r>
                      <a:r>
                        <a:rPr lang="hr-HR" sz="800" b="1" baseline="0" dirty="0" smtClean="0"/>
                        <a:t> PRODAJE NEFIN. </a:t>
                      </a:r>
                    </a:p>
                    <a:p>
                      <a:r>
                        <a:rPr lang="hr-HR" sz="800" b="1" baseline="0" dirty="0" smtClean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1.020.386,00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1.017.261,54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99,69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PRIMICI</a:t>
                      </a:r>
                      <a:r>
                        <a:rPr lang="hr-HR" sz="800" b="1" baseline="0" dirty="0" smtClean="0"/>
                        <a:t> OD FIN IMOVINE I </a:t>
                      </a:r>
                    </a:p>
                    <a:p>
                      <a:r>
                        <a:rPr lang="hr-HR" sz="800" b="1" baseline="0" dirty="0" smtClean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6.700.000,00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3.200.000,00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47,76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 VLASTITI</a:t>
                      </a:r>
                      <a:r>
                        <a:rPr lang="hr-HR" sz="800" b="1" baseline="0" dirty="0" smtClean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9.863.469,60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14.556.296,94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147,58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808.455.000,00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824.650.000,00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102,00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/>
        </p:nvGraphicFramePr>
        <p:xfrm>
          <a:off x="4932040" y="2276872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I. i II. Izmjena i dopuna proračuna za 2016. godinu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860032" y="1340768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Usporedni prikaz odnosa prihoda poslovanja u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</a:t>
            </a:r>
            <a:r>
              <a:rPr lang="hr-HR" sz="1100" b="1" dirty="0" smtClean="0">
                <a:cs typeface="Arial" pitchFamily="34" charset="0"/>
              </a:rPr>
              <a:t>I. i II. </a:t>
            </a:r>
            <a:r>
              <a:rPr lang="hr-HR" sz="1100" b="1" dirty="0">
                <a:cs typeface="Arial" pitchFamily="34" charset="0"/>
              </a:rPr>
              <a:t>I</a:t>
            </a:r>
            <a:r>
              <a:rPr lang="hr-HR" sz="1100" b="1" dirty="0" smtClean="0">
                <a:cs typeface="Arial" pitchFamily="34" charset="0"/>
              </a:rPr>
              <a:t>zmjenama </a:t>
            </a:r>
            <a:r>
              <a:rPr lang="hr-HR" sz="1100" b="1" dirty="0" smtClean="0">
                <a:cs typeface="Arial" pitchFamily="34" charset="0"/>
              </a:rPr>
              <a:t>proračuna za 2016. godinu</a:t>
            </a:r>
            <a:endParaRPr lang="vi-VN" sz="1100" b="1" dirty="0" smtClean="0"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179512" y="2204864"/>
          <a:ext cx="4464495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60206"/>
                <a:gridCol w="1020114"/>
                <a:gridCol w="1008112"/>
                <a:gridCol w="576063"/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I. izmjene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II.</a:t>
                      </a:r>
                      <a:r>
                        <a:rPr lang="hr-HR" sz="1000" baseline="0" dirty="0" smtClean="0"/>
                        <a:t> i</a:t>
                      </a:r>
                      <a:r>
                        <a:rPr lang="hr-HR" sz="1000" dirty="0" smtClean="0"/>
                        <a:t>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3</a:t>
                      </a:r>
                      <a:r>
                        <a:rPr lang="hr-HR" sz="800" b="1" baseline="0" dirty="0" smtClean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746.079.585,54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723.391.333,19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96,</a:t>
                      </a:r>
                      <a:r>
                        <a:rPr lang="hr-HR" sz="800" b="1" dirty="0" err="1" smtClean="0"/>
                        <a:t>96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31 RASHODI ZA</a:t>
                      </a:r>
                      <a:r>
                        <a:rPr lang="hr-HR" sz="800" baseline="0" dirty="0" smtClean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342.936.018,43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348.840.494,30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101,72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32 MATERIJALNI</a:t>
                      </a:r>
                      <a:r>
                        <a:rPr lang="hr-HR" sz="800" baseline="0" dirty="0" smtClean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331.299.076,62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318.618.919,39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96,17</a:t>
                      </a:r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34 FINANCIJSKI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1.361.320,31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1.442.702,53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105,98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35 SUBVENCIJE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13.166.000,00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2.582.064,53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19,61</a:t>
                      </a:r>
                      <a:endParaRPr lang="hr-HR" sz="800" dirty="0"/>
                    </a:p>
                  </a:txBody>
                  <a:tcPr anchor="ctr"/>
                </a:tc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36 POMOĆI DANE</a:t>
                      </a:r>
                      <a:r>
                        <a:rPr lang="hr-HR" sz="800" baseline="0" dirty="0" smtClean="0"/>
                        <a:t> U INOZ. I UNUTAR </a:t>
                      </a:r>
                    </a:p>
                    <a:p>
                      <a:r>
                        <a:rPr lang="hr-HR" sz="800" baseline="0" dirty="0" smtClean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14.085.348,27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12.980.191,13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92,15</a:t>
                      </a:r>
                      <a:endParaRPr lang="hr-HR" sz="800" dirty="0"/>
                    </a:p>
                  </a:txBody>
                  <a:tcPr anchor="ctr"/>
                </a:tc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37 NAKNADE</a:t>
                      </a:r>
                      <a:r>
                        <a:rPr lang="hr-HR" sz="800" baseline="0" dirty="0" smtClean="0"/>
                        <a:t> GRAĐANA I KUĆANSTAVA</a:t>
                      </a:r>
                    </a:p>
                    <a:p>
                      <a:r>
                        <a:rPr lang="hr-HR" sz="800" baseline="0" dirty="0" smtClean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15.877.690,65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14.602.988,00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91,97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27.354.131,26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24.323.973,31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88,92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60.935.414,46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99.500.613,25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163,29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5 IZDACI ZA</a:t>
                      </a:r>
                      <a:r>
                        <a:rPr lang="hr-HR" sz="800" b="1" baseline="0" dirty="0" smtClean="0"/>
                        <a:t> FIN. IMOVINU I OTPLATU </a:t>
                      </a:r>
                    </a:p>
                    <a:p>
                      <a:r>
                        <a:rPr lang="hr-HR" sz="800" b="1" baseline="0" dirty="0" smtClean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1.440.000,00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1.758.053,56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122,09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 smtClean="0"/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808.455.000,00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824.650.00,00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102,00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/>
        </p:nvGraphicFramePr>
        <p:xfrm>
          <a:off x="5004048" y="2276872"/>
          <a:ext cx="403244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</a:t>
            </a:r>
            <a:r>
              <a:rPr lang="hr-HR" sz="1100" b="1" dirty="0" smtClean="0">
                <a:cs typeface="Arial" pitchFamily="34" charset="0"/>
              </a:rPr>
              <a:t>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I. i II. izmjena proračuna za  2016.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 Grafikon </a:t>
            </a:r>
            <a:r>
              <a:rPr lang="hr-HR" sz="1100" b="1" dirty="0" smtClean="0">
                <a:cs typeface="Arial" pitchFamily="34" charset="0"/>
              </a:rPr>
              <a:t>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rashoda poslovanja u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</a:t>
            </a:r>
            <a:r>
              <a:rPr lang="hr-HR" sz="1100" b="1" dirty="0" smtClean="0">
                <a:cs typeface="Arial" pitchFamily="34" charset="0"/>
              </a:rPr>
              <a:t>I. i II. Izmjenama </a:t>
            </a:r>
            <a:r>
              <a:rPr lang="hr-HR" sz="1100" b="1" dirty="0" smtClean="0">
                <a:cs typeface="Arial" pitchFamily="34" charset="0"/>
              </a:rPr>
              <a:t>proračuna za 2016.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(</a:t>
            </a:r>
            <a:r>
              <a:rPr lang="hr-HR" sz="1000" b="1" dirty="0" smtClean="0"/>
              <a:t>mil. kn</a:t>
            </a:r>
            <a:r>
              <a:rPr lang="hr-HR" sz="1100" b="1" dirty="0" smtClean="0"/>
              <a:t>)</a:t>
            </a:r>
            <a:endParaRPr lang="hr-HR" sz="1100" b="1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828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850" y="35622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ica 8"/>
          <p:cNvGraphicFramePr>
            <a:graphicFrameLocks noGrp="1"/>
          </p:cNvGraphicFramePr>
          <p:nvPr>
            <p:extLst/>
          </p:nvPr>
        </p:nvGraphicFramePr>
        <p:xfrm>
          <a:off x="1285852" y="1285860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Osnovne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škole osim onih na području grada Zadra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ica 8"/>
          <p:cNvGraphicFramePr>
            <a:graphicFrameLocks noGrp="1"/>
          </p:cNvGraphicFramePr>
          <p:nvPr>
            <p:extLst/>
          </p:nvPr>
        </p:nvGraphicFramePr>
        <p:xfrm>
          <a:off x="1285852" y="207167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Ustanove u zdravstvu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ica 8"/>
          <p:cNvGraphicFramePr>
            <a:graphicFrameLocks noGrp="1"/>
          </p:cNvGraphicFramePr>
          <p:nvPr>
            <p:extLst/>
          </p:nvPr>
        </p:nvGraphicFramePr>
        <p:xfrm>
          <a:off x="1285852" y="167543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Srednje škole i Đački dom Zadar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8"/>
          <p:cNvGraphicFramePr>
            <a:graphicFrameLocks noGrp="1"/>
          </p:cNvGraphicFramePr>
          <p:nvPr>
            <p:extLst/>
          </p:nvPr>
        </p:nvGraphicFramePr>
        <p:xfrm>
          <a:off x="1292094" y="2868983"/>
          <a:ext cx="5512154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2154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Kazalište lutaka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8"/>
          <p:cNvGraphicFramePr>
            <a:graphicFrameLocks noGrp="1"/>
          </p:cNvGraphicFramePr>
          <p:nvPr>
            <p:extLst/>
          </p:nvPr>
        </p:nvGraphicFramePr>
        <p:xfrm>
          <a:off x="1282950" y="3272192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Narodni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muzej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8"/>
          <p:cNvGraphicFramePr>
            <a:graphicFrameLocks noGrp="1"/>
          </p:cNvGraphicFramePr>
          <p:nvPr>
            <p:extLst/>
          </p:nvPr>
        </p:nvGraphicFramePr>
        <p:xfrm>
          <a:off x="1282950" y="367295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Zavod za prostorno uređenje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ZŽ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ica 8"/>
          <p:cNvGraphicFramePr>
            <a:graphicFrameLocks noGrp="1"/>
          </p:cNvGraphicFramePr>
          <p:nvPr>
            <p:extLst/>
          </p:nvPr>
        </p:nvGraphicFramePr>
        <p:xfrm>
          <a:off x="1282950" y="4052635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Natura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Jadera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8"/>
          <p:cNvGraphicFramePr>
            <a:graphicFrameLocks noGrp="1"/>
          </p:cNvGraphicFramePr>
          <p:nvPr>
            <p:extLst/>
          </p:nvPr>
        </p:nvGraphicFramePr>
        <p:xfrm>
          <a:off x="1282950" y="4460571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25667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Agrra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ica 8"/>
          <p:cNvGraphicFramePr>
            <a:graphicFrameLocks noGrp="1"/>
          </p:cNvGraphicFramePr>
          <p:nvPr>
            <p:extLst/>
          </p:nvPr>
        </p:nvGraphicFramePr>
        <p:xfrm>
          <a:off x="1282950" y="4868563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INOVAcija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Tablica 8"/>
          <p:cNvGraphicFramePr>
            <a:graphicFrameLocks noGrp="1"/>
          </p:cNvGraphicFramePr>
          <p:nvPr>
            <p:extLst/>
          </p:nvPr>
        </p:nvGraphicFramePr>
        <p:xfrm>
          <a:off x="1282950" y="527650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336836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Zadra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Nova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8"/>
          <p:cNvGraphicFramePr>
            <a:graphicFrameLocks noGrp="1"/>
          </p:cNvGraphicFramePr>
          <p:nvPr>
            <p:extLst/>
          </p:nvPr>
        </p:nvGraphicFramePr>
        <p:xfrm>
          <a:off x="1293270" y="2472436"/>
          <a:ext cx="551097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097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Dom za stare i nemoćne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1715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179513" y="1844824"/>
          <a:ext cx="4824535" cy="42016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II. Izmjene i dopune</a:t>
                      </a:r>
                      <a:r>
                        <a:rPr lang="hr-HR" sz="1200" baseline="0" dirty="0" smtClean="0"/>
                        <a:t> 2016.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56.090.000,00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10.440.000,00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66.530.000,00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36.666.327,79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124.155.999,93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160.822.327,72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10.974.465,69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240.000,00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11.214.465,69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10.679.187,68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58.789.413,87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69.468.601,55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60.603.072,00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60.603.072,00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436.587.974,56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436.587.974,56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150.000,00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650.000,00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PROIZVEDENE</a:t>
                      </a:r>
                      <a:r>
                        <a:rPr lang="hr-HR" sz="900" baseline="0" dirty="0" smtClean="0"/>
                        <a:t> DUG.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1.017.261,54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1.017.261,54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DANIH ZAJMOVA I DEPOZITA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3.200.000,00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3.200.000,00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</a:t>
                      </a:r>
                      <a:r>
                        <a:rPr lang="hr-HR" sz="900" baseline="0" dirty="0" smtClean="0"/>
                        <a:t>  PRETHODNE GODINE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4.797.319,74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9.758.977,20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14.556.296,94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127.557.300,90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702.092.669,10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824.650.000,00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graphicFrame>
        <p:nvGraphicFramePr>
          <p:cNvPr id="8" name="Rezervirano mjesto sadržaja 3"/>
          <p:cNvGraphicFramePr>
            <a:graphicFrameLocks/>
          </p:cNvGraphicFramePr>
          <p:nvPr/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hr-HR" sz="11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u  Drugim izmjenama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 dopunama</a:t>
            </a:r>
            <a:r>
              <a:rPr kumimoji="0" lang="hr-HR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proračuna</a:t>
            </a:r>
            <a:r>
              <a:rPr kumimoji="0" lang="hr-HR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2016.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</a:t>
            </a:r>
            <a:r>
              <a:rPr lang="hr-HR" sz="1100" b="1" dirty="0" smtClean="0"/>
              <a:t>3. </a:t>
            </a:r>
            <a:r>
              <a:rPr lang="hr-HR" sz="1100" b="1" dirty="0" smtClean="0"/>
              <a:t>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12776"/>
            <a:ext cx="8748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 Grafikon 4. Rashodi Drugih izmjena proračuna Zadarske županije po </a:t>
            </a:r>
            <a:r>
              <a:rPr lang="hr-HR" sz="1400" b="1" u="sng" dirty="0" smtClean="0">
                <a:solidFill>
                  <a:schemeClr val="bg2">
                    <a:lumMod val="25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u milijunima 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/>
        </p:nvGraphicFramePr>
        <p:xfrm>
          <a:off x="539552" y="1844824"/>
          <a:ext cx="835292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Grafikon 5. Rashodi Drugih izmjena proračuna Zadarske županije po </a:t>
            </a:r>
            <a:r>
              <a:rPr lang="hr-HR" sz="1400" b="1" u="sng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cs typeface="Arial" pitchFamily="34" charset="0"/>
              </a:rPr>
              <a:t>u milijunima kuna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/>
        </p:nvGraphicFramePr>
        <p:xfrm>
          <a:off x="611560" y="1988840"/>
          <a:ext cx="7704856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850106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Projekti financirani od međunarodnih organizacija, institucija </a:t>
            </a:r>
            <a:br>
              <a:rPr lang="hr-HR" sz="2000" b="1" dirty="0" smtClean="0"/>
            </a:br>
            <a:r>
              <a:rPr lang="hr-HR" sz="2000" b="1" dirty="0" smtClean="0"/>
              <a:t>i tijela EU i iz državnog proračuna temeljem prijenosa EU sredstava</a:t>
            </a:r>
            <a:endParaRPr lang="hr-HR" sz="20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</p:nvPr>
        </p:nvGraphicFramePr>
        <p:xfrm>
          <a:off x="395537" y="2132856"/>
          <a:ext cx="6912768" cy="304973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00779"/>
                <a:gridCol w="1200346"/>
                <a:gridCol w="1125325"/>
                <a:gridCol w="1125325"/>
                <a:gridCol w="760993"/>
              </a:tblGrid>
              <a:tr h="259253">
                <a:tc>
                  <a:txBody>
                    <a:bodyPr/>
                    <a:lstStyle/>
                    <a:p>
                      <a:pPr algn="ctr"/>
                      <a:r>
                        <a:rPr lang="hr-HR" sz="1200" dirty="0" smtClean="0">
                          <a:solidFill>
                            <a:schemeClr val="tx1"/>
                          </a:solidFill>
                        </a:rPr>
                        <a:t>Naziv</a:t>
                      </a:r>
                      <a:endParaRPr lang="hr-H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 smtClean="0">
                          <a:solidFill>
                            <a:schemeClr val="tx1"/>
                          </a:solidFill>
                        </a:rPr>
                        <a:t>I. Izmjene i dopune</a:t>
                      </a:r>
                      <a:endParaRPr lang="hr-H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 smtClean="0">
                          <a:solidFill>
                            <a:schemeClr val="tx1"/>
                          </a:solidFill>
                        </a:rPr>
                        <a:t>Povećanje/ smanjenje</a:t>
                      </a:r>
                      <a:endParaRPr lang="hr-H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 smtClean="0">
                          <a:solidFill>
                            <a:schemeClr val="tx1"/>
                          </a:solidFill>
                        </a:rPr>
                        <a:t>II. Izmjene i dopune</a:t>
                      </a:r>
                      <a:endParaRPr lang="hr-H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dirty="0" smtClean="0">
                          <a:solidFill>
                            <a:schemeClr val="tx1"/>
                          </a:solidFill>
                        </a:rPr>
                        <a:t>Indeks</a:t>
                      </a:r>
                      <a:endParaRPr lang="hr-H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HERA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22.580.427,00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-4.918.037,39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17.662.389,61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78,22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CITEK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374.000,00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-9.226,71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364.773,29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97,53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Projekti ZADRA NOVA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1.154.559,71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-31.010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1.123.549,39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97,31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I Cia </a:t>
                      </a:r>
                      <a:r>
                        <a:rPr lang="hr-HR" sz="1000" b="1" dirty="0" err="1" smtClean="0"/>
                        <a:t>of</a:t>
                      </a:r>
                      <a:r>
                        <a:rPr lang="hr-HR" sz="1000" b="1" dirty="0" smtClean="0"/>
                        <a:t> </a:t>
                      </a:r>
                      <a:r>
                        <a:rPr lang="hr-HR" sz="1000" b="1" dirty="0" err="1" smtClean="0"/>
                        <a:t>sme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15.440,29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15.440,29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</a:t>
                      </a:r>
                      <a:r>
                        <a:rPr lang="hr-HR" sz="1000" b="1" baseline="0" dirty="0" smtClean="0"/>
                        <a:t> HAZADR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542.222,54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-187.222,54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355.000,00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65,47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ECO SEA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310.310,42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-100.299,28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210.011,14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67,68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Projekti </a:t>
                      </a:r>
                      <a:r>
                        <a:rPr lang="hr-HR" sz="1000" b="1" dirty="0" err="1" smtClean="0"/>
                        <a:t>iSCOPE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135.563,87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-51.063,87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84.500,00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62,33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</a:t>
                      </a:r>
                      <a:r>
                        <a:rPr lang="hr-HR" sz="1000" b="1" dirty="0" err="1" smtClean="0"/>
                        <a:t>Blue</a:t>
                      </a:r>
                      <a:r>
                        <a:rPr lang="hr-HR" sz="1000" b="1" dirty="0" smtClean="0"/>
                        <a:t> </a:t>
                      </a:r>
                      <a:r>
                        <a:rPr lang="hr-HR" sz="1000" b="1" dirty="0" err="1" smtClean="0"/>
                        <a:t>Skils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149.000,00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149.000,00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0,00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Projekt </a:t>
                      </a:r>
                      <a:r>
                        <a:rPr lang="hr-HR" sz="1000" b="1" dirty="0" err="1" smtClean="0"/>
                        <a:t>Hives</a:t>
                      </a:r>
                      <a:endParaRPr lang="hr-HR" sz="10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0,00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172.098,75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dirty="0" smtClean="0"/>
                        <a:t>172.098,75</a:t>
                      </a:r>
                      <a:endParaRPr lang="hr-HR" sz="10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0,00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59253">
                <a:tc>
                  <a:txBody>
                    <a:bodyPr/>
                    <a:lstStyle/>
                    <a:p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25.112.523,83</a:t>
                      </a:r>
                      <a:endParaRPr lang="hr-HR" sz="1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-4.975.761,36</a:t>
                      </a:r>
                      <a:endParaRPr lang="hr-HR" sz="1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20.136.762,47</a:t>
                      </a:r>
                      <a:endParaRPr lang="hr-HR" sz="1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80,19</a:t>
                      </a:r>
                      <a:endParaRPr lang="hr-HR" sz="1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kstniOkvir 5"/>
          <p:cNvSpPr txBox="1"/>
          <p:nvPr/>
        </p:nvSpPr>
        <p:spPr>
          <a:xfrm>
            <a:off x="323528" y="1628800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b="1" dirty="0" smtClean="0"/>
              <a:t>Tablica 4. Pomoći od međunarodnih organizacija te institucija i tijela EU</a:t>
            </a:r>
            <a:endParaRPr lang="hr-HR" sz="12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260648"/>
          </a:xfrm>
        </p:spPr>
        <p:txBody>
          <a:bodyPr>
            <a:normAutofit fontScale="90000"/>
          </a:bodyPr>
          <a:lstStyle/>
          <a:p>
            <a:pPr algn="l"/>
            <a:r>
              <a:rPr lang="hr-HR" sz="1200" b="1" dirty="0" smtClean="0"/>
              <a:t>Tablica 5. Pomoći iz Državnog Proračuna temeljem prijenosa EU sredstava</a:t>
            </a:r>
            <a:endParaRPr lang="hr-HR" sz="1200" b="1" dirty="0"/>
          </a:p>
        </p:txBody>
      </p:sp>
      <p:graphicFrame>
        <p:nvGraphicFramePr>
          <p:cNvPr id="7" name="Rezervirano mjesto sadržaja 6"/>
          <p:cNvGraphicFramePr>
            <a:graphicFrameLocks noGrp="1"/>
          </p:cNvGraphicFramePr>
          <p:nvPr>
            <p:ph idx="1"/>
          </p:nvPr>
        </p:nvGraphicFramePr>
        <p:xfrm>
          <a:off x="395537" y="404664"/>
          <a:ext cx="6264697" cy="5364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47119"/>
                <a:gridCol w="1065248"/>
                <a:gridCol w="1440160"/>
                <a:gridCol w="936104"/>
                <a:gridCol w="576066"/>
              </a:tblGrid>
              <a:tr h="207701">
                <a:tc>
                  <a:txBody>
                    <a:bodyPr/>
                    <a:lstStyle/>
                    <a:p>
                      <a:pPr algn="ctr"/>
                      <a:r>
                        <a:rPr lang="hr-HR" sz="1100" b="1" dirty="0" smtClean="0">
                          <a:solidFill>
                            <a:schemeClr val="tx1"/>
                          </a:solidFill>
                        </a:rPr>
                        <a:t>Naziv</a:t>
                      </a:r>
                      <a:endParaRPr lang="hr-H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100" b="1" dirty="0" smtClean="0">
                          <a:solidFill>
                            <a:schemeClr val="tx1"/>
                          </a:solidFill>
                        </a:rPr>
                        <a:t>I. Izmjene i dopune </a:t>
                      </a:r>
                      <a:endParaRPr lang="hr-H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100" b="1" dirty="0" smtClean="0">
                          <a:solidFill>
                            <a:schemeClr val="tx1"/>
                          </a:solidFill>
                        </a:rPr>
                        <a:t>Povećanje/smanjenje</a:t>
                      </a:r>
                      <a:endParaRPr lang="hr-H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100" b="1" dirty="0" smtClean="0">
                          <a:solidFill>
                            <a:schemeClr val="tx1"/>
                          </a:solidFill>
                        </a:rPr>
                        <a:t>II. Izmjene i dopune </a:t>
                      </a:r>
                      <a:endParaRPr lang="hr-H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100" dirty="0" smtClean="0">
                          <a:solidFill>
                            <a:schemeClr val="tx1"/>
                          </a:solidFill>
                        </a:rPr>
                        <a:t>Indeks</a:t>
                      </a:r>
                      <a:endParaRPr lang="hr-HR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Cowork</a:t>
                      </a:r>
                      <a:r>
                        <a:rPr lang="hr-HR" sz="900" b="1" dirty="0" smtClean="0"/>
                        <a:t> net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435.409,84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2.693,12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438.102,96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100,62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Gaging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598.382,80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-10.102,97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588.289,83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98,31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Zeleni otoci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217.785,00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-55.127,61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162.657,39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74,69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Bee </a:t>
                      </a:r>
                      <a:r>
                        <a:rPr lang="hr-HR" sz="900" b="1" dirty="0" err="1" smtClean="0"/>
                        <a:t>Promoted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127.680,00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-8.380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119.300,00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93,44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Europa </a:t>
                      </a:r>
                      <a:r>
                        <a:rPr lang="hr-HR" sz="900" b="1" dirty="0" err="1" smtClean="0"/>
                        <a:t>Direct</a:t>
                      </a:r>
                      <a:r>
                        <a:rPr lang="hr-HR" sz="900" b="1" baseline="0" dirty="0" smtClean="0"/>
                        <a:t> Zadar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140.333,39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6.500,00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146.883,39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104,63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Reach</a:t>
                      </a:r>
                      <a:r>
                        <a:rPr lang="hr-HR" sz="900" b="1" dirty="0" smtClean="0"/>
                        <a:t> </a:t>
                      </a:r>
                      <a:r>
                        <a:rPr lang="hr-HR" sz="900" b="1" dirty="0" err="1" smtClean="0"/>
                        <a:t>Out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125.300,00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125.300,00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Kompetentni dionici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29.641,46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29.641,46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Step</a:t>
                      </a:r>
                      <a:r>
                        <a:rPr lang="hr-HR" sz="900" b="1" dirty="0" smtClean="0"/>
                        <a:t> </a:t>
                      </a:r>
                      <a:r>
                        <a:rPr lang="hr-HR" sz="900" b="1" dirty="0" err="1" smtClean="0"/>
                        <a:t>Forward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37.282,00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46.223,09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83.505,09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223,98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Hear</a:t>
                      </a:r>
                      <a:r>
                        <a:rPr lang="hr-HR" sz="900" b="1" dirty="0" smtClean="0"/>
                        <a:t> me </a:t>
                      </a:r>
                      <a:r>
                        <a:rPr lang="hr-HR" sz="900" b="1" dirty="0" err="1" smtClean="0"/>
                        <a:t>out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242.479,58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-48.756,61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193.722,97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79,89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HOLISTIC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536.180,00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23.358,00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559.538,00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104,36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</a:t>
                      </a:r>
                      <a:r>
                        <a:rPr lang="hr-HR" sz="900" b="1" baseline="0" dirty="0" smtClean="0"/>
                        <a:t> Kneževa palača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53.550,00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53.550,00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CGO Biljane</a:t>
                      </a:r>
                      <a:r>
                        <a:rPr lang="hr-HR" sz="900" b="1" baseline="0" dirty="0" smtClean="0"/>
                        <a:t> Donje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291.883,00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-48.505,07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243.377,93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83,38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Upravljajmo budućnosti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2.166.000,00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-194.907,11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1.971.092,89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91,00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Primjena inovativnih metoda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982.160,00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-77.349,74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904.810,26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92,12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E mobile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1.283.531,88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1.283.531,88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Radio osnova medijske pismenosti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1.154.329,19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1.154.329,19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-188.023,00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111.977,00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37,33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105.059,80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105.059,80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Inkluzija</a:t>
                      </a:r>
                      <a:r>
                        <a:rPr lang="hr-HR" sz="900" b="1" dirty="0" smtClean="0"/>
                        <a:t> društvo bez prepreka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2.390.953,39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57.991,78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2.448.945,17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102,43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Pomoćnici u nastavi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65.313,44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65.313,44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Listen</a:t>
                      </a:r>
                      <a:r>
                        <a:rPr lang="hr-HR" sz="900" b="1" dirty="0" smtClean="0"/>
                        <a:t> </a:t>
                      </a:r>
                      <a:r>
                        <a:rPr lang="hr-HR" sz="900" b="1" dirty="0" err="1" smtClean="0"/>
                        <a:t>stories</a:t>
                      </a:r>
                      <a:r>
                        <a:rPr lang="hr-HR" sz="900" b="1" dirty="0" smtClean="0"/>
                        <a:t> GJB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158.502,87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158.502,87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pPr>
              <a:buNone/>
            </a:pPr>
            <a:endParaRPr lang="hr-HR" dirty="0" smtClean="0"/>
          </a:p>
          <a:p>
            <a:pPr>
              <a:buNone/>
            </a:pPr>
            <a:endParaRPr lang="hr-HR" dirty="0" smtClean="0"/>
          </a:p>
          <a:p>
            <a:pPr>
              <a:buNone/>
            </a:pPr>
            <a:endParaRPr lang="hr-HR" dirty="0"/>
          </a:p>
        </p:txBody>
      </p:sp>
      <p:graphicFrame>
        <p:nvGraphicFramePr>
          <p:cNvPr id="4" name="Tablica 3"/>
          <p:cNvGraphicFramePr>
            <a:graphicFrameLocks noGrp="1"/>
          </p:cNvGraphicFramePr>
          <p:nvPr/>
        </p:nvGraphicFramePr>
        <p:xfrm>
          <a:off x="395536" y="3429000"/>
          <a:ext cx="6264697" cy="25450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47119"/>
                <a:gridCol w="1137257"/>
                <a:gridCol w="1152127"/>
                <a:gridCol w="1080121"/>
                <a:gridCol w="648073"/>
              </a:tblGrid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Projekt –</a:t>
                      </a:r>
                      <a:r>
                        <a:rPr lang="hr-HR" sz="9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Lepeze</a:t>
                      </a:r>
                      <a:r>
                        <a:rPr lang="hr-HR" sz="900" b="1" baseline="0" dirty="0" smtClean="0">
                          <a:solidFill>
                            <a:schemeClr val="tx1"/>
                          </a:solidFill>
                        </a:rPr>
                        <a:t> za mlade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158.300,00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158.300,00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MY Europe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60.555,00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60.555,00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 OŠ Nin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47.000,00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47.000,00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</a:t>
                      </a:r>
                      <a:r>
                        <a:rPr lang="hr-HR" sz="900" b="1" dirty="0" err="1" smtClean="0"/>
                        <a:t>Healthy</a:t>
                      </a:r>
                      <a:r>
                        <a:rPr lang="hr-HR" sz="900" b="1" dirty="0" smtClean="0"/>
                        <a:t> future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188.000,00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188.000,00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Otoci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1.051.875,00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-1.051.875,00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(CENT i Plavo zeleni)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1.700.000,00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-1.700.000,00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CENT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6.518.900,00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-6.518.900,00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Centar Plavo-Zeleni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4.936.200,00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-4.936.200,00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Specijalizirani</a:t>
                      </a:r>
                      <a:r>
                        <a:rPr lang="hr-HR" sz="900" b="1" baseline="0" dirty="0" smtClean="0"/>
                        <a:t> pod. inkubator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655.924,00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-655.924,00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Sustavi</a:t>
                      </a:r>
                      <a:r>
                        <a:rPr lang="hr-HR" sz="900" b="1" baseline="0" dirty="0" smtClean="0"/>
                        <a:t> navodnjavanja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420.000,00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-420.000,00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1100" b="1" dirty="0" smtClean="0"/>
                        <a:t>Ukupno:</a:t>
                      </a:r>
                      <a:endParaRPr lang="hr-HR" sz="11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100" b="1" dirty="0" smtClean="0"/>
                        <a:t>37.392.793,20</a:t>
                      </a:r>
                      <a:endParaRPr lang="hr-HR" sz="11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100" b="1" dirty="0" smtClean="0"/>
                        <a:t>-22.955.737,16</a:t>
                      </a:r>
                      <a:endParaRPr lang="hr-HR" sz="11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100" b="1" dirty="0" smtClean="0"/>
                        <a:t>14.437.056,04</a:t>
                      </a:r>
                      <a:endParaRPr lang="hr-HR" sz="11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100" b="1" dirty="0" smtClean="0"/>
                        <a:t>38,61</a:t>
                      </a:r>
                      <a:endParaRPr lang="hr-HR" sz="11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Tablica 7"/>
          <p:cNvGraphicFramePr>
            <a:graphicFrameLocks noGrp="1"/>
          </p:cNvGraphicFramePr>
          <p:nvPr/>
        </p:nvGraphicFramePr>
        <p:xfrm>
          <a:off x="395536" y="1340768"/>
          <a:ext cx="6264697" cy="2057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47119"/>
                <a:gridCol w="1137257"/>
                <a:gridCol w="1152127"/>
                <a:gridCol w="1080121"/>
                <a:gridCol w="648073"/>
              </a:tblGrid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Projekt – </a:t>
                      </a:r>
                      <a:r>
                        <a:rPr lang="hr-HR" sz="900" b="1" dirty="0" err="1" smtClean="0">
                          <a:solidFill>
                            <a:schemeClr val="tx1"/>
                          </a:solidFill>
                        </a:rPr>
                        <a:t>Erasmus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300.000,00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-188.023,00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111.977,00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37,33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105.059,80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105.059,80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Inkluzija</a:t>
                      </a:r>
                      <a:r>
                        <a:rPr lang="hr-HR" sz="900" b="1" dirty="0" smtClean="0"/>
                        <a:t> društvo bez prepreka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2.390.953,39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57.991,78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2.448.945,17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102,43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Pomoćnici u nastavi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65.313,44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65.313,44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Listen</a:t>
                      </a:r>
                      <a:r>
                        <a:rPr lang="hr-HR" sz="900" b="1" dirty="0" smtClean="0"/>
                        <a:t> </a:t>
                      </a:r>
                      <a:r>
                        <a:rPr lang="hr-HR" sz="900" b="1" dirty="0" err="1" smtClean="0"/>
                        <a:t>stories</a:t>
                      </a:r>
                      <a:r>
                        <a:rPr lang="hr-HR" sz="900" b="1" dirty="0" smtClean="0"/>
                        <a:t> GJB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158.502,87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158.502,87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 ključna aktivnost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1.123.140,00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1.123.140,00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 Medicinska škola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60.679,52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60,679,52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Tesla je znao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1.852.000,00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1.852.000,00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</a:t>
                      </a:r>
                      <a:r>
                        <a:rPr lang="hr-HR" sz="900" b="1" baseline="0" dirty="0" smtClean="0"/>
                        <a:t> </a:t>
                      </a:r>
                      <a:r>
                        <a:rPr lang="hr-HR" sz="900" b="1" dirty="0" smtClean="0"/>
                        <a:t>–</a:t>
                      </a:r>
                      <a:r>
                        <a:rPr lang="hr-HR" sz="900" b="1" baseline="0" dirty="0" smtClean="0"/>
                        <a:t> </a:t>
                      </a:r>
                      <a:r>
                        <a:rPr lang="hr-HR" sz="900" b="1" baseline="0" dirty="0" err="1" smtClean="0"/>
                        <a:t>Razminiravanja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7.600.000,00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-7.600.000,00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ica 8"/>
          <p:cNvGraphicFramePr>
            <a:graphicFrameLocks noGrp="1"/>
          </p:cNvGraphicFramePr>
          <p:nvPr/>
        </p:nvGraphicFramePr>
        <p:xfrm>
          <a:off x="395536" y="404664"/>
          <a:ext cx="6264697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47119"/>
                <a:gridCol w="1137257"/>
                <a:gridCol w="1152127"/>
                <a:gridCol w="1080121"/>
                <a:gridCol w="648073"/>
              </a:tblGrid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Projekt – </a:t>
                      </a:r>
                      <a:r>
                        <a:rPr lang="hr-HR" sz="900" b="1" dirty="0" err="1" smtClean="0">
                          <a:solidFill>
                            <a:schemeClr val="tx1"/>
                          </a:solidFill>
                        </a:rPr>
                        <a:t>Erasmus</a:t>
                      </a: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 + ključna aktivnost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1.123.140,00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1.123.140,00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</a:t>
                      </a:r>
                      <a:r>
                        <a:rPr lang="hr-HR" sz="900" b="1" dirty="0" err="1" smtClean="0"/>
                        <a:t>Erasmus</a:t>
                      </a:r>
                      <a:r>
                        <a:rPr lang="hr-HR" sz="900" b="1" dirty="0" smtClean="0"/>
                        <a:t> + Medicinska škola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60.679,52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60,679,52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 – Tesla je znao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1.852.000,00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1.852.000,00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100,00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78030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Projekt</a:t>
                      </a:r>
                      <a:r>
                        <a:rPr lang="hr-HR" sz="900" b="1" baseline="0" dirty="0" smtClean="0"/>
                        <a:t> </a:t>
                      </a:r>
                      <a:r>
                        <a:rPr lang="hr-HR" sz="900" b="1" dirty="0" smtClean="0"/>
                        <a:t>–</a:t>
                      </a:r>
                      <a:r>
                        <a:rPr lang="hr-HR" sz="900" b="1" baseline="0" dirty="0" smtClean="0"/>
                        <a:t> </a:t>
                      </a:r>
                      <a:r>
                        <a:rPr lang="hr-HR" sz="900" b="1" baseline="0" dirty="0" err="1" smtClean="0"/>
                        <a:t>Razminiravanja</a:t>
                      </a:r>
                      <a:endParaRPr lang="hr-HR" sz="9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7.600.000,00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-7.600.000,00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Click="0" advTm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II. izmjenama i dopunama proračuna za 2016.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					               Iznos (kn)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2.258.621,00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5.774.767,00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20.466.085,00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54.512.465,00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                                                                                                             83.011.938,00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4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184523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</a:t>
            </a:r>
            <a:br>
              <a:rPr lang="hr-HR" sz="2000" b="1" dirty="0" smtClean="0"/>
            </a:br>
            <a:r>
              <a:rPr lang="hr-HR" sz="2000" b="1" dirty="0" smtClean="0"/>
              <a:t>proračuna za 2016. godinu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251520" y="191176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82408" y="33745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03648" y="371703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SPARC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281.500,00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1403648" y="2269267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  <a:r>
              <a:rPr lang="hr-HR" sz="1600" i="1" dirty="0" smtClean="0">
                <a:solidFill>
                  <a:schemeClr val="tx1"/>
                </a:solidFill>
              </a:rPr>
              <a:t>Zadar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546.367,00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1403648" y="2638653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Otoci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1.168.750,00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407707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HEAR ME OUT	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242.349,00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443711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Ag – </a:t>
            </a:r>
            <a:r>
              <a:rPr lang="hr-HR" sz="1600" i="1" dirty="0" err="1" smtClean="0">
                <a:solidFill>
                  <a:schemeClr val="tx1"/>
                </a:solidFill>
              </a:rPr>
              <a:t>Ventures</a:t>
            </a:r>
            <a:r>
              <a:rPr lang="hr-HR" sz="1600" i="1" dirty="0" smtClean="0">
                <a:solidFill>
                  <a:schemeClr val="tx1"/>
                </a:solidFill>
              </a:rPr>
              <a:t>	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19.655,00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96722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684076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 </a:t>
            </a:r>
            <a:br>
              <a:rPr lang="hr-HR" sz="2000" b="1" dirty="0" smtClean="0"/>
            </a:br>
            <a:r>
              <a:rPr lang="hr-HR" sz="2000" b="1" dirty="0" smtClean="0"/>
              <a:t>proračuna za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185532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99080" y="425182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kompetencija-Plavo Zeleni centar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32.000,00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7" name="Pravokutnik 16"/>
          <p:cNvSpPr/>
          <p:nvPr/>
        </p:nvSpPr>
        <p:spPr>
          <a:xfrm>
            <a:off x="251520" y="486916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Razvoj konkurentnog poduzetništva i turizma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23090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Promidžba turizma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1.345.000,00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251520" y="3896399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220873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1.488.818,00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Identifikacija autohtonih sorti maslina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51966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Udruženo oglašavanje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1.418.000,00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249532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održavanja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434.844,00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78092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Revitalizacija proizvodnje češnjaka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	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518.247,00 kn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58052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 – CIA </a:t>
            </a:r>
            <a:r>
              <a:rPr lang="hr-HR" sz="1600" dirty="0" err="1" smtClean="0">
                <a:solidFill>
                  <a:schemeClr val="tx1"/>
                </a:solidFill>
              </a:rPr>
              <a:t>of</a:t>
            </a:r>
            <a:r>
              <a:rPr lang="hr-HR" sz="1600" dirty="0" smtClean="0">
                <a:solidFill>
                  <a:schemeClr val="tx1"/>
                </a:solidFill>
              </a:rPr>
              <a:t> SME					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47.668,00 kn</a:t>
            </a:r>
            <a:r>
              <a:rPr lang="hr-HR" sz="1600" dirty="0" smtClean="0">
                <a:solidFill>
                  <a:schemeClr val="tx1"/>
                </a:solidFill>
              </a:rPr>
              <a:t>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835527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</a:t>
            </a:r>
            <a:br>
              <a:rPr lang="hr-HR" sz="2000" b="1" dirty="0" smtClean="0"/>
            </a:br>
            <a:r>
              <a:rPr lang="hr-HR" sz="2000" b="1" dirty="0" smtClean="0"/>
              <a:t>proračuna za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3717032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100" y="451935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20.466.085,00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0972" y="4134411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6" name="Pravokutnik 15"/>
          <p:cNvSpPr/>
          <p:nvPr/>
        </p:nvSpPr>
        <p:spPr>
          <a:xfrm>
            <a:off x="215516" y="132416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	        </a:t>
            </a:r>
            <a:r>
              <a:rPr lang="hr-HR" sz="1600" b="1" dirty="0" smtClean="0"/>
              <a:t>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15516" y="1769895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Uvođenja znanja, novih tehnologija i inovacija u gospodarstvu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331640" y="21328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Mazin </a:t>
            </a:r>
            <a:r>
              <a:rPr lang="hr-HR" sz="1600" dirty="0" err="1" smtClean="0">
                <a:solidFill>
                  <a:schemeClr val="tx1"/>
                </a:solidFill>
              </a:rPr>
              <a:t>outdoor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extreme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72.500,00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31640" y="242088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Poljoprivredno edukacijski centar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156.250,00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331640" y="270892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r-HR" sz="1600" dirty="0" smtClean="0">
              <a:solidFill>
                <a:schemeClr val="tx1"/>
              </a:solidFill>
            </a:endParaRPr>
          </a:p>
          <a:p>
            <a:r>
              <a:rPr lang="hr-HR" sz="1600" dirty="0" smtClean="0">
                <a:solidFill>
                  <a:schemeClr val="tx1"/>
                </a:solidFill>
              </a:rPr>
              <a:t>Projekt BEE PROMOTED  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180.440,00 kn</a:t>
            </a:r>
            <a:r>
              <a:rPr lang="hr-HR" sz="1600" dirty="0" smtClean="0">
                <a:solidFill>
                  <a:schemeClr val="tx1"/>
                </a:solidFill>
              </a:rPr>
              <a:t>          			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038031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 </a:t>
            </a:r>
            <a:br>
              <a:rPr lang="hr-HR" sz="2000" b="1" dirty="0" smtClean="0"/>
            </a:br>
            <a:r>
              <a:rPr lang="hr-HR" sz="2000" b="1" dirty="0" smtClean="0"/>
              <a:t>proračuna za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	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1403648" y="20608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poboljšanja zdravstvene zaštite na otocima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997.463,00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1700808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263691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3.004.755,00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Poliklinike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35.719.600,00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2348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r-HR" sz="1600" dirty="0" smtClean="0">
              <a:solidFill>
                <a:schemeClr val="tx1"/>
              </a:solidFill>
            </a:endParaRPr>
          </a:p>
          <a:p>
            <a:r>
              <a:rPr lang="hr-HR" sz="1600" dirty="0" smtClean="0">
                <a:solidFill>
                  <a:schemeClr val="tx1"/>
                </a:solidFill>
              </a:rPr>
              <a:t>Projekt Foster </a:t>
            </a:r>
            <a:r>
              <a:rPr lang="hr-HR" sz="1600" dirty="0" err="1" smtClean="0">
                <a:solidFill>
                  <a:schemeClr val="tx1"/>
                </a:solidFill>
              </a:rPr>
              <a:t>Children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rights</a:t>
            </a:r>
            <a:r>
              <a:rPr lang="hr-HR" sz="1600" dirty="0" smtClean="0">
                <a:solidFill>
                  <a:schemeClr val="tx1"/>
                </a:solidFill>
              </a:rPr>
              <a:t>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89.585,00 kn </a:t>
            </a:r>
            <a:r>
              <a:rPr lang="hr-HR" sz="1600" dirty="0" smtClean="0">
                <a:solidFill>
                  <a:schemeClr val="tx1"/>
                </a:solidFill>
              </a:rPr>
              <a:t>			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29249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Upravljamo budućnosti SŠ kneza Branimira Benkovac		           </a:t>
            </a:r>
            <a:r>
              <a:rPr lang="hr-HR" sz="1600" b="1" dirty="0" smtClean="0">
                <a:solidFill>
                  <a:schemeClr val="tx1"/>
                </a:solidFill>
              </a:rPr>
              <a:t>1.971.092,00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32129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Primjena inovativnih metoda podučavanja		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904.810,00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1403648" y="350100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e-mobile SŠ Vice Vlatkovića		 	           </a:t>
            </a:r>
            <a:r>
              <a:rPr lang="hr-HR" sz="1600" b="1" dirty="0" smtClean="0">
                <a:solidFill>
                  <a:schemeClr val="tx1"/>
                </a:solidFill>
              </a:rPr>
              <a:t>1.183.531,00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403648" y="378904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Radio-osnova medijske pismenosti		 	           </a:t>
            </a:r>
            <a:r>
              <a:rPr lang="hr-HR" sz="1600" b="1" dirty="0" smtClean="0">
                <a:solidFill>
                  <a:schemeClr val="tx1"/>
                </a:solidFill>
              </a:rPr>
              <a:t>1.154.329,00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03648" y="40770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		 	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2.586.327,00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1403648" y="43651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r-HR" sz="1600" dirty="0" smtClean="0">
              <a:solidFill>
                <a:schemeClr val="tx1"/>
              </a:solidFill>
            </a:endParaRPr>
          </a:p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Step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Forward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144.683,00 kn </a:t>
            </a:r>
            <a:r>
              <a:rPr lang="hr-HR" sz="1600" dirty="0" smtClean="0">
                <a:solidFill>
                  <a:schemeClr val="tx1"/>
                </a:solidFill>
              </a:rPr>
              <a:t>	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2681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 </a:t>
            </a:r>
            <a:br>
              <a:rPr lang="hr-HR" sz="2000" b="1" dirty="0" smtClean="0"/>
            </a:br>
            <a:r>
              <a:rPr lang="hr-HR" sz="2000" b="1" dirty="0" smtClean="0"/>
              <a:t>proračuna za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	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251520" y="1700808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4.3. Razvoj i učinkovito korištenje prometne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0608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Sanacija i izgradnja lučke infrastrukture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3.150.000,00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8536" y="265910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403648" y="299695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1.735.371,00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10616" y="329372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gospodarenjem otpadom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1.375.919,00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1403648" y="357301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Protuminsko</a:t>
            </a:r>
            <a:r>
              <a:rPr lang="hr-HR" sz="1600" dirty="0" smtClean="0">
                <a:solidFill>
                  <a:schemeClr val="tx1"/>
                </a:solidFill>
              </a:rPr>
              <a:t> djelovanje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52.000,00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03648" y="38610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Ostale aktivnosti zaštite i spašavanja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443.000,00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80619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</a:t>
            </a:r>
            <a:r>
              <a:rPr lang="hr-HR" sz="2000" b="1" dirty="0" smtClean="0">
                <a:latin typeface="+mj-lt"/>
              </a:rPr>
              <a:t>6. </a:t>
            </a:r>
            <a:r>
              <a:rPr lang="hr-HR" sz="2000" b="1" dirty="0" smtClean="0">
                <a:latin typeface="+mj-lt"/>
              </a:rPr>
              <a:t>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u Proračunu ZŽ za 2016. godinu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00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500" y="548680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8567</TotalTime>
  <Words>1863</Words>
  <Application>Microsoft Office PowerPoint</Application>
  <PresentationFormat>Prikaz na zaslonu (4:3)</PresentationFormat>
  <Paragraphs>633</Paragraphs>
  <Slides>19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19</vt:i4>
      </vt:variant>
    </vt:vector>
  </HeadingPairs>
  <TitlesOfParts>
    <vt:vector size="24" baseType="lpstr">
      <vt:lpstr>Arial</vt:lpstr>
      <vt:lpstr>Calibri</vt:lpstr>
      <vt:lpstr>Gabriola</vt:lpstr>
      <vt:lpstr>Times New Roman</vt:lpstr>
      <vt:lpstr>Office tema</vt:lpstr>
      <vt:lpstr>  REPUBLIKA HRVATSKA ZADARSKA ŽUPANIJA  Druge izmjene i dopune proračuna Zadarske županije za 2016. godinu  proračun za građane   </vt:lpstr>
      <vt:lpstr>Druge izmjene i dopune proračuna Zadarske županije za 2016. godinu</vt:lpstr>
      <vt:lpstr>Prihodi i primici Proračuna Zadarske županije</vt:lpstr>
      <vt:lpstr>Rashodi i izdaci Proračuna Zadarske županije</vt:lpstr>
      <vt:lpstr>Proračunski korisnici Zadarske županije</vt:lpstr>
      <vt:lpstr>Prihodi i primici Zadarske županije i proračunskih korisnika</vt:lpstr>
      <vt:lpstr>  </vt:lpstr>
      <vt:lpstr>  </vt:lpstr>
      <vt:lpstr>Projekti financirani od međunarodnih organizacija, institucija  i tijela EU i iz državnog proračuna temeljem prijenosa EU sredstava</vt:lpstr>
      <vt:lpstr>Tablica 5. Pomoći iz Državnog Proračuna temeljem prijenosa EU sredstava</vt:lpstr>
      <vt:lpstr>PowerPointova prezentacija</vt:lpstr>
      <vt:lpstr> Razvojni projekti u II. izmjenama i dopunama proračuna za 2016. godinu </vt:lpstr>
      <vt:lpstr> Razvojni projekti u II. izmjenama i dopunama proračuna za 2016. godinu </vt:lpstr>
      <vt:lpstr> Razvojni projekti u II. izmjenama i dopunama  proračuna za 2016. godinu  </vt:lpstr>
      <vt:lpstr> Razvojni projekti u II. izmjenama i dopunama proračuna za 2016. godinu  </vt:lpstr>
      <vt:lpstr> Razvojni projekti u II. izmjenama i dopunama  proračuna za 2016. godinu  </vt:lpstr>
      <vt:lpstr> Razvojni projekti u II. izmjenama i dopunama  proračuna za 2016. godinu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Nikica Miletić</cp:lastModifiedBy>
  <cp:revision>1068</cp:revision>
  <cp:lastPrinted>2016-07-13T07:25:59Z</cp:lastPrinted>
  <dcterms:created xsi:type="dcterms:W3CDTF">2014-10-06T07:52:48Z</dcterms:created>
  <dcterms:modified xsi:type="dcterms:W3CDTF">2016-12-01T07:47:37Z</dcterms:modified>
</cp:coreProperties>
</file>