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charts/chart8.xml" ContentType="application/vnd.openxmlformats-officedocument.drawingml.chart+xml"/>
  <Override PartName="/ppt/commentAuthors.xml" ContentType="application/vnd.openxmlformats-officedocument.presentationml.commentAuthors+xml"/>
  <Override PartName="/ppt/slideLayouts/slideLayout10.xml" ContentType="application/vnd.openxmlformats-officedocument.presentationml.slideLayout+xml"/>
  <Default Extension="gif" ContentType="image/gif"/>
  <Override PartName="/ppt/charts/chart6.xml" ContentType="application/vnd.openxmlformats-officedocument.drawingml.chart+xml"/>
  <Override PartName="/ppt/charts/chart7.xml" ContentType="application/vnd.openxmlformats-officedocument.drawingml.chart+xml"/>
  <Override PartName="/ppt/diagrams/layout1.xml" ContentType="application/vnd.openxmlformats-officedocument.drawingml.diagramLayout+xml"/>
  <Default Extension="xlsx" ContentType="application/vnd.openxmlformats-officedocument.spreadsheetml.sheet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handoutMasterIdLst>
    <p:handoutMasterId r:id="rId19"/>
  </p:handoutMasterIdLst>
  <p:sldIdLst>
    <p:sldId id="310" r:id="rId2"/>
    <p:sldId id="327" r:id="rId3"/>
    <p:sldId id="297" r:id="rId4"/>
    <p:sldId id="298" r:id="rId5"/>
    <p:sldId id="328" r:id="rId6"/>
    <p:sldId id="329" r:id="rId7"/>
    <p:sldId id="330" r:id="rId8"/>
    <p:sldId id="293" r:id="rId9"/>
    <p:sldId id="316" r:id="rId10"/>
    <p:sldId id="317" r:id="rId11"/>
    <p:sldId id="318" r:id="rId12"/>
    <p:sldId id="320" r:id="rId13"/>
    <p:sldId id="325" r:id="rId14"/>
    <p:sldId id="332" r:id="rId15"/>
    <p:sldId id="334" r:id="rId16"/>
    <p:sldId id="324" r:id="rId17"/>
  </p:sldIdLst>
  <p:sldSz cx="9144000" cy="6858000" type="screen4x3"/>
  <p:notesSz cx="6735763" cy="9866313"/>
  <p:defaultTextStyle>
    <a:defPPr>
      <a:defRPr lang="sr-Latn-C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0" name="Ivan" initials="I" lastIdx="1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006666"/>
    <a:srgbClr val="A2CB9B"/>
    <a:srgbClr val="567A5F"/>
    <a:srgbClr val="CC6600"/>
    <a:srgbClr val="3366FF"/>
    <a:srgbClr val="00CC99"/>
    <a:srgbClr val="00CC66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rednji stil 2 - Isticanj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C2FFA5D-87B4-456A-9821-1D502468CF0F}" styleName="Stil teme 1 - Isticanje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284E427A-3D55-4303-BF80-6455036E1DE7}" styleName="Stil teme 1 - Isticanje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  <a:tblStyle styleId="{69C7853C-536D-4A76-A0AE-DD22124D55A5}" styleName="Stil teme 1 - Isticanje 3">
    <a:tblBg>
      <a:fillRef idx="2">
        <a:schemeClr val="accent3"/>
      </a:fillRef>
      <a:effectRef idx="1">
        <a:schemeClr val="accent3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Ref idx="1">
              <a:schemeClr val="accent3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</a:tcBdr>
        <a:fill>
          <a:solidFill>
            <a:schemeClr val="accent3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3"/>
            </a:lnRef>
          </a:left>
          <a:right>
            <a:lnRef idx="2">
              <a:schemeClr val="accent3"/>
            </a:lnRef>
          </a:right>
          <a:top>
            <a:lnRef idx="1">
              <a:schemeClr val="accent3"/>
            </a:lnRef>
          </a:top>
          <a:bottom>
            <a:lnRef idx="1">
              <a:schemeClr val="accent3"/>
            </a:lnRef>
          </a:bottom>
          <a:insideH>
            <a:lnRef idx="1">
              <a:schemeClr val="accent3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2">
              <a:schemeClr val="accent3"/>
            </a:lnRef>
          </a:top>
          <a:bottom>
            <a:lnRef idx="2">
              <a:schemeClr val="accent3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3"/>
            </a:lnRef>
          </a:left>
          <a:right>
            <a:lnRef idx="1">
              <a:schemeClr val="accent3"/>
            </a:lnRef>
          </a:right>
          <a:top>
            <a:lnRef idx="1">
              <a:schemeClr val="accent3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firstRow>
  </a:tblStyle>
  <a:tblStyle styleId="{775DCB02-9BB8-47FD-8907-85C794F793BA}" styleName="Stil teme 1 - Isticanje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35758FB7-9AC5-4552-8A53-C91805E547FA}" styleName="Stil teme 1 - Isticanje 5">
    <a:tblBg>
      <a:fillRef idx="2">
        <a:schemeClr val="accent5"/>
      </a:fillRef>
      <a:effectRef idx="1">
        <a:schemeClr val="accent5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Ref idx="1">
              <a:schemeClr val="accent5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</a:tcBdr>
        <a:fill>
          <a:solidFill>
            <a:schemeClr val="accent5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5"/>
            </a:lnRef>
          </a:left>
          <a:right>
            <a:lnRef idx="2">
              <a:schemeClr val="accent5"/>
            </a:lnRef>
          </a:right>
          <a:top>
            <a:lnRef idx="1">
              <a:schemeClr val="accent5"/>
            </a:lnRef>
          </a:top>
          <a:bottom>
            <a:lnRef idx="1">
              <a:schemeClr val="accent5"/>
            </a:lnRef>
          </a:bottom>
          <a:insideH>
            <a:lnRef idx="1">
              <a:schemeClr val="accent5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2">
              <a:schemeClr val="accent5"/>
            </a:lnRef>
          </a:top>
          <a:bottom>
            <a:lnRef idx="2">
              <a:schemeClr val="accent5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5"/>
            </a:lnRef>
          </a:left>
          <a:right>
            <a:lnRef idx="1">
              <a:schemeClr val="accent5"/>
            </a:lnRef>
          </a:right>
          <a:top>
            <a:lnRef idx="1">
              <a:schemeClr val="accent5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5"/>
          </a:solidFill>
        </a:fill>
      </a:tcStyle>
    </a:firstRow>
  </a:tblStyle>
  <a:tblStyle styleId="{08FB837D-C827-4EFA-A057-4D05807E0F7C}" styleName="Stil teme 1 - Isticanje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2D5ABB26-0587-4C30-8999-92F81FD0307C}" styleName="Bez stila, bez rešetke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D03447BB-5D67-496B-8E87-E561075AD55C}" styleName="Tamni stil 1 - Isticanje 3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wholeTbl>
    <a:band1H>
      <a:tcStyle>
        <a:tcBdr/>
        <a:fill>
          <a:solidFill>
            <a:schemeClr val="accent3">
              <a:shade val="60000"/>
            </a:schemeClr>
          </a:solidFill>
        </a:fill>
      </a:tcStyle>
    </a:band1H>
    <a:band1V>
      <a:tcStyle>
        <a:tcBdr/>
        <a:fill>
          <a:solidFill>
            <a:schemeClr val="accent3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3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3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3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073A0DAA-6AF3-43AB-8588-CEC1D06C72B9}" styleName="Srednji stil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E8034E78-7F5D-4C2E-B375-FC64B27BC917}" styleName="Tamni stil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dk1">
              <a:tint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dk1">
              <a:tint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dk1">
              <a:tint val="6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8799B23B-EC83-4686-B30A-512413B5E67A}" styleName="Svijetli stil 3 - Isticanje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5940675A-B579-460E-94D1-54222C63F5DA}" styleName="Bez stila, s rešetkom tablice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B301B821-A1FF-4177-AEE7-76D212191A09}" styleName="Srednji stil 1 - Isticanje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  <a:tblStyle styleId="{125E5076-3810-47DD-B79F-674D7AD40C01}" styleName="Tamni stil 1 - Isticanje 1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wholeTbl>
    <a:band1H>
      <a:tcStyle>
        <a:tcBdr/>
        <a:fill>
          <a:solidFill>
            <a:schemeClr val="accent1">
              <a:shade val="60000"/>
            </a:schemeClr>
          </a:solidFill>
        </a:fill>
      </a:tcStyle>
    </a:band1H>
    <a:band1V>
      <a:tcStyle>
        <a:tcBdr/>
        <a:fill>
          <a:solidFill>
            <a:schemeClr val="accent1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1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1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1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D113A9D2-9D6B-4929-AA2D-F23B5EE8CBE7}" styleName="Stil teme 2 - Isticanje 1">
    <a:tblBg>
      <a:fillRef idx="3">
        <a:schemeClr val="accent1"/>
      </a:fillRef>
      <a:effectRef idx="3">
        <a:schemeClr val="accent1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1">
                <a:tint val="50000"/>
              </a:schemeClr>
            </a:lnRef>
          </a:left>
          <a:right>
            <a:lnRef idx="1">
              <a:schemeClr val="accent1">
                <a:tint val="50000"/>
              </a:schemeClr>
            </a:lnRef>
          </a:right>
          <a:top>
            <a:lnRef idx="1">
              <a:schemeClr val="accent1">
                <a:tint val="50000"/>
              </a:schemeClr>
            </a:lnRef>
          </a:top>
          <a:bottom>
            <a:lnRef idx="1">
              <a:schemeClr val="accent1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017" autoAdjust="0"/>
    <p:restoredTop sz="95195" autoAdjust="0"/>
  </p:normalViewPr>
  <p:slideViewPr>
    <p:cSldViewPr>
      <p:cViewPr>
        <p:scale>
          <a:sx n="110" d="100"/>
          <a:sy n="110" d="100"/>
        </p:scale>
        <p:origin x="-1740" y="-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commentAuthors" Target="commentAuthor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Radni_list_programa_Microsoft_Office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oleObject" Target="file:///C:\Documents%20and%20Settings\Katarina\Desktop\Zupanija%20kate.xlsx" TargetMode="External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Radni_list_programa_Microsoft_Office_Excel2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Radni_list_programa_Microsoft_Office_Excel3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Radni_list_programa_Microsoft_Office_Excel4.xlsx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Radni_list_programa_Microsoft_Office_Excel5.xlsx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Radni_list_programa_Microsoft_Office_Excel6.xlsx"/></Relationships>
</file>

<file path=ppt/charts/_rels/chart8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Radni_list_programa_Microsoft_Office_Excel7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hr-HR"/>
  <c:style val="26"/>
  <c:chart>
    <c:autoTitleDeleted val="1"/>
    <c:plotArea>
      <c:layout>
        <c:manualLayout>
          <c:layoutTarget val="inner"/>
          <c:xMode val="edge"/>
          <c:yMode val="edge"/>
          <c:x val="0.12109323711506802"/>
          <c:y val="0.16713366270850016"/>
          <c:w val="0.43296920000341882"/>
          <c:h val="0.55182349020043564"/>
        </c:manualLayout>
      </c:layout>
      <c:pieChart>
        <c:varyColors val="1"/>
        <c:ser>
          <c:idx val="0"/>
          <c:order val="0"/>
          <c:tx>
            <c:strRef>
              <c:f>List1!$B$1</c:f>
              <c:strCache>
                <c:ptCount val="1"/>
                <c:pt idx="0">
                  <c:v>Stupac1</c:v>
                </c:pt>
              </c:strCache>
            </c:strRef>
          </c:tx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900" b="1"/>
                </a:pPr>
                <a:endParaRPr lang="sr-Latn-CS"/>
              </a:p>
            </c:txPr>
            <c:showVal val="1"/>
            <c:showLeaderLines val="1"/>
            <c:extLst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List1!$A$2:$A$11</c:f>
              <c:strCache>
                <c:ptCount val="10"/>
                <c:pt idx="0">
                  <c:v>PRIHODI OD POREZA </c:v>
                </c:pt>
                <c:pt idx="1">
                  <c:v>POMOĆI IZ INOZ. I OST. SUBJEKATA</c:v>
                </c:pt>
                <c:pt idx="2">
                  <c:v>PRIHODI OD IMOVINE</c:v>
                </c:pt>
                <c:pt idx="3">
                  <c:v>PRIHODI OD ADMIN. PRISTOJBI</c:v>
                </c:pt>
                <c:pt idx="4">
                  <c:v>PRIHODI OD PRODAJE ROBE, USLUGA, DONACIJA </c:v>
                </c:pt>
                <c:pt idx="5">
                  <c:v>PRIHODI IZ NADLEŽ. PRORAČ. I OD HZZO</c:v>
                </c:pt>
                <c:pt idx="6">
                  <c:v>OSTALI PRIHODI </c:v>
                </c:pt>
                <c:pt idx="7">
                  <c:v>PRIHODI OD PRODAJE NEFIN. IMOVINE</c:v>
                </c:pt>
                <c:pt idx="8">
                  <c:v>PRIMICI OD FIN. IMOVINE I ZADUŽIVANJA</c:v>
                </c:pt>
                <c:pt idx="9">
                  <c:v>VLASTITI IZVORI </c:v>
                </c:pt>
              </c:strCache>
            </c:strRef>
          </c:cat>
          <c:val>
            <c:numRef>
              <c:f>List1!$B$2:$B$11</c:f>
              <c:numCache>
                <c:formatCode>0.00%</c:formatCode>
                <c:ptCount val="10"/>
                <c:pt idx="0">
                  <c:v>8.8060676846677705E-2</c:v>
                </c:pt>
                <c:pt idx="1">
                  <c:v>0.15648945431811004</c:v>
                </c:pt>
                <c:pt idx="2">
                  <c:v>1.4480117786861821E-2</c:v>
                </c:pt>
                <c:pt idx="3">
                  <c:v>9.384305165275518E-2</c:v>
                </c:pt>
                <c:pt idx="4">
                  <c:v>7.5715041251499193E-2</c:v>
                </c:pt>
                <c:pt idx="5">
                  <c:v>0.54072886186820723</c:v>
                </c:pt>
                <c:pt idx="6">
                  <c:v>7.7141125095146529E-4</c:v>
                </c:pt>
                <c:pt idx="7">
                  <c:v>1.3670659321479224E-3</c:v>
                </c:pt>
                <c:pt idx="8">
                  <c:v>4.2347788836271964E-3</c:v>
                </c:pt>
                <c:pt idx="9">
                  <c:v>2.4309673153526001E-2</c:v>
                </c:pt>
              </c:numCache>
            </c:numRef>
          </c:val>
        </c:ser>
        <c:firstSliceAng val="0"/>
      </c:pieChart>
    </c:plotArea>
    <c:legend>
      <c:legendPos val="r"/>
      <c:layout>
        <c:manualLayout>
          <c:xMode val="edge"/>
          <c:yMode val="edge"/>
          <c:x val="0.60000726415013761"/>
          <c:y val="0"/>
          <c:w val="0.3999927358498665"/>
          <c:h val="0.99999662199695016"/>
        </c:manualLayout>
      </c:layout>
      <c:txPr>
        <a:bodyPr/>
        <a:lstStyle/>
        <a:p>
          <a:pPr>
            <a:defRPr sz="800">
              <a:latin typeface="Arial" pitchFamily="34" charset="0"/>
              <a:cs typeface="Arial" pitchFamily="34" charset="0"/>
            </a:defRPr>
          </a:pPr>
          <a:endParaRPr lang="sr-Latn-CS"/>
        </a:p>
      </c:txPr>
    </c:legend>
    <c:plotVisOnly val="1"/>
    <c:dispBlanksAs val="zero"/>
  </c:chart>
  <c:txPr>
    <a:bodyPr/>
    <a:lstStyle/>
    <a:p>
      <a:pPr>
        <a:defRPr sz="1800"/>
      </a:pPr>
      <a:endParaRPr lang="sr-Latn-CS"/>
    </a:p>
  </c:txPr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hr-HR"/>
  <c:style val="26"/>
  <c:chart>
    <c:plotArea>
      <c:layout/>
      <c:pieChart>
        <c:varyColors val="1"/>
        <c:firstSliceAng val="0"/>
      </c:pieChart>
    </c:plotArea>
    <c:legend>
      <c:legendPos val="r"/>
      <c:layout>
        <c:manualLayout>
          <c:xMode val="edge"/>
          <c:yMode val="edge"/>
          <c:x val="0.59868731225001504"/>
          <c:y val="0"/>
          <c:w val="0.38451726721316115"/>
          <c:h val="1"/>
        </c:manualLayout>
      </c:layout>
      <c:txPr>
        <a:bodyPr/>
        <a:lstStyle/>
        <a:p>
          <a:pPr>
            <a:defRPr sz="800"/>
          </a:pPr>
          <a:endParaRPr lang="sr-Latn-CS"/>
        </a:p>
      </c:txPr>
    </c:legend>
    <c:plotVisOnly val="1"/>
    <c:dispBlanksAs val="zero"/>
  </c:chart>
  <c:txPr>
    <a:bodyPr/>
    <a:lstStyle/>
    <a:p>
      <a:pPr>
        <a:defRPr sz="1800"/>
      </a:pPr>
      <a:endParaRPr lang="sr-Latn-CS"/>
    </a:p>
  </c:txPr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hr-HR"/>
  <c:style val="26"/>
  <c:chart>
    <c:autoTitleDeleted val="1"/>
    <c:plotArea>
      <c:layout>
        <c:manualLayout>
          <c:layoutTarget val="inner"/>
          <c:xMode val="edge"/>
          <c:yMode val="edge"/>
          <c:x val="0.12109323711506802"/>
          <c:y val="0.16713366270850052"/>
          <c:w val="0.43296920000341882"/>
          <c:h val="0.55182349020043564"/>
        </c:manualLayout>
      </c:layout>
      <c:pieChart>
        <c:varyColors val="1"/>
        <c:ser>
          <c:idx val="0"/>
          <c:order val="0"/>
          <c:tx>
            <c:strRef>
              <c:f>List1!$B$1</c:f>
              <c:strCache>
                <c:ptCount val="1"/>
                <c:pt idx="0">
                  <c:v>Stupac1</c:v>
                </c:pt>
              </c:strCache>
            </c:strRef>
          </c:tx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900" b="1"/>
                </a:pPr>
                <a:endParaRPr lang="sr-Latn-CS"/>
              </a:p>
            </c:txPr>
            <c:showVal val="1"/>
            <c:showLeaderLines val="1"/>
            <c:extLst>
              <c:ext xmlns:c15="http://schemas.microsoft.com/office/drawing/2012/chart" uri="{CE6537A1-D6FC-4f65-9D91-7224C49458BB}">
                <c15:layout/>
              </c:ext>
            </c:extLst>
          </c:dLbls>
          <c:cat>
            <c:strRef>
              <c:f>List1!$A$2:$A$11</c:f>
              <c:strCache>
                <c:ptCount val="10"/>
                <c:pt idx="0">
                  <c:v>RASHODI ZA ZAPOSLENE</c:v>
                </c:pt>
                <c:pt idx="1">
                  <c:v>MATERIJALNI RASHODI</c:v>
                </c:pt>
                <c:pt idx="2">
                  <c:v>FINANCIJSKI RASHODI</c:v>
                </c:pt>
                <c:pt idx="3">
                  <c:v>SUBVENCIJE</c:v>
                </c:pt>
                <c:pt idx="4">
                  <c:v>POMOĆI DANE U INOZ.</c:v>
                </c:pt>
                <c:pt idx="5">
                  <c:v>NAKNADE GRAĐ. I KUĆ. IZ PRORAČUNA</c:v>
                </c:pt>
                <c:pt idx="6">
                  <c:v>OSTALI RASHODI</c:v>
                </c:pt>
                <c:pt idx="7">
                  <c:v>RASHODI ZA NABAVU PROIZV. DUG. IMOVINE</c:v>
                </c:pt>
                <c:pt idx="8">
                  <c:v>RASHODI ZA DODATNA ULAGANJA NA NEFIN. IM.</c:v>
                </c:pt>
                <c:pt idx="9">
                  <c:v>IZDACI ZA FIN. IMOVINU I OTPLATU ZAJMOVA</c:v>
                </c:pt>
              </c:strCache>
            </c:strRef>
          </c:cat>
          <c:val>
            <c:numRef>
              <c:f>List1!$B$2:$B$11</c:f>
              <c:numCache>
                <c:formatCode>0.00%</c:formatCode>
                <c:ptCount val="10"/>
                <c:pt idx="0">
                  <c:v>0.46790000000000032</c:v>
                </c:pt>
                <c:pt idx="1">
                  <c:v>0.39030000000000054</c:v>
                </c:pt>
                <c:pt idx="2">
                  <c:v>1.8000000000000039E-3</c:v>
                </c:pt>
                <c:pt idx="3">
                  <c:v>3.5000000000000066E-3</c:v>
                </c:pt>
                <c:pt idx="4">
                  <c:v>1.6199999999999999E-2</c:v>
                </c:pt>
                <c:pt idx="5">
                  <c:v>1.9400000000000028E-2</c:v>
                </c:pt>
                <c:pt idx="6">
                  <c:v>3.0700000000000012E-2</c:v>
                </c:pt>
                <c:pt idx="7">
                  <c:v>4.8400000000000033E-2</c:v>
                </c:pt>
                <c:pt idx="8">
                  <c:v>1.9300000000000025E-2</c:v>
                </c:pt>
                <c:pt idx="9">
                  <c:v>2.4000000000000046E-3</c:v>
                </c:pt>
              </c:numCache>
            </c:numRef>
          </c:val>
        </c:ser>
        <c:firstSliceAng val="0"/>
      </c:pieChart>
    </c:plotArea>
    <c:legend>
      <c:legendPos val="r"/>
      <c:layout>
        <c:manualLayout>
          <c:xMode val="edge"/>
          <c:yMode val="edge"/>
          <c:x val="0.59895033030518252"/>
          <c:y val="0"/>
          <c:w val="0.39999273584986683"/>
          <c:h val="0.99999662199694983"/>
        </c:manualLayout>
      </c:layout>
      <c:txPr>
        <a:bodyPr/>
        <a:lstStyle/>
        <a:p>
          <a:pPr>
            <a:defRPr sz="800">
              <a:latin typeface="Arial" pitchFamily="34" charset="0"/>
              <a:cs typeface="Arial" pitchFamily="34" charset="0"/>
            </a:defRPr>
          </a:pPr>
          <a:endParaRPr lang="sr-Latn-CS"/>
        </a:p>
      </c:txPr>
    </c:legend>
    <c:plotVisOnly val="1"/>
    <c:dispBlanksAs val="zero"/>
  </c:chart>
  <c:txPr>
    <a:bodyPr/>
    <a:lstStyle/>
    <a:p>
      <a:pPr>
        <a:defRPr sz="1800"/>
      </a:pPr>
      <a:endParaRPr lang="sr-Latn-CS"/>
    </a:p>
  </c:txPr>
  <c:externalData r:id="rId1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hr-HR"/>
  <c:chart>
    <c:plotArea>
      <c:layout>
        <c:manualLayout>
          <c:layoutTarget val="inner"/>
          <c:xMode val="edge"/>
          <c:yMode val="edge"/>
          <c:x val="0.10570576483565371"/>
          <c:y val="0.13724727753561194"/>
          <c:w val="0.72584668171790356"/>
          <c:h val="0.74302807350907973"/>
        </c:manualLayout>
      </c:layout>
      <c:barChart>
        <c:barDir val="col"/>
        <c:grouping val="stacked"/>
        <c:ser>
          <c:idx val="0"/>
          <c:order val="0"/>
          <c:tx>
            <c:strRef>
              <c:f>List1!$B$1</c:f>
              <c:strCache>
                <c:ptCount val="1"/>
                <c:pt idx="0">
                  <c:v>Zadarska županija</c:v>
                </c:pt>
              </c:strCache>
            </c:strRef>
          </c:tx>
          <c:spPr>
            <a:solidFill>
              <a:schemeClr val="tx2">
                <a:lumMod val="60000"/>
                <a:lumOff val="40000"/>
              </a:schemeClr>
            </a:solidFill>
          </c:spPr>
          <c:cat>
            <c:numRef>
              <c:f>List1!$A$2:$A$12</c:f>
              <c:numCache>
                <c:formatCode>General</c:formatCode>
                <c:ptCount val="11"/>
                <c:pt idx="0">
                  <c:v>92</c:v>
                </c:pt>
                <c:pt idx="1">
                  <c:v>84</c:v>
                </c:pt>
                <c:pt idx="2">
                  <c:v>81</c:v>
                </c:pt>
                <c:pt idx="3">
                  <c:v>72</c:v>
                </c:pt>
                <c:pt idx="4">
                  <c:v>68</c:v>
                </c:pt>
                <c:pt idx="5">
                  <c:v>67</c:v>
                </c:pt>
                <c:pt idx="6">
                  <c:v>66</c:v>
                </c:pt>
                <c:pt idx="7">
                  <c:v>65</c:v>
                </c:pt>
                <c:pt idx="8">
                  <c:v>64</c:v>
                </c:pt>
                <c:pt idx="9">
                  <c:v>63</c:v>
                </c:pt>
                <c:pt idx="10">
                  <c:v>61</c:v>
                </c:pt>
              </c:numCache>
            </c:numRef>
          </c:cat>
          <c:val>
            <c:numRef>
              <c:f>List1!$B$2:$B$12</c:f>
              <c:numCache>
                <c:formatCode>#,##0.00</c:formatCode>
                <c:ptCount val="11"/>
                <c:pt idx="0">
                  <c:v>4797320</c:v>
                </c:pt>
                <c:pt idx="1">
                  <c:v>0</c:v>
                </c:pt>
                <c:pt idx="2">
                  <c:v>3185377</c:v>
                </c:pt>
                <c:pt idx="3">
                  <c:v>800775</c:v>
                </c:pt>
                <c:pt idx="4">
                  <c:v>148440</c:v>
                </c:pt>
                <c:pt idx="5">
                  <c:v>0</c:v>
                </c:pt>
                <c:pt idx="6">
                  <c:v>0</c:v>
                </c:pt>
                <c:pt idx="7">
                  <c:v>10721341</c:v>
                </c:pt>
                <c:pt idx="8">
                  <c:v>10521728</c:v>
                </c:pt>
                <c:pt idx="9">
                  <c:v>93027644</c:v>
                </c:pt>
                <c:pt idx="10">
                  <c:v>66238744</c:v>
                </c:pt>
              </c:numCache>
            </c:numRef>
          </c:val>
        </c:ser>
        <c:ser>
          <c:idx val="1"/>
          <c:order val="1"/>
          <c:tx>
            <c:strRef>
              <c:f>List1!$C$1</c:f>
              <c:strCache>
                <c:ptCount val="1"/>
                <c:pt idx="0">
                  <c:v>Proračunski korisnici</c:v>
                </c:pt>
              </c:strCache>
            </c:strRef>
          </c:tx>
          <c:spPr>
            <a:solidFill>
              <a:schemeClr val="accent6">
                <a:lumMod val="75000"/>
              </a:schemeClr>
            </a:solidFill>
          </c:spPr>
          <c:cat>
            <c:numRef>
              <c:f>List1!$A$2:$A$12</c:f>
              <c:numCache>
                <c:formatCode>General</c:formatCode>
                <c:ptCount val="11"/>
                <c:pt idx="0">
                  <c:v>92</c:v>
                </c:pt>
                <c:pt idx="1">
                  <c:v>84</c:v>
                </c:pt>
                <c:pt idx="2">
                  <c:v>81</c:v>
                </c:pt>
                <c:pt idx="3">
                  <c:v>72</c:v>
                </c:pt>
                <c:pt idx="4">
                  <c:v>68</c:v>
                </c:pt>
                <c:pt idx="5">
                  <c:v>67</c:v>
                </c:pt>
                <c:pt idx="6">
                  <c:v>66</c:v>
                </c:pt>
                <c:pt idx="7">
                  <c:v>65</c:v>
                </c:pt>
                <c:pt idx="8">
                  <c:v>64</c:v>
                </c:pt>
                <c:pt idx="9">
                  <c:v>63</c:v>
                </c:pt>
                <c:pt idx="10">
                  <c:v>61</c:v>
                </c:pt>
              </c:numCache>
            </c:numRef>
          </c:cat>
          <c:val>
            <c:numRef>
              <c:f>List1!$C$2:$C$12</c:f>
              <c:numCache>
                <c:formatCode>#,##0.00</c:formatCode>
                <c:ptCount val="11"/>
                <c:pt idx="0">
                  <c:v>13488279</c:v>
                </c:pt>
                <c:pt idx="1">
                  <c:v>0</c:v>
                </c:pt>
                <c:pt idx="2">
                  <c:v>0</c:v>
                </c:pt>
                <c:pt idx="3">
                  <c:v>227454</c:v>
                </c:pt>
                <c:pt idx="4">
                  <c:v>431811</c:v>
                </c:pt>
                <c:pt idx="5">
                  <c:v>406733199</c:v>
                </c:pt>
                <c:pt idx="6">
                  <c:v>56952427</c:v>
                </c:pt>
                <c:pt idx="7">
                  <c:v>59836957</c:v>
                </c:pt>
                <c:pt idx="8">
                  <c:v>370135</c:v>
                </c:pt>
                <c:pt idx="9">
                  <c:v>24682840</c:v>
                </c:pt>
                <c:pt idx="10">
                  <c:v>0</c:v>
                </c:pt>
              </c:numCache>
            </c:numRef>
          </c:val>
        </c:ser>
        <c:overlap val="100"/>
        <c:axId val="134760704"/>
        <c:axId val="134770688"/>
      </c:barChart>
      <c:catAx>
        <c:axId val="134760704"/>
        <c:scaling>
          <c:orientation val="minMax"/>
        </c:scaling>
        <c:axPos val="b"/>
        <c:numFmt formatCode="General" sourceLinked="1"/>
        <c:tickLblPos val="nextTo"/>
        <c:txPr>
          <a:bodyPr/>
          <a:lstStyle/>
          <a:p>
            <a:pPr>
              <a:defRPr sz="1050" b="1"/>
            </a:pPr>
            <a:endParaRPr lang="sr-Latn-CS"/>
          </a:p>
        </c:txPr>
        <c:crossAx val="134770688"/>
        <c:crossesAt val="0"/>
        <c:auto val="1"/>
        <c:lblAlgn val="ctr"/>
        <c:lblOffset val="100"/>
      </c:catAx>
      <c:valAx>
        <c:axId val="134770688"/>
        <c:scaling>
          <c:orientation val="minMax"/>
        </c:scaling>
        <c:axPos val="l"/>
        <c:majorGridlines/>
        <c:minorGridlines/>
        <c:title>
          <c:tx>
            <c:rich>
              <a:bodyPr rot="0" vert="horz"/>
              <a:lstStyle/>
              <a:p>
                <a:pPr>
                  <a:defRPr sz="1000"/>
                </a:pPr>
                <a:r>
                  <a:rPr lang="hr-HR" sz="1000" dirty="0" smtClean="0"/>
                  <a:t>(mil.</a:t>
                </a:r>
                <a:r>
                  <a:rPr lang="hr-HR" sz="1000" baseline="0" dirty="0" smtClean="0"/>
                  <a:t> kn)</a:t>
                </a:r>
                <a:endParaRPr lang="hr-HR" sz="1000" dirty="0"/>
              </a:p>
            </c:rich>
          </c:tx>
          <c:layout>
            <c:manualLayout>
              <c:xMode val="edge"/>
              <c:yMode val="edge"/>
              <c:x val="3.3092839025419055E-2"/>
              <c:y val="0.93268683747782988"/>
            </c:manualLayout>
          </c:layout>
        </c:title>
        <c:numFmt formatCode="#,##0" sourceLinked="0"/>
        <c:tickLblPos val="nextTo"/>
        <c:txPr>
          <a:bodyPr/>
          <a:lstStyle/>
          <a:p>
            <a:pPr>
              <a:defRPr sz="1000" b="1"/>
            </a:pPr>
            <a:endParaRPr lang="sr-Latn-CS"/>
          </a:p>
        </c:txPr>
        <c:crossAx val="134760704"/>
        <c:crosses val="autoZero"/>
        <c:crossBetween val="between"/>
        <c:majorUnit val="100000000"/>
        <c:minorUnit val="50000000"/>
        <c:dispUnits>
          <c:builtInUnit val="millions"/>
        </c:dispUnits>
      </c:valAx>
      <c:spPr>
        <a:solidFill>
          <a:schemeClr val="bg1">
            <a:lumMod val="95000"/>
          </a:schemeClr>
        </a:solidFill>
      </c:spPr>
    </c:plotArea>
    <c:legend>
      <c:legendPos val="t"/>
      <c:layout/>
      <c:txPr>
        <a:bodyPr/>
        <a:lstStyle/>
        <a:p>
          <a:pPr>
            <a:defRPr sz="1000" b="1"/>
          </a:pPr>
          <a:endParaRPr lang="sr-Latn-CS"/>
        </a:p>
      </c:txPr>
    </c:legend>
    <c:plotVisOnly val="1"/>
    <c:dispBlanksAs val="gap"/>
  </c:chart>
  <c:txPr>
    <a:bodyPr/>
    <a:lstStyle/>
    <a:p>
      <a:pPr>
        <a:defRPr sz="1800"/>
      </a:pPr>
      <a:endParaRPr lang="sr-Latn-CS"/>
    </a:p>
  </c:txPr>
  <c:externalData r:id="rId1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hr-HR"/>
  <c:chart>
    <c:plotArea>
      <c:layout>
        <c:manualLayout>
          <c:layoutTarget val="inner"/>
          <c:xMode val="edge"/>
          <c:yMode val="edge"/>
          <c:x val="0.10570576483565371"/>
          <c:y val="0.13724727753561194"/>
          <c:w val="0.72584668171790356"/>
          <c:h val="0.74302807350907973"/>
        </c:manualLayout>
      </c:layout>
      <c:barChart>
        <c:barDir val="col"/>
        <c:grouping val="stacked"/>
        <c:ser>
          <c:idx val="0"/>
          <c:order val="0"/>
          <c:tx>
            <c:strRef>
              <c:f>List1!$B$1</c:f>
              <c:strCache>
                <c:ptCount val="1"/>
                <c:pt idx="0">
                  <c:v>Zadarska županija</c:v>
                </c:pt>
              </c:strCache>
            </c:strRef>
          </c:tx>
          <c:spPr>
            <a:solidFill>
              <a:schemeClr val="tx2">
                <a:lumMod val="60000"/>
                <a:lumOff val="40000"/>
              </a:schemeClr>
            </a:solidFill>
          </c:spPr>
          <c:cat>
            <c:numRef>
              <c:f>List1!$A$2:$A$12</c:f>
              <c:numCache>
                <c:formatCode>General</c:formatCode>
                <c:ptCount val="11"/>
                <c:pt idx="0">
                  <c:v>5</c:v>
                </c:pt>
                <c:pt idx="1">
                  <c:v>45</c:v>
                </c:pt>
                <c:pt idx="2">
                  <c:v>42</c:v>
                </c:pt>
                <c:pt idx="3">
                  <c:v>41</c:v>
                </c:pt>
                <c:pt idx="4">
                  <c:v>38</c:v>
                </c:pt>
                <c:pt idx="5">
                  <c:v>37</c:v>
                </c:pt>
                <c:pt idx="6">
                  <c:v>36</c:v>
                </c:pt>
                <c:pt idx="7">
                  <c:v>35</c:v>
                </c:pt>
                <c:pt idx="8">
                  <c:v>34</c:v>
                </c:pt>
                <c:pt idx="9">
                  <c:v>32</c:v>
                </c:pt>
                <c:pt idx="10">
                  <c:v>31</c:v>
                </c:pt>
              </c:numCache>
            </c:numRef>
          </c:cat>
          <c:val>
            <c:numRef>
              <c:f>List1!$B$2:$B$12</c:f>
              <c:numCache>
                <c:formatCode>#,##0.00</c:formatCode>
                <c:ptCount val="11"/>
                <c:pt idx="0">
                  <c:v>1408054</c:v>
                </c:pt>
                <c:pt idx="1">
                  <c:v>8843626</c:v>
                </c:pt>
                <c:pt idx="2">
                  <c:v>20401042</c:v>
                </c:pt>
                <c:pt idx="3">
                  <c:v>27500</c:v>
                </c:pt>
                <c:pt idx="4">
                  <c:v>20998526</c:v>
                </c:pt>
                <c:pt idx="5">
                  <c:v>14062827</c:v>
                </c:pt>
                <c:pt idx="6">
                  <c:v>11953844</c:v>
                </c:pt>
                <c:pt idx="7">
                  <c:v>2567886</c:v>
                </c:pt>
                <c:pt idx="8">
                  <c:v>807209</c:v>
                </c:pt>
                <c:pt idx="9">
                  <c:v>73152515</c:v>
                </c:pt>
                <c:pt idx="10">
                  <c:v>32227729</c:v>
                </c:pt>
              </c:numCache>
            </c:numRef>
          </c:val>
        </c:ser>
        <c:ser>
          <c:idx val="1"/>
          <c:order val="1"/>
          <c:tx>
            <c:strRef>
              <c:f>List1!$C$1</c:f>
              <c:strCache>
                <c:ptCount val="1"/>
                <c:pt idx="0">
                  <c:v>Proračunski korisnici</c:v>
                </c:pt>
              </c:strCache>
            </c:strRef>
          </c:tx>
          <c:spPr>
            <a:solidFill>
              <a:schemeClr val="accent6">
                <a:lumMod val="75000"/>
              </a:schemeClr>
            </a:solidFill>
          </c:spPr>
          <c:cat>
            <c:numRef>
              <c:f>List1!$A$2:$A$12</c:f>
              <c:numCache>
                <c:formatCode>General</c:formatCode>
                <c:ptCount val="11"/>
                <c:pt idx="0">
                  <c:v>5</c:v>
                </c:pt>
                <c:pt idx="1">
                  <c:v>45</c:v>
                </c:pt>
                <c:pt idx="2">
                  <c:v>42</c:v>
                </c:pt>
                <c:pt idx="3">
                  <c:v>41</c:v>
                </c:pt>
                <c:pt idx="4">
                  <c:v>38</c:v>
                </c:pt>
                <c:pt idx="5">
                  <c:v>37</c:v>
                </c:pt>
                <c:pt idx="6">
                  <c:v>36</c:v>
                </c:pt>
                <c:pt idx="7">
                  <c:v>35</c:v>
                </c:pt>
                <c:pt idx="8">
                  <c:v>34</c:v>
                </c:pt>
                <c:pt idx="9">
                  <c:v>32</c:v>
                </c:pt>
                <c:pt idx="10">
                  <c:v>31</c:v>
                </c:pt>
              </c:numCache>
            </c:numRef>
          </c:cat>
          <c:val>
            <c:numRef>
              <c:f>List1!$C$2:$C$12</c:f>
              <c:numCache>
                <c:formatCode>#,##0.00</c:formatCode>
                <c:ptCount val="11"/>
                <c:pt idx="0">
                  <c:v>346755</c:v>
                </c:pt>
                <c:pt idx="1">
                  <c:v>5380942</c:v>
                </c:pt>
                <c:pt idx="2">
                  <c:v>15293792</c:v>
                </c:pt>
                <c:pt idx="3">
                  <c:v>41121</c:v>
                </c:pt>
                <c:pt idx="4">
                  <c:v>1627080</c:v>
                </c:pt>
                <c:pt idx="5">
                  <c:v>223590</c:v>
                </c:pt>
                <c:pt idx="6">
                  <c:v>0</c:v>
                </c:pt>
                <c:pt idx="7">
                  <c:v>0</c:v>
                </c:pt>
                <c:pt idx="8">
                  <c:v>483624</c:v>
                </c:pt>
                <c:pt idx="9">
                  <c:v>214416173</c:v>
                </c:pt>
                <c:pt idx="10">
                  <c:v>312538302</c:v>
                </c:pt>
              </c:numCache>
            </c:numRef>
          </c:val>
        </c:ser>
        <c:overlap val="100"/>
        <c:axId val="135512064"/>
        <c:axId val="135513600"/>
      </c:barChart>
      <c:catAx>
        <c:axId val="135512064"/>
        <c:scaling>
          <c:orientation val="minMax"/>
        </c:scaling>
        <c:axPos val="b"/>
        <c:numFmt formatCode="General" sourceLinked="1"/>
        <c:tickLblPos val="nextTo"/>
        <c:txPr>
          <a:bodyPr/>
          <a:lstStyle/>
          <a:p>
            <a:pPr>
              <a:defRPr sz="1050" b="1"/>
            </a:pPr>
            <a:endParaRPr lang="sr-Latn-CS"/>
          </a:p>
        </c:txPr>
        <c:crossAx val="135513600"/>
        <c:crossesAt val="0"/>
        <c:auto val="1"/>
        <c:lblAlgn val="ctr"/>
        <c:lblOffset val="100"/>
      </c:catAx>
      <c:valAx>
        <c:axId val="135513600"/>
        <c:scaling>
          <c:orientation val="minMax"/>
          <c:max val="500000000"/>
          <c:min val="0"/>
        </c:scaling>
        <c:axPos val="l"/>
        <c:majorGridlines/>
        <c:minorGridlines/>
        <c:title>
          <c:tx>
            <c:rich>
              <a:bodyPr rot="0" vert="horz"/>
              <a:lstStyle/>
              <a:p>
                <a:pPr>
                  <a:defRPr sz="1000"/>
                </a:pPr>
                <a:r>
                  <a:rPr lang="hr-HR" sz="1000" dirty="0" smtClean="0"/>
                  <a:t>(mil.</a:t>
                </a:r>
                <a:r>
                  <a:rPr lang="hr-HR" sz="1000" baseline="0" dirty="0" smtClean="0"/>
                  <a:t> kn)</a:t>
                </a:r>
                <a:endParaRPr lang="hr-HR" sz="1000" dirty="0"/>
              </a:p>
            </c:rich>
          </c:tx>
          <c:layout>
            <c:manualLayout>
              <c:xMode val="edge"/>
              <c:yMode val="edge"/>
              <c:x val="3.3092839025419055E-2"/>
              <c:y val="0.93268683747782988"/>
            </c:manualLayout>
          </c:layout>
        </c:title>
        <c:numFmt formatCode="#,##0" sourceLinked="0"/>
        <c:tickLblPos val="nextTo"/>
        <c:txPr>
          <a:bodyPr/>
          <a:lstStyle/>
          <a:p>
            <a:pPr>
              <a:defRPr sz="1000" b="1"/>
            </a:pPr>
            <a:endParaRPr lang="sr-Latn-CS"/>
          </a:p>
        </c:txPr>
        <c:crossAx val="135512064"/>
        <c:crosses val="autoZero"/>
        <c:crossBetween val="between"/>
        <c:majorUnit val="100000000"/>
        <c:minorUnit val="50000000"/>
        <c:dispUnits>
          <c:builtInUnit val="millions"/>
        </c:dispUnits>
      </c:valAx>
      <c:spPr>
        <a:solidFill>
          <a:schemeClr val="bg1">
            <a:lumMod val="95000"/>
          </a:schemeClr>
        </a:solidFill>
      </c:spPr>
    </c:plotArea>
    <c:legend>
      <c:legendPos val="t"/>
      <c:layout>
        <c:manualLayout>
          <c:xMode val="edge"/>
          <c:yMode val="edge"/>
          <c:x val="0.16044199454028998"/>
          <c:y val="3.4088226308187981E-2"/>
          <c:w val="0.63239694678733327"/>
          <c:h val="5.4987424768895433E-2"/>
        </c:manualLayout>
      </c:layout>
      <c:txPr>
        <a:bodyPr/>
        <a:lstStyle/>
        <a:p>
          <a:pPr>
            <a:defRPr sz="1000" b="1"/>
          </a:pPr>
          <a:endParaRPr lang="sr-Latn-CS"/>
        </a:p>
      </c:txPr>
    </c:legend>
    <c:plotVisOnly val="1"/>
    <c:dispBlanksAs val="gap"/>
  </c:chart>
  <c:txPr>
    <a:bodyPr/>
    <a:lstStyle/>
    <a:p>
      <a:pPr>
        <a:defRPr sz="1800"/>
      </a:pPr>
      <a:endParaRPr lang="sr-Latn-CS"/>
    </a:p>
  </c:txPr>
  <c:externalData r:id="rId1"/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hr-HR"/>
  <c:style val="37"/>
  <c:chart>
    <c:autoTitleDeleted val="1"/>
    <c:plotArea>
      <c:layout>
        <c:manualLayout>
          <c:layoutTarget val="inner"/>
          <c:xMode val="edge"/>
          <c:yMode val="edge"/>
          <c:x val="0.41563842955502484"/>
          <c:y val="3.3323473846917161E-2"/>
          <c:w val="0.57110271916689692"/>
          <c:h val="0.93335305230616572"/>
        </c:manualLayout>
      </c:layout>
      <c:barChart>
        <c:barDir val="bar"/>
        <c:grouping val="clustered"/>
        <c:ser>
          <c:idx val="0"/>
          <c:order val="0"/>
          <c:tx>
            <c:strRef>
              <c:f>List1!$B$1</c:f>
              <c:strCache>
                <c:ptCount val="1"/>
                <c:pt idx="0">
                  <c:v>Skup 1</c:v>
                </c:pt>
              </c:strCache>
            </c:strRef>
          </c:tx>
          <c:dLbls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900" b="1" baseline="0"/>
                </a:pPr>
                <a:endParaRPr lang="sr-Latn-CS"/>
              </a:p>
            </c:txPr>
            <c:showVal val="1"/>
            <c:extLst>
              <c:ext xmlns:c15="http://schemas.microsoft.com/office/drawing/2012/chart" uri="{CE6537A1-D6FC-4f65-9D91-7224C49458BB}">
                <c15:layout/>
                <c15:showLeaderLines val="1"/>
              </c:ext>
            </c:extLst>
          </c:dLbls>
          <c:cat>
            <c:strRef>
              <c:f>List1!$A$2:$A$11</c:f>
              <c:strCache>
                <c:ptCount val="10"/>
                <c:pt idx="0">
                  <c:v>10. Pravni i zajednički poslovi ( mil)</c:v>
                </c:pt>
                <c:pt idx="1">
                  <c:v>9. Razvoj i europski procesi (mil)</c:v>
                </c:pt>
                <c:pt idx="2">
                  <c:v>8. More i turizam ( mil)</c:v>
                </c:pt>
                <c:pt idx="3">
                  <c:v>7. Poljoprivreda ( mil)</c:v>
                </c:pt>
                <c:pt idx="4">
                  <c:v>6. Gospodarstvo (1 mil)</c:v>
                </c:pt>
                <c:pt idx="5">
                  <c:v>5. Prostorno uređenje, zaštita okol. i kom. poslovi (mil)</c:v>
                </c:pt>
                <c:pt idx="6">
                  <c:v>4. Zdravstvo i socijalna skrb (mil)</c:v>
                </c:pt>
                <c:pt idx="7">
                  <c:v>3. Društvene djelatnosti (mil)</c:v>
                </c:pt>
                <c:pt idx="8">
                  <c:v>2. Proračun i financije (mil)</c:v>
                </c:pt>
                <c:pt idx="9">
                  <c:v>1. Ured župana (mil)</c:v>
                </c:pt>
              </c:strCache>
            </c:strRef>
          </c:cat>
          <c:val>
            <c:numRef>
              <c:f>List1!$B$2:$B$11</c:f>
              <c:numCache>
                <c:formatCode>0.00%</c:formatCode>
                <c:ptCount val="10"/>
                <c:pt idx="0">
                  <c:v>9.3000000000000149E-3</c:v>
                </c:pt>
                <c:pt idx="1">
                  <c:v>3.8399999999999997E-2</c:v>
                </c:pt>
                <c:pt idx="2">
                  <c:v>7.9000000000000112E-3</c:v>
                </c:pt>
                <c:pt idx="3">
                  <c:v>9.7000000000000003E-3</c:v>
                </c:pt>
                <c:pt idx="4">
                  <c:v>7.9000000000000112E-3</c:v>
                </c:pt>
                <c:pt idx="5">
                  <c:v>9.7000000000000003E-3</c:v>
                </c:pt>
                <c:pt idx="6">
                  <c:v>0.73420000000000063</c:v>
                </c:pt>
                <c:pt idx="7">
                  <c:v>0.15060000000000001</c:v>
                </c:pt>
                <c:pt idx="8">
                  <c:v>2.9500000000000002E-2</c:v>
                </c:pt>
                <c:pt idx="9">
                  <c:v>2.8000000000000026E-3</c:v>
                </c:pt>
              </c:numCache>
            </c:numRef>
          </c:val>
        </c:ser>
        <c:dLbls>
          <c:showVal val="1"/>
        </c:dLbls>
        <c:gapWidth val="75"/>
        <c:axId val="136107520"/>
        <c:axId val="136109056"/>
      </c:barChart>
      <c:catAx>
        <c:axId val="136107520"/>
        <c:scaling>
          <c:orientation val="minMax"/>
        </c:scaling>
        <c:axPos val="l"/>
        <c:numFmt formatCode="General" sourceLinked="0"/>
        <c:majorTickMark val="none"/>
        <c:tickLblPos val="nextTo"/>
        <c:txPr>
          <a:bodyPr/>
          <a:lstStyle/>
          <a:p>
            <a:pPr>
              <a:defRPr sz="800" b="1" baseline="0">
                <a:latin typeface="Arial" pitchFamily="34" charset="0"/>
                <a:cs typeface="Arial" pitchFamily="34" charset="0"/>
              </a:defRPr>
            </a:pPr>
            <a:endParaRPr lang="sr-Latn-CS"/>
          </a:p>
        </c:txPr>
        <c:crossAx val="136109056"/>
        <c:crosses val="autoZero"/>
        <c:auto val="1"/>
        <c:lblAlgn val="ctr"/>
        <c:lblOffset val="100"/>
      </c:catAx>
      <c:valAx>
        <c:axId val="136109056"/>
        <c:scaling>
          <c:orientation val="minMax"/>
        </c:scaling>
        <c:delete val="1"/>
        <c:axPos val="b"/>
        <c:numFmt formatCode="0.00%" sourceLinked="1"/>
        <c:majorTickMark val="none"/>
        <c:tickLblPos val="none"/>
        <c:crossAx val="136107520"/>
        <c:crosses val="autoZero"/>
        <c:crossBetween val="between"/>
      </c:valAx>
    </c:plotArea>
    <c:plotVisOnly val="1"/>
    <c:dispBlanksAs val="gap"/>
  </c:chart>
  <c:txPr>
    <a:bodyPr/>
    <a:lstStyle/>
    <a:p>
      <a:pPr>
        <a:defRPr sz="1800"/>
      </a:pPr>
      <a:endParaRPr lang="sr-Latn-CS"/>
    </a:p>
  </c:txPr>
  <c:externalData r:id="rId1"/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hr-HR"/>
  <c:style val="37"/>
  <c:chart>
    <c:autoTitleDeleted val="1"/>
    <c:plotArea>
      <c:layout/>
      <c:barChart>
        <c:barDir val="bar"/>
        <c:grouping val="clustered"/>
        <c:ser>
          <c:idx val="0"/>
          <c:order val="0"/>
          <c:tx>
            <c:strRef>
              <c:f>List1!$B$1</c:f>
              <c:strCache>
                <c:ptCount val="1"/>
                <c:pt idx="0">
                  <c:v>Skup 1</c:v>
                </c:pt>
              </c:strCache>
            </c:strRef>
          </c:tx>
          <c:dLbls>
            <c:dLbl>
              <c:idx val="0"/>
              <c:layout/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/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/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/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4"/>
              <c:layout/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5"/>
              <c:layout/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6"/>
              <c:layout/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7"/>
              <c:layout/>
              <c:showVal val="1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elete val="1"/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900" b="1" baseline="0"/>
                </a:pPr>
                <a:endParaRPr lang="sr-Latn-CS"/>
              </a:p>
            </c:txPr>
            <c:extLst>
              <c:ext xmlns:c15="http://schemas.microsoft.com/office/drawing/2012/chart" uri="{CE6537A1-D6FC-4f65-9D91-7224C49458BB}">
                <c15:showLeaderLines val="1"/>
              </c:ext>
            </c:extLst>
          </c:dLbls>
          <c:cat>
            <c:strRef>
              <c:f>List1!$A$2:$A$9</c:f>
              <c:strCache>
                <c:ptCount val="8"/>
                <c:pt idx="0">
                  <c:v>Zaštita okoliša ( mil)</c:v>
                </c:pt>
                <c:pt idx="1">
                  <c:v>Socijalna zaštita ( mil)</c:v>
                </c:pt>
                <c:pt idx="2">
                  <c:v>Ekonomski poslovi ( mil)</c:v>
                </c:pt>
                <c:pt idx="3">
                  <c:v>Rekreacija, kultura i religija ( mil)</c:v>
                </c:pt>
                <c:pt idx="4">
                  <c:v>Zdravstvo (mil)</c:v>
                </c:pt>
                <c:pt idx="5">
                  <c:v>Usluge unapređ. stan. i zajednice ( mil)</c:v>
                </c:pt>
                <c:pt idx="6">
                  <c:v>Opće javne usluge (mil)</c:v>
                </c:pt>
                <c:pt idx="7">
                  <c:v>Obrazovanje ( mil)</c:v>
                </c:pt>
              </c:strCache>
            </c:strRef>
          </c:cat>
          <c:val>
            <c:numRef>
              <c:f>List1!$B$2:$B$9</c:f>
              <c:numCache>
                <c:formatCode>0.00%</c:formatCode>
                <c:ptCount val="8"/>
                <c:pt idx="0">
                  <c:v>6.2000000000000076E-3</c:v>
                </c:pt>
                <c:pt idx="1">
                  <c:v>2.9600000000000001E-2</c:v>
                </c:pt>
                <c:pt idx="2">
                  <c:v>1.9199999999999998E-2</c:v>
                </c:pt>
                <c:pt idx="3">
                  <c:v>2.1000000000000012E-2</c:v>
                </c:pt>
                <c:pt idx="4">
                  <c:v>0.70460000000000078</c:v>
                </c:pt>
                <c:pt idx="5">
                  <c:v>6.2300000000000064E-2</c:v>
                </c:pt>
                <c:pt idx="6">
                  <c:v>4.1800000000000004E-2</c:v>
                </c:pt>
                <c:pt idx="7">
                  <c:v>0.1153</c:v>
                </c:pt>
              </c:numCache>
            </c:numRef>
          </c:val>
        </c:ser>
        <c:dLbls>
          <c:showVal val="1"/>
        </c:dLbls>
        <c:overlap val="-25"/>
        <c:axId val="124971264"/>
        <c:axId val="136253440"/>
      </c:barChart>
      <c:catAx>
        <c:axId val="124971264"/>
        <c:scaling>
          <c:orientation val="minMax"/>
        </c:scaling>
        <c:axPos val="l"/>
        <c:numFmt formatCode="General" sourceLinked="1"/>
        <c:majorTickMark val="none"/>
        <c:tickLblPos val="nextTo"/>
        <c:txPr>
          <a:bodyPr/>
          <a:lstStyle/>
          <a:p>
            <a:pPr>
              <a:defRPr sz="900" b="1">
                <a:latin typeface="Arial" pitchFamily="34" charset="0"/>
                <a:cs typeface="Arial" pitchFamily="34" charset="0"/>
              </a:defRPr>
            </a:pPr>
            <a:endParaRPr lang="sr-Latn-CS"/>
          </a:p>
        </c:txPr>
        <c:crossAx val="136253440"/>
        <c:crosses val="autoZero"/>
        <c:auto val="1"/>
        <c:lblAlgn val="ctr"/>
        <c:lblOffset val="100"/>
      </c:catAx>
      <c:valAx>
        <c:axId val="136253440"/>
        <c:scaling>
          <c:orientation val="minMax"/>
        </c:scaling>
        <c:delete val="1"/>
        <c:axPos val="b"/>
        <c:numFmt formatCode="0.00%" sourceLinked="1"/>
        <c:tickLblPos val="none"/>
        <c:crossAx val="124971264"/>
        <c:crosses val="autoZero"/>
        <c:crossBetween val="between"/>
      </c:valAx>
    </c:plotArea>
    <c:plotVisOnly val="1"/>
    <c:dispBlanksAs val="gap"/>
  </c:chart>
  <c:txPr>
    <a:bodyPr/>
    <a:lstStyle/>
    <a:p>
      <a:pPr>
        <a:defRPr sz="1800"/>
      </a:pPr>
      <a:endParaRPr lang="sr-Latn-CS"/>
    </a:p>
  </c:txPr>
  <c:externalData r:id="rId1"/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1"/>
  <c:lang val="hr-HR"/>
  <c:chart>
    <c:autoTitleDeleted val="1"/>
    <c:plotArea>
      <c:layout>
        <c:manualLayout>
          <c:layoutTarget val="inner"/>
          <c:xMode val="edge"/>
          <c:yMode val="edge"/>
          <c:x val="9.8654028862694546E-2"/>
          <c:y val="9.0523191025913025E-2"/>
          <c:w val="0.8754987472656296"/>
          <c:h val="0.78731003794191157"/>
        </c:manualLayout>
      </c:layout>
      <c:barChart>
        <c:barDir val="col"/>
        <c:grouping val="stacked"/>
        <c:ser>
          <c:idx val="0"/>
          <c:order val="0"/>
          <c:tx>
            <c:strRef>
              <c:f>List1!$B$1</c:f>
              <c:strCache>
                <c:ptCount val="1"/>
                <c:pt idx="0">
                  <c:v>Prioritet 1.1</c:v>
                </c:pt>
              </c:strCache>
            </c:strRef>
          </c:tx>
          <c:spPr>
            <a:solidFill>
              <a:schemeClr val="accent3">
                <a:lumMod val="75000"/>
              </a:schemeClr>
            </a:solidFill>
            <a:ln>
              <a:noFill/>
            </a:ln>
          </c:spPr>
          <c:cat>
            <c:strRef>
              <c:f>List1!$A$2:$A$5</c:f>
              <c:strCache>
                <c:ptCount val="4"/>
                <c:pt idx="0">
                  <c:v>C1. Uspostava učinkovitog sustava upravljanja potencijalima i resursima               </c:v>
                </c:pt>
                <c:pt idx="1">
                  <c:v>C2. Razvoj konkurentnog poduzetništva, turizma, poljoprivrede i ribarstva           </c:v>
                </c:pt>
                <c:pt idx="2">
                  <c:v>C3. Prepoznatljivost i očuvanje kulturne i prirodne baštine                                      </c:v>
                </c:pt>
                <c:pt idx="3">
                  <c:v>C4. Unapređenje zaštite okoliša i kvalitete života</c:v>
                </c:pt>
              </c:strCache>
            </c:strRef>
          </c:cat>
          <c:val>
            <c:numRef>
              <c:f>List1!$B$2:$B$5</c:f>
              <c:numCache>
                <c:formatCode>General</c:formatCode>
                <c:ptCount val="4"/>
              </c:numCache>
            </c:numRef>
          </c:val>
        </c:ser>
        <c:ser>
          <c:idx val="1"/>
          <c:order val="1"/>
          <c:tx>
            <c:strRef>
              <c:f>List1!$C$1</c:f>
              <c:strCache>
                <c:ptCount val="1"/>
                <c:pt idx="0">
                  <c:v>Prioritet 1.2</c:v>
                </c:pt>
              </c:strCache>
            </c:strRef>
          </c:tx>
          <c:spPr>
            <a:solidFill>
              <a:schemeClr val="accent3">
                <a:lumMod val="60000"/>
                <a:lumOff val="40000"/>
              </a:schemeClr>
            </a:solidFill>
            <a:ln>
              <a:noFill/>
            </a:ln>
          </c:spPr>
          <c:cat>
            <c:strRef>
              <c:f>List1!$A$2:$A$5</c:f>
              <c:strCache>
                <c:ptCount val="4"/>
                <c:pt idx="0">
                  <c:v>C1. Uspostava učinkovitog sustava upravljanja potencijalima i resursima               </c:v>
                </c:pt>
                <c:pt idx="1">
                  <c:v>C2. Razvoj konkurentnog poduzetništva, turizma, poljoprivrede i ribarstva           </c:v>
                </c:pt>
                <c:pt idx="2">
                  <c:v>C3. Prepoznatljivost i očuvanje kulturne i prirodne baštine                                      </c:v>
                </c:pt>
                <c:pt idx="3">
                  <c:v>C4. Unapređenje zaštite okoliša i kvalitete života</c:v>
                </c:pt>
              </c:strCache>
            </c:strRef>
          </c:cat>
          <c:val>
            <c:numRef>
              <c:f>List1!$C$2:$C$5</c:f>
              <c:numCache>
                <c:formatCode>General</c:formatCode>
                <c:ptCount val="4"/>
                <c:pt idx="0" formatCode="#,##0">
                  <c:v>538141.43000000005</c:v>
                </c:pt>
              </c:numCache>
            </c:numRef>
          </c:val>
        </c:ser>
        <c:ser>
          <c:idx val="2"/>
          <c:order val="2"/>
          <c:tx>
            <c:strRef>
              <c:f>List1!$D$1</c:f>
              <c:strCache>
                <c:ptCount val="1"/>
                <c:pt idx="0">
                  <c:v>Prioritet 1.3</c:v>
                </c:pt>
              </c:strCache>
            </c:strRef>
          </c:tx>
          <c:spPr>
            <a:solidFill>
              <a:srgbClr val="00CC99"/>
            </a:solidFill>
            <a:ln>
              <a:noFill/>
            </a:ln>
          </c:spPr>
          <c:cat>
            <c:strRef>
              <c:f>List1!$A$2:$A$5</c:f>
              <c:strCache>
                <c:ptCount val="4"/>
                <c:pt idx="0">
                  <c:v>C1. Uspostava učinkovitog sustava upravljanja potencijalima i resursima               </c:v>
                </c:pt>
                <c:pt idx="1">
                  <c:v>C2. Razvoj konkurentnog poduzetništva, turizma, poljoprivrede i ribarstva           </c:v>
                </c:pt>
                <c:pt idx="2">
                  <c:v>C3. Prepoznatljivost i očuvanje kulturne i prirodne baštine                                      </c:v>
                </c:pt>
                <c:pt idx="3">
                  <c:v>C4. Unapređenje zaštite okoliša i kvalitete života</c:v>
                </c:pt>
              </c:strCache>
            </c:strRef>
          </c:cat>
          <c:val>
            <c:numRef>
              <c:f>List1!$D$2:$D$5</c:f>
              <c:numCache>
                <c:formatCode>General</c:formatCode>
                <c:ptCount val="4"/>
                <c:pt idx="0" formatCode="#,##0">
                  <c:v>309941.69</c:v>
                </c:pt>
              </c:numCache>
            </c:numRef>
          </c:val>
        </c:ser>
        <c:ser>
          <c:idx val="3"/>
          <c:order val="3"/>
          <c:tx>
            <c:strRef>
              <c:f>List1!$E$1</c:f>
              <c:strCache>
                <c:ptCount val="1"/>
                <c:pt idx="0">
                  <c:v>Prioritet 2.1</c:v>
                </c:pt>
              </c:strCache>
            </c:strRef>
          </c:tx>
          <c:spPr>
            <a:solidFill>
              <a:schemeClr val="accent4">
                <a:lumMod val="60000"/>
                <a:lumOff val="40000"/>
              </a:schemeClr>
            </a:solidFill>
            <a:ln>
              <a:noFill/>
            </a:ln>
          </c:spPr>
          <c:cat>
            <c:strRef>
              <c:f>List1!$A$2:$A$5</c:f>
              <c:strCache>
                <c:ptCount val="4"/>
                <c:pt idx="0">
                  <c:v>C1. Uspostava učinkovitog sustava upravljanja potencijalima i resursima               </c:v>
                </c:pt>
                <c:pt idx="1">
                  <c:v>C2. Razvoj konkurentnog poduzetništva, turizma, poljoprivrede i ribarstva           </c:v>
                </c:pt>
                <c:pt idx="2">
                  <c:v>C3. Prepoznatljivost i očuvanje kulturne i prirodne baštine                                      </c:v>
                </c:pt>
                <c:pt idx="3">
                  <c:v>C4. Unapređenje zaštite okoliša i kvalitete života</c:v>
                </c:pt>
              </c:strCache>
            </c:strRef>
          </c:cat>
          <c:val>
            <c:numRef>
              <c:f>List1!$E$2:$E$5</c:f>
              <c:numCache>
                <c:formatCode>General</c:formatCode>
                <c:ptCount val="4"/>
                <c:pt idx="1">
                  <c:v>584609.32999999996</c:v>
                </c:pt>
              </c:numCache>
            </c:numRef>
          </c:val>
        </c:ser>
        <c:ser>
          <c:idx val="4"/>
          <c:order val="4"/>
          <c:tx>
            <c:strRef>
              <c:f>List1!$F$1</c:f>
              <c:strCache>
                <c:ptCount val="1"/>
                <c:pt idx="0">
                  <c:v>Prioritet 2.2</c:v>
                </c:pt>
              </c:strCache>
            </c:strRef>
          </c:tx>
          <c:spPr>
            <a:solidFill>
              <a:schemeClr val="accent2">
                <a:lumMod val="40000"/>
                <a:lumOff val="60000"/>
              </a:schemeClr>
            </a:solidFill>
            <a:ln>
              <a:noFill/>
            </a:ln>
          </c:spPr>
          <c:cat>
            <c:strRef>
              <c:f>List1!$A$2:$A$5</c:f>
              <c:strCache>
                <c:ptCount val="4"/>
                <c:pt idx="0">
                  <c:v>C1. Uspostava učinkovitog sustava upravljanja potencijalima i resursima               </c:v>
                </c:pt>
                <c:pt idx="1">
                  <c:v>C2. Razvoj konkurentnog poduzetništva, turizma, poljoprivrede i ribarstva           </c:v>
                </c:pt>
                <c:pt idx="2">
                  <c:v>C3. Prepoznatljivost i očuvanje kulturne i prirodne baštine                                      </c:v>
                </c:pt>
                <c:pt idx="3">
                  <c:v>C4. Unapređenje zaštite okoliša i kvalitete života</c:v>
                </c:pt>
              </c:strCache>
            </c:strRef>
          </c:cat>
          <c:val>
            <c:numRef>
              <c:f>List1!$F$2:$F$5</c:f>
              <c:numCache>
                <c:formatCode>General</c:formatCode>
                <c:ptCount val="4"/>
                <c:pt idx="1">
                  <c:v>30887.95</c:v>
                </c:pt>
              </c:numCache>
            </c:numRef>
          </c:val>
        </c:ser>
        <c:ser>
          <c:idx val="5"/>
          <c:order val="5"/>
          <c:tx>
            <c:strRef>
              <c:f>List1!$G$1</c:f>
              <c:strCache>
                <c:ptCount val="1"/>
                <c:pt idx="0">
                  <c:v>Prioritet 2.3</c:v>
                </c:pt>
              </c:strCache>
            </c:strRef>
          </c:tx>
          <c:spPr>
            <a:solidFill>
              <a:schemeClr val="accent4">
                <a:lumMod val="75000"/>
              </a:schemeClr>
            </a:solidFill>
            <a:ln>
              <a:noFill/>
            </a:ln>
          </c:spPr>
          <c:cat>
            <c:strRef>
              <c:f>List1!$A$2:$A$5</c:f>
              <c:strCache>
                <c:ptCount val="4"/>
                <c:pt idx="0">
                  <c:v>C1. Uspostava učinkovitog sustava upravljanja potencijalima i resursima               </c:v>
                </c:pt>
                <c:pt idx="1">
                  <c:v>C2. Razvoj konkurentnog poduzetništva, turizma, poljoprivrede i ribarstva           </c:v>
                </c:pt>
                <c:pt idx="2">
                  <c:v>C3. Prepoznatljivost i očuvanje kulturne i prirodne baštine                                      </c:v>
                </c:pt>
                <c:pt idx="3">
                  <c:v>C4. Unapređenje zaštite okoliša i kvalitete života</c:v>
                </c:pt>
              </c:strCache>
            </c:strRef>
          </c:cat>
          <c:val>
            <c:numRef>
              <c:f>List1!$G$2:$G$5</c:f>
              <c:numCache>
                <c:formatCode>General</c:formatCode>
                <c:ptCount val="4"/>
                <c:pt idx="1">
                  <c:v>47667.02</c:v>
                </c:pt>
              </c:numCache>
            </c:numRef>
          </c:val>
        </c:ser>
        <c:ser>
          <c:idx val="6"/>
          <c:order val="6"/>
          <c:tx>
            <c:strRef>
              <c:f>List1!$H$1</c:f>
              <c:strCache>
                <c:ptCount val="1"/>
                <c:pt idx="0">
                  <c:v>Prioritet 2.4</c:v>
                </c:pt>
              </c:strCache>
            </c:strRef>
          </c:tx>
          <c:spPr>
            <a:ln>
              <a:noFill/>
            </a:ln>
          </c:spPr>
          <c:cat>
            <c:strRef>
              <c:f>List1!$A$2:$A$5</c:f>
              <c:strCache>
                <c:ptCount val="4"/>
                <c:pt idx="0">
                  <c:v>C1. Uspostava učinkovitog sustava upravljanja potencijalima i resursima               </c:v>
                </c:pt>
                <c:pt idx="1">
                  <c:v>C2. Razvoj konkurentnog poduzetništva, turizma, poljoprivrede i ribarstva           </c:v>
                </c:pt>
                <c:pt idx="2">
                  <c:v>C3. Prepoznatljivost i očuvanje kulturne i prirodne baštine                                      </c:v>
                </c:pt>
                <c:pt idx="3">
                  <c:v>C4. Unapređenje zaštite okoliša i kvalitete života</c:v>
                </c:pt>
              </c:strCache>
            </c:strRef>
          </c:cat>
          <c:val>
            <c:numRef>
              <c:f>List1!$H$2:$H$5</c:f>
              <c:numCache>
                <c:formatCode>General</c:formatCode>
                <c:ptCount val="4"/>
                <c:pt idx="1">
                  <c:v>259303.76</c:v>
                </c:pt>
              </c:numCache>
            </c:numRef>
          </c:val>
        </c:ser>
        <c:ser>
          <c:idx val="7"/>
          <c:order val="7"/>
          <c:tx>
            <c:strRef>
              <c:f>List1!$I$1</c:f>
              <c:strCache>
                <c:ptCount val="1"/>
                <c:pt idx="0">
                  <c:v>Prioritet 3.1</c:v>
                </c:pt>
              </c:strCache>
            </c:strRef>
          </c:tx>
          <c:spPr>
            <a:solidFill>
              <a:srgbClr val="CC6600"/>
            </a:solidFill>
            <a:ln>
              <a:noFill/>
            </a:ln>
          </c:spPr>
          <c:cat>
            <c:strRef>
              <c:f>List1!$A$2:$A$5</c:f>
              <c:strCache>
                <c:ptCount val="4"/>
                <c:pt idx="0">
                  <c:v>C1. Uspostava učinkovitog sustava upravljanja potencijalima i resursima               </c:v>
                </c:pt>
                <c:pt idx="1">
                  <c:v>C2. Razvoj konkurentnog poduzetništva, turizma, poljoprivrede i ribarstva           </c:v>
                </c:pt>
                <c:pt idx="2">
                  <c:v>C3. Prepoznatljivost i očuvanje kulturne i prirodne baštine                                      </c:v>
                </c:pt>
                <c:pt idx="3">
                  <c:v>C4. Unapređenje zaštite okoliša i kvalitete života</c:v>
                </c:pt>
              </c:strCache>
            </c:strRef>
          </c:cat>
          <c:val>
            <c:numRef>
              <c:f>List1!$I$2:$I$5</c:f>
              <c:numCache>
                <c:formatCode>General</c:formatCode>
                <c:ptCount val="4"/>
                <c:pt idx="2">
                  <c:v>18812630.899999999</c:v>
                </c:pt>
              </c:numCache>
            </c:numRef>
          </c:val>
        </c:ser>
        <c:ser>
          <c:idx val="8"/>
          <c:order val="8"/>
          <c:tx>
            <c:strRef>
              <c:f>List1!$J$1</c:f>
              <c:strCache>
                <c:ptCount val="1"/>
                <c:pt idx="0">
                  <c:v>Prioritet 4.1</c:v>
                </c:pt>
              </c:strCache>
            </c:strRef>
          </c:tx>
          <c:spPr>
            <a:solidFill>
              <a:schemeClr val="accent6">
                <a:lumMod val="60000"/>
                <a:lumOff val="40000"/>
              </a:schemeClr>
            </a:solidFill>
            <a:ln>
              <a:noFill/>
            </a:ln>
          </c:spPr>
          <c:cat>
            <c:strRef>
              <c:f>List1!$A$2:$A$5</c:f>
              <c:strCache>
                <c:ptCount val="4"/>
                <c:pt idx="0">
                  <c:v>C1. Uspostava učinkovitog sustava upravljanja potencijalima i resursima               </c:v>
                </c:pt>
                <c:pt idx="1">
                  <c:v>C2. Razvoj konkurentnog poduzetništva, turizma, poljoprivrede i ribarstva           </c:v>
                </c:pt>
                <c:pt idx="2">
                  <c:v>C3. Prepoznatljivost i očuvanje kulturne i prirodne baštine                                      </c:v>
                </c:pt>
                <c:pt idx="3">
                  <c:v>C4. Unapređenje zaštite okoliša i kvalitete života</c:v>
                </c:pt>
              </c:strCache>
            </c:strRef>
          </c:cat>
          <c:val>
            <c:numRef>
              <c:f>List1!$J$2:$J$5</c:f>
              <c:numCache>
                <c:formatCode>General</c:formatCode>
                <c:ptCount val="4"/>
              </c:numCache>
            </c:numRef>
          </c:val>
        </c:ser>
        <c:ser>
          <c:idx val="9"/>
          <c:order val="9"/>
          <c:tx>
            <c:strRef>
              <c:f>List1!$K$1</c:f>
              <c:strCache>
                <c:ptCount val="1"/>
                <c:pt idx="0">
                  <c:v>Prioritet 4.2</c:v>
                </c:pt>
              </c:strCache>
            </c:strRef>
          </c:tx>
          <c:cat>
            <c:strRef>
              <c:f>List1!$A$2:$A$5</c:f>
              <c:strCache>
                <c:ptCount val="4"/>
                <c:pt idx="0">
                  <c:v>C1. Uspostava učinkovitog sustava upravljanja potencijalima i resursima               </c:v>
                </c:pt>
                <c:pt idx="1">
                  <c:v>C2. Razvoj konkurentnog poduzetništva, turizma, poljoprivrede i ribarstva           </c:v>
                </c:pt>
                <c:pt idx="2">
                  <c:v>C3. Prepoznatljivost i očuvanje kulturne i prirodne baštine                                      </c:v>
                </c:pt>
                <c:pt idx="3">
                  <c:v>C4. Unapređenje zaštite okoliša i kvalitete života</c:v>
                </c:pt>
              </c:strCache>
            </c:strRef>
          </c:cat>
          <c:val>
            <c:numRef>
              <c:f>List1!$K$2:$K$5</c:f>
              <c:numCache>
                <c:formatCode>General</c:formatCode>
                <c:ptCount val="4"/>
                <c:pt idx="3">
                  <c:v>10990061.719999995</c:v>
                </c:pt>
              </c:numCache>
            </c:numRef>
          </c:val>
        </c:ser>
        <c:gapWidth val="75"/>
        <c:overlap val="100"/>
        <c:axId val="136988160"/>
        <c:axId val="136989696"/>
      </c:barChart>
      <c:catAx>
        <c:axId val="136988160"/>
        <c:scaling>
          <c:orientation val="minMax"/>
        </c:scaling>
        <c:axPos val="b"/>
        <c:numFmt formatCode="00000" sourceLinked="0"/>
        <c:majorTickMark val="none"/>
        <c:tickLblPos val="nextTo"/>
        <c:spPr>
          <a:ln w="9525">
            <a:solidFill>
              <a:schemeClr val="accent1"/>
            </a:solidFill>
          </a:ln>
        </c:spPr>
        <c:txPr>
          <a:bodyPr/>
          <a:lstStyle/>
          <a:p>
            <a:pPr>
              <a:defRPr sz="1000" b="0" i="0" baseline="0">
                <a:latin typeface="Arial" pitchFamily="34" charset="0"/>
                <a:cs typeface="Arial" pitchFamily="34" charset="0"/>
              </a:defRPr>
            </a:pPr>
            <a:endParaRPr lang="sr-Latn-CS"/>
          </a:p>
        </c:txPr>
        <c:crossAx val="136989696"/>
        <c:crosses val="autoZero"/>
        <c:auto val="1"/>
        <c:lblAlgn val="l"/>
        <c:lblOffset val="100"/>
      </c:catAx>
      <c:valAx>
        <c:axId val="136989696"/>
        <c:scaling>
          <c:orientation val="minMax"/>
        </c:scaling>
        <c:axPos val="l"/>
        <c:majorGridlines/>
        <c:minorGridlines/>
        <c:numFmt formatCode="#,##0.00[$kn-41A]" sourceLinked="0"/>
        <c:tickLblPos val="nextTo"/>
        <c:txPr>
          <a:bodyPr/>
          <a:lstStyle/>
          <a:p>
            <a:pPr>
              <a:defRPr b="1"/>
            </a:pPr>
            <a:endParaRPr lang="sr-Latn-CS"/>
          </a:p>
        </c:txPr>
        <c:crossAx val="136988160"/>
        <c:crosses val="autoZero"/>
        <c:crossBetween val="between"/>
      </c:valAx>
      <c:spPr>
        <a:gradFill>
          <a:gsLst>
            <a:gs pos="0">
              <a:srgbClr val="FFEFD1">
                <a:alpha val="20000"/>
              </a:srgbClr>
            </a:gs>
            <a:gs pos="64999">
              <a:srgbClr val="F0EBD5"/>
            </a:gs>
            <a:gs pos="100000">
              <a:srgbClr val="D1C39F"/>
            </a:gs>
          </a:gsLst>
          <a:lin ang="16200000" scaled="1"/>
        </a:gradFill>
      </c:spPr>
    </c:plotArea>
    <c:legend>
      <c:legendPos val="t"/>
      <c:layout>
        <c:manualLayout>
          <c:xMode val="edge"/>
          <c:yMode val="edge"/>
          <c:x val="0.10162256875672816"/>
          <c:y val="1.579426498216616E-2"/>
          <c:w val="0.89837743124327185"/>
          <c:h val="4.3768421155819429E-2"/>
        </c:manualLayout>
      </c:layout>
      <c:spPr>
        <a:solidFill>
          <a:schemeClr val="bg1"/>
        </a:solidFill>
      </c:spPr>
      <c:txPr>
        <a:bodyPr/>
        <a:lstStyle/>
        <a:p>
          <a:pPr>
            <a:defRPr sz="900" b="1"/>
          </a:pPr>
          <a:endParaRPr lang="sr-Latn-CS"/>
        </a:p>
      </c:txPr>
    </c:legend>
    <c:plotVisOnly val="1"/>
    <c:dispBlanksAs val="gap"/>
  </c:chart>
  <c:spPr>
    <a:scene3d>
      <a:camera prst="orthographicFront"/>
      <a:lightRig rig="threePt" dir="t"/>
    </a:scene3d>
    <a:sp3d>
      <a:bevelB/>
    </a:sp3d>
  </c:spPr>
  <c:txPr>
    <a:bodyPr/>
    <a:lstStyle/>
    <a:p>
      <a:pPr>
        <a:defRPr sz="800" baseline="0"/>
      </a:pPr>
      <a:endParaRPr lang="sr-Latn-CS"/>
    </a:p>
  </c:txPr>
  <c:externalData r:id="rId1"/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D3E9FBC-FA62-4DD8-A4E9-0540C36874AF}" type="doc">
      <dgm:prSet loTypeId="urn:microsoft.com/office/officeart/2005/8/layout/process4" loCatId="list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hr-HR"/>
        </a:p>
      </dgm:t>
    </dgm:pt>
    <dgm:pt modelId="{FAAF0AC7-97D3-4AB9-BE1B-90CD9809A5E6}">
      <dgm:prSet phldrT="[Tekst]" custT="1"/>
      <dgm:spPr>
        <a:solidFill>
          <a:schemeClr val="accent5">
            <a:lumMod val="20000"/>
            <a:lumOff val="80000"/>
          </a:schemeClr>
        </a:solidFill>
      </dgm:spPr>
      <dgm:t>
        <a:bodyPr/>
        <a:lstStyle/>
        <a:p>
          <a:pPr algn="l"/>
          <a:r>
            <a:rPr lang="hr-HR" sz="1600" b="1" dirty="0" smtClean="0">
              <a:solidFill>
                <a:schemeClr val="accent5">
                  <a:lumMod val="50000"/>
                </a:schemeClr>
              </a:solidFill>
            </a:rPr>
            <a:t>Ukupno raspoloživa sredstva razdoblja                        </a:t>
          </a:r>
          <a:r>
            <a:rPr lang="hr-HR" sz="1600" b="1" dirty="0" smtClean="0">
              <a:solidFill>
                <a:schemeClr val="accent1">
                  <a:lumMod val="50000"/>
                </a:schemeClr>
              </a:solidFill>
            </a:rPr>
            <a:t>15.392.219,45</a:t>
          </a:r>
          <a:r>
            <a:rPr lang="hr-HR" sz="1600" b="1" dirty="0" smtClean="0">
              <a:solidFill>
                <a:schemeClr val="accent5">
                  <a:lumMod val="50000"/>
                </a:schemeClr>
              </a:solidFill>
            </a:rPr>
            <a:t> kn </a:t>
          </a:r>
          <a:endParaRPr lang="hr-HR" sz="1600" b="1" dirty="0">
            <a:solidFill>
              <a:schemeClr val="accent5">
                <a:lumMod val="50000"/>
              </a:schemeClr>
            </a:solidFill>
          </a:endParaRPr>
        </a:p>
      </dgm:t>
    </dgm:pt>
    <dgm:pt modelId="{55692CB6-1FDF-4901-8ECF-BECF9FC67258}" type="parTrans" cxnId="{452E9059-DB28-49DD-9DF4-D43BCF970D4F}">
      <dgm:prSet/>
      <dgm:spPr/>
      <dgm:t>
        <a:bodyPr/>
        <a:lstStyle/>
        <a:p>
          <a:endParaRPr lang="hr-HR"/>
        </a:p>
      </dgm:t>
    </dgm:pt>
    <dgm:pt modelId="{105F0615-B0F8-4647-908D-C22FD50C68BD}" type="sibTrans" cxnId="{452E9059-DB28-49DD-9DF4-D43BCF970D4F}">
      <dgm:prSet/>
      <dgm:spPr/>
      <dgm:t>
        <a:bodyPr/>
        <a:lstStyle/>
        <a:p>
          <a:endParaRPr lang="hr-HR"/>
        </a:p>
      </dgm:t>
    </dgm:pt>
    <dgm:pt modelId="{AACF7570-A36E-451F-944C-D881E25C7796}">
      <dgm:prSet phldrT="[Tekst]" custT="1"/>
      <dgm:spPr>
        <a:solidFill>
          <a:schemeClr val="accent2">
            <a:lumMod val="20000"/>
            <a:lumOff val="80000"/>
          </a:schemeClr>
        </a:solidFill>
      </dgm:spPr>
      <dgm:t>
        <a:bodyPr/>
        <a:lstStyle/>
        <a:p>
          <a:pPr algn="r"/>
          <a:r>
            <a:rPr lang="hr-HR" sz="1600" b="1" dirty="0" smtClean="0">
              <a:solidFill>
                <a:schemeClr val="accent2">
                  <a:lumMod val="50000"/>
                </a:schemeClr>
              </a:solidFill>
            </a:rPr>
            <a:t>Ukupno rashodi i izdaci                                                  736.802.137,69 kn</a:t>
          </a:r>
          <a:endParaRPr lang="hr-HR" sz="1600" b="1" dirty="0">
            <a:solidFill>
              <a:schemeClr val="accent2">
                <a:lumMod val="50000"/>
              </a:schemeClr>
            </a:solidFill>
          </a:endParaRPr>
        </a:p>
      </dgm:t>
    </dgm:pt>
    <dgm:pt modelId="{E5684BEA-7287-4533-9962-4B4553D576F5}" type="sibTrans" cxnId="{846889AD-A61A-4324-BD49-3308FD3C2690}">
      <dgm:prSet/>
      <dgm:spPr/>
      <dgm:t>
        <a:bodyPr/>
        <a:lstStyle/>
        <a:p>
          <a:endParaRPr lang="hr-HR"/>
        </a:p>
      </dgm:t>
    </dgm:pt>
    <dgm:pt modelId="{6376AF60-6D29-4D84-BE11-062DA553FF74}" type="parTrans" cxnId="{846889AD-A61A-4324-BD49-3308FD3C2690}">
      <dgm:prSet/>
      <dgm:spPr/>
      <dgm:t>
        <a:bodyPr/>
        <a:lstStyle/>
        <a:p>
          <a:endParaRPr lang="hr-HR"/>
        </a:p>
      </dgm:t>
    </dgm:pt>
    <dgm:pt modelId="{879848F8-0A6A-4A74-BFAD-236797ABFB51}">
      <dgm:prSet phldrT="[Tekst]" custT="1"/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pPr algn="r"/>
          <a:r>
            <a:rPr lang="hr-HR" sz="1600" b="1" dirty="0" smtClean="0">
              <a:solidFill>
                <a:schemeClr val="accent1">
                  <a:lumMod val="50000"/>
                </a:schemeClr>
              </a:solidFill>
            </a:rPr>
            <a:t>Ukupno prihodi                                                                752.194.357,14 kn</a:t>
          </a:r>
          <a:endParaRPr lang="hr-HR" sz="1600" b="1" dirty="0">
            <a:solidFill>
              <a:schemeClr val="accent1">
                <a:lumMod val="50000"/>
              </a:schemeClr>
            </a:solidFill>
          </a:endParaRPr>
        </a:p>
      </dgm:t>
    </dgm:pt>
    <dgm:pt modelId="{3AD11DD6-C71D-4161-8CBD-E0BD70BC73EF}" type="sibTrans" cxnId="{9163DC34-797A-405E-9D8E-41281D81A2DB}">
      <dgm:prSet/>
      <dgm:spPr/>
      <dgm:t>
        <a:bodyPr/>
        <a:lstStyle/>
        <a:p>
          <a:endParaRPr lang="hr-HR"/>
        </a:p>
      </dgm:t>
    </dgm:pt>
    <dgm:pt modelId="{F74ACBD0-CF20-4573-BBF7-FCAD724FDA3F}" type="parTrans" cxnId="{9163DC34-797A-405E-9D8E-41281D81A2DB}">
      <dgm:prSet/>
      <dgm:spPr/>
      <dgm:t>
        <a:bodyPr/>
        <a:lstStyle/>
        <a:p>
          <a:endParaRPr lang="hr-HR"/>
        </a:p>
      </dgm:t>
    </dgm:pt>
    <dgm:pt modelId="{2460F13D-6841-40E9-9F7F-2743CC61407A}">
      <dgm:prSet phldrT="[Tekst]" custT="1"/>
      <dgm:spPr>
        <a:solidFill>
          <a:schemeClr val="accent1">
            <a:lumMod val="20000"/>
            <a:lumOff val="80000"/>
          </a:schemeClr>
        </a:solidFill>
      </dgm:spPr>
      <dgm:t>
        <a:bodyPr/>
        <a:lstStyle/>
        <a:p>
          <a:pPr algn="r"/>
          <a:r>
            <a:rPr lang="hr-HR" sz="1400" b="1" dirty="0" smtClean="0">
              <a:solidFill>
                <a:schemeClr val="accent1">
                  <a:lumMod val="50000"/>
                </a:schemeClr>
              </a:solidFill>
            </a:rPr>
            <a:t>Prihodi i primici                                                                                  733.908.788,17 kn</a:t>
          </a:r>
        </a:p>
        <a:p>
          <a:pPr algn="r"/>
          <a:r>
            <a:rPr lang="hr-HR" sz="1400" b="1" dirty="0" smtClean="0">
              <a:solidFill>
                <a:schemeClr val="accent1">
                  <a:lumMod val="50000"/>
                </a:schemeClr>
              </a:solidFill>
            </a:rPr>
            <a:t>Višak prihoda iz protekle godine                                                       18.285.598,97 kn              </a:t>
          </a:r>
          <a:endParaRPr lang="hr-HR" sz="1400" b="1" dirty="0">
            <a:solidFill>
              <a:schemeClr val="accent1">
                <a:lumMod val="50000"/>
              </a:schemeClr>
            </a:solidFill>
          </a:endParaRPr>
        </a:p>
      </dgm:t>
    </dgm:pt>
    <dgm:pt modelId="{F4B5B354-36C8-4A2E-8380-D293D120C322}" type="sibTrans" cxnId="{66859697-6B66-45CC-86B2-2BE16F6ED0EA}">
      <dgm:prSet/>
      <dgm:spPr/>
      <dgm:t>
        <a:bodyPr/>
        <a:lstStyle/>
        <a:p>
          <a:endParaRPr lang="hr-HR"/>
        </a:p>
      </dgm:t>
    </dgm:pt>
    <dgm:pt modelId="{AE73323C-F116-4C3A-9F9B-B39D043FB674}" type="parTrans" cxnId="{66859697-6B66-45CC-86B2-2BE16F6ED0EA}">
      <dgm:prSet/>
      <dgm:spPr/>
      <dgm:t>
        <a:bodyPr/>
        <a:lstStyle/>
        <a:p>
          <a:endParaRPr lang="hr-HR"/>
        </a:p>
      </dgm:t>
    </dgm:pt>
    <dgm:pt modelId="{FB8E0C7F-41E7-4D3A-BC4A-3C1AAC217FA6}" type="pres">
      <dgm:prSet presAssocID="{3D3E9FBC-FA62-4DD8-A4E9-0540C36874AF}" presName="Name0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hr-HR"/>
        </a:p>
      </dgm:t>
    </dgm:pt>
    <dgm:pt modelId="{88C06ADF-85DD-4C88-9A6E-4FC10D4E0E94}" type="pres">
      <dgm:prSet presAssocID="{FAAF0AC7-97D3-4AB9-BE1B-90CD9809A5E6}" presName="boxAndChildren" presStyleCnt="0"/>
      <dgm:spPr/>
    </dgm:pt>
    <dgm:pt modelId="{A26A1724-EABA-42DF-AE04-5F5C5B5537AD}" type="pres">
      <dgm:prSet presAssocID="{FAAF0AC7-97D3-4AB9-BE1B-90CD9809A5E6}" presName="parentTextBox" presStyleLbl="node1" presStyleIdx="0" presStyleCnt="4"/>
      <dgm:spPr/>
      <dgm:t>
        <a:bodyPr/>
        <a:lstStyle/>
        <a:p>
          <a:endParaRPr lang="hr-HR"/>
        </a:p>
      </dgm:t>
    </dgm:pt>
    <dgm:pt modelId="{392FDB35-4341-46F4-B89E-B806BA1E55B6}" type="pres">
      <dgm:prSet presAssocID="{E5684BEA-7287-4533-9962-4B4553D576F5}" presName="sp" presStyleCnt="0"/>
      <dgm:spPr/>
    </dgm:pt>
    <dgm:pt modelId="{6607F988-2B2D-4151-886A-A5FD7D35ABEE}" type="pres">
      <dgm:prSet presAssocID="{AACF7570-A36E-451F-944C-D881E25C7796}" presName="arrowAndChildren" presStyleCnt="0"/>
      <dgm:spPr/>
    </dgm:pt>
    <dgm:pt modelId="{B054AC71-C63D-49AD-AFD5-BC663B4D6905}" type="pres">
      <dgm:prSet presAssocID="{AACF7570-A36E-451F-944C-D881E25C7796}" presName="parentTextArrow" presStyleLbl="node1" presStyleIdx="1" presStyleCnt="4"/>
      <dgm:spPr/>
      <dgm:t>
        <a:bodyPr/>
        <a:lstStyle/>
        <a:p>
          <a:endParaRPr lang="hr-HR"/>
        </a:p>
      </dgm:t>
    </dgm:pt>
    <dgm:pt modelId="{D3143838-F1F8-4488-B4A2-E48FB853834B}" type="pres">
      <dgm:prSet presAssocID="{3AD11DD6-C71D-4161-8CBD-E0BD70BC73EF}" presName="sp" presStyleCnt="0"/>
      <dgm:spPr/>
    </dgm:pt>
    <dgm:pt modelId="{AC0AAB3B-09BF-4E3E-8499-0B1F3C1403A8}" type="pres">
      <dgm:prSet presAssocID="{879848F8-0A6A-4A74-BFAD-236797ABFB51}" presName="arrowAndChildren" presStyleCnt="0"/>
      <dgm:spPr/>
    </dgm:pt>
    <dgm:pt modelId="{07B008A7-B86D-44B6-8308-12A46F7E0156}" type="pres">
      <dgm:prSet presAssocID="{879848F8-0A6A-4A74-BFAD-236797ABFB51}" presName="parentTextArrow" presStyleLbl="node1" presStyleIdx="2" presStyleCnt="4"/>
      <dgm:spPr/>
      <dgm:t>
        <a:bodyPr/>
        <a:lstStyle/>
        <a:p>
          <a:endParaRPr lang="hr-HR"/>
        </a:p>
      </dgm:t>
    </dgm:pt>
    <dgm:pt modelId="{4D557FCC-7417-4EBD-AFCF-76720DA2F009}" type="pres">
      <dgm:prSet presAssocID="{F4B5B354-36C8-4A2E-8380-D293D120C322}" presName="sp" presStyleCnt="0"/>
      <dgm:spPr/>
    </dgm:pt>
    <dgm:pt modelId="{A5988F9C-705B-480E-AEE9-1B4EADCC7B2D}" type="pres">
      <dgm:prSet presAssocID="{2460F13D-6841-40E9-9F7F-2743CC61407A}" presName="arrowAndChildren" presStyleCnt="0"/>
      <dgm:spPr/>
    </dgm:pt>
    <dgm:pt modelId="{034DFE96-C7D7-49CB-BA35-3484CA918C15}" type="pres">
      <dgm:prSet presAssocID="{2460F13D-6841-40E9-9F7F-2743CC61407A}" presName="parentTextArrow" presStyleLbl="node1" presStyleIdx="3" presStyleCnt="4"/>
      <dgm:spPr/>
      <dgm:t>
        <a:bodyPr/>
        <a:lstStyle/>
        <a:p>
          <a:endParaRPr lang="hr-HR"/>
        </a:p>
      </dgm:t>
    </dgm:pt>
  </dgm:ptLst>
  <dgm:cxnLst>
    <dgm:cxn modelId="{A14A77DB-D033-40FA-BBEE-999AF7F66EAC}" type="presOf" srcId="{3D3E9FBC-FA62-4DD8-A4E9-0540C36874AF}" destId="{FB8E0C7F-41E7-4D3A-BC4A-3C1AAC217FA6}" srcOrd="0" destOrd="0" presId="urn:microsoft.com/office/officeart/2005/8/layout/process4"/>
    <dgm:cxn modelId="{9CB96ADF-DC38-451F-A774-BF95769FE166}" type="presOf" srcId="{FAAF0AC7-97D3-4AB9-BE1B-90CD9809A5E6}" destId="{A26A1724-EABA-42DF-AE04-5F5C5B5537AD}" srcOrd="0" destOrd="0" presId="urn:microsoft.com/office/officeart/2005/8/layout/process4"/>
    <dgm:cxn modelId="{846889AD-A61A-4324-BD49-3308FD3C2690}" srcId="{3D3E9FBC-FA62-4DD8-A4E9-0540C36874AF}" destId="{AACF7570-A36E-451F-944C-D881E25C7796}" srcOrd="2" destOrd="0" parTransId="{6376AF60-6D29-4D84-BE11-062DA553FF74}" sibTransId="{E5684BEA-7287-4533-9962-4B4553D576F5}"/>
    <dgm:cxn modelId="{C71E8A44-E755-4EB4-82B3-5ADBEB25BB8C}" type="presOf" srcId="{2460F13D-6841-40E9-9F7F-2743CC61407A}" destId="{034DFE96-C7D7-49CB-BA35-3484CA918C15}" srcOrd="0" destOrd="0" presId="urn:microsoft.com/office/officeart/2005/8/layout/process4"/>
    <dgm:cxn modelId="{452E9059-DB28-49DD-9DF4-D43BCF970D4F}" srcId="{3D3E9FBC-FA62-4DD8-A4E9-0540C36874AF}" destId="{FAAF0AC7-97D3-4AB9-BE1B-90CD9809A5E6}" srcOrd="3" destOrd="0" parTransId="{55692CB6-1FDF-4901-8ECF-BECF9FC67258}" sibTransId="{105F0615-B0F8-4647-908D-C22FD50C68BD}"/>
    <dgm:cxn modelId="{C2DEDED1-CCC4-429B-AE2D-5A59E6D5C862}" type="presOf" srcId="{AACF7570-A36E-451F-944C-D881E25C7796}" destId="{B054AC71-C63D-49AD-AFD5-BC663B4D6905}" srcOrd="0" destOrd="0" presId="urn:microsoft.com/office/officeart/2005/8/layout/process4"/>
    <dgm:cxn modelId="{405223CE-D853-44D8-8830-2A66919250F3}" type="presOf" srcId="{879848F8-0A6A-4A74-BFAD-236797ABFB51}" destId="{07B008A7-B86D-44B6-8308-12A46F7E0156}" srcOrd="0" destOrd="0" presId="urn:microsoft.com/office/officeart/2005/8/layout/process4"/>
    <dgm:cxn modelId="{9163DC34-797A-405E-9D8E-41281D81A2DB}" srcId="{3D3E9FBC-FA62-4DD8-A4E9-0540C36874AF}" destId="{879848F8-0A6A-4A74-BFAD-236797ABFB51}" srcOrd="1" destOrd="0" parTransId="{F74ACBD0-CF20-4573-BBF7-FCAD724FDA3F}" sibTransId="{3AD11DD6-C71D-4161-8CBD-E0BD70BC73EF}"/>
    <dgm:cxn modelId="{66859697-6B66-45CC-86B2-2BE16F6ED0EA}" srcId="{3D3E9FBC-FA62-4DD8-A4E9-0540C36874AF}" destId="{2460F13D-6841-40E9-9F7F-2743CC61407A}" srcOrd="0" destOrd="0" parTransId="{AE73323C-F116-4C3A-9F9B-B39D043FB674}" sibTransId="{F4B5B354-36C8-4A2E-8380-D293D120C322}"/>
    <dgm:cxn modelId="{6838F7BE-B49E-4ED3-B7AB-5C0F511B8388}" type="presParOf" srcId="{FB8E0C7F-41E7-4D3A-BC4A-3C1AAC217FA6}" destId="{88C06ADF-85DD-4C88-9A6E-4FC10D4E0E94}" srcOrd="0" destOrd="0" presId="urn:microsoft.com/office/officeart/2005/8/layout/process4"/>
    <dgm:cxn modelId="{ECFDA474-3678-4F35-B830-F7B5365C0FF3}" type="presParOf" srcId="{88C06ADF-85DD-4C88-9A6E-4FC10D4E0E94}" destId="{A26A1724-EABA-42DF-AE04-5F5C5B5537AD}" srcOrd="0" destOrd="0" presId="urn:microsoft.com/office/officeart/2005/8/layout/process4"/>
    <dgm:cxn modelId="{9DC19C42-F67E-4A0A-BBCB-F27EEB3A8C66}" type="presParOf" srcId="{FB8E0C7F-41E7-4D3A-BC4A-3C1AAC217FA6}" destId="{392FDB35-4341-46F4-B89E-B806BA1E55B6}" srcOrd="1" destOrd="0" presId="urn:microsoft.com/office/officeart/2005/8/layout/process4"/>
    <dgm:cxn modelId="{8CD68D2D-AD6F-4E28-8335-447A9B9143BD}" type="presParOf" srcId="{FB8E0C7F-41E7-4D3A-BC4A-3C1AAC217FA6}" destId="{6607F988-2B2D-4151-886A-A5FD7D35ABEE}" srcOrd="2" destOrd="0" presId="urn:microsoft.com/office/officeart/2005/8/layout/process4"/>
    <dgm:cxn modelId="{29C97ED1-59F2-4F41-8491-DDFA8EB88B48}" type="presParOf" srcId="{6607F988-2B2D-4151-886A-A5FD7D35ABEE}" destId="{B054AC71-C63D-49AD-AFD5-BC663B4D6905}" srcOrd="0" destOrd="0" presId="urn:microsoft.com/office/officeart/2005/8/layout/process4"/>
    <dgm:cxn modelId="{682C7187-464B-4133-BDBC-55A62EB38286}" type="presParOf" srcId="{FB8E0C7F-41E7-4D3A-BC4A-3C1AAC217FA6}" destId="{D3143838-F1F8-4488-B4A2-E48FB853834B}" srcOrd="3" destOrd="0" presId="urn:microsoft.com/office/officeart/2005/8/layout/process4"/>
    <dgm:cxn modelId="{EE1B1F85-623F-44BB-89E7-3435CEB2404D}" type="presParOf" srcId="{FB8E0C7F-41E7-4D3A-BC4A-3C1AAC217FA6}" destId="{AC0AAB3B-09BF-4E3E-8499-0B1F3C1403A8}" srcOrd="4" destOrd="0" presId="urn:microsoft.com/office/officeart/2005/8/layout/process4"/>
    <dgm:cxn modelId="{756A89F9-BB39-40DC-8989-2C1F9298B576}" type="presParOf" srcId="{AC0AAB3B-09BF-4E3E-8499-0B1F3C1403A8}" destId="{07B008A7-B86D-44B6-8308-12A46F7E0156}" srcOrd="0" destOrd="0" presId="urn:microsoft.com/office/officeart/2005/8/layout/process4"/>
    <dgm:cxn modelId="{3AD75EC7-CDA6-47D7-A784-A378733B8DB9}" type="presParOf" srcId="{FB8E0C7F-41E7-4D3A-BC4A-3C1AAC217FA6}" destId="{4D557FCC-7417-4EBD-AFCF-76720DA2F009}" srcOrd="5" destOrd="0" presId="urn:microsoft.com/office/officeart/2005/8/layout/process4"/>
    <dgm:cxn modelId="{D43E22D2-7AB1-499F-B5AD-15DC7951A4B9}" type="presParOf" srcId="{FB8E0C7F-41E7-4D3A-BC4A-3C1AAC217FA6}" destId="{A5988F9C-705B-480E-AEE9-1B4EADCC7B2D}" srcOrd="6" destOrd="0" presId="urn:microsoft.com/office/officeart/2005/8/layout/process4"/>
    <dgm:cxn modelId="{EC191AC4-20F0-43B8-9AB4-781DFB047E82}" type="presParOf" srcId="{A5988F9C-705B-480E-AEE9-1B4EADCC7B2D}" destId="{034DFE96-C7D7-49CB-BA35-3484CA918C15}" srcOrd="0" destOrd="0" presId="urn:microsoft.com/office/officeart/2005/8/layout/process4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A26A1724-EABA-42DF-AE04-5F5C5B5537AD}">
      <dsp:nvSpPr>
        <dsp:cNvPr id="0" name=""/>
        <dsp:cNvSpPr/>
      </dsp:nvSpPr>
      <dsp:spPr>
        <a:xfrm>
          <a:off x="0" y="2834983"/>
          <a:ext cx="6048671" cy="620225"/>
        </a:xfrm>
        <a:prstGeom prst="rect">
          <a:avLst/>
        </a:prstGeom>
        <a:solidFill>
          <a:schemeClr val="accent5">
            <a:lumMod val="20000"/>
            <a:lumOff val="8000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lvl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1600" b="1" kern="1200" dirty="0" smtClean="0">
              <a:solidFill>
                <a:schemeClr val="accent5">
                  <a:lumMod val="50000"/>
                </a:schemeClr>
              </a:solidFill>
            </a:rPr>
            <a:t>Ukupno raspoloživa sredstva razdoblja                        </a:t>
          </a:r>
          <a:r>
            <a:rPr lang="hr-HR" sz="1600" b="1" kern="1200" dirty="0" smtClean="0">
              <a:solidFill>
                <a:schemeClr val="accent1">
                  <a:lumMod val="50000"/>
                </a:schemeClr>
              </a:solidFill>
            </a:rPr>
            <a:t>15.392.219,45</a:t>
          </a:r>
          <a:r>
            <a:rPr lang="hr-HR" sz="1600" b="1" kern="1200" dirty="0" smtClean="0">
              <a:solidFill>
                <a:schemeClr val="accent5">
                  <a:lumMod val="50000"/>
                </a:schemeClr>
              </a:solidFill>
            </a:rPr>
            <a:t> kn </a:t>
          </a:r>
          <a:endParaRPr lang="hr-HR" sz="1600" b="1" kern="1200" dirty="0">
            <a:solidFill>
              <a:schemeClr val="accent5">
                <a:lumMod val="50000"/>
              </a:schemeClr>
            </a:solidFill>
          </a:endParaRPr>
        </a:p>
      </dsp:txBody>
      <dsp:txXfrm>
        <a:off x="0" y="2834983"/>
        <a:ext cx="6048671" cy="620225"/>
      </dsp:txXfrm>
    </dsp:sp>
    <dsp:sp modelId="{B054AC71-C63D-49AD-AFD5-BC663B4D6905}">
      <dsp:nvSpPr>
        <dsp:cNvPr id="0" name=""/>
        <dsp:cNvSpPr/>
      </dsp:nvSpPr>
      <dsp:spPr>
        <a:xfrm rot="10800000">
          <a:off x="0" y="1890380"/>
          <a:ext cx="6048671" cy="953906"/>
        </a:xfrm>
        <a:prstGeom prst="upArrowCallout">
          <a:avLst/>
        </a:prstGeom>
        <a:solidFill>
          <a:schemeClr val="accent2">
            <a:lumMod val="20000"/>
            <a:lumOff val="8000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lvl="0" algn="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1600" b="1" kern="1200" dirty="0" smtClean="0">
              <a:solidFill>
                <a:schemeClr val="accent2">
                  <a:lumMod val="50000"/>
                </a:schemeClr>
              </a:solidFill>
            </a:rPr>
            <a:t>Ukupno rashodi i izdaci                                                  736.802.137,69 kn</a:t>
          </a:r>
          <a:endParaRPr lang="hr-HR" sz="1600" b="1" kern="1200" dirty="0">
            <a:solidFill>
              <a:schemeClr val="accent2">
                <a:lumMod val="50000"/>
              </a:schemeClr>
            </a:solidFill>
          </a:endParaRPr>
        </a:p>
      </dsp:txBody>
      <dsp:txXfrm rot="10800000">
        <a:off x="0" y="1890380"/>
        <a:ext cx="6048671" cy="953906"/>
      </dsp:txXfrm>
    </dsp:sp>
    <dsp:sp modelId="{07B008A7-B86D-44B6-8308-12A46F7E0156}">
      <dsp:nvSpPr>
        <dsp:cNvPr id="0" name=""/>
        <dsp:cNvSpPr/>
      </dsp:nvSpPr>
      <dsp:spPr>
        <a:xfrm rot="10800000">
          <a:off x="0" y="945777"/>
          <a:ext cx="6048671" cy="953906"/>
        </a:xfrm>
        <a:prstGeom prst="upArrowCallout">
          <a:avLst/>
        </a:prstGeom>
        <a:solidFill>
          <a:schemeClr val="accent1">
            <a:lumMod val="20000"/>
            <a:lumOff val="8000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13792" tIns="113792" rIns="113792" bIns="113792" numCol="1" spcCol="1270" anchor="ctr" anchorCtr="0">
          <a:noAutofit/>
        </a:bodyPr>
        <a:lstStyle/>
        <a:p>
          <a:pPr lvl="0" algn="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1600" b="1" kern="1200" dirty="0" smtClean="0">
              <a:solidFill>
                <a:schemeClr val="accent1">
                  <a:lumMod val="50000"/>
                </a:schemeClr>
              </a:solidFill>
            </a:rPr>
            <a:t>Ukupno prihodi                                                                752.194.357,14 kn</a:t>
          </a:r>
          <a:endParaRPr lang="hr-HR" sz="1600" b="1" kern="1200" dirty="0">
            <a:solidFill>
              <a:schemeClr val="accent1">
                <a:lumMod val="50000"/>
              </a:schemeClr>
            </a:solidFill>
          </a:endParaRPr>
        </a:p>
      </dsp:txBody>
      <dsp:txXfrm rot="10800000">
        <a:off x="0" y="945777"/>
        <a:ext cx="6048671" cy="953906"/>
      </dsp:txXfrm>
    </dsp:sp>
    <dsp:sp modelId="{034DFE96-C7D7-49CB-BA35-3484CA918C15}">
      <dsp:nvSpPr>
        <dsp:cNvPr id="0" name=""/>
        <dsp:cNvSpPr/>
      </dsp:nvSpPr>
      <dsp:spPr>
        <a:xfrm rot="10800000">
          <a:off x="0" y="1175"/>
          <a:ext cx="6048671" cy="953906"/>
        </a:xfrm>
        <a:prstGeom prst="upArrowCallout">
          <a:avLst/>
        </a:prstGeom>
        <a:solidFill>
          <a:schemeClr val="accent1">
            <a:lumMod val="20000"/>
            <a:lumOff val="80000"/>
          </a:schemeClr>
        </a:soli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lvl="0" algn="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1400" b="1" kern="1200" dirty="0" smtClean="0">
              <a:solidFill>
                <a:schemeClr val="accent1">
                  <a:lumMod val="50000"/>
                </a:schemeClr>
              </a:solidFill>
            </a:rPr>
            <a:t>Prihodi i primici                                                                                  733.908.788,17 kn</a:t>
          </a:r>
        </a:p>
        <a:p>
          <a:pPr lvl="0" algn="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hr-HR" sz="1400" b="1" kern="1200" dirty="0" smtClean="0">
              <a:solidFill>
                <a:schemeClr val="accent1">
                  <a:lumMod val="50000"/>
                </a:schemeClr>
              </a:solidFill>
            </a:rPr>
            <a:t>Višak prihoda iz protekle godine                                                       18.285.598,97 kn              </a:t>
          </a:r>
          <a:endParaRPr lang="hr-HR" sz="1400" b="1" kern="1200" dirty="0">
            <a:solidFill>
              <a:schemeClr val="accent1">
                <a:lumMod val="50000"/>
              </a:schemeClr>
            </a:solidFill>
          </a:endParaRPr>
        </a:p>
      </dsp:txBody>
      <dsp:txXfrm rot="10800000">
        <a:off x="0" y="1175"/>
        <a:ext cx="6048671" cy="95390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rocess4">
  <dgm:title val=""/>
  <dgm:desc val=""/>
  <dgm:catLst>
    <dgm:cat type="process" pri="16000"/>
    <dgm:cat type="list" pri="20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alg type="lin">
      <dgm:param type="linDir" val="fromB"/>
    </dgm:alg>
    <dgm:shape xmlns:r="http://schemas.openxmlformats.org/officeDocument/2006/relationships" r:blip="">
      <dgm:adjLst/>
    </dgm:shape>
    <dgm:presOf/>
    <dgm:constrLst>
      <dgm:constr type="h" for="ch" forName="boxAndChildren" refType="h"/>
      <dgm:constr type="h" for="ch" forName="arrowAndChildren" refType="h" refFor="ch" refForName="boxAndChildren" op="equ" fact="1.538"/>
      <dgm:constr type="w" for="ch" forName="arrowAndChildren" refType="w"/>
      <dgm:constr type="w" for="ch" forName="boxAndChildren" refType="w"/>
      <dgm:constr type="h" for="ch" forName="sp" refType="h" fact="-0.015"/>
      <dgm:constr type="primFontSz" for="des" forName="parentTextBox" val="65"/>
      <dgm:constr type="primFontSz" for="des" forName="parentTextArrow" refType="primFontSz" refFor="des" refForName="parentTextBox" op="equ"/>
      <dgm:constr type="primFontSz" for="des" forName="childTextArrow" val="65"/>
      <dgm:constr type="primFontSz" for="des" forName="childTextBox" refType="primFontSz" refFor="des" refForName="childTextArrow" op="equ"/>
    </dgm:constrLst>
    <dgm:ruleLst/>
    <dgm:forEach name="Name1" axis="ch" ptType="node" st="-1" step="-1">
      <dgm:choose name="Name2">
        <dgm:if name="Name3" axis="self" ptType="node" func="revPos" op="equ" val="1">
          <dgm:layoutNode name="boxAndChildren">
            <dgm:alg type="composite"/>
            <dgm:shape xmlns:r="http://schemas.openxmlformats.org/officeDocument/2006/relationships" r:blip="">
              <dgm:adjLst/>
            </dgm:shape>
            <dgm:presOf/>
            <dgm:choose name="Name4">
              <dgm:if name="Name5" axis="ch" ptType="node" func="cnt" op="gte" val="1">
                <dgm:constrLst>
                  <dgm:constr type="w" for="ch" forName="parentTextBox" refType="w"/>
                  <dgm:constr type="h" for="ch" forName="parentTextBox" refType="h" fact="0.54"/>
                  <dgm:constr type="t" for="ch" forName="parentTextBox"/>
                  <dgm:constr type="w" for="ch" forName="entireBox" refType="w"/>
                  <dgm:constr type="h" for="ch" forName="entireBox" refType="h"/>
                  <dgm:constr type="w" for="ch" forName="descendantBox" refType="w"/>
                  <dgm:constr type="b" for="ch" forName="descendantBox" refType="h" fact="0.98"/>
                  <dgm:constr type="h" for="ch" forName="descendantBox" refType="h" fact="0.46"/>
                </dgm:constrLst>
              </dgm:if>
              <dgm:else name="Name6">
                <dgm:constrLst>
                  <dgm:constr type="w" for="ch" forName="parentTextBox" refType="w"/>
                  <dgm:constr type="h" for="ch" forName="parentTextBox" refType="h"/>
                </dgm:constrLst>
              </dgm:else>
            </dgm:choose>
            <dgm:ruleLst/>
            <dgm:layoutNode name="parentTextBox">
              <dgm:alg type="tx"/>
              <dgm:choose name="Name7">
                <dgm:if name="Name8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9">
                  <dgm:shape xmlns:r="http://schemas.openxmlformats.org/officeDocument/2006/relationships" type="rec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10">
              <dgm:if name="Name11" axis="ch" ptType="node" func="cnt" op="gte" val="1">
                <dgm:layoutNode name="entireBox">
                  <dgm:alg type="sp"/>
                  <dgm:shape xmlns:r="http://schemas.openxmlformats.org/officeDocument/2006/relationships" type="rect" r:blip="">
                    <dgm:adjLst/>
                  </dgm:shape>
                  <dgm:presOf axis="self"/>
                  <dgm:constrLst/>
                  <dgm:ruleLst/>
                </dgm:layoutNode>
                <dgm:layoutNode name="descendantBox" styleLbl="fgAccFollowNode1">
                  <dgm:choose name="Name12">
                    <dgm:if name="Name13" func="var" arg="dir" op="equ" val="norm">
                      <dgm:alg type="lin"/>
                    </dgm:if>
                    <dgm:else name="Name14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Box" refType="w"/>
                    <dgm:constr type="h" for="ch" forName="childTextBox" refType="h"/>
                  </dgm:constrLst>
                  <dgm:ruleLst/>
                  <dgm:forEach name="Name15" axis="ch" ptType="node">
                    <dgm:layoutNode name="childTextBox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16"/>
            </dgm:choose>
          </dgm:layoutNode>
        </dgm:if>
        <dgm:else name="Name17">
          <dgm:layoutNode name="arrowAndChildren">
            <dgm:alg type="composite"/>
            <dgm:shape xmlns:r="http://schemas.openxmlformats.org/officeDocument/2006/relationships" r:blip="">
              <dgm:adjLst/>
            </dgm:shape>
            <dgm:presOf/>
            <dgm:choose name="Name18">
              <dgm:if name="Name19" axis="ch" ptType="node" func="cnt" op="gte" val="1">
                <dgm:constrLst>
                  <dgm:constr type="w" for="ch" forName="parentTextArrow" refType="w"/>
                  <dgm:constr type="t" for="ch" forName="parentTextArrow"/>
                  <dgm:constr type="h" for="ch" forName="parentTextArrow" refType="h" fact="0.351"/>
                  <dgm:constr type="w" for="ch" forName="arrow" refType="w"/>
                  <dgm:constr type="h" for="ch" forName="arrow" refType="h"/>
                  <dgm:constr type="w" for="ch" forName="descendantArrow" refType="w"/>
                  <dgm:constr type="b" for="ch" forName="descendantArrow" refType="h" fact="0.65"/>
                  <dgm:constr type="h" for="ch" forName="descendantArrow" refType="h" fact="0.299"/>
                </dgm:constrLst>
              </dgm:if>
              <dgm:else name="Name20">
                <dgm:constrLst>
                  <dgm:constr type="w" for="ch" forName="parentTextArrow" refType="w"/>
                  <dgm:constr type="h" for="ch" forName="parentTextArrow" refType="h"/>
                </dgm:constrLst>
              </dgm:else>
            </dgm:choose>
            <dgm:ruleLst/>
            <dgm:layoutNode name="parentTextArrow">
              <dgm:alg type="tx"/>
              <dgm:choose name="Name21">
                <dgm:if name="Name22" axis="ch" ptType="node" func="cnt" op="gte" val="1">
                  <dgm:shape xmlns:r="http://schemas.openxmlformats.org/officeDocument/2006/relationships" type="rect" r:blip="" zOrderOff="1" hideGeom="1">
                    <dgm:adjLst/>
                  </dgm:shape>
                </dgm:if>
                <dgm:else name="Name23">
                  <dgm:shape xmlns:r="http://schemas.openxmlformats.org/officeDocument/2006/relationships" rot="180" type="upArrowCallout" r:blip="">
                    <dgm:adjLst/>
                  </dgm:shape>
                </dgm:else>
              </dgm:choose>
              <dgm:presOf axis="self"/>
              <dgm:constrLst/>
              <dgm:ruleLst>
                <dgm:rule type="primFontSz" val="5" fact="NaN" max="NaN"/>
              </dgm:ruleLst>
            </dgm:layoutNode>
            <dgm:choose name="Name24">
              <dgm:if name="Name25" axis="ch" ptType="node" func="cnt" op="gte" val="1">
                <dgm:layoutNode name="arrow">
                  <dgm:alg type="sp"/>
                  <dgm:shape xmlns:r="http://schemas.openxmlformats.org/officeDocument/2006/relationships" rot="180" type="upArrowCallout" r:blip="">
                    <dgm:adjLst/>
                  </dgm:shape>
                  <dgm:presOf axis="self"/>
                  <dgm:constrLst/>
                  <dgm:ruleLst/>
                </dgm:layoutNode>
                <dgm:layoutNode name="descendantArrow">
                  <dgm:choose name="Name26">
                    <dgm:if name="Name27" func="var" arg="dir" op="equ" val="norm">
                      <dgm:alg type="lin"/>
                    </dgm:if>
                    <dgm:else name="Name28">
                      <dgm:alg type="lin">
                        <dgm:param type="linDir" val="fromR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>
                    <dgm:constr type="w" for="ch" forName="childTextArrow" refType="w"/>
                    <dgm:constr type="h" for="ch" forName="childTextArrow" refType="h"/>
                  </dgm:constrLst>
                  <dgm:ruleLst/>
                  <dgm:forEach name="Name29" axis="ch" ptType="node">
                    <dgm:layoutNode name="childTextArrow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rect" r:blip="">
                        <dgm:adjLst/>
                      </dgm:shape>
                      <dgm:presOf axis="desOrSelf" ptType="node"/>
                      <dgm:constrLst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</dgm:forEach>
                </dgm:layoutNode>
              </dgm:if>
              <dgm:else name="Name30"/>
            </dgm:choose>
          </dgm:layoutNode>
        </dgm:else>
      </dgm:choose>
      <dgm:forEach name="Name31" axis="precedSib" ptType="sibTrans" st="-1" cnt="1">
        <dgm:layoutNode name="sp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zaglavlj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8831" cy="493316"/>
          </a:xfrm>
          <a:prstGeom prst="rect">
            <a:avLst/>
          </a:prstGeom>
        </p:spPr>
        <p:txBody>
          <a:bodyPr vert="horz" lIns="91412" tIns="45706" rIns="91412" bIns="45706" rtlCol="0"/>
          <a:lstStyle>
            <a:lvl1pPr algn="l">
              <a:defRPr sz="1200"/>
            </a:lvl1pPr>
          </a:lstStyle>
          <a:p>
            <a:endParaRPr lang="hr-HR" dirty="0"/>
          </a:p>
        </p:txBody>
      </p:sp>
      <p:sp>
        <p:nvSpPr>
          <p:cNvPr id="3" name="Rezervirano mjesto datuma 2"/>
          <p:cNvSpPr>
            <a:spLocks noGrp="1"/>
          </p:cNvSpPr>
          <p:nvPr>
            <p:ph type="dt" sz="quarter" idx="1"/>
          </p:nvPr>
        </p:nvSpPr>
        <p:spPr>
          <a:xfrm>
            <a:off x="3815373" y="0"/>
            <a:ext cx="2918831" cy="493316"/>
          </a:xfrm>
          <a:prstGeom prst="rect">
            <a:avLst/>
          </a:prstGeom>
        </p:spPr>
        <p:txBody>
          <a:bodyPr vert="horz" lIns="91412" tIns="45706" rIns="91412" bIns="45706" rtlCol="0"/>
          <a:lstStyle>
            <a:lvl1pPr algn="r">
              <a:defRPr sz="1200"/>
            </a:lvl1pPr>
          </a:lstStyle>
          <a:p>
            <a:fld id="{DC408B5C-0BA1-4F8E-AC71-7934E10859FF}" type="datetimeFigureOut">
              <a:rPr lang="hr-HR" smtClean="0"/>
              <a:pPr/>
              <a:t>02.03.2017</a:t>
            </a:fld>
            <a:endParaRPr lang="hr-HR" dirty="0"/>
          </a:p>
        </p:txBody>
      </p:sp>
      <p:sp>
        <p:nvSpPr>
          <p:cNvPr id="4" name="Rezervirano mjesto podnožja 3"/>
          <p:cNvSpPr>
            <a:spLocks noGrp="1"/>
          </p:cNvSpPr>
          <p:nvPr>
            <p:ph type="ftr" sz="quarter" idx="2"/>
          </p:nvPr>
        </p:nvSpPr>
        <p:spPr>
          <a:xfrm>
            <a:off x="0" y="9371285"/>
            <a:ext cx="2918831" cy="493316"/>
          </a:xfrm>
          <a:prstGeom prst="rect">
            <a:avLst/>
          </a:prstGeom>
        </p:spPr>
        <p:txBody>
          <a:bodyPr vert="horz" lIns="91412" tIns="45706" rIns="91412" bIns="45706" rtlCol="0" anchor="b"/>
          <a:lstStyle>
            <a:lvl1pPr algn="l">
              <a:defRPr sz="1200"/>
            </a:lvl1pPr>
          </a:lstStyle>
          <a:p>
            <a:endParaRPr lang="hr-HR" dirty="0"/>
          </a:p>
        </p:txBody>
      </p:sp>
      <p:sp>
        <p:nvSpPr>
          <p:cNvPr id="5" name="Rezervirano mjesto broja slajda 4"/>
          <p:cNvSpPr>
            <a:spLocks noGrp="1"/>
          </p:cNvSpPr>
          <p:nvPr>
            <p:ph type="sldNum" sz="quarter" idx="3"/>
          </p:nvPr>
        </p:nvSpPr>
        <p:spPr>
          <a:xfrm>
            <a:off x="3815373" y="9371285"/>
            <a:ext cx="2918831" cy="493316"/>
          </a:xfrm>
          <a:prstGeom prst="rect">
            <a:avLst/>
          </a:prstGeom>
        </p:spPr>
        <p:txBody>
          <a:bodyPr vert="horz" lIns="91412" tIns="45706" rIns="91412" bIns="45706" rtlCol="0" anchor="b"/>
          <a:lstStyle>
            <a:lvl1pPr algn="r">
              <a:defRPr sz="1200"/>
            </a:lvl1pPr>
          </a:lstStyle>
          <a:p>
            <a:fld id="{79358AF2-9D9B-4EB1-B441-A1D6F4E39081}" type="slidenum">
              <a:rPr lang="hr-HR" smtClean="0"/>
              <a:pPr/>
              <a:t>‹#›</a:t>
            </a:fld>
            <a:endParaRPr lang="hr-HR" dirty="0"/>
          </a:p>
        </p:txBody>
      </p:sp>
    </p:spTree>
    <p:extLst>
      <p:ext uri="{BB962C8B-B14F-4D97-AF65-F5344CB8AC3E}">
        <p14:creationId xmlns="" xmlns:p14="http://schemas.microsoft.com/office/powerpoint/2010/main" val="3814338506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zaglavlj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8831" cy="493316"/>
          </a:xfrm>
          <a:prstGeom prst="rect">
            <a:avLst/>
          </a:prstGeom>
        </p:spPr>
        <p:txBody>
          <a:bodyPr vert="horz" lIns="91412" tIns="45706" rIns="91412" bIns="45706" rtlCol="0"/>
          <a:lstStyle>
            <a:lvl1pPr algn="l">
              <a:defRPr sz="1200"/>
            </a:lvl1pPr>
          </a:lstStyle>
          <a:p>
            <a:endParaRPr lang="hr-HR" dirty="0"/>
          </a:p>
        </p:txBody>
      </p:sp>
      <p:sp>
        <p:nvSpPr>
          <p:cNvPr id="3" name="Rezervirano mjesto datuma 2"/>
          <p:cNvSpPr>
            <a:spLocks noGrp="1"/>
          </p:cNvSpPr>
          <p:nvPr>
            <p:ph type="dt" idx="1"/>
          </p:nvPr>
        </p:nvSpPr>
        <p:spPr>
          <a:xfrm>
            <a:off x="3815373" y="0"/>
            <a:ext cx="2918831" cy="493316"/>
          </a:xfrm>
          <a:prstGeom prst="rect">
            <a:avLst/>
          </a:prstGeom>
        </p:spPr>
        <p:txBody>
          <a:bodyPr vert="horz" lIns="91412" tIns="45706" rIns="91412" bIns="45706" rtlCol="0"/>
          <a:lstStyle>
            <a:lvl1pPr algn="r">
              <a:defRPr sz="1200"/>
            </a:lvl1pPr>
          </a:lstStyle>
          <a:p>
            <a:fld id="{62B5AC49-C11E-4448-ACFD-E273141DD7BA}" type="datetimeFigureOut">
              <a:rPr lang="hr-HR" smtClean="0"/>
              <a:pPr/>
              <a:t>02.03.2017</a:t>
            </a:fld>
            <a:endParaRPr lang="hr-HR" dirty="0"/>
          </a:p>
        </p:txBody>
      </p:sp>
      <p:sp>
        <p:nvSpPr>
          <p:cNvPr id="4" name="Rezervirano mjesto slike slajda 3"/>
          <p:cNvSpPr>
            <a:spLocks noGrp="1" noRot="1" noChangeAspect="1"/>
          </p:cNvSpPr>
          <p:nvPr>
            <p:ph type="sldImg" idx="2"/>
          </p:nvPr>
        </p:nvSpPr>
        <p:spPr>
          <a:xfrm>
            <a:off x="901700" y="739775"/>
            <a:ext cx="4932363" cy="3700463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12" tIns="45706" rIns="91412" bIns="45706" rtlCol="0" anchor="ctr"/>
          <a:lstStyle/>
          <a:p>
            <a:endParaRPr lang="hr-HR" dirty="0"/>
          </a:p>
        </p:txBody>
      </p:sp>
      <p:sp>
        <p:nvSpPr>
          <p:cNvPr id="5" name="Rezervirano mjesto bilježaka 4"/>
          <p:cNvSpPr>
            <a:spLocks noGrp="1"/>
          </p:cNvSpPr>
          <p:nvPr>
            <p:ph type="body" sz="quarter" idx="3"/>
          </p:nvPr>
        </p:nvSpPr>
        <p:spPr>
          <a:xfrm>
            <a:off x="673577" y="4686501"/>
            <a:ext cx="5388610" cy="4439841"/>
          </a:xfrm>
          <a:prstGeom prst="rect">
            <a:avLst/>
          </a:prstGeom>
        </p:spPr>
        <p:txBody>
          <a:bodyPr vert="horz" lIns="91412" tIns="45706" rIns="91412" bIns="45706" rtlCol="0">
            <a:normAutofit/>
          </a:bodyPr>
          <a:lstStyle/>
          <a:p>
            <a:pPr lvl="0"/>
            <a:r>
              <a:rPr lang="hr-HR" smtClean="0"/>
              <a:t>Kliknite da biste uredili stilove teksta matrice</a:t>
            </a:r>
          </a:p>
          <a:p>
            <a:pPr lvl="1"/>
            <a:r>
              <a:rPr lang="hr-HR" smtClean="0"/>
              <a:t>Druga razina</a:t>
            </a:r>
          </a:p>
          <a:p>
            <a:pPr lvl="2"/>
            <a:r>
              <a:rPr lang="hr-HR" smtClean="0"/>
              <a:t>Treća razina</a:t>
            </a:r>
          </a:p>
          <a:p>
            <a:pPr lvl="3"/>
            <a:r>
              <a:rPr lang="hr-HR" smtClean="0"/>
              <a:t>Četvrta razina</a:t>
            </a:r>
          </a:p>
          <a:p>
            <a:pPr lvl="4"/>
            <a:r>
              <a:rPr lang="hr-HR" smtClean="0"/>
              <a:t>Peta razina</a:t>
            </a:r>
            <a:endParaRPr lang="hr-HR"/>
          </a:p>
        </p:txBody>
      </p:sp>
      <p:sp>
        <p:nvSpPr>
          <p:cNvPr id="6" name="Rezervirano mjesto podnožja 5"/>
          <p:cNvSpPr>
            <a:spLocks noGrp="1"/>
          </p:cNvSpPr>
          <p:nvPr>
            <p:ph type="ftr" sz="quarter" idx="4"/>
          </p:nvPr>
        </p:nvSpPr>
        <p:spPr>
          <a:xfrm>
            <a:off x="0" y="9371285"/>
            <a:ext cx="2918831" cy="493316"/>
          </a:xfrm>
          <a:prstGeom prst="rect">
            <a:avLst/>
          </a:prstGeom>
        </p:spPr>
        <p:txBody>
          <a:bodyPr vert="horz" lIns="91412" tIns="45706" rIns="91412" bIns="45706" rtlCol="0" anchor="b"/>
          <a:lstStyle>
            <a:lvl1pPr algn="l">
              <a:defRPr sz="1200"/>
            </a:lvl1pPr>
          </a:lstStyle>
          <a:p>
            <a:endParaRPr lang="hr-HR" dirty="0"/>
          </a:p>
        </p:txBody>
      </p:sp>
      <p:sp>
        <p:nvSpPr>
          <p:cNvPr id="7" name="Rezervirano mjesto broja slajda 6"/>
          <p:cNvSpPr>
            <a:spLocks noGrp="1"/>
          </p:cNvSpPr>
          <p:nvPr>
            <p:ph type="sldNum" sz="quarter" idx="5"/>
          </p:nvPr>
        </p:nvSpPr>
        <p:spPr>
          <a:xfrm>
            <a:off x="3815373" y="9371285"/>
            <a:ext cx="2918831" cy="493316"/>
          </a:xfrm>
          <a:prstGeom prst="rect">
            <a:avLst/>
          </a:prstGeom>
        </p:spPr>
        <p:txBody>
          <a:bodyPr vert="horz" lIns="91412" tIns="45706" rIns="91412" bIns="45706" rtlCol="0" anchor="b"/>
          <a:lstStyle>
            <a:lvl1pPr algn="r">
              <a:defRPr sz="1200"/>
            </a:lvl1pPr>
          </a:lstStyle>
          <a:p>
            <a:fld id="{DD077998-8650-42FB-8289-5B211F63B0B9}" type="slidenum">
              <a:rPr lang="hr-HR" smtClean="0"/>
              <a:pPr/>
              <a:t>‹#›</a:t>
            </a:fld>
            <a:endParaRPr lang="hr-HR" dirty="0"/>
          </a:p>
        </p:txBody>
      </p:sp>
    </p:spTree>
    <p:extLst>
      <p:ext uri="{BB962C8B-B14F-4D97-AF65-F5344CB8AC3E}">
        <p14:creationId xmlns="" xmlns:p14="http://schemas.microsoft.com/office/powerpoint/2010/main" val="21924515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slike slajd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zervirano mjesto bilježaka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hr-HR" dirty="0"/>
          </a:p>
        </p:txBody>
      </p:sp>
      <p:sp>
        <p:nvSpPr>
          <p:cNvPr id="4" name="Rezervirano mjesto broja slajd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077998-8650-42FB-8289-5B211F63B0B9}" type="slidenum">
              <a:rPr lang="hr-HR" smtClean="0"/>
              <a:pPr/>
              <a:t>1</a:t>
            </a:fld>
            <a:endParaRPr lang="hr-HR" dirty="0"/>
          </a:p>
        </p:txBody>
      </p:sp>
    </p:spTree>
    <p:extLst>
      <p:ext uri="{BB962C8B-B14F-4D97-AF65-F5344CB8AC3E}">
        <p14:creationId xmlns="" xmlns:p14="http://schemas.microsoft.com/office/powerpoint/2010/main" val="198063769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slike slajd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zervirano mjesto bilježaka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4" name="Rezervirano mjesto broja slajd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077998-8650-42FB-8289-5B211F63B0B9}" type="slidenum">
              <a:rPr lang="hr-HR" smtClean="0"/>
              <a:pPr/>
              <a:t>3</a:t>
            </a:fld>
            <a:endParaRPr lang="hr-HR" dirty="0"/>
          </a:p>
        </p:txBody>
      </p:sp>
    </p:spTree>
    <p:extLst>
      <p:ext uri="{BB962C8B-B14F-4D97-AF65-F5344CB8AC3E}">
        <p14:creationId xmlns="" xmlns:p14="http://schemas.microsoft.com/office/powerpoint/2010/main" val="382684344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slike slajd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zervirano mjesto bilježaka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4" name="Rezervirano mjesto broja slajd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077998-8650-42FB-8289-5B211F63B0B9}" type="slidenum">
              <a:rPr lang="hr-HR" smtClean="0"/>
              <a:pPr/>
              <a:t>8</a:t>
            </a:fld>
            <a:endParaRPr lang="hr-HR" dirty="0"/>
          </a:p>
        </p:txBody>
      </p:sp>
    </p:spTree>
    <p:extLst>
      <p:ext uri="{BB962C8B-B14F-4D97-AF65-F5344CB8AC3E}">
        <p14:creationId xmlns="" xmlns:p14="http://schemas.microsoft.com/office/powerpoint/2010/main" val="421496349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slike slajd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zervirano mjesto bilježaka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hr-HR"/>
          </a:p>
        </p:txBody>
      </p:sp>
      <p:sp>
        <p:nvSpPr>
          <p:cNvPr id="4" name="Rezervirano mjesto broja slajd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077998-8650-42FB-8289-5B211F63B0B9}" type="slidenum">
              <a:rPr lang="hr-HR" smtClean="0"/>
              <a:pPr/>
              <a:t>9</a:t>
            </a:fld>
            <a:endParaRPr lang="hr-HR" dirty="0"/>
          </a:p>
        </p:txBody>
      </p:sp>
    </p:spTree>
    <p:extLst>
      <p:ext uri="{BB962C8B-B14F-4D97-AF65-F5344CB8AC3E}">
        <p14:creationId xmlns="" xmlns:p14="http://schemas.microsoft.com/office/powerpoint/2010/main" val="234451520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slike slajd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Rezervirano mjesto bilježaka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hr-HR" sz="800" b="1" dirty="0">
              <a:solidFill>
                <a:prstClr val="black"/>
              </a:solidFill>
            </a:endParaRPr>
          </a:p>
        </p:txBody>
      </p:sp>
      <p:sp>
        <p:nvSpPr>
          <p:cNvPr id="4" name="Rezervirano mjesto broja slajda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D077998-8650-42FB-8289-5B211F63B0B9}" type="slidenum">
              <a:rPr lang="hr-HR" smtClean="0"/>
              <a:pPr/>
              <a:t>13</a:t>
            </a:fld>
            <a:endParaRPr lang="hr-HR" dirty="0"/>
          </a:p>
        </p:txBody>
      </p:sp>
    </p:spTree>
    <p:extLst>
      <p:ext uri="{BB962C8B-B14F-4D97-AF65-F5344CB8AC3E}">
        <p14:creationId xmlns="" xmlns:p14="http://schemas.microsoft.com/office/powerpoint/2010/main" val="107899104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Naslovni slaj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r-HR" smtClean="0"/>
              <a:t>Kliknite da biste uredili stil naslova matrice</a:t>
            </a:r>
            <a:endParaRPr lang="hr-HR"/>
          </a:p>
        </p:txBody>
      </p:sp>
      <p:sp>
        <p:nvSpPr>
          <p:cNvPr id="3" name="Podnaslov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r-HR" smtClean="0"/>
              <a:t>Kliknite da biste uredili stil podnaslova matrice</a:t>
            </a:r>
            <a:endParaRPr lang="hr-HR"/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C02C51-3C87-47B8-889C-FBF5E5DAE5A6}" type="datetime1">
              <a:rPr lang="hr-HR" smtClean="0"/>
              <a:pPr/>
              <a:t>02.03.2017</a:t>
            </a:fld>
            <a:endParaRPr lang="hr-HR" dirty="0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slov i sadržaj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 smtClean="0"/>
              <a:t>Kliknite da biste uredili stil naslova matrice</a:t>
            </a:r>
            <a:endParaRPr lang="hr-HR"/>
          </a:p>
        </p:txBody>
      </p:sp>
      <p:sp>
        <p:nvSpPr>
          <p:cNvPr id="3" name="Rezervirano mjesto sadržaja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r-HR" smtClean="0"/>
              <a:t>Kliknite da biste uredili stilove teksta matrice</a:t>
            </a:r>
          </a:p>
          <a:p>
            <a:pPr lvl="1"/>
            <a:r>
              <a:rPr lang="hr-HR" smtClean="0"/>
              <a:t>Druga razina</a:t>
            </a:r>
          </a:p>
          <a:p>
            <a:pPr lvl="2"/>
            <a:r>
              <a:rPr lang="hr-HR" smtClean="0"/>
              <a:t>Treća razina</a:t>
            </a:r>
          </a:p>
          <a:p>
            <a:pPr lvl="3"/>
            <a:r>
              <a:rPr lang="hr-HR" smtClean="0"/>
              <a:t>Četvrta razina</a:t>
            </a:r>
          </a:p>
          <a:p>
            <a:pPr lvl="4"/>
            <a:r>
              <a:rPr lang="hr-HR" smtClean="0"/>
              <a:t>Peta razina</a:t>
            </a:r>
            <a:endParaRPr lang="hr-HR"/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BB8122-B690-4B19-B3BD-99F78443DDC6}" type="datetime1">
              <a:rPr lang="hr-HR" smtClean="0"/>
              <a:pPr/>
              <a:t>02.03.2017</a:t>
            </a:fld>
            <a:endParaRPr lang="hr-HR" dirty="0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aglavlje odjelj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hr-HR" smtClean="0"/>
              <a:t>Kliknite da biste uredili stil naslova matrice</a:t>
            </a:r>
            <a:endParaRPr lang="hr-HR"/>
          </a:p>
        </p:txBody>
      </p:sp>
      <p:sp>
        <p:nvSpPr>
          <p:cNvPr id="3" name="Rezervirano mjesto teksta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r-HR" smtClean="0"/>
              <a:t>Kliknite da biste uredili stilove teksta matrice</a:t>
            </a:r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0D198B2-F21E-4DE8-913C-7C0DE7A031BC}" type="datetime1">
              <a:rPr lang="hr-HR" smtClean="0"/>
              <a:pPr/>
              <a:t>02.03.2017</a:t>
            </a:fld>
            <a:endParaRPr lang="hr-HR" dirty="0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sadržaj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 smtClean="0"/>
              <a:t>Kliknite da biste uredili stil naslova matrice</a:t>
            </a:r>
            <a:endParaRPr lang="hr-HR"/>
          </a:p>
        </p:txBody>
      </p:sp>
      <p:sp>
        <p:nvSpPr>
          <p:cNvPr id="3" name="Rezervirano mjesto sadržaja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r-HR" smtClean="0"/>
              <a:t>Kliknite da biste uredili stilove teksta matrice</a:t>
            </a:r>
          </a:p>
          <a:p>
            <a:pPr lvl="1"/>
            <a:r>
              <a:rPr lang="hr-HR" smtClean="0"/>
              <a:t>Druga razina</a:t>
            </a:r>
          </a:p>
          <a:p>
            <a:pPr lvl="2"/>
            <a:r>
              <a:rPr lang="hr-HR" smtClean="0"/>
              <a:t>Treća razina</a:t>
            </a:r>
          </a:p>
          <a:p>
            <a:pPr lvl="3"/>
            <a:r>
              <a:rPr lang="hr-HR" smtClean="0"/>
              <a:t>Četvrta razina</a:t>
            </a:r>
          </a:p>
          <a:p>
            <a:pPr lvl="4"/>
            <a:r>
              <a:rPr lang="hr-HR" smtClean="0"/>
              <a:t>Peta razina</a:t>
            </a:r>
            <a:endParaRPr lang="hr-HR"/>
          </a:p>
        </p:txBody>
      </p:sp>
      <p:sp>
        <p:nvSpPr>
          <p:cNvPr id="4" name="Rezervirano mjesto sadržaja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r-HR" smtClean="0"/>
              <a:t>Kliknite da biste uredili stilove teksta matrice</a:t>
            </a:r>
          </a:p>
          <a:p>
            <a:pPr lvl="1"/>
            <a:r>
              <a:rPr lang="hr-HR" smtClean="0"/>
              <a:t>Druga razina</a:t>
            </a:r>
          </a:p>
          <a:p>
            <a:pPr lvl="2"/>
            <a:r>
              <a:rPr lang="hr-HR" smtClean="0"/>
              <a:t>Treća razina</a:t>
            </a:r>
          </a:p>
          <a:p>
            <a:pPr lvl="3"/>
            <a:r>
              <a:rPr lang="hr-HR" smtClean="0"/>
              <a:t>Četvrta razina</a:t>
            </a:r>
          </a:p>
          <a:p>
            <a:pPr lvl="4"/>
            <a:r>
              <a:rPr lang="hr-HR" smtClean="0"/>
              <a:t>Peta razina</a:t>
            </a:r>
            <a:endParaRPr lang="hr-HR"/>
          </a:p>
        </p:txBody>
      </p:sp>
      <p:sp>
        <p:nvSpPr>
          <p:cNvPr id="5" name="Rezervirano mjesto datum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FB50E03-0981-47FD-B93C-0272402EE4D9}" type="datetime1">
              <a:rPr lang="hr-HR" smtClean="0"/>
              <a:pPr/>
              <a:t>02.03.2017</a:t>
            </a:fld>
            <a:endParaRPr lang="hr-HR" dirty="0"/>
          </a:p>
        </p:txBody>
      </p:sp>
      <p:sp>
        <p:nvSpPr>
          <p:cNvPr id="6" name="Rezervirano mjesto podnožj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7" name="Rezervirano mjesto broja slajd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Usporedb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r-HR" smtClean="0"/>
              <a:t>Kliknite da biste uredili stil naslova matrice</a:t>
            </a:r>
            <a:endParaRPr lang="hr-HR"/>
          </a:p>
        </p:txBody>
      </p:sp>
      <p:sp>
        <p:nvSpPr>
          <p:cNvPr id="3" name="Rezervirano mjesto teksta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r-HR" smtClean="0"/>
              <a:t>Kliknite da biste uredili stilove teksta matrice</a:t>
            </a:r>
          </a:p>
        </p:txBody>
      </p:sp>
      <p:sp>
        <p:nvSpPr>
          <p:cNvPr id="4" name="Rezervirano mjesto sadržaja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r-HR" smtClean="0"/>
              <a:t>Kliknite da biste uredili stilove teksta matrice</a:t>
            </a:r>
          </a:p>
          <a:p>
            <a:pPr lvl="1"/>
            <a:r>
              <a:rPr lang="hr-HR" smtClean="0"/>
              <a:t>Druga razina</a:t>
            </a:r>
          </a:p>
          <a:p>
            <a:pPr lvl="2"/>
            <a:r>
              <a:rPr lang="hr-HR" smtClean="0"/>
              <a:t>Treća razina</a:t>
            </a:r>
          </a:p>
          <a:p>
            <a:pPr lvl="3"/>
            <a:r>
              <a:rPr lang="hr-HR" smtClean="0"/>
              <a:t>Četvrta razina</a:t>
            </a:r>
          </a:p>
          <a:p>
            <a:pPr lvl="4"/>
            <a:r>
              <a:rPr lang="hr-HR" smtClean="0"/>
              <a:t>Peta razina</a:t>
            </a:r>
            <a:endParaRPr lang="hr-HR"/>
          </a:p>
        </p:txBody>
      </p:sp>
      <p:sp>
        <p:nvSpPr>
          <p:cNvPr id="5" name="Rezervirano mjesto teksta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r-HR" smtClean="0"/>
              <a:t>Kliknite da biste uredili stilove teksta matrice</a:t>
            </a:r>
          </a:p>
        </p:txBody>
      </p:sp>
      <p:sp>
        <p:nvSpPr>
          <p:cNvPr id="6" name="Rezervirano mjesto sadržaja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r-HR" smtClean="0"/>
              <a:t>Kliknite da biste uredili stilove teksta matrice</a:t>
            </a:r>
          </a:p>
          <a:p>
            <a:pPr lvl="1"/>
            <a:r>
              <a:rPr lang="hr-HR" smtClean="0"/>
              <a:t>Druga razina</a:t>
            </a:r>
          </a:p>
          <a:p>
            <a:pPr lvl="2"/>
            <a:r>
              <a:rPr lang="hr-HR" smtClean="0"/>
              <a:t>Treća razina</a:t>
            </a:r>
          </a:p>
          <a:p>
            <a:pPr lvl="3"/>
            <a:r>
              <a:rPr lang="hr-HR" smtClean="0"/>
              <a:t>Četvrta razina</a:t>
            </a:r>
          </a:p>
          <a:p>
            <a:pPr lvl="4"/>
            <a:r>
              <a:rPr lang="hr-HR" smtClean="0"/>
              <a:t>Peta razina</a:t>
            </a:r>
            <a:endParaRPr lang="hr-HR"/>
          </a:p>
        </p:txBody>
      </p:sp>
      <p:sp>
        <p:nvSpPr>
          <p:cNvPr id="7" name="Rezervirano mjesto datum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3C906AA-5A95-43DE-B3CF-DA499704FBC6}" type="datetime1">
              <a:rPr lang="hr-HR" smtClean="0"/>
              <a:pPr/>
              <a:t>02.03.2017</a:t>
            </a:fld>
            <a:endParaRPr lang="hr-HR" dirty="0"/>
          </a:p>
        </p:txBody>
      </p:sp>
      <p:sp>
        <p:nvSpPr>
          <p:cNvPr id="8" name="Rezervirano mjesto podnožja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9" name="Rezervirano mjesto broja slajda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amo naslov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 smtClean="0"/>
              <a:t>Kliknite da biste uredili stil naslova matrice</a:t>
            </a:r>
            <a:endParaRPr lang="hr-HR"/>
          </a:p>
        </p:txBody>
      </p:sp>
      <p:sp>
        <p:nvSpPr>
          <p:cNvPr id="3" name="Rezervirano mjesto datum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ACDCB6-FB64-4229-A63D-DC4D65726AF8}" type="datetime1">
              <a:rPr lang="hr-HR" smtClean="0"/>
              <a:pPr/>
              <a:t>02.03.2017</a:t>
            </a:fld>
            <a:endParaRPr lang="hr-HR" dirty="0"/>
          </a:p>
        </p:txBody>
      </p:sp>
      <p:sp>
        <p:nvSpPr>
          <p:cNvPr id="4" name="Rezervirano mjesto podnožja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5" name="Rezervirano mjesto broja slajda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azn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datum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413B8D3-0087-412E-A4C0-0637E15835D0}" type="datetime1">
              <a:rPr lang="hr-HR" smtClean="0"/>
              <a:pPr/>
              <a:t>02.03.2017</a:t>
            </a:fld>
            <a:endParaRPr lang="hr-HR" dirty="0"/>
          </a:p>
        </p:txBody>
      </p:sp>
      <p:sp>
        <p:nvSpPr>
          <p:cNvPr id="3" name="Rezervirano mjesto podnožja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4" name="Rezervirano mjesto broja slajda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Sadržaj s 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r-HR" smtClean="0"/>
              <a:t>Kliknite da biste uredili stil naslova matrice</a:t>
            </a:r>
            <a:endParaRPr lang="hr-HR"/>
          </a:p>
        </p:txBody>
      </p:sp>
      <p:sp>
        <p:nvSpPr>
          <p:cNvPr id="3" name="Rezervirano mjesto sadržaja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r-HR" smtClean="0"/>
              <a:t>Kliknite da biste uredili stilove teksta matrice</a:t>
            </a:r>
          </a:p>
          <a:p>
            <a:pPr lvl="1"/>
            <a:r>
              <a:rPr lang="hr-HR" smtClean="0"/>
              <a:t>Druga razina</a:t>
            </a:r>
          </a:p>
          <a:p>
            <a:pPr lvl="2"/>
            <a:r>
              <a:rPr lang="hr-HR" smtClean="0"/>
              <a:t>Treća razina</a:t>
            </a:r>
          </a:p>
          <a:p>
            <a:pPr lvl="3"/>
            <a:r>
              <a:rPr lang="hr-HR" smtClean="0"/>
              <a:t>Četvrta razina</a:t>
            </a:r>
          </a:p>
          <a:p>
            <a:pPr lvl="4"/>
            <a:r>
              <a:rPr lang="hr-HR" smtClean="0"/>
              <a:t>Peta razina</a:t>
            </a:r>
            <a:endParaRPr lang="hr-HR"/>
          </a:p>
        </p:txBody>
      </p:sp>
      <p:sp>
        <p:nvSpPr>
          <p:cNvPr id="4" name="Rezervirano mjesto teksta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r-HR" smtClean="0"/>
              <a:t>Kliknite da biste uredili stilove teksta matrice</a:t>
            </a:r>
          </a:p>
        </p:txBody>
      </p:sp>
      <p:sp>
        <p:nvSpPr>
          <p:cNvPr id="5" name="Rezervirano mjesto datum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7A8C35-5015-4C28-AC4C-BF2C13DAD7B6}" type="datetime1">
              <a:rPr lang="hr-HR" smtClean="0"/>
              <a:pPr/>
              <a:t>02.03.2017</a:t>
            </a:fld>
            <a:endParaRPr lang="hr-HR" dirty="0"/>
          </a:p>
        </p:txBody>
      </p:sp>
      <p:sp>
        <p:nvSpPr>
          <p:cNvPr id="6" name="Rezervirano mjesto podnožj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7" name="Rezervirano mjesto broja slajd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Slika s opis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hr-HR" smtClean="0"/>
              <a:t>Kliknite da biste uredili stil naslova matrice</a:t>
            </a:r>
            <a:endParaRPr lang="hr-HR"/>
          </a:p>
        </p:txBody>
      </p:sp>
      <p:sp>
        <p:nvSpPr>
          <p:cNvPr id="3" name="Rezervirano mjesto slik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r-HR" dirty="0"/>
          </a:p>
        </p:txBody>
      </p:sp>
      <p:sp>
        <p:nvSpPr>
          <p:cNvPr id="4" name="Rezervirano mjesto teksta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r-HR" smtClean="0"/>
              <a:t>Kliknite da biste uredili stilove teksta matrice</a:t>
            </a:r>
          </a:p>
        </p:txBody>
      </p:sp>
      <p:sp>
        <p:nvSpPr>
          <p:cNvPr id="5" name="Rezervirano mjesto datum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F5FB7FD-5DFD-45C5-8FA5-562730141A36}" type="datetime1">
              <a:rPr lang="hr-HR" smtClean="0"/>
              <a:pPr/>
              <a:t>02.03.2017</a:t>
            </a:fld>
            <a:endParaRPr lang="hr-HR" dirty="0"/>
          </a:p>
        </p:txBody>
      </p:sp>
      <p:sp>
        <p:nvSpPr>
          <p:cNvPr id="6" name="Rezervirano mjesto podnožja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7" name="Rezervirano mjesto broja slajda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slov i okomit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r-HR" smtClean="0"/>
              <a:t>Kliknite da biste uredili stil naslova matrice</a:t>
            </a:r>
            <a:endParaRPr lang="hr-HR"/>
          </a:p>
        </p:txBody>
      </p:sp>
      <p:sp>
        <p:nvSpPr>
          <p:cNvPr id="3" name="Rezervirano mjesto okomitog teksta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r-HR" smtClean="0"/>
              <a:t>Kliknite da biste uredili stilove teksta matrice</a:t>
            </a:r>
          </a:p>
          <a:p>
            <a:pPr lvl="1"/>
            <a:r>
              <a:rPr lang="hr-HR" smtClean="0"/>
              <a:t>Druga razina</a:t>
            </a:r>
          </a:p>
          <a:p>
            <a:pPr lvl="2"/>
            <a:r>
              <a:rPr lang="hr-HR" smtClean="0"/>
              <a:t>Treća razina</a:t>
            </a:r>
          </a:p>
          <a:p>
            <a:pPr lvl="3"/>
            <a:r>
              <a:rPr lang="hr-HR" smtClean="0"/>
              <a:t>Četvrta razina</a:t>
            </a:r>
          </a:p>
          <a:p>
            <a:pPr lvl="4"/>
            <a:r>
              <a:rPr lang="hr-HR" smtClean="0"/>
              <a:t>Peta razina</a:t>
            </a:r>
            <a:endParaRPr lang="hr-HR"/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5CA6263-5EE2-4A9F-A3B6-A0E34ED53C5D}" type="datetime1">
              <a:rPr lang="hr-HR" smtClean="0"/>
              <a:pPr/>
              <a:t>02.03.2017</a:t>
            </a:fld>
            <a:endParaRPr lang="hr-HR" dirty="0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Okomiti naslov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komiti naslov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hr-HR" smtClean="0"/>
              <a:t>Kliknite da biste uredili stil naslova matrice</a:t>
            </a:r>
            <a:endParaRPr lang="hr-HR"/>
          </a:p>
        </p:txBody>
      </p:sp>
      <p:sp>
        <p:nvSpPr>
          <p:cNvPr id="3" name="Rezervirano mjesto okomitog teksta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hr-HR" smtClean="0"/>
              <a:t>Kliknite da biste uredili stilove teksta matrice</a:t>
            </a:r>
          </a:p>
          <a:p>
            <a:pPr lvl="1"/>
            <a:r>
              <a:rPr lang="hr-HR" smtClean="0"/>
              <a:t>Druga razina</a:t>
            </a:r>
          </a:p>
          <a:p>
            <a:pPr lvl="2"/>
            <a:r>
              <a:rPr lang="hr-HR" smtClean="0"/>
              <a:t>Treća razina</a:t>
            </a:r>
          </a:p>
          <a:p>
            <a:pPr lvl="3"/>
            <a:r>
              <a:rPr lang="hr-HR" smtClean="0"/>
              <a:t>Četvrta razina</a:t>
            </a:r>
          </a:p>
          <a:p>
            <a:pPr lvl="4"/>
            <a:r>
              <a:rPr lang="hr-HR" smtClean="0"/>
              <a:t>Peta razina</a:t>
            </a:r>
            <a:endParaRPr lang="hr-HR"/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60F1F1-7610-428A-9839-DDA2401171E3}" type="datetime1">
              <a:rPr lang="hr-HR" smtClean="0"/>
              <a:pPr/>
              <a:t>02.03.2017</a:t>
            </a:fld>
            <a:endParaRPr lang="hr-HR" dirty="0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r-HR" dirty="0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zervirano mjesto naslova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hr-HR" smtClean="0"/>
              <a:t>Kliknite da biste uredili stil naslova matrice</a:t>
            </a:r>
            <a:endParaRPr lang="hr-HR"/>
          </a:p>
        </p:txBody>
      </p:sp>
      <p:sp>
        <p:nvSpPr>
          <p:cNvPr id="3" name="Rezervirano mjesto teksta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hr-HR" smtClean="0"/>
              <a:t>Kliknite da biste uredili stilove teksta matrice</a:t>
            </a:r>
          </a:p>
          <a:p>
            <a:pPr lvl="1"/>
            <a:r>
              <a:rPr lang="hr-HR" smtClean="0"/>
              <a:t>Druga razina</a:t>
            </a:r>
          </a:p>
          <a:p>
            <a:pPr lvl="2"/>
            <a:r>
              <a:rPr lang="hr-HR" smtClean="0"/>
              <a:t>Treća razina</a:t>
            </a:r>
          </a:p>
          <a:p>
            <a:pPr lvl="3"/>
            <a:r>
              <a:rPr lang="hr-HR" smtClean="0"/>
              <a:t>Četvrta razina</a:t>
            </a:r>
          </a:p>
          <a:p>
            <a:pPr lvl="4"/>
            <a:r>
              <a:rPr lang="hr-HR" smtClean="0"/>
              <a:t>Peta razina</a:t>
            </a:r>
            <a:endParaRPr lang="hr-HR"/>
          </a:p>
        </p:txBody>
      </p:sp>
      <p:sp>
        <p:nvSpPr>
          <p:cNvPr id="4" name="Rezervirano mjesto datum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45F2DDF-051E-4B66-9995-596200EBC02A}" type="datetime1">
              <a:rPr lang="hr-HR" smtClean="0"/>
              <a:pPr/>
              <a:t>02.03.2017</a:t>
            </a:fld>
            <a:endParaRPr lang="hr-HR" dirty="0"/>
          </a:p>
        </p:txBody>
      </p:sp>
      <p:sp>
        <p:nvSpPr>
          <p:cNvPr id="5" name="Rezervirano mjesto podnožja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r-HR" dirty="0"/>
          </a:p>
        </p:txBody>
      </p:sp>
      <p:sp>
        <p:nvSpPr>
          <p:cNvPr id="6" name="Rezervirano mjesto broja slajda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08B90D-3327-4C38-A9DC-854A4FF1F117}" type="slidenum">
              <a:rPr lang="hr-HR" smtClean="0"/>
              <a:pPr/>
              <a:t>‹#›</a:t>
            </a:fld>
            <a:endParaRPr lang="hr-HR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sr-Latn-C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7" Type="http://schemas.openxmlformats.org/officeDocument/2006/relationships/image" Target="../media/image2.gif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.xml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.xml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8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gif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http://zadarska-zupanija.hr/component/k2/item/540-proracun-vodic-za-gradane" TargetMode="External"/><Relationship Id="rId2" Type="http://schemas.openxmlformats.org/officeDocument/2006/relationships/image" Target="../media/image2.gif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500034" y="928670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hr-HR" sz="1400" b="1" dirty="0" smtClean="0">
                <a:solidFill>
                  <a:srgbClr val="121284"/>
                </a:solidFill>
              </a:rPr>
              <a:t/>
            </a:r>
            <a:br>
              <a:rPr lang="hr-HR" sz="1400" b="1" dirty="0" smtClean="0">
                <a:solidFill>
                  <a:srgbClr val="121284"/>
                </a:solidFill>
              </a:rPr>
            </a:br>
            <a:r>
              <a:rPr lang="hr-HR" sz="1400" b="1" dirty="0" smtClean="0">
                <a:solidFill>
                  <a:srgbClr val="121284"/>
                </a:solidFill>
              </a:rPr>
              <a:t>REPUBLIKA HRVATSKA</a:t>
            </a:r>
            <a:br>
              <a:rPr lang="hr-HR" sz="1400" b="1" dirty="0" smtClean="0">
                <a:solidFill>
                  <a:srgbClr val="121284"/>
                </a:solidFill>
              </a:rPr>
            </a:br>
            <a:r>
              <a:rPr lang="hr-HR" sz="1400" b="1" dirty="0" smtClean="0">
                <a:solidFill>
                  <a:srgbClr val="121284"/>
                </a:solidFill>
              </a:rPr>
              <a:t>ZADARSKA ŽUPANIJA</a:t>
            </a:r>
            <a:r>
              <a:rPr lang="hr-HR" b="1" dirty="0" smtClean="0">
                <a:solidFill>
                  <a:srgbClr val="121284"/>
                </a:solidFill>
              </a:rPr>
              <a:t/>
            </a:r>
            <a:br>
              <a:rPr lang="hr-HR" b="1" dirty="0" smtClean="0">
                <a:solidFill>
                  <a:srgbClr val="121284"/>
                </a:solidFill>
              </a:rPr>
            </a:br>
            <a:r>
              <a:rPr lang="hr-HR" b="1" dirty="0" smtClean="0">
                <a:solidFill>
                  <a:srgbClr val="121284"/>
                </a:solidFill>
              </a:rPr>
              <a:t/>
            </a:r>
            <a:br>
              <a:rPr lang="hr-HR" b="1" dirty="0" smtClean="0">
                <a:solidFill>
                  <a:srgbClr val="121284"/>
                </a:solidFill>
              </a:rPr>
            </a:br>
            <a:r>
              <a:rPr lang="hr-HR" sz="3100" b="1" dirty="0" smtClean="0">
                <a:solidFill>
                  <a:srgbClr val="121284"/>
                </a:solidFill>
              </a:rPr>
              <a:t>GODIŠNJI IZVJEŠTAJ O IZVRŠENJU PRORAČUNA ZADARSKE ŽUPANIJE ZA 2016. GODINU</a:t>
            </a:r>
            <a:br>
              <a:rPr lang="hr-HR" sz="3100" b="1" dirty="0" smtClean="0">
                <a:solidFill>
                  <a:srgbClr val="121284"/>
                </a:solidFill>
              </a:rPr>
            </a:br>
            <a:r>
              <a:rPr lang="hr-HR" sz="2900" dirty="0" smtClean="0">
                <a:solidFill>
                  <a:srgbClr val="121284"/>
                </a:solidFill>
              </a:rPr>
              <a:t>-</a:t>
            </a:r>
            <a:r>
              <a:rPr lang="hr-HR" sz="3100" dirty="0" smtClean="0">
                <a:solidFill>
                  <a:srgbClr val="121284"/>
                </a:solidFill>
              </a:rPr>
              <a:t> </a:t>
            </a:r>
            <a:r>
              <a:rPr lang="hr-HR" sz="2900" dirty="0" smtClean="0">
                <a:solidFill>
                  <a:srgbClr val="121284"/>
                </a:solidFill>
              </a:rPr>
              <a:t>vodič za građane -</a:t>
            </a:r>
            <a:r>
              <a:rPr lang="hr-HR" b="1" dirty="0" smtClean="0">
                <a:solidFill>
                  <a:srgbClr val="121284"/>
                </a:solidFill>
              </a:rPr>
              <a:t/>
            </a:r>
            <a:br>
              <a:rPr lang="hr-HR" b="1" dirty="0" smtClean="0">
                <a:solidFill>
                  <a:srgbClr val="121284"/>
                </a:solidFill>
              </a:rPr>
            </a:br>
            <a:endParaRPr lang="hr-HR" b="1" dirty="0">
              <a:solidFill>
                <a:srgbClr val="121284"/>
              </a:solidFill>
            </a:endParaRPr>
          </a:p>
        </p:txBody>
      </p:sp>
      <p:sp>
        <p:nvSpPr>
          <p:cNvPr id="3" name="Podnaslov 2"/>
          <p:cNvSpPr>
            <a:spLocks noGrp="1"/>
          </p:cNvSpPr>
          <p:nvPr>
            <p:ph type="subTitle" idx="4294967295"/>
          </p:nvPr>
        </p:nvSpPr>
        <p:spPr>
          <a:xfrm>
            <a:off x="1115616" y="5373216"/>
            <a:ext cx="6840760" cy="1270489"/>
          </a:xfrm>
        </p:spPr>
        <p:txBody>
          <a:bodyPr>
            <a:normAutofit fontScale="55000" lnSpcReduction="20000"/>
          </a:bodyPr>
          <a:lstStyle/>
          <a:p>
            <a:pPr algn="ctr">
              <a:buNone/>
            </a:pPr>
            <a:r>
              <a:rPr lang="hr-HR" sz="2400" b="1" dirty="0" smtClean="0"/>
              <a:t>Nacrt prijedloga Godišnjeg izvještaja o izvršenju proračuna Zadarske županije za 2016. godinu razmatran je na 56. sjednici Kolegija župana Zadarske županije 01. ožujka 2017. godine i poslan Županijskoj skupštini na donošenje.</a:t>
            </a:r>
          </a:p>
          <a:p>
            <a:pPr algn="ctr">
              <a:buNone/>
            </a:pPr>
            <a:endParaRPr lang="hr-HR" sz="2400" b="1" dirty="0" smtClean="0">
              <a:solidFill>
                <a:srgbClr val="002060"/>
              </a:solidFill>
            </a:endParaRPr>
          </a:p>
          <a:p>
            <a:pPr algn="ctr">
              <a:buNone/>
            </a:pPr>
            <a:endParaRPr lang="hr-HR" sz="2400" b="1" dirty="0" smtClean="0">
              <a:solidFill>
                <a:srgbClr val="002060"/>
              </a:solidFill>
            </a:endParaRPr>
          </a:p>
          <a:p>
            <a:pPr algn="ctr">
              <a:buNone/>
            </a:pPr>
            <a:endParaRPr lang="hr-HR" sz="800" dirty="0" smtClean="0">
              <a:solidFill>
                <a:srgbClr val="002060"/>
              </a:solidFill>
            </a:endParaRPr>
          </a:p>
          <a:p>
            <a:pPr algn="ctr">
              <a:buNone/>
            </a:pPr>
            <a:r>
              <a:rPr lang="hr-HR" sz="2400" b="1" dirty="0" smtClean="0">
                <a:solidFill>
                  <a:srgbClr val="002060"/>
                </a:solidFill>
              </a:rPr>
              <a:t>Zadar, ožujak 2017.</a:t>
            </a:r>
            <a:endParaRPr lang="hr-HR" sz="2400" b="1" dirty="0">
              <a:solidFill>
                <a:srgbClr val="002060"/>
              </a:solidFill>
            </a:endParaRPr>
          </a:p>
        </p:txBody>
      </p:sp>
      <p:pic>
        <p:nvPicPr>
          <p:cNvPr id="9223" name="Picture 7" descr="http://upload.wikimedia.org/wikipedia/hr/6/62/Zastava_zadarske_zupanije.gif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571736" y="3071810"/>
            <a:ext cx="3754760" cy="1877381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hr-HR" sz="2800" b="1" dirty="0" smtClean="0"/>
              <a:t>Izvršenje proračuna</a:t>
            </a:r>
            <a:endParaRPr lang="hr-HR" sz="2800" b="1" dirty="0"/>
          </a:p>
        </p:txBody>
      </p:sp>
      <p:graphicFrame>
        <p:nvGraphicFramePr>
          <p:cNvPr id="4" name="Rezervirano mjesto sadržaja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319687132"/>
              </p:ext>
            </p:extLst>
          </p:nvPr>
        </p:nvGraphicFramePr>
        <p:xfrm>
          <a:off x="1619672" y="2348880"/>
          <a:ext cx="6048672" cy="345638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cxnSp>
        <p:nvCxnSpPr>
          <p:cNvPr id="16" name="Ravni poveznik 15"/>
          <p:cNvCxnSpPr/>
          <p:nvPr/>
        </p:nvCxnSpPr>
        <p:spPr>
          <a:xfrm>
            <a:off x="4572000" y="4077072"/>
            <a:ext cx="144016" cy="0"/>
          </a:xfrm>
          <a:prstGeom prst="line">
            <a:avLst/>
          </a:prstGeom>
          <a:ln w="38100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Ravni poveznik 18"/>
          <p:cNvCxnSpPr/>
          <p:nvPr/>
        </p:nvCxnSpPr>
        <p:spPr>
          <a:xfrm>
            <a:off x="4572000" y="4941168"/>
            <a:ext cx="144016" cy="0"/>
          </a:xfrm>
          <a:prstGeom prst="line">
            <a:avLst/>
          </a:prstGeom>
          <a:ln w="38100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Ravni poveznik 19"/>
          <p:cNvCxnSpPr/>
          <p:nvPr/>
        </p:nvCxnSpPr>
        <p:spPr>
          <a:xfrm>
            <a:off x="4572000" y="5013176"/>
            <a:ext cx="144016" cy="0"/>
          </a:xfrm>
          <a:prstGeom prst="line">
            <a:avLst/>
          </a:prstGeom>
          <a:ln w="38100">
            <a:solidFill>
              <a:schemeClr val="accent1">
                <a:lumMod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1" name="Slika 20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4288" y="116632"/>
            <a:ext cx="504056" cy="633001"/>
          </a:xfrm>
          <a:prstGeom prst="rect">
            <a:avLst/>
          </a:prstGeom>
        </p:spPr>
      </p:pic>
      <p:sp>
        <p:nvSpPr>
          <p:cNvPr id="22" name="Pravokutnik 21"/>
          <p:cNvSpPr/>
          <p:nvPr/>
        </p:nvSpPr>
        <p:spPr>
          <a:xfrm>
            <a:off x="7668344" y="116632"/>
            <a:ext cx="136815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Zadarska </a:t>
            </a:r>
          </a:p>
          <a:p>
            <a:r>
              <a:rPr lang="hr-HR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23" name="Pravokutnik 22"/>
          <p:cNvSpPr/>
          <p:nvPr/>
        </p:nvSpPr>
        <p:spPr>
          <a:xfrm>
            <a:off x="0" y="6488668"/>
            <a:ext cx="304762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r-HR" b="1" u="sng" dirty="0" smtClean="0">
                <a:solidFill>
                  <a:srgbClr val="002060"/>
                </a:solidFill>
                <a:latin typeface="Gabriola" panose="04040605051002020D02" pitchFamily="82" charset="0"/>
              </a:rPr>
              <a:t>Upravni odjel za proračun i financije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11" name="Pravokutnik 10"/>
          <p:cNvSpPr/>
          <p:nvPr/>
        </p:nvSpPr>
        <p:spPr>
          <a:xfrm>
            <a:off x="1619672" y="1556792"/>
            <a:ext cx="6048672" cy="79208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hr-HR" b="1" dirty="0" smtClean="0"/>
              <a:t>Godišnji izvještaj o izvršenju proračuna                  </a:t>
            </a:r>
          </a:p>
          <a:p>
            <a:pPr algn="ctr"/>
            <a:r>
              <a:rPr lang="hr-HR" b="1" dirty="0" smtClean="0"/>
              <a:t> Zadarske županije za 2016. godinu</a:t>
            </a:r>
            <a:endParaRPr lang="hr-HR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179512" y="260648"/>
            <a:ext cx="6995120" cy="576064"/>
          </a:xfrm>
        </p:spPr>
        <p:txBody>
          <a:bodyPr>
            <a:normAutofit fontScale="90000"/>
          </a:bodyPr>
          <a:lstStyle/>
          <a:p>
            <a:pPr algn="l"/>
            <a:r>
              <a:rPr lang="hr-HR" dirty="0" smtClean="0"/>
              <a:t/>
            </a:r>
            <a:br>
              <a:rPr lang="hr-HR" dirty="0" smtClean="0"/>
            </a:br>
            <a:r>
              <a:rPr lang="hr-HR" dirty="0" smtClean="0"/>
              <a:t/>
            </a:r>
            <a:br>
              <a:rPr lang="hr-HR" dirty="0" smtClean="0"/>
            </a:br>
            <a:r>
              <a:rPr lang="hr-HR" sz="3100" b="1" dirty="0" smtClean="0"/>
              <a:t>Odnos planiranih i ostvarenih prihoda  i primitaka za 2016. godinu</a:t>
            </a:r>
            <a:br>
              <a:rPr lang="hr-HR" sz="3100" b="1" dirty="0" smtClean="0"/>
            </a:br>
            <a:r>
              <a:rPr lang="hr-HR" dirty="0" smtClean="0"/>
              <a:t/>
            </a:r>
            <a:br>
              <a:rPr lang="hr-HR" dirty="0" smtClean="0"/>
            </a:br>
            <a:endParaRPr lang="hr-HR" dirty="0"/>
          </a:p>
        </p:txBody>
      </p:sp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r-HR" dirty="0"/>
          </a:p>
        </p:txBody>
      </p:sp>
      <p:sp>
        <p:nvSpPr>
          <p:cNvPr id="13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 smtClean="0">
                <a:solidFill>
                  <a:srgbClr val="002060"/>
                </a:solidFill>
                <a:latin typeface="Gabriola" panose="04040605051002020D02" pitchFamily="82" charset="0"/>
              </a:rPr>
              <a:t>Upravni odjel za proračun i financije</a:t>
            </a:r>
            <a:endParaRPr lang="en-US" b="1" u="sng" dirty="0" smtClean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4714844" y="928670"/>
            <a:ext cx="442915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1000" dirty="0"/>
          </a:p>
        </p:txBody>
      </p:sp>
      <p:sp>
        <p:nvSpPr>
          <p:cNvPr id="16" name="Rectangle 15"/>
          <p:cNvSpPr/>
          <p:nvPr/>
        </p:nvSpPr>
        <p:spPr>
          <a:xfrm>
            <a:off x="4572000" y="2060848"/>
            <a:ext cx="4572000" cy="43088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sz="1100" b="1" dirty="0" smtClean="0">
                <a:cs typeface="Arial" pitchFamily="34" charset="0"/>
              </a:rPr>
              <a:t>Grafikon 1. Prikaz udjela  grupa prihoda i primitaka u ukupnom ostvarenju</a:t>
            </a:r>
          </a:p>
          <a:p>
            <a:r>
              <a:rPr lang="hr-HR" sz="1100" b="1" dirty="0" smtClean="0">
                <a:cs typeface="Arial" pitchFamily="34" charset="0"/>
              </a:rPr>
              <a:t>                     Proračuna Zadarske županije za 2016. god.</a:t>
            </a:r>
          </a:p>
        </p:txBody>
      </p:sp>
      <p:sp>
        <p:nvSpPr>
          <p:cNvPr id="17" name="Naslov 1"/>
          <p:cNvSpPr txBox="1">
            <a:spLocks/>
          </p:cNvSpPr>
          <p:nvPr/>
        </p:nvSpPr>
        <p:spPr>
          <a:xfrm>
            <a:off x="107504" y="1124744"/>
            <a:ext cx="8640960" cy="57606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25000" lnSpcReduction="200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hr-HR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r>
              <a:rPr kumimoji="0" lang="hr-HR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hr-HR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endParaRPr kumimoji="0" lang="hr-HR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20" name="TextBox 15"/>
          <p:cNvSpPr txBox="1"/>
          <p:nvPr/>
        </p:nvSpPr>
        <p:spPr>
          <a:xfrm>
            <a:off x="107504" y="2276872"/>
            <a:ext cx="453650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hr-HR" sz="1100" b="1" dirty="0" smtClean="0">
              <a:cs typeface="Arial" pitchFamily="34" charset="0"/>
            </a:endParaRPr>
          </a:p>
          <a:p>
            <a:r>
              <a:rPr lang="hr-HR" sz="1100" b="1" dirty="0" smtClean="0">
                <a:cs typeface="Arial" pitchFamily="34" charset="0"/>
              </a:rPr>
              <a:t>Tablica 1</a:t>
            </a:r>
            <a:r>
              <a:rPr lang="hr-HR" sz="1100" dirty="0" smtClean="0">
                <a:cs typeface="Arial" pitchFamily="34" charset="0"/>
              </a:rPr>
              <a:t>. </a:t>
            </a:r>
            <a:r>
              <a:rPr lang="hr-HR" sz="1100" b="1" dirty="0">
                <a:cs typeface="Arial" pitchFamily="34" charset="0"/>
              </a:rPr>
              <a:t>P</a:t>
            </a:r>
            <a:r>
              <a:rPr lang="hr-HR" sz="1100" b="1" dirty="0" smtClean="0">
                <a:cs typeface="Arial" pitchFamily="34" charset="0"/>
              </a:rPr>
              <a:t>rihodi i primici Proračuna Zadarske županije za 2016. god.</a:t>
            </a:r>
          </a:p>
          <a:p>
            <a:endParaRPr lang="hr-HR" sz="1000" b="1" dirty="0" smtClean="0">
              <a:latin typeface="Arial" pitchFamily="34" charset="0"/>
              <a:cs typeface="Arial" pitchFamily="34" charset="0"/>
            </a:endParaRPr>
          </a:p>
        </p:txBody>
      </p:sp>
      <p:pic>
        <p:nvPicPr>
          <p:cNvPr id="18" name="Slika 1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4288" y="116632"/>
            <a:ext cx="504056" cy="633001"/>
          </a:xfrm>
          <a:prstGeom prst="rect">
            <a:avLst/>
          </a:prstGeom>
        </p:spPr>
      </p:pic>
      <p:sp>
        <p:nvSpPr>
          <p:cNvPr id="21" name="Pravokutnik 20"/>
          <p:cNvSpPr/>
          <p:nvPr/>
        </p:nvSpPr>
        <p:spPr>
          <a:xfrm>
            <a:off x="7668344" y="116632"/>
            <a:ext cx="99738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r-HR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Zadarska </a:t>
            </a:r>
          </a:p>
          <a:p>
            <a:r>
              <a:rPr lang="hr-HR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graphicFrame>
        <p:nvGraphicFramePr>
          <p:cNvPr id="152" name="Table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440500489"/>
              </p:ext>
            </p:extLst>
          </p:nvPr>
        </p:nvGraphicFramePr>
        <p:xfrm>
          <a:off x="179512" y="2780930"/>
          <a:ext cx="4104458" cy="3046827"/>
        </p:xfrm>
        <a:graphic>
          <a:graphicData uri="http://schemas.openxmlformats.org/drawingml/2006/table">
            <a:tbl>
              <a:tblPr>
                <a:effectLst/>
              </a:tblPr>
              <a:tblGrid>
                <a:gridCol w="2088232"/>
                <a:gridCol w="792088"/>
                <a:gridCol w="792088"/>
                <a:gridCol w="432050"/>
              </a:tblGrid>
              <a:tr h="267201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b="1" i="0" u="none" strike="noStrike" dirty="0" smtClean="0">
                          <a:solidFill>
                            <a:srgbClr val="FFFFFF"/>
                          </a:solidFill>
                          <a:latin typeface="Arial" pitchFamily="34" charset="0"/>
                          <a:cs typeface="Arial" pitchFamily="34" charset="0"/>
                        </a:rPr>
                        <a:t>Naziv</a:t>
                      </a:r>
                      <a:endParaRPr lang="en-US" sz="800" b="1" i="0" u="none" strike="noStrike" dirty="0">
                        <a:solidFill>
                          <a:srgbClr val="FFFFF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i="0" u="none" strike="noStrike" dirty="0">
                          <a:solidFill>
                            <a:srgbClr val="FFFFFF"/>
                          </a:solidFill>
                          <a:latin typeface="Arial" pitchFamily="34" charset="0"/>
                          <a:cs typeface="Arial" pitchFamily="34" charset="0"/>
                        </a:rPr>
                        <a:t>Plan </a:t>
                      </a:r>
                      <a:r>
                        <a:rPr lang="en-US" sz="800" b="1" i="0" u="none" strike="noStrike" dirty="0" smtClean="0">
                          <a:solidFill>
                            <a:srgbClr val="FFFFFF"/>
                          </a:solidFill>
                          <a:latin typeface="Arial" pitchFamily="34" charset="0"/>
                          <a:cs typeface="Arial" pitchFamily="34" charset="0"/>
                        </a:rPr>
                        <a:t>201</a:t>
                      </a:r>
                      <a:r>
                        <a:rPr lang="hr-HR" sz="800" b="1" i="0" u="none" strike="noStrike" dirty="0" smtClean="0">
                          <a:solidFill>
                            <a:srgbClr val="FFFFFF"/>
                          </a:solidFill>
                          <a:latin typeface="Arial" pitchFamily="34" charset="0"/>
                          <a:cs typeface="Arial" pitchFamily="34" charset="0"/>
                        </a:rPr>
                        <a:t>6.</a:t>
                      </a:r>
                      <a:endParaRPr lang="en-US" sz="800" b="1" i="0" u="none" strike="noStrike" dirty="0">
                        <a:solidFill>
                          <a:srgbClr val="FFFFF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i="0" u="none" strike="noStrike" dirty="0" err="1" smtClean="0">
                          <a:solidFill>
                            <a:srgbClr val="FFFFFF"/>
                          </a:solidFill>
                          <a:latin typeface="Arial" pitchFamily="34" charset="0"/>
                          <a:cs typeface="Arial" pitchFamily="34" charset="0"/>
                        </a:rPr>
                        <a:t>Izvršenje</a:t>
                      </a:r>
                      <a:r>
                        <a:rPr lang="hr-HR" sz="800" b="1" i="0" u="none" strike="noStrike" dirty="0" smtClean="0">
                          <a:solidFill>
                            <a:srgbClr val="FFFFFF"/>
                          </a:solidFill>
                          <a:latin typeface="Arial" pitchFamily="34" charset="0"/>
                          <a:cs typeface="Arial" pitchFamily="34" charset="0"/>
                        </a:rPr>
                        <a:t>         </a:t>
                      </a:r>
                      <a:r>
                        <a:rPr lang="en-US" sz="800" b="1" i="0" u="none" strike="noStrike" dirty="0" smtClean="0">
                          <a:solidFill>
                            <a:srgbClr val="FFFFFF"/>
                          </a:solidFill>
                          <a:latin typeface="Arial" pitchFamily="34" charset="0"/>
                          <a:cs typeface="Arial" pitchFamily="34" charset="0"/>
                        </a:rPr>
                        <a:t> 201</a:t>
                      </a:r>
                      <a:r>
                        <a:rPr lang="hr-HR" sz="800" b="1" i="0" u="none" strike="noStrike" dirty="0" smtClean="0">
                          <a:solidFill>
                            <a:srgbClr val="FFFFFF"/>
                          </a:solidFill>
                          <a:latin typeface="Arial" pitchFamily="34" charset="0"/>
                          <a:cs typeface="Arial" pitchFamily="34" charset="0"/>
                        </a:rPr>
                        <a:t>6</a:t>
                      </a:r>
                      <a:r>
                        <a:rPr lang="en-US" sz="800" b="1" i="0" u="none" strike="noStrike" dirty="0" smtClean="0">
                          <a:solidFill>
                            <a:srgbClr val="FFFFFF"/>
                          </a:solidFill>
                          <a:latin typeface="Arial" pitchFamily="34" charset="0"/>
                          <a:cs typeface="Arial" pitchFamily="34" charset="0"/>
                        </a:rPr>
                        <a:t>. </a:t>
                      </a:r>
                      <a:endParaRPr lang="en-US" sz="800" b="1" i="0" u="none" strike="noStrike" dirty="0">
                        <a:solidFill>
                          <a:srgbClr val="FFFFF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1" i="0" u="none" strike="noStrike" noProof="0" dirty="0" smtClean="0">
                          <a:solidFill>
                            <a:srgbClr val="FFFFFF"/>
                          </a:solidFill>
                          <a:latin typeface="Arial" pitchFamily="34" charset="0"/>
                          <a:cs typeface="Arial" pitchFamily="34" charset="0"/>
                        </a:rPr>
                        <a:t>Index</a:t>
                      </a:r>
                      <a:endParaRPr lang="hr-HR" sz="800" b="1" i="0" u="none" strike="noStrike" noProof="0" dirty="0">
                        <a:solidFill>
                          <a:srgbClr val="FFFFF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4F81BD"/>
                    </a:solidFill>
                  </a:tcPr>
                </a:tc>
              </a:tr>
              <a:tr h="226723">
                <a:tc>
                  <a:txBody>
                    <a:bodyPr/>
                    <a:lstStyle/>
                    <a:p>
                      <a:pPr algn="l" rtl="0" fontAlgn="t"/>
                      <a:r>
                        <a:rPr lang="hr-HR" sz="7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PRI</a:t>
                      </a:r>
                      <a:r>
                        <a:rPr lang="en-US" sz="7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HODI </a:t>
                      </a:r>
                      <a:r>
                        <a:rPr lang="en-US" sz="7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POSLOVANJA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7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805.876.441,52  </a:t>
                      </a:r>
                      <a:endParaRPr lang="en-US" sz="7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7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729.695.182,11</a:t>
                      </a:r>
                      <a:endParaRPr lang="en-US" sz="7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hr-HR" sz="7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90,55</a:t>
                      </a:r>
                      <a:endParaRPr lang="en-US" sz="7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</a:tr>
              <a:tr h="226723">
                <a:tc>
                  <a:txBody>
                    <a:bodyPr/>
                    <a:lstStyle/>
                    <a:p>
                      <a:pPr algn="l" rtl="0" fontAlgn="t"/>
                      <a:r>
                        <a:rPr lang="hr-HR" sz="7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PRIHODI</a:t>
                      </a:r>
                      <a:r>
                        <a:rPr lang="hr-HR" sz="700" b="0" i="0" u="none" strike="noStrike" baseline="0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OD POREZA</a:t>
                      </a:r>
                      <a:r>
                        <a:rPr lang="en-US" sz="7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endParaRPr lang="en-US" sz="7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7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66.530.000,00</a:t>
                      </a:r>
                      <a:endParaRPr lang="en-US" sz="7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7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66.238.744,21</a:t>
                      </a:r>
                      <a:endParaRPr lang="en-US" sz="7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7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99,56</a:t>
                      </a:r>
                      <a:endParaRPr lang="en-US" sz="7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26723">
                <a:tc>
                  <a:txBody>
                    <a:bodyPr/>
                    <a:lstStyle/>
                    <a:p>
                      <a:pPr algn="l" rtl="0" fontAlgn="t"/>
                      <a:r>
                        <a:rPr lang="hr-HR" sz="7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POMOĆI</a:t>
                      </a:r>
                      <a:r>
                        <a:rPr lang="hr-HR" sz="700" b="0" i="0" u="none" strike="noStrike" baseline="0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IZ INOZ. I OSTALIH SUBJEKATA</a:t>
                      </a:r>
                      <a:endParaRPr lang="en-US" sz="7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7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160.822.327,72</a:t>
                      </a:r>
                      <a:endParaRPr lang="en-US" sz="7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7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117.710.484,49</a:t>
                      </a:r>
                      <a:endParaRPr lang="en-US" sz="7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7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73,19</a:t>
                      </a:r>
                      <a:endParaRPr lang="en-US" sz="7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26723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7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PRIHODI OD IMOVINE</a:t>
                      </a:r>
                      <a:endParaRPr lang="en-US" sz="7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7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11.214.465,69</a:t>
                      </a:r>
                      <a:endParaRPr lang="en-US" sz="7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7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10.891.862,89</a:t>
                      </a:r>
                      <a:endParaRPr lang="en-US" sz="7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7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97,12</a:t>
                      </a:r>
                      <a:endParaRPr lang="en-US" sz="7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26723">
                <a:tc>
                  <a:txBody>
                    <a:bodyPr/>
                    <a:lstStyle/>
                    <a:p>
                      <a:pPr algn="l" rtl="0" fontAlgn="t"/>
                      <a:r>
                        <a:rPr lang="hr-HR" sz="7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PRIHODI</a:t>
                      </a:r>
                      <a:r>
                        <a:rPr lang="hr-HR" sz="700" b="0" i="0" u="none" strike="noStrike" baseline="0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OD ADMINISTRATIVNIH PRISTOJBI</a:t>
                      </a:r>
                      <a:endParaRPr lang="en-US" sz="7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7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69.468.601,55</a:t>
                      </a:r>
                      <a:endParaRPr lang="en-US" sz="7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7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70.588.213,91</a:t>
                      </a:r>
                      <a:endParaRPr lang="en-US" sz="7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7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101,61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38513">
                <a:tc>
                  <a:txBody>
                    <a:bodyPr/>
                    <a:lstStyle/>
                    <a:p>
                      <a:pPr algn="l" rtl="0" fontAlgn="t"/>
                      <a:r>
                        <a:rPr lang="hr-HR" sz="7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PRIHODI OD PRODAJE PROIZVODA I ROBE,                 </a:t>
                      </a:r>
                    </a:p>
                    <a:p>
                      <a:pPr algn="l" rtl="0" fontAlgn="t"/>
                      <a:r>
                        <a:rPr lang="hr-HR" sz="7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 USLUGA,</a:t>
                      </a:r>
                      <a:r>
                        <a:rPr lang="hr-HR" sz="700" b="0" i="0" u="none" strike="noStrike" baseline="0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DONACIJA</a:t>
                      </a:r>
                      <a:endParaRPr lang="en-US" sz="7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7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60.603.072,00</a:t>
                      </a:r>
                      <a:endParaRPr lang="en-US" sz="7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7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56.952.426,78</a:t>
                      </a:r>
                      <a:endParaRPr lang="en-US" sz="7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7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93,98</a:t>
                      </a:r>
                      <a:endParaRPr lang="en-US" sz="7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38513">
                <a:tc>
                  <a:txBody>
                    <a:bodyPr/>
                    <a:lstStyle/>
                    <a:p>
                      <a:pPr algn="l" rtl="0" fontAlgn="t"/>
                      <a:r>
                        <a:rPr lang="hr-HR" sz="7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PRIHODI IZ NADLEŽ. PRORAČ. I OD HZZO</a:t>
                      </a:r>
                    </a:p>
                    <a:p>
                      <a:pPr algn="l" rtl="0" fontAlgn="t"/>
                      <a:r>
                        <a:rPr lang="hr-HR" sz="7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TEMELJEM UGOVOR. OBVEZA</a:t>
                      </a:r>
                      <a:endParaRPr lang="en-US" sz="7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7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436.587.974,56</a:t>
                      </a:r>
                      <a:endParaRPr lang="en-US" sz="7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7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406.733.198,64</a:t>
                      </a:r>
                      <a:endParaRPr lang="en-US" sz="7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7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93,16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38513">
                <a:tc>
                  <a:txBody>
                    <a:bodyPr/>
                    <a:lstStyle/>
                    <a:p>
                      <a:pPr algn="l" rtl="0" fontAlgn="t"/>
                      <a:r>
                        <a:rPr lang="hr-HR" sz="7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KAZNE,</a:t>
                      </a:r>
                      <a:r>
                        <a:rPr lang="hr-HR" sz="700" b="0" i="0" u="none" strike="noStrike" baseline="0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UPR. MJERE I </a:t>
                      </a:r>
                      <a:r>
                        <a:rPr lang="hr-HR" sz="7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OSTALI PRIHODI</a:t>
                      </a:r>
                      <a:endParaRPr lang="en-US" sz="7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7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650.000,00</a:t>
                      </a:r>
                      <a:endParaRPr lang="en-US" sz="7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7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580.251,19</a:t>
                      </a:r>
                      <a:endParaRPr lang="en-US" sz="7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700" b="0" i="0" u="none" strike="noStrike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89,26</a:t>
                      </a:r>
                      <a:endParaRPr lang="en-US" sz="700" b="0" i="0" u="none" strike="noStrike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26723">
                <a:tc>
                  <a:txBody>
                    <a:bodyPr/>
                    <a:lstStyle/>
                    <a:p>
                      <a:pPr algn="l" rtl="0" fontAlgn="t"/>
                      <a:r>
                        <a:rPr lang="hr-HR" sz="7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PRIHODI</a:t>
                      </a:r>
                      <a:r>
                        <a:rPr lang="hr-HR" sz="700" b="1" i="0" u="none" strike="noStrike" baseline="0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OD PRODAJE</a:t>
                      </a:r>
                      <a:r>
                        <a:rPr lang="en-US" sz="7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hr-HR" sz="7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NEFIN.</a:t>
                      </a:r>
                      <a:r>
                        <a:rPr lang="hr-HR" sz="700" b="1" i="0" u="none" strike="noStrike" baseline="0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IMOVINE</a:t>
                      </a:r>
                      <a:endParaRPr lang="hr-HR" sz="700" b="1" i="0" u="none" strike="noStrike" dirty="0" smtClean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7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1.017.261,54</a:t>
                      </a:r>
                      <a:endParaRPr lang="en-US" sz="7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7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1.028.299,28</a:t>
                      </a:r>
                      <a:endParaRPr lang="en-US" sz="700" b="1" i="0" u="none" strike="noStrike" dirty="0" smtClean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hr-HR" sz="7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101,08</a:t>
                      </a:r>
                      <a:endParaRPr lang="en-US" sz="7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</a:tr>
              <a:tr h="238513">
                <a:tc>
                  <a:txBody>
                    <a:bodyPr/>
                    <a:lstStyle/>
                    <a:p>
                      <a:pPr algn="l" rtl="0" fontAlgn="t"/>
                      <a:r>
                        <a:rPr lang="pl-PL" sz="7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PRIMICI</a:t>
                      </a:r>
                      <a:r>
                        <a:rPr lang="pl-PL" sz="700" b="1" i="0" u="none" strike="noStrike" baseline="0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OD</a:t>
                      </a:r>
                      <a:r>
                        <a:rPr lang="pl-PL" sz="7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FIN.</a:t>
                      </a:r>
                      <a:r>
                        <a:rPr lang="pl-PL" sz="700" b="1" i="0" u="none" strike="noStrike" baseline="0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IMOVINE I ZADUŽIVANJA</a:t>
                      </a:r>
                      <a:endParaRPr lang="pl-PL" sz="7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7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3.200.000,00</a:t>
                      </a:r>
                      <a:endParaRPr lang="en-US" sz="7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7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3.185.376,78</a:t>
                      </a:r>
                      <a:endParaRPr lang="en-US" sz="7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hr-HR" sz="700" b="1" i="0" u="none" strike="noStrike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99,54</a:t>
                      </a:r>
                      <a:endParaRPr lang="en-US" sz="700" b="1" i="0" u="none" strike="noStrike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</a:tr>
              <a:tr h="238513">
                <a:tc>
                  <a:txBody>
                    <a:bodyPr/>
                    <a:lstStyle/>
                    <a:p>
                      <a:pPr algn="l" rtl="0" fontAlgn="t"/>
                      <a:r>
                        <a:rPr lang="pl-PL" sz="7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VLASTITI IZVORI</a:t>
                      </a:r>
                      <a:endParaRPr lang="pl-PL" sz="7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7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14.556.296,94</a:t>
                      </a:r>
                      <a:endParaRPr lang="en-US" sz="7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7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18.285.598,97</a:t>
                      </a:r>
                      <a:endParaRPr lang="en-US" sz="7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700" b="1" i="0" u="none" strike="noStrike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125,62</a:t>
                      </a:r>
                      <a:endParaRPr lang="en-US" sz="700" b="1" i="0" u="none" strike="noStrike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60000"/>
                        <a:lumOff val="40000"/>
                      </a:schemeClr>
                    </a:solidFill>
                  </a:tcPr>
                </a:tc>
              </a:tr>
              <a:tr h="226723">
                <a:tc>
                  <a:txBody>
                    <a:bodyPr/>
                    <a:lstStyle/>
                    <a:p>
                      <a:pPr algn="l" rtl="0" fontAlgn="t"/>
                      <a:r>
                        <a:rPr lang="hr-HR" sz="9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UKUPNO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7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824.650.000,00</a:t>
                      </a:r>
                      <a:endParaRPr lang="en-US" sz="7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7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752.194.357,14</a:t>
                      </a:r>
                      <a:endParaRPr lang="en-US" sz="7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hr-HR" sz="7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91,21</a:t>
                      </a:r>
                      <a:endParaRPr lang="en-US" sz="7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53" name="Rezervirano mjesto sadržaja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1794103180"/>
              </p:ext>
            </p:extLst>
          </p:nvPr>
        </p:nvGraphicFramePr>
        <p:xfrm>
          <a:off x="4283968" y="2564904"/>
          <a:ext cx="4680520" cy="367240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5" name="Pravokutnik 14"/>
          <p:cNvSpPr/>
          <p:nvPr/>
        </p:nvSpPr>
        <p:spPr>
          <a:xfrm>
            <a:off x="179512" y="1196752"/>
            <a:ext cx="871296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sz="1400" b="1" dirty="0" smtClean="0"/>
              <a:t>Prihodi i primici proračuna Zadarske županije </a:t>
            </a:r>
            <a:r>
              <a:rPr lang="hr-HR" sz="1400" dirty="0" smtClean="0"/>
              <a:t>sastoje se od: </a:t>
            </a:r>
          </a:p>
          <a:p>
            <a:pPr>
              <a:buFont typeface="+mj-lt"/>
              <a:buAutoNum type="arabicPeriod"/>
            </a:pPr>
            <a:r>
              <a:rPr lang="hr-HR" sz="1400" dirty="0" smtClean="0"/>
              <a:t> prihoda poslovanja, </a:t>
            </a:r>
          </a:p>
          <a:p>
            <a:pPr>
              <a:buFont typeface="+mj-lt"/>
              <a:buAutoNum type="arabicPeriod"/>
            </a:pPr>
            <a:r>
              <a:rPr lang="hr-HR" sz="1400" dirty="0" smtClean="0"/>
              <a:t> prihoda od prodaje nefinancijske imovine i </a:t>
            </a:r>
          </a:p>
          <a:p>
            <a:pPr>
              <a:buFont typeface="+mj-lt"/>
              <a:buAutoNum type="arabicPeriod"/>
            </a:pPr>
            <a:r>
              <a:rPr lang="hr-HR" sz="1400" dirty="0" smtClean="0"/>
              <a:t> primitaka od financijske imovine i zaduživanja.</a:t>
            </a:r>
            <a:endParaRPr lang="hr-HR" sz="1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107504" y="260648"/>
            <a:ext cx="6995120" cy="576064"/>
          </a:xfrm>
        </p:spPr>
        <p:txBody>
          <a:bodyPr>
            <a:normAutofit fontScale="90000"/>
          </a:bodyPr>
          <a:lstStyle/>
          <a:p>
            <a:pPr algn="l"/>
            <a:r>
              <a:rPr lang="hr-HR" dirty="0" smtClean="0"/>
              <a:t/>
            </a:r>
            <a:br>
              <a:rPr lang="hr-HR" dirty="0" smtClean="0"/>
            </a:br>
            <a:r>
              <a:rPr lang="hr-HR" sz="3100" b="1" dirty="0" smtClean="0"/>
              <a:t>Odnos planiranih i izvršenih rashoda  i  izdataka za 2016. godinu </a:t>
            </a:r>
            <a:r>
              <a:rPr lang="hr-HR" dirty="0" smtClean="0"/>
              <a:t/>
            </a:r>
            <a:br>
              <a:rPr lang="hr-HR" dirty="0" smtClean="0"/>
            </a:br>
            <a:endParaRPr lang="hr-HR" dirty="0"/>
          </a:p>
        </p:txBody>
      </p:sp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r-HR" dirty="0"/>
          </a:p>
        </p:txBody>
      </p:sp>
      <p:sp>
        <p:nvSpPr>
          <p:cNvPr id="13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 smtClean="0">
                <a:solidFill>
                  <a:srgbClr val="002060"/>
                </a:solidFill>
                <a:latin typeface="Gabriola" panose="04040605051002020D02" pitchFamily="82" charset="0"/>
              </a:rPr>
              <a:t>Upravni odjel za proračun i financije</a:t>
            </a:r>
            <a:endParaRPr lang="en-US" b="1" u="sng" dirty="0" smtClean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4714844" y="980728"/>
            <a:ext cx="4429156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US" sz="1000" dirty="0"/>
          </a:p>
        </p:txBody>
      </p:sp>
      <p:graphicFrame>
        <p:nvGraphicFramePr>
          <p:cNvPr id="15" name="Table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4078024134"/>
              </p:ext>
            </p:extLst>
          </p:nvPr>
        </p:nvGraphicFramePr>
        <p:xfrm>
          <a:off x="179512" y="2708920"/>
          <a:ext cx="4143404" cy="2152259"/>
        </p:xfrm>
        <a:graphic>
          <a:graphicData uri="http://schemas.openxmlformats.org/drawingml/2006/table">
            <a:tbl>
              <a:tblPr>
                <a:effectLst/>
              </a:tblPr>
              <a:tblGrid>
                <a:gridCol w="2269486"/>
                <a:gridCol w="720080"/>
                <a:gridCol w="720080"/>
                <a:gridCol w="433758"/>
              </a:tblGrid>
              <a:tr h="269497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b="1" i="0" u="none" strike="noStrike" dirty="0" smtClean="0">
                          <a:solidFill>
                            <a:srgbClr val="FFFFFF"/>
                          </a:solidFill>
                          <a:latin typeface="Arial" pitchFamily="34" charset="0"/>
                          <a:cs typeface="Arial" pitchFamily="34" charset="0"/>
                        </a:rPr>
                        <a:t>Naziv</a:t>
                      </a:r>
                      <a:endParaRPr lang="en-US" sz="800" b="1" i="0" u="none" strike="noStrike" dirty="0">
                        <a:solidFill>
                          <a:srgbClr val="FFFFF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i="0" u="none" strike="noStrike" dirty="0">
                          <a:solidFill>
                            <a:srgbClr val="FFFFFF"/>
                          </a:solidFill>
                          <a:latin typeface="Arial" pitchFamily="34" charset="0"/>
                          <a:cs typeface="Arial" pitchFamily="34" charset="0"/>
                        </a:rPr>
                        <a:t>Plan </a:t>
                      </a:r>
                      <a:r>
                        <a:rPr lang="en-US" sz="800" b="1" i="0" u="none" strike="noStrike" dirty="0" smtClean="0">
                          <a:solidFill>
                            <a:srgbClr val="FFFFFF"/>
                          </a:solidFill>
                          <a:latin typeface="Arial" pitchFamily="34" charset="0"/>
                          <a:cs typeface="Arial" pitchFamily="34" charset="0"/>
                        </a:rPr>
                        <a:t>201</a:t>
                      </a:r>
                      <a:r>
                        <a:rPr lang="hr-HR" sz="800" b="1" i="0" u="none" strike="noStrike" dirty="0" smtClean="0">
                          <a:solidFill>
                            <a:srgbClr val="FFFFFF"/>
                          </a:solidFill>
                          <a:latin typeface="Arial" pitchFamily="34" charset="0"/>
                          <a:cs typeface="Arial" pitchFamily="34" charset="0"/>
                        </a:rPr>
                        <a:t>6</a:t>
                      </a:r>
                      <a:r>
                        <a:rPr lang="en-US" sz="800" b="1" i="0" u="none" strike="noStrike" dirty="0" smtClean="0">
                          <a:solidFill>
                            <a:srgbClr val="FFFFFF"/>
                          </a:solidFill>
                          <a:latin typeface="Arial" pitchFamily="34" charset="0"/>
                          <a:cs typeface="Arial" pitchFamily="34" charset="0"/>
                        </a:rPr>
                        <a:t>.</a:t>
                      </a:r>
                      <a:endParaRPr lang="en-US" sz="800" b="1" i="0" u="none" strike="noStrike" dirty="0">
                        <a:solidFill>
                          <a:srgbClr val="FFFFF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i="0" u="none" strike="noStrike" dirty="0" err="1">
                          <a:solidFill>
                            <a:srgbClr val="FFFFFF"/>
                          </a:solidFill>
                          <a:latin typeface="Arial" pitchFamily="34" charset="0"/>
                          <a:cs typeface="Arial" pitchFamily="34" charset="0"/>
                        </a:rPr>
                        <a:t>Izvršenje</a:t>
                      </a:r>
                      <a:r>
                        <a:rPr lang="en-US" sz="800" b="1" i="0" u="none" strike="noStrike" dirty="0">
                          <a:solidFill>
                            <a:srgbClr val="FFFFFF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hr-HR" sz="800" b="1" i="0" u="none" strike="noStrike" dirty="0" smtClean="0">
                          <a:solidFill>
                            <a:srgbClr val="FFFFFF"/>
                          </a:solidFill>
                          <a:latin typeface="Arial" pitchFamily="34" charset="0"/>
                          <a:cs typeface="Arial" pitchFamily="34" charset="0"/>
                        </a:rPr>
                        <a:t>      </a:t>
                      </a:r>
                      <a:r>
                        <a:rPr lang="en-US" sz="800" b="1" i="0" u="none" strike="noStrike" dirty="0" smtClean="0">
                          <a:solidFill>
                            <a:srgbClr val="FFFFFF"/>
                          </a:solidFill>
                          <a:latin typeface="Arial" pitchFamily="34" charset="0"/>
                          <a:cs typeface="Arial" pitchFamily="34" charset="0"/>
                        </a:rPr>
                        <a:t>201</a:t>
                      </a:r>
                      <a:r>
                        <a:rPr lang="hr-HR" sz="800" b="1" i="0" u="none" strike="noStrike" dirty="0" smtClean="0">
                          <a:solidFill>
                            <a:srgbClr val="FFFFFF"/>
                          </a:solidFill>
                          <a:latin typeface="Arial" pitchFamily="34" charset="0"/>
                          <a:cs typeface="Arial" pitchFamily="34" charset="0"/>
                        </a:rPr>
                        <a:t>6</a:t>
                      </a:r>
                      <a:r>
                        <a:rPr lang="en-US" sz="800" b="1" i="0" u="none" strike="noStrike" dirty="0" smtClean="0">
                          <a:solidFill>
                            <a:srgbClr val="FFFFFF"/>
                          </a:solidFill>
                          <a:latin typeface="Arial" pitchFamily="34" charset="0"/>
                          <a:cs typeface="Arial" pitchFamily="34" charset="0"/>
                        </a:rPr>
                        <a:t>. </a:t>
                      </a:r>
                      <a:endParaRPr lang="en-US" sz="800" b="1" i="0" u="none" strike="noStrike" dirty="0">
                        <a:solidFill>
                          <a:srgbClr val="FFFFF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1" i="0" u="none" strike="noStrike" noProof="0" dirty="0" smtClean="0">
                          <a:solidFill>
                            <a:srgbClr val="FFFFFF"/>
                          </a:solidFill>
                          <a:latin typeface="Arial" pitchFamily="34" charset="0"/>
                          <a:cs typeface="Arial" pitchFamily="34" charset="0"/>
                        </a:rPr>
                        <a:t>Index</a:t>
                      </a:r>
                      <a:endParaRPr lang="hr-HR" sz="800" b="1" i="0" u="none" strike="noStrike" noProof="0" dirty="0">
                        <a:solidFill>
                          <a:srgbClr val="FFFFF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75000"/>
                      </a:schemeClr>
                    </a:solidFill>
                  </a:tcPr>
                </a:tc>
              </a:tr>
              <a:tr h="219788">
                <a:tc>
                  <a:txBody>
                    <a:bodyPr/>
                    <a:lstStyle/>
                    <a:p>
                      <a:pPr algn="l" rtl="0" fontAlgn="t"/>
                      <a:r>
                        <a:rPr lang="hr-HR" sz="700" b="1" i="0" u="none" strike="noStrike" baseline="0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7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RASHODI </a:t>
                      </a:r>
                      <a:r>
                        <a:rPr lang="en-US" sz="7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POSLOVANJA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7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723.391.333,19</a:t>
                      </a:r>
                      <a:endParaRPr lang="en-US" sz="7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7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685.059.305,07</a:t>
                      </a:r>
                      <a:endParaRPr lang="en-US" sz="7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hr-HR" sz="7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94,70</a:t>
                      </a:r>
                      <a:endParaRPr lang="en-US" sz="7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190330">
                <a:tc>
                  <a:txBody>
                    <a:bodyPr/>
                    <a:lstStyle/>
                    <a:p>
                      <a:pPr algn="l" rtl="0" fontAlgn="t"/>
                      <a:r>
                        <a:rPr lang="hr-HR" sz="700" b="0" i="0" u="none" strike="noStrike" baseline="0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7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RASHODI </a:t>
                      </a:r>
                      <a:r>
                        <a:rPr lang="en-US" sz="7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ZA ZAPOSLENE 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7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348.840.494,30</a:t>
                      </a:r>
                      <a:endParaRPr lang="en-US" sz="7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7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344.766.030,53</a:t>
                      </a:r>
                      <a:endParaRPr lang="en-US" sz="7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7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98,83</a:t>
                      </a:r>
                      <a:endParaRPr lang="en-US" sz="7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171504">
                <a:tc>
                  <a:txBody>
                    <a:bodyPr/>
                    <a:lstStyle/>
                    <a:p>
                      <a:pPr algn="l" rtl="0" fontAlgn="t"/>
                      <a:r>
                        <a:rPr lang="hr-HR" sz="700" b="0" i="0" u="none" strike="noStrike" baseline="0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7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MATERIJALNI </a:t>
                      </a:r>
                      <a:r>
                        <a:rPr lang="en-US" sz="7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RASHODI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7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318.618.919,39</a:t>
                      </a:r>
                      <a:endParaRPr lang="en-US" sz="7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7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287.568.688,02</a:t>
                      </a:r>
                      <a:endParaRPr lang="en-US" sz="7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7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90,25</a:t>
                      </a:r>
                      <a:endParaRPr lang="en-US" sz="7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171504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700" b="0" i="0" u="none" strike="noStrike" baseline="0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7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FINANCIJSKI </a:t>
                      </a:r>
                      <a:r>
                        <a:rPr lang="en-US" sz="7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RASHODI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7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1.442.702,53</a:t>
                      </a:r>
                      <a:endParaRPr lang="en-US" sz="7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7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1.290.833,41</a:t>
                      </a:r>
                      <a:endParaRPr lang="en-US" sz="7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7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89,47</a:t>
                      </a:r>
                      <a:endParaRPr lang="en-US" sz="7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171504">
                <a:tc>
                  <a:txBody>
                    <a:bodyPr/>
                    <a:lstStyle/>
                    <a:p>
                      <a:pPr algn="l" rtl="0" fontAlgn="t"/>
                      <a:r>
                        <a:rPr lang="hr-HR" sz="700" b="0" i="0" u="none" strike="noStrike" baseline="0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7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SUBVENCIJE</a:t>
                      </a:r>
                      <a:endParaRPr lang="en-US" sz="7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7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2.582.064,53</a:t>
                      </a:r>
                      <a:endParaRPr lang="en-US" sz="7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7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2.567.885,97</a:t>
                      </a:r>
                      <a:endParaRPr lang="en-US" sz="7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7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99,45</a:t>
                      </a:r>
                      <a:endParaRPr lang="en-US" sz="7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180422">
                <a:tc>
                  <a:txBody>
                    <a:bodyPr/>
                    <a:lstStyle/>
                    <a:p>
                      <a:pPr algn="l" rtl="0" fontAlgn="t"/>
                      <a:r>
                        <a:rPr lang="hr-HR" sz="700" b="0" i="0" u="none" strike="noStrike" baseline="0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7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POMOĆI</a:t>
                      </a:r>
                      <a:r>
                        <a:rPr lang="hr-HR" sz="7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DANE</a:t>
                      </a:r>
                      <a:r>
                        <a:rPr lang="hr-HR" sz="700" b="0" i="0" u="none" strike="noStrike" baseline="0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U INOZ. I UNUTAR OPĆEG PRORAČ.</a:t>
                      </a:r>
                      <a:endParaRPr lang="en-US" sz="7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7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12.980.191,13</a:t>
                      </a:r>
                      <a:endParaRPr lang="en-US" sz="7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7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11.953.844,03</a:t>
                      </a:r>
                      <a:endParaRPr lang="en-US" sz="7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7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92,09</a:t>
                      </a:r>
                      <a:endParaRPr lang="en-US" sz="7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235810">
                <a:tc>
                  <a:txBody>
                    <a:bodyPr/>
                    <a:lstStyle/>
                    <a:p>
                      <a:pPr algn="l" rtl="0" fontAlgn="t"/>
                      <a:r>
                        <a:rPr lang="hr-HR" sz="700" b="0" i="0" u="none" strike="noStrike" baseline="0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7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NAKNADE </a:t>
                      </a:r>
                      <a:r>
                        <a:rPr lang="en-US" sz="7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GRAĐANIMA I KUĆANSTVIMA </a:t>
                      </a:r>
                      <a:r>
                        <a:rPr lang="en-US" sz="7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IZ</a:t>
                      </a:r>
                      <a:endParaRPr lang="hr-HR" sz="700" b="0" i="0" u="none" strike="noStrike" baseline="0" dirty="0" smtClean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  <a:p>
                      <a:pPr algn="l" rtl="0" fontAlgn="t"/>
                      <a:r>
                        <a:rPr lang="hr-HR" sz="700" b="0" i="0" u="none" strike="noStrike" baseline="0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PRORAČUNA</a:t>
                      </a:r>
                      <a:endParaRPr lang="hr-HR" sz="700" b="0" i="0" u="none" strike="noStrike" dirty="0" smtClean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7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14.602.988,00</a:t>
                      </a:r>
                      <a:endParaRPr lang="en-US" sz="7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7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14.286.417,31</a:t>
                      </a:r>
                      <a:endParaRPr lang="en-US" sz="7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7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97,83</a:t>
                      </a:r>
                      <a:endParaRPr lang="en-US" sz="7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171504">
                <a:tc>
                  <a:txBody>
                    <a:bodyPr/>
                    <a:lstStyle/>
                    <a:p>
                      <a:pPr algn="l" rtl="0" fontAlgn="t"/>
                      <a:r>
                        <a:rPr lang="hr-HR" sz="700" b="0" i="0" u="none" strike="noStrike" baseline="0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7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OSTALI </a:t>
                      </a:r>
                      <a:r>
                        <a:rPr lang="en-US" sz="7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RASHODI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7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24.323.973,31</a:t>
                      </a:r>
                      <a:endParaRPr lang="en-US" sz="7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7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22.625.605,80</a:t>
                      </a:r>
                      <a:endParaRPr lang="en-US" sz="7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7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93,02</a:t>
                      </a:r>
                      <a:endParaRPr lang="en-US" sz="7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198892">
                <a:tc>
                  <a:txBody>
                    <a:bodyPr/>
                    <a:lstStyle/>
                    <a:p>
                      <a:pPr algn="l" rtl="0" fontAlgn="t"/>
                      <a:r>
                        <a:rPr lang="hr-HR" sz="7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7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RASHODI </a:t>
                      </a:r>
                      <a:r>
                        <a:rPr lang="en-US" sz="7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ZA NABAVU </a:t>
                      </a:r>
                      <a:r>
                        <a:rPr lang="en-US" sz="7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NEFINAN</a:t>
                      </a:r>
                      <a:r>
                        <a:rPr lang="hr-HR" sz="7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.</a:t>
                      </a:r>
                      <a:r>
                        <a:rPr lang="en-US" sz="7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7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IMOVINE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7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99.500.613,25</a:t>
                      </a:r>
                      <a:endParaRPr lang="en-US" sz="7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7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49.998.024,06</a:t>
                      </a:r>
                      <a:endParaRPr lang="en-US" sz="7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hr-HR" sz="7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50,24</a:t>
                      </a:r>
                      <a:endParaRPr lang="en-US" sz="7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  <a:tr h="171504">
                <a:tc>
                  <a:txBody>
                    <a:bodyPr/>
                    <a:lstStyle/>
                    <a:p>
                      <a:pPr algn="l" rtl="0" fontAlgn="t"/>
                      <a:r>
                        <a:rPr lang="it-IT" sz="7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RASHODI </a:t>
                      </a:r>
                      <a:r>
                        <a:rPr lang="it-IT" sz="7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ZA NABAVU </a:t>
                      </a:r>
                      <a:r>
                        <a:rPr lang="hr-HR" sz="7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NE</a:t>
                      </a:r>
                      <a:r>
                        <a:rPr lang="it-IT" sz="7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PROIZ</a:t>
                      </a:r>
                      <a:r>
                        <a:rPr lang="hr-HR" sz="7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VEDENE </a:t>
                      </a:r>
                      <a:r>
                        <a:rPr lang="it-IT" sz="7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IMOVINE</a:t>
                      </a:r>
                      <a:endParaRPr lang="it-IT" sz="7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700" b="0" i="0" u="none" strike="noStrike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190.000,00</a:t>
                      </a:r>
                      <a:endParaRPr lang="en-US" sz="700" b="0" i="0" u="none" strike="noStrike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700" b="0" i="0" u="none" strike="noStrike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68.321,00</a:t>
                      </a:r>
                      <a:endParaRPr lang="en-US" sz="700" b="0" i="0" u="none" strike="noStrike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700" b="0" i="0" u="none" strike="noStrike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36,11</a:t>
                      </a:r>
                      <a:endParaRPr lang="en-US" sz="700" b="0" i="0" u="none" strike="noStrike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4" name="Grafikon 13"/>
          <p:cNvGraphicFramePr/>
          <p:nvPr/>
        </p:nvGraphicFramePr>
        <p:xfrm>
          <a:off x="4427984" y="2204864"/>
          <a:ext cx="4536951" cy="402332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16" name="TextBox 15"/>
          <p:cNvSpPr txBox="1"/>
          <p:nvPr/>
        </p:nvSpPr>
        <p:spPr>
          <a:xfrm>
            <a:off x="4714844" y="1772816"/>
            <a:ext cx="4429156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sz="1100" b="1" dirty="0" smtClean="0">
                <a:cs typeface="Arial" pitchFamily="34" charset="0"/>
              </a:rPr>
              <a:t>Grafikon 2</a:t>
            </a:r>
            <a:r>
              <a:rPr lang="hr-HR" sz="1100" dirty="0" smtClean="0">
                <a:cs typeface="Arial" pitchFamily="34" charset="0"/>
              </a:rPr>
              <a:t>. </a:t>
            </a:r>
            <a:r>
              <a:rPr lang="hr-HR" sz="1100" b="1" dirty="0" smtClean="0">
                <a:cs typeface="Arial" pitchFamily="34" charset="0"/>
              </a:rPr>
              <a:t>Prikaz udjela  grupa rashoda i izdataka u ukupnom ostvarenju</a:t>
            </a:r>
          </a:p>
          <a:p>
            <a:r>
              <a:rPr lang="hr-HR" sz="1100" b="1" dirty="0" smtClean="0">
                <a:cs typeface="Arial" pitchFamily="34" charset="0"/>
              </a:rPr>
              <a:t>                     proračuna Zadarske županije za 2016. god.</a:t>
            </a:r>
          </a:p>
        </p:txBody>
      </p:sp>
      <p:sp>
        <p:nvSpPr>
          <p:cNvPr id="17" name="Naslov 1"/>
          <p:cNvSpPr txBox="1">
            <a:spLocks/>
          </p:cNvSpPr>
          <p:nvPr/>
        </p:nvSpPr>
        <p:spPr>
          <a:xfrm>
            <a:off x="179512" y="1412776"/>
            <a:ext cx="8640960" cy="576064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25000" lnSpcReduction="20000"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5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Rashodi i izdaci proračuna Zadarske županije </a:t>
            </a:r>
            <a:r>
              <a:rPr kumimoji="0" lang="hr-HR" sz="56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sastoje se od: </a:t>
            </a: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hr-HR" sz="56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rashoda poslovanja, </a:t>
            </a: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hr-HR" sz="56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rashoda za nabavu nefinancijske imovine i </a:t>
            </a: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 typeface="+mj-lt"/>
              <a:buAutoNum type="arabicPeriod"/>
              <a:tabLst/>
              <a:defRPr/>
            </a:pPr>
            <a:r>
              <a:rPr kumimoji="0" lang="hr-HR" sz="56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izdataka za financijsku imovinu i otplatu zajmova.</a:t>
            </a:r>
            <a:r>
              <a:rPr kumimoji="0" lang="hr-HR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hr-HR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endParaRPr kumimoji="0" lang="hr-HR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21" name="Pravokutnik 20"/>
          <p:cNvSpPr/>
          <p:nvPr/>
        </p:nvSpPr>
        <p:spPr>
          <a:xfrm>
            <a:off x="107504" y="2420888"/>
            <a:ext cx="4429000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sz="1100" b="1" dirty="0" smtClean="0">
                <a:cs typeface="Arial" pitchFamily="34" charset="0"/>
              </a:rPr>
              <a:t>Tablica 2</a:t>
            </a:r>
            <a:r>
              <a:rPr lang="hr-HR" sz="1100" dirty="0" smtClean="0">
                <a:cs typeface="Arial" pitchFamily="34" charset="0"/>
              </a:rPr>
              <a:t>. </a:t>
            </a:r>
            <a:r>
              <a:rPr lang="hr-HR" sz="1100" b="1" dirty="0">
                <a:cs typeface="Arial" pitchFamily="34" charset="0"/>
              </a:rPr>
              <a:t>R</a:t>
            </a:r>
            <a:r>
              <a:rPr lang="hr-HR" sz="1100" b="1" dirty="0" smtClean="0">
                <a:cs typeface="Arial" pitchFamily="34" charset="0"/>
              </a:rPr>
              <a:t>ashodi i izdaci Proračuna Zadarske županije za 2016. god.</a:t>
            </a:r>
          </a:p>
        </p:txBody>
      </p:sp>
      <p:pic>
        <p:nvPicPr>
          <p:cNvPr id="18" name="Slika 1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4288" y="116632"/>
            <a:ext cx="504056" cy="633001"/>
          </a:xfrm>
          <a:prstGeom prst="rect">
            <a:avLst/>
          </a:prstGeom>
        </p:spPr>
      </p:pic>
      <p:sp>
        <p:nvSpPr>
          <p:cNvPr id="20" name="Pravokutnik 19"/>
          <p:cNvSpPr/>
          <p:nvPr/>
        </p:nvSpPr>
        <p:spPr>
          <a:xfrm>
            <a:off x="7668344" y="116632"/>
            <a:ext cx="106186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Zadarska </a:t>
            </a:r>
          </a:p>
          <a:p>
            <a:r>
              <a:rPr lang="hr-HR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graphicFrame>
        <p:nvGraphicFramePr>
          <p:cNvPr id="19" name="Rezervirano mjesto sadržaja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1955856358"/>
              </p:ext>
            </p:extLst>
          </p:nvPr>
        </p:nvGraphicFramePr>
        <p:xfrm>
          <a:off x="4283968" y="2564904"/>
          <a:ext cx="4680520" cy="367240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4" name="Tablica 3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501753698"/>
              </p:ext>
            </p:extLst>
          </p:nvPr>
        </p:nvGraphicFramePr>
        <p:xfrm>
          <a:off x="177802" y="5497333"/>
          <a:ext cx="4143404" cy="226063"/>
        </p:xfrm>
        <a:graphic>
          <a:graphicData uri="http://schemas.openxmlformats.org/drawingml/2006/table">
            <a:tbl>
              <a:tblPr>
                <a:effectLst/>
              </a:tblPr>
              <a:tblGrid>
                <a:gridCol w="2269486"/>
                <a:gridCol w="720080"/>
                <a:gridCol w="720080"/>
                <a:gridCol w="433758"/>
              </a:tblGrid>
              <a:tr h="226063">
                <a:tc>
                  <a:txBody>
                    <a:bodyPr/>
                    <a:lstStyle/>
                    <a:p>
                      <a:pPr algn="l" rtl="0" fontAlgn="t"/>
                      <a:r>
                        <a:rPr lang="hr-HR" sz="900" b="1" i="0" u="none" strike="noStrike" baseline="0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 UKUPNO</a:t>
                      </a:r>
                      <a:endParaRPr lang="en-US" sz="9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7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824.650.000,00</a:t>
                      </a:r>
                      <a:endParaRPr lang="en-US" sz="7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7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736.802.137,69</a:t>
                      </a:r>
                      <a:endParaRPr lang="en-US" sz="7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hr-HR" sz="7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99,82</a:t>
                      </a:r>
                      <a:endParaRPr lang="en-US" sz="7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5" name="Tablica 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04810010"/>
              </p:ext>
            </p:extLst>
          </p:nvPr>
        </p:nvGraphicFramePr>
        <p:xfrm>
          <a:off x="174260" y="5286956"/>
          <a:ext cx="4143404" cy="216024"/>
        </p:xfrm>
        <a:graphic>
          <a:graphicData uri="http://schemas.openxmlformats.org/drawingml/2006/table">
            <a:tbl>
              <a:tblPr>
                <a:effectLst/>
              </a:tblPr>
              <a:tblGrid>
                <a:gridCol w="2269486"/>
                <a:gridCol w="720080"/>
                <a:gridCol w="720080"/>
                <a:gridCol w="433758"/>
              </a:tblGrid>
              <a:tr h="216024">
                <a:tc>
                  <a:txBody>
                    <a:bodyPr/>
                    <a:lstStyle/>
                    <a:p>
                      <a:pPr algn="l" rtl="0" fontAlgn="t"/>
                      <a:r>
                        <a:rPr lang="pl-PL" sz="7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IZDACI </a:t>
                      </a:r>
                      <a:r>
                        <a:rPr lang="pl-PL" sz="7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ZA </a:t>
                      </a:r>
                      <a:r>
                        <a:rPr lang="pl-PL" sz="7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FIN. </a:t>
                      </a:r>
                      <a:r>
                        <a:rPr lang="pl-PL" sz="700" b="1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IMOVINU I OTPLATU ZAJMOVA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7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1.758.053,56</a:t>
                      </a:r>
                      <a:endParaRPr lang="en-US" sz="7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7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1.754.808,56</a:t>
                      </a:r>
                      <a:endParaRPr lang="en-US" sz="7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hr-HR" sz="700" b="1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99,82</a:t>
                      </a:r>
                      <a:endParaRPr lang="en-US" sz="700" b="1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6" name="Tablica 5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498022685"/>
              </p:ext>
            </p:extLst>
          </p:nvPr>
        </p:nvGraphicFramePr>
        <p:xfrm>
          <a:off x="179065" y="5042246"/>
          <a:ext cx="4143404" cy="258164"/>
        </p:xfrm>
        <a:graphic>
          <a:graphicData uri="http://schemas.openxmlformats.org/drawingml/2006/table">
            <a:tbl>
              <a:tblPr>
                <a:effectLst/>
              </a:tblPr>
              <a:tblGrid>
                <a:gridCol w="2269486"/>
                <a:gridCol w="720080"/>
                <a:gridCol w="720080"/>
                <a:gridCol w="433758"/>
              </a:tblGrid>
              <a:tr h="258164">
                <a:tc>
                  <a:txBody>
                    <a:bodyPr/>
                    <a:lstStyle/>
                    <a:p>
                      <a:pPr algn="l" rtl="0" fontAlgn="t"/>
                      <a:r>
                        <a:rPr lang="pl-PL" sz="7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RASHODI </a:t>
                      </a:r>
                      <a:r>
                        <a:rPr lang="pl-PL" sz="7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ZA DODATNA ULAGANJA </a:t>
                      </a:r>
                      <a:r>
                        <a:rPr lang="pl-PL" sz="7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NA</a:t>
                      </a:r>
                      <a:r>
                        <a:rPr lang="pl-PL" sz="700" b="0" i="0" u="none" strike="noStrike" baseline="0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NEFIN.</a:t>
                      </a:r>
                    </a:p>
                    <a:p>
                      <a:pPr algn="l" rtl="0" fontAlgn="t"/>
                      <a:r>
                        <a:rPr lang="pl-PL" sz="700" b="0" i="0" u="none" strike="noStrike" baseline="0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IMOVINU</a:t>
                      </a:r>
                      <a:endParaRPr lang="pl-PL" sz="7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7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16.996.243,86</a:t>
                      </a:r>
                      <a:endParaRPr lang="en-US" sz="7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7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14.224.568,79</a:t>
                      </a:r>
                      <a:endParaRPr lang="en-US" sz="7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7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83,69</a:t>
                      </a:r>
                      <a:endParaRPr lang="en-US" sz="7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7" name="Tablica 6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805327743"/>
              </p:ext>
            </p:extLst>
          </p:nvPr>
        </p:nvGraphicFramePr>
        <p:xfrm>
          <a:off x="174260" y="4880076"/>
          <a:ext cx="4143404" cy="173884"/>
        </p:xfrm>
        <a:graphic>
          <a:graphicData uri="http://schemas.openxmlformats.org/drawingml/2006/table">
            <a:tbl>
              <a:tblPr>
                <a:effectLst/>
              </a:tblPr>
              <a:tblGrid>
                <a:gridCol w="2269486"/>
                <a:gridCol w="720080"/>
                <a:gridCol w="720080"/>
                <a:gridCol w="433758"/>
              </a:tblGrid>
              <a:tr h="173884">
                <a:tc>
                  <a:txBody>
                    <a:bodyPr/>
                    <a:lstStyle/>
                    <a:p>
                      <a:pPr algn="l" rtl="0" fontAlgn="t"/>
                      <a:r>
                        <a:rPr lang="it-IT" sz="7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RASHODI </a:t>
                      </a:r>
                      <a:r>
                        <a:rPr lang="it-IT" sz="7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ZA NABAVU </a:t>
                      </a:r>
                      <a:r>
                        <a:rPr lang="it-IT" sz="7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PROIZ</a:t>
                      </a:r>
                      <a:r>
                        <a:rPr lang="hr-HR" sz="7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V.</a:t>
                      </a:r>
                      <a:r>
                        <a:rPr lang="hr-HR" sz="700" b="0" i="0" u="none" strike="noStrike" baseline="0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DUG.</a:t>
                      </a:r>
                      <a:r>
                        <a:rPr lang="it-IT" sz="7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it-IT" sz="700" b="0" i="0" u="none" strike="noStrike" dirty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IMOVINE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7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82.314.369,39</a:t>
                      </a:r>
                      <a:endParaRPr lang="en-US" sz="7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7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35.694.834,27</a:t>
                      </a:r>
                      <a:endParaRPr lang="en-US" sz="7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7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43,36</a:t>
                      </a:r>
                      <a:endParaRPr lang="en-US" sz="7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/>
          </a:bodyPr>
          <a:lstStyle/>
          <a:p>
            <a:pPr algn="l"/>
            <a:r>
              <a:rPr lang="hr-HR" sz="2800" b="1" dirty="0" smtClean="0"/>
              <a:t>Proračunski korisnici Zadarske županije</a:t>
            </a:r>
            <a:endParaRPr lang="hr-HR" sz="2800" b="1" dirty="0"/>
          </a:p>
        </p:txBody>
      </p:sp>
      <p:sp>
        <p:nvSpPr>
          <p:cNvPr id="3" name="Rezervirano mjesto sadržaja 2"/>
          <p:cNvSpPr>
            <a:spLocks noGrp="1"/>
          </p:cNvSpPr>
          <p:nvPr>
            <p:ph idx="1"/>
          </p:nvPr>
        </p:nvSpPr>
        <p:spPr>
          <a:xfrm>
            <a:off x="457200" y="1600200"/>
            <a:ext cx="8219256" cy="2404863"/>
          </a:xfrm>
          <a:solidFill>
            <a:schemeClr val="accent1"/>
          </a:solidFill>
          <a:ln>
            <a:noFill/>
          </a:ln>
          <a:effectLst>
            <a:outerShdw blurRad="50800" dist="38100" algn="l" rotWithShape="0">
              <a:prstClr val="black">
                <a:alpha val="40000"/>
              </a:prstClr>
            </a:outerShdw>
          </a:effectLst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hr-HR" sz="1800" b="1" u="sng" dirty="0" smtClean="0">
                <a:solidFill>
                  <a:schemeClr val="bg1"/>
                </a:solidFill>
              </a:rPr>
              <a:t>Proračunski korisnici Zadarske županije su:</a:t>
            </a:r>
          </a:p>
          <a:p>
            <a:pPr>
              <a:buNone/>
            </a:pPr>
            <a:endParaRPr lang="hr-HR" sz="1600" b="1" u="sng" dirty="0" smtClean="0">
              <a:solidFill>
                <a:schemeClr val="bg1"/>
              </a:solidFill>
            </a:endParaRPr>
          </a:p>
          <a:p>
            <a:r>
              <a:rPr lang="hr-HR" sz="1600" dirty="0" smtClean="0">
                <a:solidFill>
                  <a:schemeClr val="bg1"/>
                </a:solidFill>
              </a:rPr>
              <a:t>Osnovne škole osim onih na području grada Zadra</a:t>
            </a:r>
          </a:p>
          <a:p>
            <a:r>
              <a:rPr lang="hr-HR" sz="1600" dirty="0" smtClean="0">
                <a:solidFill>
                  <a:schemeClr val="bg1"/>
                </a:solidFill>
              </a:rPr>
              <a:t>Sve srednje škole i Đački dom Zadar</a:t>
            </a:r>
          </a:p>
          <a:p>
            <a:r>
              <a:rPr lang="hr-HR" sz="1600" dirty="0" smtClean="0">
                <a:solidFill>
                  <a:schemeClr val="bg1"/>
                </a:solidFill>
              </a:rPr>
              <a:t>Sve ustanove u zdravstvu i Dom za stare i nemoćne</a:t>
            </a:r>
          </a:p>
          <a:p>
            <a:r>
              <a:rPr lang="hr-HR" sz="1600" dirty="0" smtClean="0">
                <a:solidFill>
                  <a:schemeClr val="bg1"/>
                </a:solidFill>
              </a:rPr>
              <a:t>Kazalište lutaka, Narodni muzej</a:t>
            </a:r>
          </a:p>
          <a:p>
            <a:r>
              <a:rPr lang="hr-HR" sz="1600" dirty="0" smtClean="0">
                <a:solidFill>
                  <a:schemeClr val="bg1"/>
                </a:solidFill>
              </a:rPr>
              <a:t>Zavod za prostorno uređenje, JU Natura jadera</a:t>
            </a:r>
          </a:p>
          <a:p>
            <a:r>
              <a:rPr lang="hr-HR" sz="1600" dirty="0" smtClean="0">
                <a:solidFill>
                  <a:schemeClr val="bg1"/>
                </a:solidFill>
              </a:rPr>
              <a:t>ZADRA, AGRRA, INOVACIJA</a:t>
            </a:r>
          </a:p>
          <a:p>
            <a:endParaRPr lang="hr-HR" sz="1600" dirty="0" smtClean="0"/>
          </a:p>
          <a:p>
            <a:pPr>
              <a:buNone/>
            </a:pPr>
            <a:endParaRPr lang="hr-HR" dirty="0"/>
          </a:p>
        </p:txBody>
      </p:sp>
      <p:pic>
        <p:nvPicPr>
          <p:cNvPr id="4" name="Slika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24428" y="505733"/>
            <a:ext cx="504056" cy="633001"/>
          </a:xfrm>
          <a:prstGeom prst="rect">
            <a:avLst/>
          </a:prstGeom>
        </p:spPr>
      </p:pic>
      <p:sp>
        <p:nvSpPr>
          <p:cNvPr id="5" name="TextBox 12"/>
          <p:cNvSpPr txBox="1"/>
          <p:nvPr/>
        </p:nvSpPr>
        <p:spPr>
          <a:xfrm>
            <a:off x="7524328" y="116632"/>
            <a:ext cx="14973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Zadarska 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6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 smtClean="0">
                <a:solidFill>
                  <a:srgbClr val="002060"/>
                </a:solidFill>
                <a:latin typeface="Gabriola" panose="04040605051002020D02" pitchFamily="82" charset="0"/>
              </a:rPr>
              <a:t>Upravni odjel za proračun i financije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1549889169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179512" y="332656"/>
            <a:ext cx="7067128" cy="490066"/>
          </a:xfrm>
        </p:spPr>
        <p:txBody>
          <a:bodyPr>
            <a:noAutofit/>
          </a:bodyPr>
          <a:lstStyle/>
          <a:p>
            <a:pPr algn="l"/>
            <a:r>
              <a:rPr lang="hr-HR" sz="2400" b="1" dirty="0" smtClean="0"/>
              <a:t>Prihodi i primici Zadarske županije i proračunskih korisnika</a:t>
            </a:r>
            <a:endParaRPr lang="hr-HR" sz="2400" b="1" dirty="0"/>
          </a:p>
        </p:txBody>
      </p:sp>
      <p:graphicFrame>
        <p:nvGraphicFramePr>
          <p:cNvPr id="4" name="Rezervirano mjesto sadržaja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3070078993"/>
              </p:ext>
            </p:extLst>
          </p:nvPr>
        </p:nvGraphicFramePr>
        <p:xfrm>
          <a:off x="179513" y="1844824"/>
          <a:ext cx="4824535" cy="4613088"/>
        </p:xfrm>
        <a:graphic>
          <a:graphicData uri="http://schemas.openxmlformats.org/drawingml/2006/table">
            <a:tbl>
              <a:tblPr firstRow="1" bandRow="1">
                <a:effectLst/>
                <a:tableStyleId>{5C22544A-7EE6-4342-B048-85BDC9FD1C3A}</a:tableStyleId>
              </a:tblPr>
              <a:tblGrid>
                <a:gridCol w="2016223"/>
                <a:gridCol w="936104"/>
                <a:gridCol w="936104"/>
                <a:gridCol w="936104"/>
              </a:tblGrid>
              <a:tr h="233920">
                <a:tc rowSpan="2">
                  <a:txBody>
                    <a:bodyPr/>
                    <a:lstStyle/>
                    <a:p>
                      <a:r>
                        <a:rPr lang="hr-HR" sz="1100" dirty="0" smtClean="0"/>
                        <a:t>NAZIV PRIHODA I PRIMITAKA</a:t>
                      </a:r>
                      <a:endParaRPr lang="hr-HR" sz="1100" dirty="0"/>
                    </a:p>
                  </a:txBody>
                  <a:tcPr anchor="ctr"/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hr-HR" sz="1200" dirty="0" smtClean="0"/>
                        <a:t>Godišnji izvještaj o izvršenju proračuna Zadarske županije za 2016.g.</a:t>
                      </a:r>
                      <a:endParaRPr lang="hr-HR" sz="1200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hr-HR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hr-HR" dirty="0"/>
                    </a:p>
                  </a:txBody>
                  <a:tcPr/>
                </a:tc>
              </a:tr>
              <a:tr h="373752">
                <a:tc vMerge="1">
                  <a:txBody>
                    <a:bodyPr/>
                    <a:lstStyle/>
                    <a:p>
                      <a:endParaRPr lang="hr-H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1000" b="1" dirty="0" smtClean="0">
                          <a:solidFill>
                            <a:schemeClr val="bg1"/>
                          </a:solidFill>
                        </a:rPr>
                        <a:t>Zadarska</a:t>
                      </a:r>
                      <a:r>
                        <a:rPr lang="hr-HR" sz="1000" b="1" baseline="0" dirty="0" smtClean="0">
                          <a:solidFill>
                            <a:schemeClr val="bg1"/>
                          </a:solidFill>
                        </a:rPr>
                        <a:t> županija</a:t>
                      </a:r>
                      <a:endParaRPr lang="hr-HR" sz="10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1000" b="1" dirty="0" smtClean="0">
                          <a:solidFill>
                            <a:schemeClr val="bg1"/>
                          </a:solidFill>
                        </a:rPr>
                        <a:t>Proračunski</a:t>
                      </a:r>
                      <a:r>
                        <a:rPr lang="hr-HR" sz="1000" b="1" baseline="0" dirty="0" smtClean="0">
                          <a:solidFill>
                            <a:schemeClr val="bg1"/>
                          </a:solidFill>
                        </a:rPr>
                        <a:t> korisnici</a:t>
                      </a:r>
                      <a:endParaRPr lang="hr-HR" sz="10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1000" b="1" dirty="0" smtClean="0">
                          <a:solidFill>
                            <a:schemeClr val="bg1"/>
                          </a:solidFill>
                        </a:rPr>
                        <a:t>Ukupno</a:t>
                      </a:r>
                      <a:endParaRPr lang="hr-HR" sz="10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solidFill>
                      <a:schemeClr val="tx2">
                        <a:lumMod val="60000"/>
                        <a:lumOff val="40000"/>
                      </a:schemeClr>
                    </a:solidFill>
                  </a:tcPr>
                </a:tc>
              </a:tr>
              <a:tr h="19929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900" dirty="0" smtClean="0"/>
                        <a:t>61  PRIHODI</a:t>
                      </a:r>
                      <a:r>
                        <a:rPr lang="hr-HR" sz="900" baseline="0" dirty="0" smtClean="0"/>
                        <a:t> OD POREZA</a:t>
                      </a:r>
                      <a:endParaRPr lang="hr-HR" sz="900" dirty="0" smtClean="0"/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b="0" dirty="0" smtClean="0">
                          <a:solidFill>
                            <a:schemeClr val="tx1"/>
                          </a:solidFill>
                        </a:rPr>
                        <a:t>66.238.744,21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dirty="0" smtClean="0">
                          <a:solidFill>
                            <a:schemeClr val="tx1"/>
                          </a:solidFill>
                        </a:rPr>
                        <a:t>0,00</a:t>
                      </a:r>
                      <a:endParaRPr lang="hr-HR" sz="9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900" b="1" dirty="0" smtClean="0">
                          <a:solidFill>
                            <a:schemeClr val="tx1"/>
                          </a:solidFill>
                        </a:rPr>
                        <a:t>66.238.744,21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19929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900" dirty="0" smtClean="0"/>
                        <a:t>63  POMOĆI</a:t>
                      </a:r>
                      <a:r>
                        <a:rPr lang="hr-HR" sz="900" baseline="0" dirty="0" smtClean="0"/>
                        <a:t> IZ INOZEMSTVA</a:t>
                      </a:r>
                      <a:endParaRPr lang="hr-HR" sz="900" dirty="0" smtClean="0"/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dirty="0" smtClean="0">
                          <a:solidFill>
                            <a:schemeClr val="tx1"/>
                          </a:solidFill>
                        </a:rPr>
                        <a:t>93.027.644,07</a:t>
                      </a:r>
                      <a:endParaRPr lang="hr-HR" sz="9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dirty="0" smtClean="0">
                          <a:solidFill>
                            <a:schemeClr val="tx1"/>
                          </a:solidFill>
                        </a:rPr>
                        <a:t>24.682.840,42</a:t>
                      </a:r>
                      <a:endParaRPr lang="hr-HR" sz="9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b="1" dirty="0" smtClean="0">
                          <a:solidFill>
                            <a:schemeClr val="tx1"/>
                          </a:solidFill>
                        </a:rPr>
                        <a:t>117.710.484,49</a:t>
                      </a:r>
                      <a:endParaRPr lang="hr-HR" sz="9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19929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900" dirty="0" smtClean="0"/>
                        <a:t>64  PRIHODI OD IMOVINE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b="0" dirty="0" smtClean="0"/>
                        <a:t>10.521.728,23</a:t>
                      </a:r>
                      <a:endParaRPr lang="hr-HR" sz="900" b="0" dirty="0"/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dirty="0" smtClean="0"/>
                        <a:t>370.134,66</a:t>
                      </a:r>
                      <a:endParaRPr lang="hr-HR" sz="900" dirty="0"/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900" b="1" dirty="0" smtClean="0"/>
                        <a:t>10.891.862,89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199298">
                <a:tc>
                  <a:txBody>
                    <a:bodyPr/>
                    <a:lstStyle/>
                    <a:p>
                      <a:pPr marL="228600" indent="-228600">
                        <a:buNone/>
                      </a:pPr>
                      <a:r>
                        <a:rPr lang="hr-HR" sz="900" dirty="0" smtClean="0"/>
                        <a:t>65  PRIHODI OD UPRAVNIH</a:t>
                      </a:r>
                      <a:r>
                        <a:rPr lang="hr-HR" sz="900" baseline="0" dirty="0" smtClean="0"/>
                        <a:t> I</a:t>
                      </a:r>
                    </a:p>
                    <a:p>
                      <a:pPr marL="228600" indent="-228600">
                        <a:buNone/>
                      </a:pPr>
                      <a:r>
                        <a:rPr lang="hr-HR" sz="900" dirty="0" smtClean="0"/>
                        <a:t>       </a:t>
                      </a:r>
                      <a:r>
                        <a:rPr lang="hr-HR" sz="900" baseline="0" dirty="0" smtClean="0"/>
                        <a:t>ADMIN. PRISTOJBI</a:t>
                      </a:r>
                      <a:endParaRPr lang="hr-HR" sz="900" dirty="0" smtClean="0"/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dirty="0" smtClean="0"/>
                        <a:t>10.721.340,65</a:t>
                      </a:r>
                      <a:endParaRPr lang="hr-HR" sz="900" dirty="0"/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dirty="0" smtClean="0"/>
                        <a:t>59.836.956,89</a:t>
                      </a:r>
                      <a:endParaRPr lang="hr-HR" sz="900" dirty="0"/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b="1" dirty="0" smtClean="0"/>
                        <a:t>70.588.213,91</a:t>
                      </a:r>
                      <a:endParaRPr lang="hr-HR" sz="900" b="1" dirty="0"/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23860">
                <a:tc>
                  <a:txBody>
                    <a:bodyPr/>
                    <a:lstStyle/>
                    <a:p>
                      <a:pPr marL="228600" indent="-228600">
                        <a:buNone/>
                      </a:pPr>
                      <a:r>
                        <a:rPr lang="hr-HR" sz="900" dirty="0" smtClean="0"/>
                        <a:t>66  PRIHODI OD PRODAJE  PROIZV.</a:t>
                      </a:r>
                      <a:r>
                        <a:rPr lang="hr-HR" sz="900" baseline="0" dirty="0" smtClean="0"/>
                        <a:t>    </a:t>
                      </a:r>
                    </a:p>
                    <a:p>
                      <a:pPr marL="228600" indent="-228600">
                        <a:buNone/>
                      </a:pPr>
                      <a:r>
                        <a:rPr lang="hr-HR" sz="900" dirty="0" smtClean="0"/>
                        <a:t>       </a:t>
                      </a:r>
                      <a:r>
                        <a:rPr lang="hr-HR" sz="900" baseline="0" dirty="0" smtClean="0"/>
                        <a:t>I ROBE, USLUGA I DONACIJA</a:t>
                      </a:r>
                      <a:endParaRPr lang="hr-HR" sz="900" dirty="0" smtClean="0"/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dirty="0" smtClean="0"/>
                        <a:t>0,00</a:t>
                      </a:r>
                      <a:endParaRPr lang="hr-HR" sz="900" dirty="0"/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b="0" dirty="0" smtClean="0"/>
                        <a:t>56.952.426,78</a:t>
                      </a:r>
                      <a:endParaRPr lang="hr-HR" sz="900" b="0" dirty="0"/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900" b="1" dirty="0" smtClean="0"/>
                        <a:t>56.952.426,78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84928">
                <a:tc>
                  <a:txBody>
                    <a:bodyPr/>
                    <a:lstStyle/>
                    <a:p>
                      <a:pPr marL="228600" indent="-228600">
                        <a:buNone/>
                      </a:pPr>
                      <a:r>
                        <a:rPr lang="hr-HR" sz="900" baseline="0" dirty="0" smtClean="0"/>
                        <a:t>67  PRIHODI IZ NADL. PRORAČUNA </a:t>
                      </a:r>
                      <a:r>
                        <a:rPr lang="hr-HR" sz="900" dirty="0" smtClean="0"/>
                        <a:t>I OD</a:t>
                      </a:r>
                      <a:r>
                        <a:rPr lang="hr-HR" sz="900" baseline="0" dirty="0" smtClean="0"/>
                        <a:t> </a:t>
                      </a:r>
                      <a:r>
                        <a:rPr lang="hr-HR" sz="900" dirty="0" smtClean="0"/>
                        <a:t>HZZO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dirty="0" smtClean="0"/>
                        <a:t>0,00</a:t>
                      </a:r>
                      <a:endParaRPr lang="hr-HR" sz="900" dirty="0"/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dirty="0" smtClean="0"/>
                        <a:t>406.733.198,64</a:t>
                      </a:r>
                      <a:endParaRPr lang="hr-HR" sz="900" dirty="0"/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b="1" dirty="0" smtClean="0"/>
                        <a:t>406.733.198,64</a:t>
                      </a:r>
                      <a:endParaRPr lang="hr-HR" sz="900" b="1" dirty="0"/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199298">
                <a:tc>
                  <a:txBody>
                    <a:bodyPr/>
                    <a:lstStyle/>
                    <a:p>
                      <a:pPr marL="228600" indent="-228600">
                        <a:buNone/>
                      </a:pPr>
                      <a:r>
                        <a:rPr lang="hr-HR" sz="900" dirty="0" smtClean="0"/>
                        <a:t>68  KAZNE, UPRAVNE</a:t>
                      </a:r>
                      <a:r>
                        <a:rPr lang="hr-HR" sz="900" baseline="0" dirty="0" smtClean="0"/>
                        <a:t> MJERE I OSTALI PRIHODI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dirty="0" smtClean="0"/>
                        <a:t>148.439,77</a:t>
                      </a:r>
                      <a:endParaRPr lang="hr-HR" sz="900" dirty="0"/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dirty="0" smtClean="0"/>
                        <a:t>431.811,42</a:t>
                      </a:r>
                      <a:endParaRPr lang="hr-HR" sz="900" dirty="0"/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900" b="1" dirty="0" smtClean="0"/>
                        <a:t>580.251,19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23860">
                <a:tc>
                  <a:txBody>
                    <a:bodyPr/>
                    <a:lstStyle/>
                    <a:p>
                      <a:pPr marL="228600" indent="-228600">
                        <a:buNone/>
                      </a:pPr>
                      <a:r>
                        <a:rPr lang="hr-HR" sz="900" dirty="0" smtClean="0"/>
                        <a:t>72  PRIHODI OD PRODAJE</a:t>
                      </a:r>
                    </a:p>
                    <a:p>
                      <a:pPr marL="228600" indent="-228600">
                        <a:buNone/>
                      </a:pPr>
                      <a:r>
                        <a:rPr lang="hr-HR" sz="900" dirty="0" smtClean="0"/>
                        <a:t>       PROIZVEDENE</a:t>
                      </a:r>
                      <a:r>
                        <a:rPr lang="hr-HR" sz="900" baseline="0" dirty="0" smtClean="0"/>
                        <a:t> DUG. IMOVINE</a:t>
                      </a:r>
                      <a:endParaRPr lang="hr-HR" sz="900" dirty="0"/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dirty="0" smtClean="0"/>
                        <a:t>800.775,34</a:t>
                      </a:r>
                      <a:endParaRPr lang="hr-HR" sz="900" dirty="0"/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dirty="0" smtClean="0"/>
                        <a:t>227.453,74</a:t>
                      </a:r>
                      <a:endParaRPr lang="hr-HR" sz="900" dirty="0"/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b="1" dirty="0" smtClean="0"/>
                        <a:t>1.028.229,28</a:t>
                      </a:r>
                      <a:endParaRPr lang="hr-HR" sz="900" b="1" dirty="0"/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323860">
                <a:tc>
                  <a:txBody>
                    <a:bodyPr/>
                    <a:lstStyle/>
                    <a:p>
                      <a:pPr marL="228600" indent="-228600">
                        <a:buNone/>
                      </a:pPr>
                      <a:r>
                        <a:rPr lang="hr-HR" sz="900" dirty="0" smtClean="0"/>
                        <a:t>81  PRIMLJENI POVRATI GLAVNICA</a:t>
                      </a:r>
                    </a:p>
                    <a:p>
                      <a:pPr marL="228600" indent="-228600">
                        <a:buNone/>
                      </a:pPr>
                      <a:r>
                        <a:rPr lang="hr-HR" sz="900" dirty="0" smtClean="0"/>
                        <a:t>       DANIH ZAJMOVA I DEPOZITA</a:t>
                      </a:r>
                      <a:endParaRPr lang="hr-HR" sz="900" dirty="0"/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dirty="0" smtClean="0"/>
                        <a:t>3.185.376,78</a:t>
                      </a:r>
                      <a:endParaRPr lang="hr-HR" sz="900" dirty="0"/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dirty="0" smtClean="0"/>
                        <a:t>0,00</a:t>
                      </a:r>
                      <a:endParaRPr lang="hr-HR" sz="900" dirty="0"/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b="1" dirty="0" smtClean="0"/>
                        <a:t>3.185.376,78</a:t>
                      </a:r>
                      <a:endParaRPr lang="hr-HR" sz="900" b="1" dirty="0"/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199298">
                <a:tc>
                  <a:txBody>
                    <a:bodyPr/>
                    <a:lstStyle/>
                    <a:p>
                      <a:r>
                        <a:rPr lang="hr-HR" sz="900" dirty="0" smtClean="0"/>
                        <a:t>84  PRIMICI OD ZADUŽIVANJA</a:t>
                      </a:r>
                      <a:endParaRPr lang="hr-HR" sz="900" dirty="0"/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dirty="0" smtClean="0"/>
                        <a:t>0,00</a:t>
                      </a: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dirty="0" smtClean="0"/>
                        <a:t>0,00</a:t>
                      </a:r>
                      <a:endParaRPr lang="hr-HR" sz="900" dirty="0"/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b="1" dirty="0" smtClean="0"/>
                        <a:t>0,00</a:t>
                      </a:r>
                      <a:endParaRPr lang="hr-HR" sz="900" b="1" dirty="0"/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199298">
                <a:tc>
                  <a:txBody>
                    <a:bodyPr/>
                    <a:lstStyle/>
                    <a:p>
                      <a:pPr marL="228600" indent="-228600">
                        <a:buNone/>
                      </a:pPr>
                      <a:r>
                        <a:rPr lang="hr-HR" sz="900" dirty="0" smtClean="0">
                          <a:solidFill>
                            <a:schemeClr val="tx1"/>
                          </a:solidFill>
                        </a:rPr>
                        <a:t>92  REZULTAT POSLOVANJA IZ</a:t>
                      </a:r>
                    </a:p>
                    <a:p>
                      <a:pPr marL="228600" indent="-228600">
                        <a:buNone/>
                      </a:pPr>
                      <a:r>
                        <a:rPr lang="hr-HR" sz="900" dirty="0" smtClean="0">
                          <a:solidFill>
                            <a:schemeClr val="tx1"/>
                          </a:solidFill>
                        </a:rPr>
                        <a:t>     </a:t>
                      </a:r>
                      <a:r>
                        <a:rPr lang="hr-HR" sz="900" baseline="0" dirty="0" smtClean="0">
                          <a:solidFill>
                            <a:schemeClr val="tx1"/>
                          </a:solidFill>
                        </a:rPr>
                        <a:t>  PRETHODNE GODINE</a:t>
                      </a:r>
                      <a:endParaRPr lang="hr-HR" sz="9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dirty="0" smtClean="0"/>
                        <a:t>4.797.319,74</a:t>
                      </a:r>
                      <a:endParaRPr lang="hr-HR" sz="900" dirty="0"/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dirty="0" smtClean="0"/>
                        <a:t>13.488.279,23</a:t>
                      </a:r>
                      <a:endParaRPr lang="hr-HR" sz="900" dirty="0"/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b="1" dirty="0" smtClean="0"/>
                        <a:t>18.285.598,97</a:t>
                      </a:r>
                      <a:endParaRPr lang="hr-HR" sz="900" b="1" dirty="0"/>
                    </a:p>
                  </a:txBody>
                  <a:tcPr anchor="ctr"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</a:tr>
              <a:tr h="284928">
                <a:tc>
                  <a:txBody>
                    <a:bodyPr/>
                    <a:lstStyle/>
                    <a:p>
                      <a:r>
                        <a:rPr lang="hr-HR" sz="900" b="1" dirty="0" smtClean="0"/>
                        <a:t>SVEUKUPNO RASPOLOŽIVA SREDSTVA</a:t>
                      </a:r>
                      <a:endParaRPr lang="hr-HR" sz="900" b="1" dirty="0"/>
                    </a:p>
                  </a:txBody>
                  <a:tcPr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b="1" dirty="0" smtClean="0">
                          <a:solidFill>
                            <a:schemeClr val="tx1"/>
                          </a:solidFill>
                        </a:rPr>
                        <a:t>189.471.285,36</a:t>
                      </a:r>
                      <a:endParaRPr lang="hr-HR" sz="9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b="1" dirty="0" smtClean="0">
                          <a:solidFill>
                            <a:schemeClr val="tx1"/>
                          </a:solidFill>
                        </a:rPr>
                        <a:t>562.723.101,78</a:t>
                      </a:r>
                      <a:endParaRPr lang="hr-HR" sz="9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b="1" dirty="0" smtClean="0"/>
                        <a:t>752.194.357,14</a:t>
                      </a:r>
                      <a:endParaRPr lang="hr-HR" sz="900" b="1" dirty="0"/>
                    </a:p>
                  </a:txBody>
                  <a:tcPr anchor="ctr">
                    <a:solidFill>
                      <a:schemeClr val="tx2">
                        <a:lumMod val="40000"/>
                        <a:lumOff val="60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5" name="Slika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8424" y="528288"/>
            <a:ext cx="504056" cy="633001"/>
          </a:xfrm>
          <a:prstGeom prst="rect">
            <a:avLst/>
          </a:prstGeom>
        </p:spPr>
      </p:pic>
      <p:sp>
        <p:nvSpPr>
          <p:cNvPr id="6" name="TextBox 12"/>
          <p:cNvSpPr txBox="1"/>
          <p:nvPr/>
        </p:nvSpPr>
        <p:spPr>
          <a:xfrm>
            <a:off x="7524328" y="116632"/>
            <a:ext cx="14973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Zadarska 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graphicFrame>
        <p:nvGraphicFramePr>
          <p:cNvPr id="8" name="Rezervirano mjesto sadržaja 3"/>
          <p:cNvGraphicFramePr>
            <a:graphicFrameLocks/>
          </p:cNvGraphicFramePr>
          <p:nvPr>
            <p:extLst>
              <p:ext uri="{D42A27DB-BD31-4B8C-83A1-F6EECF244321}">
                <p14:modId xmlns="" xmlns:p14="http://schemas.microsoft.com/office/powerpoint/2010/main" val="2142549233"/>
              </p:ext>
            </p:extLst>
          </p:nvPr>
        </p:nvGraphicFramePr>
        <p:xfrm>
          <a:off x="5220072" y="2132856"/>
          <a:ext cx="4392488" cy="417646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9" name="Naslov 1"/>
          <p:cNvSpPr txBox="1">
            <a:spLocks/>
          </p:cNvSpPr>
          <p:nvPr/>
        </p:nvSpPr>
        <p:spPr>
          <a:xfrm>
            <a:off x="5292080" y="1412776"/>
            <a:ext cx="3851920" cy="63408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11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Grafikon 2.</a:t>
            </a:r>
            <a:r>
              <a:rPr kumimoji="0" lang="hr-HR" sz="11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11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Prikaz udjela Zadarske županije i prorač</a:t>
            </a:r>
            <a:r>
              <a:rPr lang="hr-HR" sz="1100" b="1" dirty="0" smtClean="0">
                <a:latin typeface="+mj-lt"/>
                <a:ea typeface="+mj-ea"/>
                <a:cs typeface="+mj-cs"/>
              </a:rPr>
              <a:t>unskih</a:t>
            </a:r>
            <a:r>
              <a:rPr kumimoji="0" lang="hr-HR" sz="11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lang="hr-HR" sz="1100" b="1" dirty="0" smtClean="0">
                <a:latin typeface="+mj-lt"/>
                <a:ea typeface="+mj-ea"/>
                <a:cs typeface="+mj-cs"/>
              </a:rPr>
              <a:t> </a:t>
            </a:r>
            <a:r>
              <a:rPr kumimoji="0" lang="hr-HR" sz="11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korisnika u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11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ukupnim prihodima i primicima za 2016. godinu</a:t>
            </a:r>
            <a:endParaRPr kumimoji="0" lang="hr-HR" sz="11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0" name="Pravokutnik 9"/>
          <p:cNvSpPr/>
          <p:nvPr/>
        </p:nvSpPr>
        <p:spPr>
          <a:xfrm>
            <a:off x="179512" y="1340768"/>
            <a:ext cx="4572000" cy="43088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hr-HR" sz="1100" b="1" dirty="0" smtClean="0"/>
              <a:t>Tablica 2. Odnos prihoda i primitaka Zadarske županije</a:t>
            </a:r>
            <a:br>
              <a:rPr lang="hr-HR" sz="1100" b="1" dirty="0" smtClean="0"/>
            </a:br>
            <a:r>
              <a:rPr lang="hr-HR" sz="1100" b="1" dirty="0" smtClean="0"/>
              <a:t>                  i proračunskih korisnika</a:t>
            </a:r>
            <a:endParaRPr lang="hr-HR" sz="1100" dirty="0"/>
          </a:p>
        </p:txBody>
      </p:sp>
      <p:sp>
        <p:nvSpPr>
          <p:cNvPr id="11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 smtClean="0">
                <a:solidFill>
                  <a:srgbClr val="002060"/>
                </a:solidFill>
                <a:latin typeface="Gabriola" panose="04040605051002020D02" pitchFamily="82" charset="0"/>
              </a:rPr>
              <a:t>Upravni odjel za proračun i financije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</p:spTree>
    <p:extLst>
      <p:ext uri="{BB962C8B-B14F-4D97-AF65-F5344CB8AC3E}">
        <p14:creationId xmlns="" xmlns:p14="http://schemas.microsoft.com/office/powerpoint/2010/main" val="2067872783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179512" y="332656"/>
            <a:ext cx="7067128" cy="490066"/>
          </a:xfrm>
        </p:spPr>
        <p:txBody>
          <a:bodyPr>
            <a:noAutofit/>
          </a:bodyPr>
          <a:lstStyle/>
          <a:p>
            <a:pPr algn="l"/>
            <a:r>
              <a:rPr lang="hr-HR" sz="2400" b="1" dirty="0" smtClean="0"/>
              <a:t>Rashodi i izdaci Zadarske županije i proračunskih korisnika</a:t>
            </a:r>
            <a:endParaRPr lang="hr-HR" sz="2400" b="1" dirty="0"/>
          </a:p>
        </p:txBody>
      </p:sp>
      <p:graphicFrame>
        <p:nvGraphicFramePr>
          <p:cNvPr id="4" name="Rezervirano mjesto sadržaja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1705703184"/>
              </p:ext>
            </p:extLst>
          </p:nvPr>
        </p:nvGraphicFramePr>
        <p:xfrm>
          <a:off x="179513" y="1844824"/>
          <a:ext cx="4824535" cy="3825240"/>
        </p:xfrm>
        <a:graphic>
          <a:graphicData uri="http://schemas.openxmlformats.org/drawingml/2006/table">
            <a:tbl>
              <a:tblPr firstRow="1" bandRow="1">
                <a:effectLst/>
                <a:tableStyleId>{5C22544A-7EE6-4342-B048-85BDC9FD1C3A}</a:tableStyleId>
              </a:tblPr>
              <a:tblGrid>
                <a:gridCol w="2016223"/>
                <a:gridCol w="936104"/>
                <a:gridCol w="936104"/>
                <a:gridCol w="936104"/>
              </a:tblGrid>
              <a:tr h="233920">
                <a:tc rowSpan="2">
                  <a:txBody>
                    <a:bodyPr/>
                    <a:lstStyle/>
                    <a:p>
                      <a:r>
                        <a:rPr lang="hr-HR" sz="1100" dirty="0" smtClean="0"/>
                        <a:t>NAZIV RASHODA I IZDATAKA</a:t>
                      </a:r>
                      <a:endParaRPr lang="hr-HR" sz="1100" dirty="0"/>
                    </a:p>
                  </a:txBody>
                  <a:tcPr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hr-HR" sz="1200" dirty="0" smtClean="0"/>
                        <a:t>Godišnji izvještaj o izvršenju proračuna Zadarske županije za 2016.g.</a:t>
                      </a:r>
                      <a:endParaRPr lang="hr-HR" sz="1200" dirty="0"/>
                    </a:p>
                  </a:txBody>
                  <a:tcPr>
                    <a:solidFill>
                      <a:schemeClr val="accent2">
                        <a:lumMod val="7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hr-HR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hr-HR" dirty="0"/>
                    </a:p>
                  </a:txBody>
                  <a:tcPr/>
                </a:tc>
              </a:tr>
              <a:tr h="229736">
                <a:tc vMerge="1">
                  <a:txBody>
                    <a:bodyPr/>
                    <a:lstStyle/>
                    <a:p>
                      <a:endParaRPr lang="hr-H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1000" b="1" dirty="0" smtClean="0">
                          <a:solidFill>
                            <a:schemeClr val="bg1"/>
                          </a:solidFill>
                        </a:rPr>
                        <a:t>Zadarska</a:t>
                      </a:r>
                      <a:r>
                        <a:rPr lang="hr-HR" sz="1000" b="1" baseline="0" dirty="0" smtClean="0">
                          <a:solidFill>
                            <a:schemeClr val="bg1"/>
                          </a:solidFill>
                        </a:rPr>
                        <a:t> županija</a:t>
                      </a:r>
                      <a:endParaRPr lang="hr-HR" sz="10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1000" b="1" dirty="0" smtClean="0">
                          <a:solidFill>
                            <a:schemeClr val="bg1"/>
                          </a:solidFill>
                        </a:rPr>
                        <a:t>Proračunski</a:t>
                      </a:r>
                      <a:r>
                        <a:rPr lang="hr-HR" sz="1000" b="1" baseline="0" dirty="0" smtClean="0">
                          <a:solidFill>
                            <a:schemeClr val="bg1"/>
                          </a:solidFill>
                        </a:rPr>
                        <a:t> korisnici</a:t>
                      </a:r>
                      <a:endParaRPr lang="hr-HR" sz="1000" b="1" dirty="0">
                        <a:solidFill>
                          <a:schemeClr val="bg1"/>
                        </a:solidFill>
                      </a:endParaRPr>
                    </a:p>
                  </a:txBody>
                  <a:tcPr>
                    <a:solidFill>
                      <a:schemeClr val="accent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hr-HR" sz="1000" b="1" dirty="0" smtClean="0">
                          <a:solidFill>
                            <a:schemeClr val="bg1"/>
                          </a:solidFill>
                        </a:rPr>
                        <a:t>Ukupno</a:t>
                      </a:r>
                      <a:endParaRPr lang="hr-HR" sz="1000" b="1" dirty="0">
                        <a:solidFill>
                          <a:schemeClr val="bg1"/>
                        </a:solidFill>
                      </a:endParaRPr>
                    </a:p>
                  </a:txBody>
                  <a:tcPr anchor="ctr">
                    <a:solidFill>
                      <a:schemeClr val="accent2">
                        <a:lumMod val="75000"/>
                      </a:schemeClr>
                    </a:solidFill>
                  </a:tcPr>
                </a:tc>
              </a:tr>
              <a:tr h="19929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900" dirty="0" smtClean="0"/>
                        <a:t>31 RASHODI ZA ZAPOSLENE</a:t>
                      </a:r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dirty="0" smtClean="0">
                          <a:solidFill>
                            <a:schemeClr val="tx1"/>
                          </a:solidFill>
                        </a:rPr>
                        <a:t>32.227.728,87</a:t>
                      </a:r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dirty="0" smtClean="0">
                          <a:solidFill>
                            <a:schemeClr val="tx1"/>
                          </a:solidFill>
                        </a:rPr>
                        <a:t>312.538.301,66</a:t>
                      </a:r>
                      <a:endParaRPr lang="hr-HR" sz="9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900" b="1" dirty="0" smtClean="0">
                          <a:solidFill>
                            <a:schemeClr val="tx1"/>
                          </a:solidFill>
                        </a:rPr>
                        <a:t>344.766.030,53</a:t>
                      </a:r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19929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900" dirty="0" smtClean="0"/>
                        <a:t>32 MATERIJALNI RASHODI</a:t>
                      </a:r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dirty="0" smtClean="0">
                          <a:solidFill>
                            <a:schemeClr val="tx1"/>
                          </a:solidFill>
                        </a:rPr>
                        <a:t>73.152.514,83</a:t>
                      </a:r>
                      <a:endParaRPr lang="hr-HR" sz="9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dirty="0" smtClean="0">
                          <a:solidFill>
                            <a:schemeClr val="tx1"/>
                          </a:solidFill>
                        </a:rPr>
                        <a:t>214.416.173,19</a:t>
                      </a:r>
                      <a:endParaRPr lang="hr-HR" sz="90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b="1" smtClean="0">
                          <a:solidFill>
                            <a:schemeClr val="tx1"/>
                          </a:solidFill>
                        </a:rPr>
                        <a:t>287.568.688,02</a:t>
                      </a:r>
                      <a:endParaRPr lang="hr-HR" sz="9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199298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900" dirty="0" smtClean="0"/>
                        <a:t>34 FINANCIJSKI RASHODI</a:t>
                      </a:r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dirty="0" smtClean="0"/>
                        <a:t>807.209,38</a:t>
                      </a:r>
                      <a:endParaRPr lang="hr-HR" sz="900" dirty="0"/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dirty="0" smtClean="0"/>
                        <a:t>483.624,03</a:t>
                      </a:r>
                      <a:endParaRPr lang="hr-HR" sz="900" dirty="0"/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900" b="1" dirty="0" smtClean="0"/>
                        <a:t>1.290.833,41</a:t>
                      </a:r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199298">
                <a:tc>
                  <a:txBody>
                    <a:bodyPr/>
                    <a:lstStyle/>
                    <a:p>
                      <a:pPr marL="228600" indent="-228600">
                        <a:buNone/>
                      </a:pPr>
                      <a:r>
                        <a:rPr lang="hr-HR" sz="900" dirty="0" smtClean="0"/>
                        <a:t>35 SUBVENCIJE</a:t>
                      </a:r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dirty="0" smtClean="0"/>
                        <a:t>2.567.885,97</a:t>
                      </a:r>
                      <a:endParaRPr lang="hr-HR" sz="900" dirty="0"/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dirty="0" smtClean="0"/>
                        <a:t>0,00</a:t>
                      </a:r>
                      <a:endParaRPr lang="hr-HR" sz="900" dirty="0"/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b="1" dirty="0" smtClean="0"/>
                        <a:t>2.567.885,97</a:t>
                      </a:r>
                      <a:endParaRPr lang="hr-HR" sz="900" b="1" dirty="0"/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323860">
                <a:tc>
                  <a:txBody>
                    <a:bodyPr/>
                    <a:lstStyle/>
                    <a:p>
                      <a:pPr marL="228600" indent="-228600">
                        <a:buNone/>
                      </a:pPr>
                      <a:r>
                        <a:rPr lang="hr-HR" sz="900" dirty="0" smtClean="0"/>
                        <a:t>36 POMOĆI DANE U INOZEMSTVO</a:t>
                      </a:r>
                    </a:p>
                    <a:p>
                      <a:pPr marL="228600" indent="-228600">
                        <a:buNone/>
                      </a:pPr>
                      <a:r>
                        <a:rPr lang="hr-HR" sz="900" baseline="0" dirty="0" smtClean="0"/>
                        <a:t> </a:t>
                      </a:r>
                      <a:r>
                        <a:rPr lang="hr-HR" sz="900" dirty="0" smtClean="0"/>
                        <a:t>UNUTAR OPĆEG PRORAČUNA</a:t>
                      </a:r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dirty="0" smtClean="0"/>
                        <a:t>11.953.844,03</a:t>
                      </a:r>
                      <a:endParaRPr lang="hr-HR" sz="900" dirty="0"/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dirty="0" smtClean="0"/>
                        <a:t>0,00</a:t>
                      </a:r>
                      <a:endParaRPr lang="hr-HR" sz="900" dirty="0"/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900" b="1" dirty="0" smtClean="0"/>
                        <a:t>11.953.844,03</a:t>
                      </a:r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284928">
                <a:tc>
                  <a:txBody>
                    <a:bodyPr/>
                    <a:lstStyle/>
                    <a:p>
                      <a:pPr marL="228600" indent="-228600">
                        <a:buNone/>
                      </a:pPr>
                      <a:r>
                        <a:rPr lang="hr-HR" sz="900" dirty="0" smtClean="0"/>
                        <a:t>37 NAKNADE</a:t>
                      </a:r>
                      <a:r>
                        <a:rPr lang="hr-HR" sz="900" baseline="0" dirty="0" smtClean="0"/>
                        <a:t> GRAĐANIMA I</a:t>
                      </a:r>
                    </a:p>
                    <a:p>
                      <a:pPr marL="228600" indent="-228600">
                        <a:buNone/>
                      </a:pPr>
                      <a:r>
                        <a:rPr lang="hr-HR" sz="900" baseline="0" dirty="0" smtClean="0"/>
                        <a:t> KUĆANSTVIMA IZ PRORAČUNA</a:t>
                      </a:r>
                      <a:endParaRPr lang="hr-HR" sz="900" dirty="0" smtClean="0"/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dirty="0" smtClean="0"/>
                        <a:t>14.062.827,31</a:t>
                      </a:r>
                      <a:endParaRPr lang="hr-HR" sz="900" dirty="0"/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dirty="0" smtClean="0"/>
                        <a:t>223.590,00</a:t>
                      </a:r>
                      <a:endParaRPr lang="hr-HR" sz="900" dirty="0"/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b="1" dirty="0" smtClean="0"/>
                        <a:t>14.286.417,31</a:t>
                      </a:r>
                      <a:endParaRPr lang="hr-HR" sz="900" b="1" dirty="0"/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199298">
                <a:tc>
                  <a:txBody>
                    <a:bodyPr/>
                    <a:lstStyle/>
                    <a:p>
                      <a:pPr marL="228600" indent="-228600">
                        <a:buNone/>
                      </a:pPr>
                      <a:r>
                        <a:rPr lang="hr-HR" sz="900" baseline="0" dirty="0" smtClean="0"/>
                        <a:t>38 OSTALI RASHODI</a:t>
                      </a:r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dirty="0" smtClean="0"/>
                        <a:t>20.998.526,24</a:t>
                      </a:r>
                      <a:endParaRPr lang="hr-HR" sz="900" dirty="0"/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dirty="0" smtClean="0"/>
                        <a:t>1.627.079,56</a:t>
                      </a:r>
                      <a:endParaRPr lang="hr-HR" sz="900" dirty="0"/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hr-HR" sz="900" b="1" dirty="0" smtClean="0"/>
                        <a:t>22.625.605,80</a:t>
                      </a:r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323860">
                <a:tc>
                  <a:txBody>
                    <a:bodyPr/>
                    <a:lstStyle/>
                    <a:p>
                      <a:pPr marL="228600" indent="-228600">
                        <a:buNone/>
                      </a:pPr>
                      <a:r>
                        <a:rPr lang="hr-HR" sz="900" dirty="0" smtClean="0"/>
                        <a:t>41 RASHODI ZA NABAVU </a:t>
                      </a:r>
                    </a:p>
                    <a:p>
                      <a:pPr marL="228600" indent="-228600">
                        <a:buNone/>
                      </a:pPr>
                      <a:r>
                        <a:rPr lang="hr-HR" sz="900" dirty="0" smtClean="0"/>
                        <a:t>NEPROIZVEDENE IMOVINE</a:t>
                      </a:r>
                      <a:endParaRPr lang="hr-HR" sz="900" dirty="0"/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dirty="0" smtClean="0"/>
                        <a:t>27.500,00</a:t>
                      </a:r>
                      <a:endParaRPr lang="hr-HR" sz="900" dirty="0"/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dirty="0" smtClean="0"/>
                        <a:t>41.121,00</a:t>
                      </a:r>
                      <a:endParaRPr lang="hr-HR" sz="900" dirty="0"/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b="1" dirty="0" smtClean="0"/>
                        <a:t>68.621,00</a:t>
                      </a:r>
                      <a:endParaRPr lang="hr-HR" sz="900" b="1" dirty="0"/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199298">
                <a:tc>
                  <a:txBody>
                    <a:bodyPr/>
                    <a:lstStyle/>
                    <a:p>
                      <a:r>
                        <a:rPr lang="hr-HR" sz="900" dirty="0" smtClean="0"/>
                        <a:t>42 RASHODI ZA NABAVU PROIZVEDENE DUGOTRAJNE IMOVINE</a:t>
                      </a:r>
                      <a:endParaRPr lang="hr-HR" sz="900" dirty="0"/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dirty="0" smtClean="0"/>
                        <a:t>20.401.041,84</a:t>
                      </a:r>
                      <a:endParaRPr lang="hr-HR" sz="900" dirty="0"/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dirty="0" smtClean="0"/>
                        <a:t>15.293.792,43</a:t>
                      </a:r>
                      <a:endParaRPr lang="hr-HR" sz="900" dirty="0"/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b="1" dirty="0" smtClean="0"/>
                        <a:t>35.694.834,27</a:t>
                      </a:r>
                      <a:endParaRPr lang="hr-HR" sz="900" b="1" dirty="0"/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  <a:tr h="199298">
                <a:tc>
                  <a:txBody>
                    <a:bodyPr/>
                    <a:lstStyle/>
                    <a:p>
                      <a:pPr marL="228600" indent="-228600">
                        <a:buNone/>
                      </a:pPr>
                      <a:r>
                        <a:rPr lang="hr-HR" sz="900" dirty="0" smtClean="0"/>
                        <a:t>45 RASHODI ZA DODATNA ULAGANJA </a:t>
                      </a:r>
                    </a:p>
                    <a:p>
                      <a:pPr marL="228600" indent="-228600">
                        <a:buNone/>
                      </a:pPr>
                      <a:r>
                        <a:rPr lang="hr-HR" sz="900" dirty="0" smtClean="0"/>
                        <a:t>NA NEFINANCIJSKU IMOVINU</a:t>
                      </a:r>
                      <a:endParaRPr lang="hr-HR" sz="900" dirty="0"/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dirty="0" smtClean="0"/>
                        <a:t>8.843.626,45</a:t>
                      </a:r>
                      <a:endParaRPr lang="hr-HR" sz="900" dirty="0"/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dirty="0" smtClean="0"/>
                        <a:t>5.380.942,34</a:t>
                      </a:r>
                      <a:endParaRPr lang="hr-HR" sz="900" dirty="0"/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b="1" dirty="0" smtClean="0"/>
                        <a:t>14.224.568,79</a:t>
                      </a:r>
                      <a:endParaRPr lang="hr-HR" sz="900" b="1" dirty="0"/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  <p:pic>
        <p:nvPicPr>
          <p:cNvPr id="5" name="Slika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8424" y="528288"/>
            <a:ext cx="504056" cy="633001"/>
          </a:xfrm>
          <a:prstGeom prst="rect">
            <a:avLst/>
          </a:prstGeom>
        </p:spPr>
      </p:pic>
      <p:sp>
        <p:nvSpPr>
          <p:cNvPr id="6" name="TextBox 12"/>
          <p:cNvSpPr txBox="1"/>
          <p:nvPr/>
        </p:nvSpPr>
        <p:spPr>
          <a:xfrm>
            <a:off x="7524328" y="116632"/>
            <a:ext cx="14973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Zadarska 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graphicFrame>
        <p:nvGraphicFramePr>
          <p:cNvPr id="8" name="Rezervirano mjesto sadržaja 3"/>
          <p:cNvGraphicFramePr>
            <a:graphicFrameLocks/>
          </p:cNvGraphicFramePr>
          <p:nvPr>
            <p:extLst>
              <p:ext uri="{D42A27DB-BD31-4B8C-83A1-F6EECF244321}">
                <p14:modId xmlns="" xmlns:p14="http://schemas.microsoft.com/office/powerpoint/2010/main" val="4117890590"/>
              </p:ext>
            </p:extLst>
          </p:nvPr>
        </p:nvGraphicFramePr>
        <p:xfrm>
          <a:off x="5220072" y="2132856"/>
          <a:ext cx="4392488" cy="417646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9" name="Naslov 1"/>
          <p:cNvSpPr txBox="1">
            <a:spLocks/>
          </p:cNvSpPr>
          <p:nvPr/>
        </p:nvSpPr>
        <p:spPr>
          <a:xfrm>
            <a:off x="5292080" y="1412776"/>
            <a:ext cx="3851920" cy="634082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11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Grafikon 2.</a:t>
            </a:r>
            <a:r>
              <a:rPr kumimoji="0" lang="hr-HR" sz="110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11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Prikaz udjela Zadarske županije i prorač</a:t>
            </a:r>
            <a:r>
              <a:rPr lang="hr-HR" sz="1100" b="1" dirty="0" smtClean="0">
                <a:latin typeface="+mj-lt"/>
                <a:ea typeface="+mj-ea"/>
                <a:cs typeface="+mj-cs"/>
              </a:rPr>
              <a:t>unskih</a:t>
            </a:r>
            <a:r>
              <a:rPr kumimoji="0" lang="hr-HR" sz="11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</a:t>
            </a:r>
            <a:r>
              <a:rPr lang="hr-HR" sz="1100" b="1" dirty="0" smtClean="0">
                <a:latin typeface="+mj-lt"/>
                <a:ea typeface="+mj-ea"/>
                <a:cs typeface="+mj-cs"/>
              </a:rPr>
              <a:t> </a:t>
            </a:r>
            <a:r>
              <a:rPr kumimoji="0" lang="hr-HR" sz="11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korisnika u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11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ukupnim rashodima i izdacima </a:t>
            </a:r>
            <a:r>
              <a:rPr lang="hr-HR" sz="1100" b="1" dirty="0" smtClean="0">
                <a:latin typeface="+mj-lt"/>
                <a:ea typeface="+mj-ea"/>
                <a:cs typeface="+mj-cs"/>
              </a:rPr>
              <a:t>Zadarske županije </a:t>
            </a:r>
            <a:r>
              <a:rPr kumimoji="0" lang="hr-HR" sz="11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za 2016. godinu</a:t>
            </a:r>
            <a:endParaRPr kumimoji="0" lang="hr-HR" sz="1100" b="1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0" name="Pravokutnik 9"/>
          <p:cNvSpPr/>
          <p:nvPr/>
        </p:nvSpPr>
        <p:spPr>
          <a:xfrm>
            <a:off x="179512" y="1340768"/>
            <a:ext cx="4572000" cy="430887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hr-HR" sz="1100" b="1" dirty="0" smtClean="0"/>
              <a:t>Tablica 2. Odnos rashoda i izdataka Zadarske županije</a:t>
            </a:r>
            <a:br>
              <a:rPr lang="hr-HR" sz="1100" b="1" dirty="0" smtClean="0"/>
            </a:br>
            <a:r>
              <a:rPr lang="hr-HR" sz="1100" b="1" dirty="0" smtClean="0"/>
              <a:t>                  i proračunskih korisnika</a:t>
            </a:r>
            <a:endParaRPr lang="hr-HR" sz="1100" dirty="0"/>
          </a:p>
        </p:txBody>
      </p:sp>
      <p:sp>
        <p:nvSpPr>
          <p:cNvPr id="11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 smtClean="0">
                <a:solidFill>
                  <a:srgbClr val="002060"/>
                </a:solidFill>
                <a:latin typeface="Gabriola" panose="04040605051002020D02" pitchFamily="82" charset="0"/>
              </a:rPr>
              <a:t>Upravni odjel za proračun i financije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graphicFrame>
        <p:nvGraphicFramePr>
          <p:cNvPr id="3" name="Tablica 2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19362295"/>
              </p:ext>
            </p:extLst>
          </p:nvPr>
        </p:nvGraphicFramePr>
        <p:xfrm>
          <a:off x="179509" y="5949280"/>
          <a:ext cx="4824535" cy="360040"/>
        </p:xfrm>
        <a:graphic>
          <a:graphicData uri="http://schemas.openxmlformats.org/drawingml/2006/table">
            <a:tbl>
              <a:tblPr firstRow="1" bandRow="1">
                <a:effectLst/>
                <a:tableStyleId>{5C22544A-7EE6-4342-B048-85BDC9FD1C3A}</a:tableStyleId>
              </a:tblPr>
              <a:tblGrid>
                <a:gridCol w="2016223"/>
                <a:gridCol w="936104"/>
                <a:gridCol w="936104"/>
                <a:gridCol w="936104"/>
              </a:tblGrid>
              <a:tr h="360040">
                <a:tc>
                  <a:txBody>
                    <a:bodyPr/>
                    <a:lstStyle/>
                    <a:p>
                      <a:r>
                        <a:rPr lang="hr-HR" sz="900" b="1" dirty="0" smtClean="0">
                          <a:solidFill>
                            <a:schemeClr val="tx1"/>
                          </a:solidFill>
                        </a:rPr>
                        <a:t>UKUPNO</a:t>
                      </a:r>
                      <a:endParaRPr lang="hr-HR" sz="9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b="1" dirty="0" smtClean="0">
                          <a:solidFill>
                            <a:schemeClr val="tx1"/>
                          </a:solidFill>
                        </a:rPr>
                        <a:t>186.450.758,58</a:t>
                      </a:r>
                      <a:endParaRPr lang="hr-HR" sz="9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b="1" dirty="0" smtClean="0">
                          <a:solidFill>
                            <a:schemeClr val="tx1"/>
                          </a:solidFill>
                        </a:rPr>
                        <a:t>550.351.379,21</a:t>
                      </a:r>
                      <a:endParaRPr lang="hr-HR" sz="9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b="1" dirty="0" smtClean="0">
                          <a:solidFill>
                            <a:schemeClr val="tx1"/>
                          </a:solidFill>
                        </a:rPr>
                        <a:t>736.802.137,69</a:t>
                      </a:r>
                      <a:endParaRPr lang="hr-HR" sz="9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accent2">
                        <a:lumMod val="60000"/>
                        <a:lumOff val="40000"/>
                      </a:schemeClr>
                    </a:solidFill>
                  </a:tcPr>
                </a:tc>
              </a:tr>
            </a:tbl>
          </a:graphicData>
        </a:graphic>
      </p:graphicFrame>
      <p:graphicFrame>
        <p:nvGraphicFramePr>
          <p:cNvPr id="7" name="Tablica 6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732044841"/>
              </p:ext>
            </p:extLst>
          </p:nvPr>
        </p:nvGraphicFramePr>
        <p:xfrm>
          <a:off x="179511" y="5650382"/>
          <a:ext cx="4824535" cy="370906"/>
        </p:xfrm>
        <a:graphic>
          <a:graphicData uri="http://schemas.openxmlformats.org/drawingml/2006/table">
            <a:tbl>
              <a:tblPr firstRow="1" bandRow="1">
                <a:effectLst/>
                <a:tableStyleId>{5C22544A-7EE6-4342-B048-85BDC9FD1C3A}</a:tableStyleId>
              </a:tblPr>
              <a:tblGrid>
                <a:gridCol w="2016223"/>
                <a:gridCol w="936104"/>
                <a:gridCol w="936104"/>
                <a:gridCol w="936104"/>
              </a:tblGrid>
              <a:tr h="370906">
                <a:tc>
                  <a:txBody>
                    <a:bodyPr/>
                    <a:lstStyle/>
                    <a:p>
                      <a:pPr marL="228600" indent="-228600">
                        <a:buNone/>
                      </a:pPr>
                      <a:r>
                        <a:rPr lang="hr-HR" sz="900" b="0" dirty="0" smtClean="0">
                          <a:solidFill>
                            <a:schemeClr val="tx1"/>
                          </a:solidFill>
                        </a:rPr>
                        <a:t>5 IZDACI  ZA FINANCIJSKU</a:t>
                      </a:r>
                      <a:r>
                        <a:rPr lang="hr-HR" sz="900" b="0" baseline="0" dirty="0" smtClean="0">
                          <a:solidFill>
                            <a:schemeClr val="tx1"/>
                          </a:solidFill>
                        </a:rPr>
                        <a:t> IMOVINU I </a:t>
                      </a:r>
                    </a:p>
                    <a:p>
                      <a:pPr marL="228600" indent="-228600">
                        <a:buNone/>
                      </a:pPr>
                      <a:r>
                        <a:rPr lang="hr-HR" sz="900" b="0" baseline="0" dirty="0" smtClean="0">
                          <a:solidFill>
                            <a:schemeClr val="tx1"/>
                          </a:solidFill>
                        </a:rPr>
                        <a:t>OTPLATU ZAJMOVA</a:t>
                      </a:r>
                      <a:endParaRPr lang="hr-HR" sz="9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b="0" dirty="0" smtClean="0">
                          <a:solidFill>
                            <a:schemeClr val="tx1"/>
                          </a:solidFill>
                        </a:rPr>
                        <a:t>1.408.053,56</a:t>
                      </a:r>
                      <a:endParaRPr lang="hr-HR" sz="9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b="0" dirty="0" smtClean="0">
                          <a:solidFill>
                            <a:schemeClr val="tx1"/>
                          </a:solidFill>
                        </a:rPr>
                        <a:t>346.755,00</a:t>
                      </a:r>
                      <a:endParaRPr lang="hr-HR" sz="9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r"/>
                      <a:r>
                        <a:rPr lang="hr-HR" sz="900" b="1" dirty="0" smtClean="0">
                          <a:solidFill>
                            <a:schemeClr val="tx1"/>
                          </a:solidFill>
                        </a:rPr>
                        <a:t>1.754.808,56</a:t>
                      </a:r>
                      <a:endParaRPr lang="hr-HR" sz="9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solidFill>
                      <a:schemeClr val="accent2">
                        <a:lumMod val="20000"/>
                        <a:lumOff val="80000"/>
                      </a:schemeClr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3661765781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467544" y="260648"/>
            <a:ext cx="8229600" cy="1143000"/>
          </a:xfrm>
        </p:spPr>
        <p:txBody>
          <a:bodyPr>
            <a:normAutofit fontScale="90000"/>
          </a:bodyPr>
          <a:lstStyle/>
          <a:p>
            <a:pPr algn="l"/>
            <a:r>
              <a:rPr lang="hr-HR" dirty="0" smtClean="0"/>
              <a:t/>
            </a:r>
            <a:br>
              <a:rPr lang="hr-HR" dirty="0" smtClean="0"/>
            </a:br>
            <a:r>
              <a:rPr lang="hr-HR" dirty="0" smtClean="0"/>
              <a:t/>
            </a:r>
            <a:br>
              <a:rPr lang="hr-HR" dirty="0" smtClean="0"/>
            </a:br>
            <a:endParaRPr lang="hr-HR" dirty="0"/>
          </a:p>
        </p:txBody>
      </p:sp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r-HR" dirty="0"/>
          </a:p>
        </p:txBody>
      </p:sp>
      <p:sp>
        <p:nvSpPr>
          <p:cNvPr id="13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 smtClean="0">
                <a:solidFill>
                  <a:srgbClr val="002060"/>
                </a:solidFill>
                <a:latin typeface="Gabriola" panose="04040605051002020D02" pitchFamily="82" charset="0"/>
              </a:rPr>
              <a:t>Upravni odjel za proračun i financije</a:t>
            </a:r>
            <a:endParaRPr lang="en-US" b="1" u="sng" dirty="0" smtClean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graphicFrame>
        <p:nvGraphicFramePr>
          <p:cNvPr id="15" name="Table 14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1957315680"/>
              </p:ext>
            </p:extLst>
          </p:nvPr>
        </p:nvGraphicFramePr>
        <p:xfrm>
          <a:off x="215041" y="1683156"/>
          <a:ext cx="4176463" cy="3258011"/>
        </p:xfrm>
        <a:graphic>
          <a:graphicData uri="http://schemas.openxmlformats.org/drawingml/2006/table">
            <a:tbl>
              <a:tblPr>
                <a:effectLst/>
                <a:tableStyleId>{8799B23B-EC83-4686-B30A-512413B5E67A}</a:tableStyleId>
              </a:tblPr>
              <a:tblGrid>
                <a:gridCol w="216960"/>
                <a:gridCol w="1331687"/>
                <a:gridCol w="1039584"/>
                <a:gridCol w="941175"/>
                <a:gridCol w="647057"/>
              </a:tblGrid>
              <a:tr h="402725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u="none" strike="noStrike" dirty="0"/>
                        <a:t>RB</a:t>
                      </a:r>
                      <a:endParaRPr lang="en-US" sz="800" b="1" i="0" u="none" strike="noStrike" dirty="0">
                        <a:solidFill>
                          <a:srgbClr val="FFFFF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2CB9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u="none" strike="noStrike" dirty="0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Upravni odjeli</a:t>
                      </a:r>
                      <a:endParaRPr lang="en-US" sz="800" b="1" i="0" u="none" strike="noStrike" dirty="0">
                        <a:solidFill>
                          <a:schemeClr val="bg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67A5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u="none" strike="noStrike" dirty="0" smtClean="0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Plan </a:t>
                      </a:r>
                      <a:r>
                        <a:rPr lang="en-US" sz="800" b="1" u="none" strike="noStrike" dirty="0" err="1" smtClean="0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za</a:t>
                      </a:r>
                      <a:r>
                        <a:rPr lang="en-US" sz="800" b="1" u="none" strike="noStrike" dirty="0" smtClean="0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 201</a:t>
                      </a:r>
                      <a:r>
                        <a:rPr lang="hr-HR" sz="800" b="1" u="none" strike="noStrike" dirty="0" smtClean="0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6</a:t>
                      </a:r>
                      <a:r>
                        <a:rPr lang="en-US" sz="800" b="1" u="none" strike="noStrike" dirty="0" smtClean="0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.</a:t>
                      </a:r>
                      <a:endParaRPr lang="en-US" sz="800" b="1" i="0" u="none" strike="noStrike" dirty="0">
                        <a:solidFill>
                          <a:schemeClr val="bg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67A5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u="none" strike="noStrike" dirty="0" err="1" smtClean="0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Izvršenje</a:t>
                      </a:r>
                      <a:r>
                        <a:rPr lang="hr-HR" sz="800" b="1" u="none" strike="noStrike" baseline="0" dirty="0" smtClean="0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800" b="1" u="none" strike="noStrike" dirty="0" smtClean="0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201</a:t>
                      </a:r>
                      <a:r>
                        <a:rPr lang="hr-HR" sz="800" b="1" u="none" strike="noStrike" dirty="0" smtClean="0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6</a:t>
                      </a:r>
                      <a:r>
                        <a:rPr lang="en-US" sz="800" b="1" u="none" strike="noStrike" dirty="0" smtClean="0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.</a:t>
                      </a:r>
                      <a:endParaRPr lang="en-US" sz="800" b="1" i="0" u="none" strike="noStrike" dirty="0">
                        <a:solidFill>
                          <a:schemeClr val="bg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67A5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u="none" strike="noStrike" dirty="0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Indeks</a:t>
                      </a:r>
                      <a:endParaRPr lang="en-US" sz="800" b="1" i="0" u="none" strike="noStrike" dirty="0">
                        <a:solidFill>
                          <a:schemeClr val="bg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67A5F"/>
                    </a:solidFill>
                  </a:tcPr>
                </a:tc>
              </a:tr>
              <a:tr h="274612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u="none" strike="noStrike" dirty="0" smtClean="0"/>
                        <a:t>  </a:t>
                      </a:r>
                      <a:r>
                        <a:rPr lang="en-US" sz="800" u="none" strike="noStrike" dirty="0" smtClean="0"/>
                        <a:t>1</a:t>
                      </a:r>
                      <a:r>
                        <a:rPr lang="en-US" sz="800" u="none" strike="noStrike" dirty="0"/>
                        <a:t>.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2CB9B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u="none" strike="noStrike" dirty="0" smtClean="0"/>
                        <a:t> </a:t>
                      </a:r>
                      <a:r>
                        <a:rPr lang="hr-HR" sz="800" u="none" strike="noStrike" noProof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Ured župana </a:t>
                      </a:r>
                      <a:endParaRPr lang="hr-HR" sz="800" b="0" i="0" u="none" strike="noStrike" noProof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2.265.600,00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2.053.672,69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90,65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227863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u="none" strike="noStrike" dirty="0" smtClean="0"/>
                        <a:t>  </a:t>
                      </a:r>
                      <a:r>
                        <a:rPr lang="en-US" sz="800" u="none" strike="noStrike" dirty="0" smtClean="0"/>
                        <a:t>2</a:t>
                      </a:r>
                      <a:r>
                        <a:rPr lang="en-US" sz="800" u="none" strike="noStrike" dirty="0"/>
                        <a:t>.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2CB9B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</a:t>
                      </a:r>
                      <a:r>
                        <a:rPr lang="pt-BR" sz="800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Proračun </a:t>
                      </a:r>
                      <a:r>
                        <a:rPr lang="pt-BR" sz="800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 financije </a:t>
                      </a:r>
                      <a:endParaRPr lang="pt-BR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22.357.957,92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21.744.478,46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97,26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238711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u="none" strike="noStrike" dirty="0" smtClean="0"/>
                        <a:t>  </a:t>
                      </a:r>
                      <a:r>
                        <a:rPr lang="en-US" sz="800" u="none" strike="noStrike" dirty="0" smtClean="0"/>
                        <a:t>3</a:t>
                      </a:r>
                      <a:r>
                        <a:rPr lang="en-US" sz="800" u="none" strike="noStrike" dirty="0"/>
                        <a:t>.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2CB9B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</a:t>
                      </a:r>
                      <a:r>
                        <a:rPr lang="hr-HR" sz="800" u="none" strike="noStrike" noProof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Društvene djelatnosti </a:t>
                      </a:r>
                      <a:endParaRPr lang="hr-HR" sz="800" b="0" i="0" u="none" strike="noStrike" noProof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120.963.138,86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110.946.556,12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91,72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227024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u="none" strike="noStrike" dirty="0" smtClean="0"/>
                        <a:t>  </a:t>
                      </a:r>
                      <a:r>
                        <a:rPr lang="en-US" sz="800" u="none" strike="noStrike" dirty="0" smtClean="0"/>
                        <a:t>4</a:t>
                      </a:r>
                      <a:r>
                        <a:rPr lang="en-US" sz="800" u="none" strike="noStrike" dirty="0"/>
                        <a:t>.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2CB9B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</a:t>
                      </a:r>
                      <a:r>
                        <a:rPr lang="sv-SE" sz="800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Zdravstvo </a:t>
                      </a:r>
                      <a:r>
                        <a:rPr lang="sv-SE" sz="800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 socijalnu skrb </a:t>
                      </a:r>
                      <a:endParaRPr lang="sv-SE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612.252.673,02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540.974.441,76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88,36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238711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u="none" strike="noStrike" dirty="0" smtClean="0"/>
                        <a:t>  </a:t>
                      </a:r>
                      <a:r>
                        <a:rPr lang="en-US" sz="800" u="none" strike="noStrike" dirty="0" smtClean="0"/>
                        <a:t>5</a:t>
                      </a:r>
                      <a:r>
                        <a:rPr lang="en-US" sz="800" u="none" strike="noStrike" dirty="0"/>
                        <a:t>.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2CB9B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</a:t>
                      </a:r>
                      <a:r>
                        <a:rPr lang="vi-VN" sz="800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Prostorno </a:t>
                      </a:r>
                      <a:r>
                        <a:rPr lang="vi-VN" sz="800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uređenje </a:t>
                      </a:r>
                      <a:endParaRPr lang="vi-VN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7.868.686,84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7.158.614,86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90,98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227863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u="none" strike="noStrike" noProof="0" dirty="0" smtClean="0"/>
                        <a:t>  6.</a:t>
                      </a:r>
                      <a:endParaRPr lang="hr-HR" sz="800" b="0" i="0" u="none" strike="noStrike" noProof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2CB9B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u="none" strike="noStrike" noProof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Gospodarstvo </a:t>
                      </a:r>
                      <a:endParaRPr lang="hr-HR" sz="800" b="0" i="0" u="none" strike="noStrike" noProof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6.160.051,62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5.805.276,42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94,24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256367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u="none" strike="noStrike" dirty="0" smtClean="0"/>
                        <a:t>  </a:t>
                      </a:r>
                      <a:r>
                        <a:rPr lang="en-US" sz="800" u="none" strike="noStrike" dirty="0" smtClean="0"/>
                        <a:t>7</a:t>
                      </a:r>
                      <a:r>
                        <a:rPr lang="en-US" sz="800" u="none" strike="noStrike" dirty="0"/>
                        <a:t>.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2CB9B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u="none" strike="noStrike" noProof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Poljoprivreda </a:t>
                      </a:r>
                      <a:endParaRPr lang="hr-HR" sz="800" b="0" i="0" u="none" strike="noStrike" noProof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7.192.842,48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7.147.379,41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99,37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285529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u="none" strike="noStrike" dirty="0" smtClean="0"/>
                        <a:t>  </a:t>
                      </a:r>
                      <a:r>
                        <a:rPr lang="en-US" sz="800" u="none" strike="noStrike" dirty="0" smtClean="0"/>
                        <a:t>8</a:t>
                      </a:r>
                      <a:r>
                        <a:rPr lang="en-US" sz="800" u="none" strike="noStrike" dirty="0"/>
                        <a:t>.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2CB9B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</a:t>
                      </a:r>
                      <a:r>
                        <a:rPr lang="pt-BR" sz="800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More </a:t>
                      </a:r>
                      <a:r>
                        <a:rPr lang="pt-BR" sz="800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 turizam </a:t>
                      </a:r>
                      <a:endParaRPr lang="pt-BR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6.834.454,95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5.848.910,52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85,58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238711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u="none" strike="noStrike" dirty="0" smtClean="0"/>
                        <a:t>  </a:t>
                      </a:r>
                      <a:r>
                        <a:rPr lang="en-US" sz="800" u="none" strike="noStrike" dirty="0" smtClean="0"/>
                        <a:t>9</a:t>
                      </a:r>
                      <a:r>
                        <a:rPr lang="en-US" sz="800" u="none" strike="noStrike" dirty="0"/>
                        <a:t>.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2CB9B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u="none" strike="noStrike" noProof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Razvoj i europski procesi </a:t>
                      </a:r>
                      <a:endParaRPr lang="hr-HR" sz="800" b="0" i="0" u="none" strike="noStrike" noProof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30.484.098,02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28.273.169,07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92,75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237170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u="none" strike="noStrike" dirty="0" smtClean="0"/>
                        <a:t> </a:t>
                      </a:r>
                      <a:r>
                        <a:rPr lang="en-US" sz="800" u="none" strike="noStrike" dirty="0" smtClean="0"/>
                        <a:t>10</a:t>
                      </a:r>
                      <a:r>
                        <a:rPr lang="en-US" sz="800" u="none" strike="noStrike" dirty="0"/>
                        <a:t>.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2CB9B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800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Pravni </a:t>
                      </a:r>
                      <a:r>
                        <a:rPr lang="pl-PL" sz="800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i zajednički poslovi </a:t>
                      </a:r>
                      <a:endParaRPr lang="pl-PL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8.270.496,29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6.849.638,38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82,</a:t>
                      </a:r>
                      <a:r>
                        <a:rPr lang="hr-HR" sz="800" b="0" i="0" u="none" strike="noStrike" dirty="0" err="1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82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402725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u="none" strike="noStrike" dirty="0"/>
                        <a:t> </a:t>
                      </a:r>
                      <a:endParaRPr lang="en-US" sz="800" b="1" i="0" u="none" strike="noStrike" dirty="0">
                        <a:solidFill>
                          <a:srgbClr val="FFFFF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2CB9B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b="1" u="none" strike="noStrike" dirty="0" smtClean="0"/>
                        <a:t>  </a:t>
                      </a:r>
                      <a:r>
                        <a:rPr lang="en-US" sz="800" b="1" u="none" strike="noStrike" dirty="0" smtClean="0"/>
                        <a:t>UKUPNO </a:t>
                      </a:r>
                      <a:r>
                        <a:rPr lang="en-US" sz="800" b="1" u="none" strike="noStrike" dirty="0"/>
                        <a:t>RASHODI I IZDACI</a:t>
                      </a:r>
                      <a:endParaRPr lang="en-US" sz="800" b="1" i="0" u="none" strike="noStrike" dirty="0">
                        <a:solidFill>
                          <a:srgbClr val="FFFFF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2CB9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1" i="0" u="none" strike="noStrike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824.650.000,00</a:t>
                      </a:r>
                      <a:endParaRPr lang="en-US" sz="800" b="1" i="0" u="none" strike="noStrike" baseline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2CB9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1" i="0" u="none" strike="noStrike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736.802.137,69</a:t>
                      </a:r>
                      <a:endParaRPr lang="en-US" sz="800" b="1" i="0" u="none" strike="noStrike" baseline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2CB9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1" i="0" u="none" strike="noStrike" baseline="0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89,35</a:t>
                      </a:r>
                      <a:endParaRPr lang="en-US" sz="800" b="1" i="0" u="none" strike="noStrike" baseline="0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2CB9B"/>
                    </a:solidFill>
                  </a:tcPr>
                </a:tc>
              </a:tr>
            </a:tbl>
          </a:graphicData>
        </a:graphic>
      </p:graphicFrame>
      <p:sp>
        <p:nvSpPr>
          <p:cNvPr id="20" name="Rectangle 19"/>
          <p:cNvSpPr/>
          <p:nvPr/>
        </p:nvSpPr>
        <p:spPr>
          <a:xfrm>
            <a:off x="0" y="4005064"/>
            <a:ext cx="5214974" cy="26930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sz="1150" b="1" dirty="0" smtClean="0">
                <a:cs typeface="Arial" pitchFamily="34" charset="0"/>
              </a:rPr>
              <a:t>   </a:t>
            </a:r>
            <a:endParaRPr lang="hr-HR" sz="1100" b="1" dirty="0" smtClean="0">
              <a:cs typeface="Arial" pitchFamily="34" charset="0"/>
            </a:endParaRPr>
          </a:p>
        </p:txBody>
      </p:sp>
      <p:pic>
        <p:nvPicPr>
          <p:cNvPr id="21" name="Slika 20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4288" y="116632"/>
            <a:ext cx="504056" cy="633001"/>
          </a:xfrm>
          <a:prstGeom prst="rect">
            <a:avLst/>
          </a:prstGeom>
        </p:spPr>
      </p:pic>
      <p:sp>
        <p:nvSpPr>
          <p:cNvPr id="22" name="Pravokutnik 21"/>
          <p:cNvSpPr/>
          <p:nvPr/>
        </p:nvSpPr>
        <p:spPr>
          <a:xfrm>
            <a:off x="7668344" y="116632"/>
            <a:ext cx="98985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Zadarska </a:t>
            </a:r>
          </a:p>
          <a:p>
            <a:r>
              <a:rPr lang="hr-HR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18" name="Naslov 1"/>
          <p:cNvSpPr txBox="1">
            <a:spLocks/>
          </p:cNvSpPr>
          <p:nvPr/>
        </p:nvSpPr>
        <p:spPr>
          <a:xfrm>
            <a:off x="411464" y="501423"/>
            <a:ext cx="8229600" cy="79208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1900" b="1" i="0" u="none" strike="noStrike" kern="1200" cap="none" spc="0" normalizeH="0" baseline="0" noProof="0" dirty="0" smtClean="0">
                <a:ln>
                  <a:noFill/>
                </a:ln>
                <a:effectLst/>
                <a:uLnTx/>
                <a:uFillTx/>
                <a:latin typeface="+mj-lt"/>
                <a:ea typeface="+mj-ea"/>
                <a:cs typeface="+mj-cs"/>
              </a:rPr>
              <a:t>Rashodi proračuna </a:t>
            </a:r>
            <a:r>
              <a:rPr kumimoji="0" lang="hr-HR" sz="19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Zadarske županije po</a:t>
            </a:r>
            <a:r>
              <a:rPr kumimoji="0" lang="hr-HR" sz="1900" b="1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organizacijskoj k</a:t>
            </a:r>
            <a:r>
              <a:rPr kumimoji="0" lang="hr-HR" sz="19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lasifikaciji</a:t>
            </a:r>
            <a:endParaRPr kumimoji="0" lang="hr-HR" sz="19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graphicFrame>
        <p:nvGraphicFramePr>
          <p:cNvPr id="14" name="Grafikon 13"/>
          <p:cNvGraphicFramePr/>
          <p:nvPr>
            <p:extLst>
              <p:ext uri="{D42A27DB-BD31-4B8C-83A1-F6EECF244321}">
                <p14:modId xmlns="" xmlns:p14="http://schemas.microsoft.com/office/powerpoint/2010/main" val="224894887"/>
              </p:ext>
            </p:extLst>
          </p:nvPr>
        </p:nvGraphicFramePr>
        <p:xfrm>
          <a:off x="4606545" y="1674037"/>
          <a:ext cx="4392487" cy="295688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l"/>
            <a:r>
              <a:rPr lang="hr-HR" dirty="0" smtClean="0"/>
              <a:t/>
            </a:r>
            <a:br>
              <a:rPr lang="hr-HR" dirty="0" smtClean="0"/>
            </a:br>
            <a:r>
              <a:rPr lang="hr-HR" dirty="0" smtClean="0"/>
              <a:t/>
            </a:r>
            <a:br>
              <a:rPr lang="hr-HR" dirty="0" smtClean="0"/>
            </a:br>
            <a:endParaRPr lang="hr-HR" dirty="0"/>
          </a:p>
        </p:txBody>
      </p:sp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r-HR" dirty="0"/>
          </a:p>
        </p:txBody>
      </p:sp>
      <p:sp>
        <p:nvSpPr>
          <p:cNvPr id="28" name="Naslov 1"/>
          <p:cNvSpPr txBox="1">
            <a:spLocks/>
          </p:cNvSpPr>
          <p:nvPr/>
        </p:nvSpPr>
        <p:spPr>
          <a:xfrm>
            <a:off x="204084" y="516508"/>
            <a:ext cx="7272808" cy="881196"/>
          </a:xfrm>
          <a:prstGeom prst="rect">
            <a:avLst/>
          </a:prstGeom>
        </p:spPr>
        <p:txBody>
          <a:bodyPr vert="horz" lIns="91440" tIns="45720" rIns="91440" bIns="45720" rtlCol="0" anchor="ctr">
            <a:normAutofit fontScale="25000" lnSpcReduction="20000"/>
          </a:bodyPr>
          <a:lstStyle/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hr-HR" sz="4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endParaRPr kumimoji="0" lang="hr-HR" sz="44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hr-HR" sz="76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Rashodi Proračuna Zadarske županije po</a:t>
            </a:r>
            <a:r>
              <a:rPr kumimoji="0" lang="hr-HR" sz="7600" b="1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 funkcijskoj </a:t>
            </a:r>
            <a:r>
              <a:rPr lang="hr-HR" sz="7600" b="1" noProof="0" dirty="0" smtClean="0">
                <a:latin typeface="+mj-lt"/>
                <a:ea typeface="+mj-ea"/>
                <a:cs typeface="+mj-cs"/>
              </a:rPr>
              <a:t>klasifikaciji</a:t>
            </a:r>
            <a:r>
              <a:rPr kumimoji="0" lang="hr-HR" sz="9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/>
            </a:r>
            <a:br>
              <a:rPr kumimoji="0" lang="hr-HR" sz="96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</a:br>
            <a:endParaRPr kumimoji="0" lang="hr-HR" sz="96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11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 smtClean="0">
                <a:solidFill>
                  <a:srgbClr val="002060"/>
                </a:solidFill>
                <a:latin typeface="Gabriola" panose="04040605051002020D02" pitchFamily="82" charset="0"/>
              </a:rPr>
              <a:t>Upravni odjel za proračun i financije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15" name="TextBox 12"/>
          <p:cNvSpPr txBox="1"/>
          <p:nvPr/>
        </p:nvSpPr>
        <p:spPr>
          <a:xfrm>
            <a:off x="7668344" y="116632"/>
            <a:ext cx="14756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Zadarska 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pic>
        <p:nvPicPr>
          <p:cNvPr id="16" name="Slika 1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4288" y="116632"/>
            <a:ext cx="504056" cy="633001"/>
          </a:xfrm>
          <a:prstGeom prst="rect">
            <a:avLst/>
          </a:prstGeom>
        </p:spPr>
      </p:pic>
      <p:graphicFrame>
        <p:nvGraphicFramePr>
          <p:cNvPr id="10" name="Grafikon 9"/>
          <p:cNvGraphicFramePr/>
          <p:nvPr>
            <p:extLst>
              <p:ext uri="{D42A27DB-BD31-4B8C-83A1-F6EECF244321}">
                <p14:modId xmlns="" xmlns:p14="http://schemas.microsoft.com/office/powerpoint/2010/main" val="1257684499"/>
              </p:ext>
            </p:extLst>
          </p:nvPr>
        </p:nvGraphicFramePr>
        <p:xfrm>
          <a:off x="4644008" y="1946165"/>
          <a:ext cx="4392488" cy="291187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12" name="Table 16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3550099681"/>
              </p:ext>
            </p:extLst>
          </p:nvPr>
        </p:nvGraphicFramePr>
        <p:xfrm>
          <a:off x="323528" y="1934143"/>
          <a:ext cx="4032448" cy="3151040"/>
        </p:xfrm>
        <a:graphic>
          <a:graphicData uri="http://schemas.openxmlformats.org/drawingml/2006/table">
            <a:tbl>
              <a:tblPr>
                <a:effectLst/>
                <a:tableStyleId>{8799B23B-EC83-4686-B30A-512413B5E67A}</a:tableStyleId>
              </a:tblPr>
              <a:tblGrid>
                <a:gridCol w="203235"/>
                <a:gridCol w="1514289"/>
                <a:gridCol w="802756"/>
                <a:gridCol w="936104"/>
                <a:gridCol w="576064"/>
              </a:tblGrid>
              <a:tr h="399540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u="none" strike="noStrike" dirty="0"/>
                        <a:t>RB</a:t>
                      </a:r>
                      <a:endParaRPr lang="en-US" sz="800" b="1" i="0" u="none" strike="noStrike" dirty="0">
                        <a:solidFill>
                          <a:srgbClr val="FFFFF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2CB9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1" u="none" strike="noStrike" noProof="0" dirty="0" smtClean="0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Opis</a:t>
                      </a:r>
                      <a:endParaRPr lang="hr-HR" sz="800" b="1" i="0" u="none" strike="noStrike" noProof="0" dirty="0">
                        <a:solidFill>
                          <a:schemeClr val="bg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67A5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u="none" strike="noStrike" dirty="0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Plan </a:t>
                      </a:r>
                      <a:r>
                        <a:rPr lang="en-US" sz="800" b="1" u="none" strike="noStrike" dirty="0" err="1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za</a:t>
                      </a:r>
                      <a:r>
                        <a:rPr lang="en-US" sz="800" b="1" u="none" strike="noStrike" dirty="0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800" b="1" u="none" strike="noStrike" dirty="0" smtClean="0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201</a:t>
                      </a:r>
                      <a:r>
                        <a:rPr lang="hr-HR" sz="800" b="1" u="none" strike="noStrike" dirty="0" smtClean="0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6</a:t>
                      </a:r>
                      <a:r>
                        <a:rPr lang="en-US" sz="800" b="1" u="none" strike="noStrike" dirty="0" smtClean="0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.</a:t>
                      </a:r>
                      <a:endParaRPr lang="en-US" sz="800" b="1" i="0" u="none" strike="noStrike" dirty="0">
                        <a:solidFill>
                          <a:schemeClr val="bg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67A5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u="none" strike="noStrike" dirty="0" err="1" smtClean="0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Izvršenje</a:t>
                      </a:r>
                      <a:r>
                        <a:rPr lang="hr-HR" sz="800" b="1" u="none" strike="noStrike" baseline="0" dirty="0" smtClean="0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 </a:t>
                      </a:r>
                      <a:r>
                        <a:rPr lang="en-US" sz="800" b="1" u="none" strike="noStrike" dirty="0" smtClean="0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201</a:t>
                      </a:r>
                      <a:r>
                        <a:rPr lang="hr-HR" sz="800" b="1" u="none" strike="noStrike" dirty="0" smtClean="0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6</a:t>
                      </a:r>
                      <a:r>
                        <a:rPr lang="en-US" sz="800" b="1" u="none" strike="noStrike" dirty="0" smtClean="0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.</a:t>
                      </a:r>
                      <a:endParaRPr lang="en-US" sz="800" b="1" i="0" u="none" strike="noStrike" dirty="0">
                        <a:solidFill>
                          <a:schemeClr val="bg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67A5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b="1" u="none" strike="noStrike" dirty="0">
                          <a:solidFill>
                            <a:schemeClr val="bg1"/>
                          </a:solidFill>
                          <a:latin typeface="Arial" pitchFamily="34" charset="0"/>
                          <a:cs typeface="Arial" pitchFamily="34" charset="0"/>
                        </a:rPr>
                        <a:t>Indeks</a:t>
                      </a:r>
                      <a:endParaRPr lang="en-US" sz="800" b="1" i="0" u="none" strike="noStrike" dirty="0">
                        <a:solidFill>
                          <a:schemeClr val="bg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567A5F"/>
                    </a:solidFill>
                  </a:tcPr>
                </a:tc>
              </a:tr>
              <a:tr h="347473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u="none" strike="noStrike" dirty="0" smtClean="0"/>
                        <a:t>  </a:t>
                      </a:r>
                      <a:r>
                        <a:rPr lang="en-US" sz="800" u="none" strike="noStrike" dirty="0" smtClean="0"/>
                        <a:t>1</a:t>
                      </a:r>
                      <a:r>
                        <a:rPr lang="en-US" sz="800" u="none" strike="noStrike" dirty="0"/>
                        <a:t>.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2CB9B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</a:t>
                      </a:r>
                      <a:r>
                        <a:rPr lang="da-DK" sz="800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01 </a:t>
                      </a:r>
                      <a:r>
                        <a:rPr lang="da-DK" sz="800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Opće javne </a:t>
                      </a:r>
                      <a:r>
                        <a:rPr lang="da-DK" sz="800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usluge</a:t>
                      </a:r>
                      <a:endParaRPr lang="da-DK" sz="800" b="0" i="0" u="none" strike="noStrike" dirty="0">
                        <a:solidFill>
                          <a:srgbClr val="0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33.132.054,21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30.804.714,79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92,98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298806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u="none" strike="noStrike" dirty="0" smtClean="0"/>
                        <a:t>  </a:t>
                      </a:r>
                      <a:r>
                        <a:rPr lang="en-US" sz="800" u="none" strike="noStrike" dirty="0" smtClean="0"/>
                        <a:t>2</a:t>
                      </a:r>
                      <a:r>
                        <a:rPr lang="en-US" sz="800" u="none" strike="noStrike" dirty="0"/>
                        <a:t>.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2CB9B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</a:t>
                      </a:r>
                      <a:r>
                        <a:rPr lang="hr-HR" sz="800" u="none" strike="noStrike" noProof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04 Ekonomski poslovi</a:t>
                      </a:r>
                      <a:endParaRPr lang="hr-HR" sz="800" b="0" i="0" u="none" strike="noStrike" noProof="0" dirty="0">
                        <a:solidFill>
                          <a:srgbClr val="0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14.930.208,35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14.150.554,98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94,78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298806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u="none" strike="noStrike" dirty="0" smtClean="0"/>
                        <a:t>  </a:t>
                      </a:r>
                      <a:r>
                        <a:rPr lang="en-US" sz="800" u="none" strike="noStrike" dirty="0" smtClean="0"/>
                        <a:t>3</a:t>
                      </a:r>
                      <a:r>
                        <a:rPr lang="en-US" sz="800" u="none" strike="noStrike" dirty="0"/>
                        <a:t>.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2CB9B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800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05 </a:t>
                      </a:r>
                      <a:r>
                        <a:rPr lang="pl-PL" sz="800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Zaštita </a:t>
                      </a:r>
                      <a:r>
                        <a:rPr lang="pl-PL" sz="800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okoliša</a:t>
                      </a:r>
                      <a:endParaRPr lang="pl-PL" sz="800" b="0" i="0" u="none" strike="noStrike" dirty="0">
                        <a:solidFill>
                          <a:srgbClr val="0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5.060.888,45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4.539.433,69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89,70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298806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u="none" strike="noStrike" dirty="0" smtClean="0"/>
                        <a:t>  </a:t>
                      </a:r>
                      <a:r>
                        <a:rPr lang="en-US" sz="800" u="none" strike="noStrike" dirty="0" smtClean="0"/>
                        <a:t>4</a:t>
                      </a:r>
                      <a:r>
                        <a:rPr lang="en-US" sz="800" u="none" strike="noStrike" dirty="0"/>
                        <a:t>.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2CB9B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06</a:t>
                      </a:r>
                      <a:r>
                        <a:rPr lang="hr-HR" sz="800" u="none" strike="noStrike" baseline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Usluge unapređenja stan. i         zajednice</a:t>
                      </a:r>
                      <a:endParaRPr lang="vi-VN" sz="800" b="0" i="0" u="none" strike="noStrike" dirty="0">
                        <a:solidFill>
                          <a:srgbClr val="0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50.535.403,66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45.913.282,24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90.85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298806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u="none" strike="noStrike" dirty="0" smtClean="0"/>
                        <a:t>  </a:t>
                      </a:r>
                      <a:r>
                        <a:rPr lang="en-US" sz="800" u="none" strike="noStrike" dirty="0" smtClean="0"/>
                        <a:t>5</a:t>
                      </a:r>
                      <a:r>
                        <a:rPr lang="en-US" sz="800" u="none" strike="noStrike" dirty="0"/>
                        <a:t>.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2CB9B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</a:t>
                      </a:r>
                      <a:r>
                        <a:rPr lang="hr-HR" sz="800" u="none" strike="noStrike" noProof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07 Zdravstvo</a:t>
                      </a:r>
                      <a:endParaRPr lang="hr-HR" sz="800" b="0" i="0" u="none" strike="noStrike" noProof="0" dirty="0">
                        <a:solidFill>
                          <a:srgbClr val="0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589.477.053,68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519.136.317,93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88,07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298806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u="none" strike="noStrike" noProof="0" dirty="0" smtClean="0"/>
                        <a:t>  6.</a:t>
                      </a:r>
                      <a:endParaRPr lang="hr-HR" sz="800" b="0" i="0" u="none" strike="noStrike" noProof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2CB9B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u="none" strike="noStrike" noProof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08 Rekreacija, kultura i religija</a:t>
                      </a:r>
                      <a:endParaRPr lang="hr-HR" sz="800" b="0" i="0" u="none" strike="noStrike" noProof="0" dirty="0">
                        <a:solidFill>
                          <a:srgbClr val="0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16.224.452,58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15.460.875,02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95,29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298806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u="none" strike="noStrike" noProof="0" dirty="0" smtClean="0"/>
                        <a:t>  7.</a:t>
                      </a:r>
                      <a:endParaRPr lang="hr-HR" sz="800" b="0" i="0" u="none" strike="noStrike" noProof="0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2CB9B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u="none" strike="noStrike" noProof="0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09 Obrazovanje</a:t>
                      </a:r>
                      <a:endParaRPr lang="hr-HR" sz="800" b="0" i="0" u="none" strike="noStrike" noProof="0" dirty="0">
                        <a:solidFill>
                          <a:srgbClr val="0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92.514.319,73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84.958.835,21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91,83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312385"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u="none" strike="noStrike" dirty="0" smtClean="0"/>
                        <a:t>  </a:t>
                      </a:r>
                      <a:r>
                        <a:rPr lang="en-US" sz="800" u="none" strike="noStrike" dirty="0" smtClean="0"/>
                        <a:t>8</a:t>
                      </a:r>
                      <a:r>
                        <a:rPr lang="en-US" sz="800" u="none" strike="noStrike" dirty="0"/>
                        <a:t>.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2CB9B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pl-PL" sz="800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10 </a:t>
                      </a:r>
                      <a:r>
                        <a:rPr lang="pl-PL" sz="800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Socijalna </a:t>
                      </a:r>
                      <a:r>
                        <a:rPr lang="pl-PL" sz="800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zaštita</a:t>
                      </a:r>
                      <a:endParaRPr lang="pl-PL" sz="800" b="0" i="0" u="none" strike="noStrike" dirty="0">
                        <a:solidFill>
                          <a:srgbClr val="000000"/>
                        </a:solidFill>
                        <a:latin typeface="Arial" panose="020B0604020202020204" pitchFamily="34" charset="0"/>
                        <a:cs typeface="Arial" panose="020B0604020202020204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22.775.619,34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21.838.123,83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0" i="0" u="none" strike="noStrike" dirty="0" smtClean="0">
                          <a:solidFill>
                            <a:srgbClr val="000000"/>
                          </a:solidFill>
                          <a:latin typeface="Arial" pitchFamily="34" charset="0"/>
                          <a:cs typeface="Arial" pitchFamily="34" charset="0"/>
                        </a:rPr>
                        <a:t>95,88</a:t>
                      </a:r>
                      <a:endParaRPr lang="en-US" sz="800" b="0" i="0" u="none" strike="noStrike" dirty="0">
                        <a:solidFill>
                          <a:srgbClr val="000000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298806"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sz="800" u="none" strike="noStrike" dirty="0"/>
                        <a:t> </a:t>
                      </a:r>
                      <a:endParaRPr lang="en-US" sz="800" b="1" i="0" u="none" strike="noStrike" dirty="0">
                        <a:solidFill>
                          <a:srgbClr val="FFFFF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2CB9B"/>
                    </a:solidFill>
                  </a:tcPr>
                </a:tc>
                <a:tc>
                  <a:txBody>
                    <a:bodyPr/>
                    <a:lstStyle/>
                    <a:p>
                      <a:pPr algn="l" rtl="0" fontAlgn="ctr"/>
                      <a:r>
                        <a:rPr lang="hr-HR" sz="800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  </a:t>
                      </a:r>
                      <a:r>
                        <a:rPr lang="en-US" sz="800" b="1" u="none" strike="noStrike" dirty="0" smtClean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UKUPNO </a:t>
                      </a:r>
                      <a:r>
                        <a:rPr lang="en-US" sz="800" b="1" u="none" strike="noStrike" dirty="0">
                          <a:latin typeface="Arial" panose="020B0604020202020204" pitchFamily="34" charset="0"/>
                          <a:cs typeface="Arial" panose="020B0604020202020204" pitchFamily="34" charset="0"/>
                        </a:rPr>
                        <a:t>RASHODI I IZDACI</a:t>
                      </a:r>
                      <a:endParaRPr lang="en-US" sz="800" b="1" i="0" u="none" strike="noStrike" dirty="0">
                        <a:solidFill>
                          <a:srgbClr val="FFFFFF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2CB9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1" i="0" u="none" strike="noStrike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824.650.000,00</a:t>
                      </a:r>
                      <a:endParaRPr lang="en-US" sz="800" b="1" i="0" u="none" strike="noStrike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2CB9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1" i="0" u="none" strike="noStrike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736.802.137,69</a:t>
                      </a:r>
                      <a:endParaRPr lang="en-US" sz="800" b="1" i="0" u="none" strike="noStrike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2CB9B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hr-HR" sz="800" b="1" i="0" u="none" strike="noStrike" dirty="0" smtClean="0">
                          <a:solidFill>
                            <a:schemeClr val="tx1"/>
                          </a:solidFill>
                          <a:latin typeface="Arial" pitchFamily="34" charset="0"/>
                          <a:cs typeface="Arial" pitchFamily="34" charset="0"/>
                        </a:rPr>
                        <a:t>89,35</a:t>
                      </a:r>
                      <a:endParaRPr lang="en-US" sz="800" b="1" i="0" u="none" strike="noStrike" dirty="0">
                        <a:solidFill>
                          <a:schemeClr val="tx1"/>
                        </a:solidFill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A2CB9B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1272884714"/>
      </p:ext>
    </p:extLst>
  </p:cSld>
  <p:clrMapOvr>
    <a:masterClrMapping/>
  </p:clrMapOvr>
  <p:transition spd="slow" advClick="0" advTm="15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500034" y="404664"/>
            <a:ext cx="6952286" cy="595444"/>
          </a:xfrm>
        </p:spPr>
        <p:txBody>
          <a:bodyPr>
            <a:normAutofit fontScale="90000"/>
          </a:bodyPr>
          <a:lstStyle/>
          <a:p>
            <a:pPr algn="l"/>
            <a:r>
              <a:rPr lang="hr-HR" dirty="0" smtClean="0"/>
              <a:t/>
            </a:r>
            <a:br>
              <a:rPr lang="hr-HR" dirty="0" smtClean="0"/>
            </a:br>
            <a:r>
              <a:rPr lang="hr-HR" sz="2700" b="1" dirty="0" smtClean="0"/>
              <a:t>Razvojni projekti u Proračunu Zadarske županije </a:t>
            </a:r>
            <a:br>
              <a:rPr lang="hr-HR" sz="2700" b="1" dirty="0" smtClean="0"/>
            </a:br>
            <a:r>
              <a:rPr lang="hr-HR" sz="2700" b="1" dirty="0" smtClean="0"/>
              <a:t>za 2016. godinu</a:t>
            </a:r>
            <a:r>
              <a:rPr lang="hr-HR" sz="2900" dirty="0" smtClean="0"/>
              <a:t/>
            </a:r>
            <a:br>
              <a:rPr lang="hr-HR" sz="2900" dirty="0" smtClean="0"/>
            </a:br>
            <a:endParaRPr lang="hr-HR" sz="2900" dirty="0"/>
          </a:p>
        </p:txBody>
      </p:sp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r-HR" dirty="0"/>
          </a:p>
        </p:txBody>
      </p:sp>
      <p:sp>
        <p:nvSpPr>
          <p:cNvPr id="13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 smtClean="0">
                <a:solidFill>
                  <a:srgbClr val="002060"/>
                </a:solidFill>
                <a:latin typeface="Gabriola" panose="04040605051002020D02" pitchFamily="82" charset="0"/>
              </a:rPr>
              <a:t>Upravni odjel za proračun i financije</a:t>
            </a:r>
            <a:endParaRPr lang="en-US" b="1" u="sng" dirty="0" smtClean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27" name="Pravokutnik 26"/>
          <p:cNvSpPr/>
          <p:nvPr/>
        </p:nvSpPr>
        <p:spPr>
          <a:xfrm>
            <a:off x="827584" y="2060848"/>
            <a:ext cx="7416824" cy="504056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b="1" dirty="0" smtClean="0"/>
              <a:t>Razvojni projekti</a:t>
            </a:r>
            <a:endParaRPr lang="hr-HR" b="1" u="sng" dirty="0"/>
          </a:p>
        </p:txBody>
      </p:sp>
      <p:sp>
        <p:nvSpPr>
          <p:cNvPr id="28" name="Pravokutnik 27"/>
          <p:cNvSpPr/>
          <p:nvPr/>
        </p:nvSpPr>
        <p:spPr>
          <a:xfrm>
            <a:off x="827584" y="2636912"/>
            <a:ext cx="7416824" cy="432048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400" b="1" dirty="0" smtClean="0">
                <a:solidFill>
                  <a:schemeClr val="tx1"/>
                </a:solidFill>
              </a:rPr>
              <a:t>Cilj 1. Uspostava učinkovitog sustava upravljanja potencijalima i resursima                  848.083,12 kn   </a:t>
            </a:r>
            <a:endParaRPr lang="hr-HR" sz="1400" b="1" dirty="0">
              <a:solidFill>
                <a:schemeClr val="tx1"/>
              </a:solidFill>
            </a:endParaRPr>
          </a:p>
        </p:txBody>
      </p:sp>
      <p:sp>
        <p:nvSpPr>
          <p:cNvPr id="32" name="Pravokutnik 31"/>
          <p:cNvSpPr/>
          <p:nvPr/>
        </p:nvSpPr>
        <p:spPr>
          <a:xfrm>
            <a:off x="827584" y="3068960"/>
            <a:ext cx="7416824" cy="432048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400" b="1" dirty="0" smtClean="0">
                <a:solidFill>
                  <a:schemeClr val="tx1"/>
                </a:solidFill>
              </a:rPr>
              <a:t>Cilj 2. Razvoj konkurentnog poduzetništva, turizma, poljoprivrede i ribarstva               922.468,06 kn</a:t>
            </a:r>
            <a:endParaRPr lang="hr-HR" sz="1400" b="1" dirty="0">
              <a:solidFill>
                <a:schemeClr val="tx1"/>
              </a:solidFill>
            </a:endParaRPr>
          </a:p>
        </p:txBody>
      </p:sp>
      <p:sp>
        <p:nvSpPr>
          <p:cNvPr id="15" name="Pravokutnik 14"/>
          <p:cNvSpPr/>
          <p:nvPr/>
        </p:nvSpPr>
        <p:spPr>
          <a:xfrm>
            <a:off x="827584" y="3501008"/>
            <a:ext cx="7416824" cy="36004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400" b="1" dirty="0" smtClean="0">
                <a:solidFill>
                  <a:schemeClr val="tx1"/>
                </a:solidFill>
              </a:rPr>
              <a:t>Cilj 3. Prepoznatljivost i očuvanje kulturne i prirodne baštine                                      18.812.630,90 kn</a:t>
            </a:r>
            <a:endParaRPr lang="hr-HR" sz="1400" b="1" dirty="0">
              <a:solidFill>
                <a:schemeClr val="tx1"/>
              </a:solidFill>
            </a:endParaRPr>
          </a:p>
        </p:txBody>
      </p:sp>
      <p:sp>
        <p:nvSpPr>
          <p:cNvPr id="16" name="Pravokutnik 15"/>
          <p:cNvSpPr/>
          <p:nvPr/>
        </p:nvSpPr>
        <p:spPr>
          <a:xfrm>
            <a:off x="827584" y="3861048"/>
            <a:ext cx="7416824" cy="432048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400" b="1" dirty="0" smtClean="0">
                <a:solidFill>
                  <a:schemeClr val="tx1"/>
                </a:solidFill>
              </a:rPr>
              <a:t>Cilj 4. Unapređenje zaštite okoliša i kvalitete života                                                        10.990.061,72 kn</a:t>
            </a:r>
            <a:endParaRPr lang="hr-HR" sz="1400" b="1" dirty="0">
              <a:solidFill>
                <a:schemeClr val="tx1"/>
              </a:solidFill>
            </a:endParaRPr>
          </a:p>
        </p:txBody>
      </p:sp>
      <p:pic>
        <p:nvPicPr>
          <p:cNvPr id="17" name="Slika 16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4288" y="116632"/>
            <a:ext cx="504056" cy="633001"/>
          </a:xfrm>
          <a:prstGeom prst="rect">
            <a:avLst/>
          </a:prstGeom>
        </p:spPr>
      </p:pic>
      <p:sp>
        <p:nvSpPr>
          <p:cNvPr id="18" name="Pravokutnik 17"/>
          <p:cNvSpPr/>
          <p:nvPr/>
        </p:nvSpPr>
        <p:spPr>
          <a:xfrm>
            <a:off x="7668344" y="116632"/>
            <a:ext cx="99738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r-HR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Zadarska </a:t>
            </a:r>
          </a:p>
          <a:p>
            <a:r>
              <a:rPr lang="hr-HR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12" name="Pravokutnik 11"/>
          <p:cNvSpPr/>
          <p:nvPr/>
        </p:nvSpPr>
        <p:spPr>
          <a:xfrm>
            <a:off x="827584" y="4293096"/>
            <a:ext cx="7416824" cy="432048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600" b="1" dirty="0" smtClean="0">
                <a:solidFill>
                  <a:schemeClr val="tx1"/>
                </a:solidFill>
              </a:rPr>
              <a:t>UKUPNO</a:t>
            </a:r>
            <a:r>
              <a:rPr lang="hr-HR" sz="1400" b="1" dirty="0" smtClean="0">
                <a:solidFill>
                  <a:schemeClr val="tx1"/>
                </a:solidFill>
              </a:rPr>
              <a:t>                                                                                                                              </a:t>
            </a:r>
            <a:r>
              <a:rPr lang="hr-HR" sz="1600" b="1" dirty="0" smtClean="0">
                <a:solidFill>
                  <a:schemeClr val="tx1"/>
                </a:solidFill>
              </a:rPr>
              <a:t>31.573.243,80 kn</a:t>
            </a:r>
            <a:endParaRPr lang="hr-HR" sz="1600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 advClick="0" advTm="1000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251520" y="476672"/>
            <a:ext cx="6995120" cy="504056"/>
          </a:xfrm>
        </p:spPr>
        <p:txBody>
          <a:bodyPr>
            <a:noAutofit/>
          </a:bodyPr>
          <a:lstStyle/>
          <a:p>
            <a:pPr algn="l"/>
            <a:r>
              <a:rPr lang="hr-HR" sz="2000" b="1" dirty="0" smtClean="0"/>
              <a:t/>
            </a:r>
            <a:br>
              <a:rPr lang="hr-HR" sz="2000" b="1" dirty="0" smtClean="0"/>
            </a:br>
            <a:r>
              <a:rPr lang="hr-HR" sz="2000" b="1" dirty="0" smtClean="0"/>
              <a:t>Razvojni projekti u Proračunu Zadarske županije </a:t>
            </a:r>
            <a:br>
              <a:rPr lang="hr-HR" sz="2000" b="1" dirty="0" smtClean="0"/>
            </a:br>
            <a:r>
              <a:rPr lang="hr-HR" sz="2000" b="1" dirty="0" smtClean="0"/>
              <a:t>za 2016. godinu</a:t>
            </a:r>
            <a:r>
              <a:rPr lang="hr-HR" sz="2000" dirty="0" smtClean="0"/>
              <a:t/>
            </a:r>
            <a:br>
              <a:rPr lang="hr-HR" sz="2000" dirty="0" smtClean="0"/>
            </a:br>
            <a:endParaRPr lang="hr-HR" sz="2000" dirty="0"/>
          </a:p>
        </p:txBody>
      </p:sp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r-HR" dirty="0"/>
          </a:p>
        </p:txBody>
      </p:sp>
      <p:sp>
        <p:nvSpPr>
          <p:cNvPr id="13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hr-HR" b="1" u="sng" dirty="0" smtClean="0">
                <a:solidFill>
                  <a:srgbClr val="002060"/>
                </a:solidFill>
                <a:latin typeface="Gabriola" panose="04040605051002020D02" pitchFamily="82" charset="0"/>
              </a:rPr>
              <a:t>Upravni odjel za proračun i financije</a:t>
            </a:r>
          </a:p>
        </p:txBody>
      </p:sp>
      <p:sp>
        <p:nvSpPr>
          <p:cNvPr id="50" name="Pravokutnik 49"/>
          <p:cNvSpPr/>
          <p:nvPr/>
        </p:nvSpPr>
        <p:spPr>
          <a:xfrm>
            <a:off x="323528" y="1628800"/>
            <a:ext cx="8640960" cy="288032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400" b="1" dirty="0" smtClean="0">
                <a:solidFill>
                  <a:schemeClr val="tx1"/>
                </a:solidFill>
              </a:rPr>
              <a:t>Prioritet 1.2. Jačanje kapaciteta i učinkovitog rada javnog sektora                                  </a:t>
            </a:r>
            <a:endParaRPr lang="hr-HR" sz="1400" b="1" dirty="0">
              <a:solidFill>
                <a:schemeClr val="tx1"/>
              </a:solidFill>
            </a:endParaRPr>
          </a:p>
        </p:txBody>
      </p:sp>
      <p:sp>
        <p:nvSpPr>
          <p:cNvPr id="51" name="Pravokutnik 50"/>
          <p:cNvSpPr/>
          <p:nvPr/>
        </p:nvSpPr>
        <p:spPr>
          <a:xfrm>
            <a:off x="1475656" y="1916832"/>
            <a:ext cx="7488832" cy="28803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400" i="1" dirty="0" smtClean="0">
                <a:solidFill>
                  <a:schemeClr val="tx1"/>
                </a:solidFill>
              </a:rPr>
              <a:t>Europa </a:t>
            </a:r>
            <a:r>
              <a:rPr lang="hr-HR" sz="1400" i="1" dirty="0" err="1" smtClean="0">
                <a:solidFill>
                  <a:schemeClr val="tx1"/>
                </a:solidFill>
              </a:rPr>
              <a:t>Direct</a:t>
            </a:r>
            <a:r>
              <a:rPr lang="hr-HR" sz="1400" i="1" dirty="0" smtClean="0">
                <a:solidFill>
                  <a:schemeClr val="tx1"/>
                </a:solidFill>
              </a:rPr>
              <a:t> Zadar                                                                                                 	                   </a:t>
            </a:r>
            <a:r>
              <a:rPr lang="hr-HR" sz="1400" b="1" dirty="0" smtClean="0">
                <a:solidFill>
                  <a:schemeClr val="tx1"/>
                </a:solidFill>
              </a:rPr>
              <a:t>538.141,43 kn</a:t>
            </a:r>
            <a:endParaRPr lang="hr-HR" sz="1400" b="1" dirty="0">
              <a:solidFill>
                <a:schemeClr val="tx1"/>
              </a:solidFill>
            </a:endParaRPr>
          </a:p>
        </p:txBody>
      </p:sp>
      <p:sp>
        <p:nvSpPr>
          <p:cNvPr id="52" name="Pravokutnik 51"/>
          <p:cNvSpPr/>
          <p:nvPr/>
        </p:nvSpPr>
        <p:spPr>
          <a:xfrm>
            <a:off x="323528" y="2204864"/>
            <a:ext cx="8640960" cy="288032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400" b="1" dirty="0" smtClean="0">
                <a:solidFill>
                  <a:schemeClr val="tx1"/>
                </a:solidFill>
              </a:rPr>
              <a:t>Prioritet 1.3. Jačanje kapaciteta i učinkovitosti poduzetničkog sektora                           </a:t>
            </a:r>
            <a:endParaRPr lang="hr-HR" sz="1400" b="1" dirty="0">
              <a:solidFill>
                <a:schemeClr val="tx1"/>
              </a:solidFill>
            </a:endParaRPr>
          </a:p>
        </p:txBody>
      </p:sp>
      <p:sp>
        <p:nvSpPr>
          <p:cNvPr id="53" name="Pravokutnik 52"/>
          <p:cNvSpPr/>
          <p:nvPr/>
        </p:nvSpPr>
        <p:spPr>
          <a:xfrm>
            <a:off x="1475656" y="2492896"/>
            <a:ext cx="7488832" cy="28803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400" i="1" dirty="0" smtClean="0">
                <a:solidFill>
                  <a:schemeClr val="tx1"/>
                </a:solidFill>
              </a:rPr>
              <a:t>Projekt SPARC                                                                                                             	                   </a:t>
            </a:r>
            <a:r>
              <a:rPr lang="hr-HR" sz="1400" b="1" dirty="0" smtClean="0">
                <a:solidFill>
                  <a:schemeClr val="tx1"/>
                </a:solidFill>
              </a:rPr>
              <a:t>281.061,22 kn</a:t>
            </a:r>
            <a:endParaRPr lang="hr-HR" sz="1400" b="1" dirty="0">
              <a:solidFill>
                <a:schemeClr val="tx1"/>
              </a:solidFill>
            </a:endParaRPr>
          </a:p>
        </p:txBody>
      </p:sp>
      <p:sp>
        <p:nvSpPr>
          <p:cNvPr id="54" name="Pravokutnik 53"/>
          <p:cNvSpPr/>
          <p:nvPr/>
        </p:nvSpPr>
        <p:spPr>
          <a:xfrm>
            <a:off x="1475656" y="3068960"/>
            <a:ext cx="7488832" cy="28803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400" i="1" dirty="0" smtClean="0">
                <a:solidFill>
                  <a:schemeClr val="tx1"/>
                </a:solidFill>
              </a:rPr>
              <a:t>Projekt Ag-</a:t>
            </a:r>
            <a:r>
              <a:rPr lang="hr-HR" sz="1400" i="1" dirty="0" err="1" smtClean="0">
                <a:solidFill>
                  <a:schemeClr val="tx1"/>
                </a:solidFill>
              </a:rPr>
              <a:t>ventures</a:t>
            </a:r>
            <a:r>
              <a:rPr lang="hr-HR" sz="1400" i="1" dirty="0" smtClean="0">
                <a:solidFill>
                  <a:schemeClr val="tx1"/>
                </a:solidFill>
              </a:rPr>
              <a:t>                                                                                                                            </a:t>
            </a:r>
            <a:r>
              <a:rPr lang="hr-HR" sz="1400" b="1" dirty="0" smtClean="0">
                <a:solidFill>
                  <a:schemeClr val="tx1"/>
                </a:solidFill>
              </a:rPr>
              <a:t>19.653,09 kn</a:t>
            </a:r>
            <a:endParaRPr lang="hr-HR" sz="1400" b="1" dirty="0">
              <a:solidFill>
                <a:srgbClr val="FF0000"/>
              </a:solidFill>
            </a:endParaRPr>
          </a:p>
        </p:txBody>
      </p:sp>
      <p:sp>
        <p:nvSpPr>
          <p:cNvPr id="57" name="Pravokutnik 56"/>
          <p:cNvSpPr/>
          <p:nvPr/>
        </p:nvSpPr>
        <p:spPr>
          <a:xfrm>
            <a:off x="1475656" y="2780928"/>
            <a:ext cx="7488832" cy="28803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400" i="1" dirty="0" smtClean="0">
                <a:solidFill>
                  <a:schemeClr val="tx1"/>
                </a:solidFill>
              </a:rPr>
              <a:t>Projekt HEAR ME OUT                                                                                                                          </a:t>
            </a:r>
            <a:r>
              <a:rPr lang="hr-HR" sz="1400" b="1" dirty="0" smtClean="0">
                <a:solidFill>
                  <a:schemeClr val="tx1"/>
                </a:solidFill>
              </a:rPr>
              <a:t>9.227,38 kn</a:t>
            </a:r>
            <a:endParaRPr lang="hr-HR" sz="1400" b="1" dirty="0">
              <a:solidFill>
                <a:schemeClr val="tx1"/>
              </a:solidFill>
            </a:endParaRPr>
          </a:p>
        </p:txBody>
      </p:sp>
      <p:pic>
        <p:nvPicPr>
          <p:cNvPr id="19" name="Slika 1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4288" y="116632"/>
            <a:ext cx="504056" cy="633001"/>
          </a:xfrm>
          <a:prstGeom prst="rect">
            <a:avLst/>
          </a:prstGeom>
        </p:spPr>
      </p:pic>
      <p:sp>
        <p:nvSpPr>
          <p:cNvPr id="20" name="Pravokutnik 19"/>
          <p:cNvSpPr/>
          <p:nvPr/>
        </p:nvSpPr>
        <p:spPr>
          <a:xfrm>
            <a:off x="7668344" y="116632"/>
            <a:ext cx="106186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Zadarska </a:t>
            </a:r>
          </a:p>
          <a:p>
            <a:r>
              <a:rPr lang="hr-HR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21" name="Pravokutnik 20"/>
          <p:cNvSpPr/>
          <p:nvPr/>
        </p:nvSpPr>
        <p:spPr>
          <a:xfrm>
            <a:off x="323528" y="1196752"/>
            <a:ext cx="8640960" cy="432048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400" b="1" dirty="0" smtClean="0">
                <a:solidFill>
                  <a:schemeClr val="bg1"/>
                </a:solidFill>
              </a:rPr>
              <a:t>Cilj 1. Uspostava učinkovitog sustava upravljanja potencijalima i resursima			  848.083,12 kn</a:t>
            </a:r>
            <a:endParaRPr lang="hr-HR" sz="1400" b="1" dirty="0">
              <a:solidFill>
                <a:schemeClr val="bg1"/>
              </a:solidFill>
            </a:endParaRPr>
          </a:p>
        </p:txBody>
      </p:sp>
      <p:sp>
        <p:nvSpPr>
          <p:cNvPr id="14" name="Pravokutnik 13"/>
          <p:cNvSpPr/>
          <p:nvPr/>
        </p:nvSpPr>
        <p:spPr>
          <a:xfrm>
            <a:off x="251520" y="3356992"/>
            <a:ext cx="8712968" cy="432048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400" b="1" dirty="0" smtClean="0">
                <a:solidFill>
                  <a:schemeClr val="bg1"/>
                </a:solidFill>
              </a:rPr>
              <a:t>Cilj 2. Razvoj konkurentnog poduzetništva, turizma, poljoprivrede i ribarstva		    922.468,06 kn</a:t>
            </a:r>
            <a:endParaRPr lang="hr-HR" sz="1400" b="1" dirty="0">
              <a:solidFill>
                <a:schemeClr val="bg1"/>
              </a:solidFill>
            </a:endParaRPr>
          </a:p>
        </p:txBody>
      </p:sp>
      <p:sp>
        <p:nvSpPr>
          <p:cNvPr id="15" name="Pravokutnik 14"/>
          <p:cNvSpPr/>
          <p:nvPr/>
        </p:nvSpPr>
        <p:spPr>
          <a:xfrm>
            <a:off x="251520" y="3789040"/>
            <a:ext cx="8712968" cy="288032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400" b="1" dirty="0" smtClean="0">
                <a:solidFill>
                  <a:schemeClr val="tx1"/>
                </a:solidFill>
              </a:rPr>
              <a:t>Prioritet 2.1. Razvoj konkurentne poljoprivrede, ribarstva i </a:t>
            </a:r>
            <a:r>
              <a:rPr lang="hr-HR" sz="1400" b="1" dirty="0" err="1" smtClean="0">
                <a:solidFill>
                  <a:schemeClr val="tx1"/>
                </a:solidFill>
              </a:rPr>
              <a:t>akvakulture</a:t>
            </a:r>
            <a:endParaRPr lang="hr-HR" sz="1400" b="1" dirty="0">
              <a:solidFill>
                <a:schemeClr val="tx1"/>
              </a:solidFill>
            </a:endParaRPr>
          </a:p>
        </p:txBody>
      </p:sp>
      <p:sp>
        <p:nvSpPr>
          <p:cNvPr id="16" name="Pravokutnik 15"/>
          <p:cNvSpPr/>
          <p:nvPr/>
        </p:nvSpPr>
        <p:spPr>
          <a:xfrm>
            <a:off x="1403648" y="4077072"/>
            <a:ext cx="7560840" cy="28803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400" dirty="0" smtClean="0">
                <a:solidFill>
                  <a:schemeClr val="tx1"/>
                </a:solidFill>
              </a:rPr>
              <a:t>Projekt ECO SEA                                                                                                                                  </a:t>
            </a:r>
            <a:r>
              <a:rPr lang="hr-HR" sz="1400" b="1" dirty="0" smtClean="0">
                <a:solidFill>
                  <a:schemeClr val="tx1"/>
                </a:solidFill>
              </a:rPr>
              <a:t>584.609,33 kn</a:t>
            </a:r>
            <a:endParaRPr lang="hr-HR" sz="1400" b="1" dirty="0">
              <a:solidFill>
                <a:schemeClr val="tx1"/>
              </a:solidFill>
            </a:endParaRPr>
          </a:p>
        </p:txBody>
      </p:sp>
      <p:sp>
        <p:nvSpPr>
          <p:cNvPr id="17" name="Pravokutnik 16"/>
          <p:cNvSpPr/>
          <p:nvPr/>
        </p:nvSpPr>
        <p:spPr>
          <a:xfrm>
            <a:off x="251520" y="4365104"/>
            <a:ext cx="8712968" cy="288032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400" b="1" dirty="0" smtClean="0">
                <a:solidFill>
                  <a:schemeClr val="tx1"/>
                </a:solidFill>
              </a:rPr>
              <a:t>Prioritet 2.2. Razvoj ruralnih područja</a:t>
            </a:r>
            <a:endParaRPr lang="hr-HR" sz="1400" b="1" dirty="0">
              <a:solidFill>
                <a:schemeClr val="tx1"/>
              </a:solidFill>
            </a:endParaRPr>
          </a:p>
        </p:txBody>
      </p:sp>
      <p:sp>
        <p:nvSpPr>
          <p:cNvPr id="18" name="Pravokutnik 17"/>
          <p:cNvSpPr/>
          <p:nvPr/>
        </p:nvSpPr>
        <p:spPr>
          <a:xfrm>
            <a:off x="1403648" y="4653136"/>
            <a:ext cx="7560840" cy="28803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400" dirty="0" smtClean="0">
                <a:solidFill>
                  <a:schemeClr val="tx1"/>
                </a:solidFill>
              </a:rPr>
              <a:t>Centar kompetencija  za preradu ribe i voća                                                                                   </a:t>
            </a:r>
            <a:r>
              <a:rPr lang="hr-HR" sz="1400" b="1" dirty="0" smtClean="0">
                <a:solidFill>
                  <a:schemeClr val="tx1"/>
                </a:solidFill>
              </a:rPr>
              <a:t>30.887,95 kn</a:t>
            </a:r>
            <a:endParaRPr lang="hr-HR" sz="1400" b="1" dirty="0">
              <a:solidFill>
                <a:schemeClr val="tx1"/>
              </a:solidFill>
            </a:endParaRPr>
          </a:p>
        </p:txBody>
      </p:sp>
      <p:sp>
        <p:nvSpPr>
          <p:cNvPr id="22" name="Pravokutnik 21"/>
          <p:cNvSpPr/>
          <p:nvPr/>
        </p:nvSpPr>
        <p:spPr>
          <a:xfrm>
            <a:off x="251520" y="4941168"/>
            <a:ext cx="8712968" cy="288032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400" b="1" dirty="0" smtClean="0">
                <a:solidFill>
                  <a:schemeClr val="tx1"/>
                </a:solidFill>
              </a:rPr>
              <a:t>Prioritet 2.3. Uvođenje znanja, novih tehnologija i inovacija u gospodarstvo</a:t>
            </a:r>
            <a:endParaRPr lang="hr-HR" sz="1400" b="1" dirty="0">
              <a:solidFill>
                <a:schemeClr val="tx1"/>
              </a:solidFill>
            </a:endParaRPr>
          </a:p>
        </p:txBody>
      </p:sp>
      <p:sp>
        <p:nvSpPr>
          <p:cNvPr id="23" name="Pravokutnik 22"/>
          <p:cNvSpPr/>
          <p:nvPr/>
        </p:nvSpPr>
        <p:spPr>
          <a:xfrm>
            <a:off x="1403648" y="5229200"/>
            <a:ext cx="7560840" cy="28803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400" dirty="0" smtClean="0">
                <a:solidFill>
                  <a:schemeClr val="tx1"/>
                </a:solidFill>
              </a:rPr>
              <a:t>Projekt I-CIA </a:t>
            </a:r>
            <a:r>
              <a:rPr lang="hr-HR" sz="1400" dirty="0" err="1" smtClean="0">
                <a:solidFill>
                  <a:schemeClr val="tx1"/>
                </a:solidFill>
              </a:rPr>
              <a:t>of</a:t>
            </a:r>
            <a:r>
              <a:rPr lang="hr-HR" sz="1400" dirty="0" smtClean="0">
                <a:solidFill>
                  <a:schemeClr val="tx1"/>
                </a:solidFill>
              </a:rPr>
              <a:t> SME                                                                                                                             </a:t>
            </a:r>
            <a:r>
              <a:rPr lang="hr-HR" sz="1400" b="1" dirty="0" smtClean="0">
                <a:solidFill>
                  <a:schemeClr val="tx1"/>
                </a:solidFill>
              </a:rPr>
              <a:t>47.667,02 kn</a:t>
            </a:r>
            <a:endParaRPr lang="hr-HR" sz="1400" b="1" dirty="0">
              <a:solidFill>
                <a:schemeClr val="tx1"/>
              </a:solidFill>
            </a:endParaRPr>
          </a:p>
        </p:txBody>
      </p:sp>
      <p:sp>
        <p:nvSpPr>
          <p:cNvPr id="24" name="Pravokutnik 23"/>
          <p:cNvSpPr/>
          <p:nvPr/>
        </p:nvSpPr>
        <p:spPr>
          <a:xfrm>
            <a:off x="251520" y="5517232"/>
            <a:ext cx="8712968" cy="288032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400" b="1" dirty="0" smtClean="0">
                <a:solidFill>
                  <a:schemeClr val="tx1"/>
                </a:solidFill>
              </a:rPr>
              <a:t>Prioritet 2.4. Uvođenja znanja, novih tehnologija i inovacija u gospodarstvu</a:t>
            </a:r>
            <a:endParaRPr lang="hr-HR" sz="1400" b="1" dirty="0">
              <a:solidFill>
                <a:schemeClr val="tx1"/>
              </a:solidFill>
            </a:endParaRPr>
          </a:p>
        </p:txBody>
      </p:sp>
      <p:sp>
        <p:nvSpPr>
          <p:cNvPr id="25" name="Pravokutnik 24"/>
          <p:cNvSpPr/>
          <p:nvPr/>
        </p:nvSpPr>
        <p:spPr>
          <a:xfrm>
            <a:off x="1403648" y="5805264"/>
            <a:ext cx="7560840" cy="28803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400" dirty="0" smtClean="0">
                <a:solidFill>
                  <a:schemeClr val="tx1"/>
                </a:solidFill>
              </a:rPr>
              <a:t>Projekt BEE PROMOTED                                                                                                                    </a:t>
            </a:r>
            <a:r>
              <a:rPr lang="hr-HR" sz="1400" b="1" dirty="0" smtClean="0">
                <a:solidFill>
                  <a:schemeClr val="tx1"/>
                </a:solidFill>
              </a:rPr>
              <a:t>259.303,76 kn</a:t>
            </a:r>
            <a:endParaRPr lang="hr-HR" sz="1400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 advClick="0" advTm="1200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467544" y="476672"/>
            <a:ext cx="6995120" cy="504056"/>
          </a:xfrm>
        </p:spPr>
        <p:txBody>
          <a:bodyPr>
            <a:noAutofit/>
          </a:bodyPr>
          <a:lstStyle/>
          <a:p>
            <a:pPr algn="l"/>
            <a:r>
              <a:rPr lang="hr-HR" sz="2000" b="1" dirty="0" smtClean="0"/>
              <a:t/>
            </a:r>
            <a:br>
              <a:rPr lang="hr-HR" sz="2000" b="1" dirty="0" smtClean="0"/>
            </a:br>
            <a:r>
              <a:rPr lang="hr-HR" sz="2000" b="1" dirty="0" smtClean="0"/>
              <a:t>Razvojni projekti u Proračunu Zadarske županije </a:t>
            </a:r>
            <a:br>
              <a:rPr lang="hr-HR" sz="2000" b="1" dirty="0" smtClean="0"/>
            </a:br>
            <a:r>
              <a:rPr lang="hr-HR" sz="2000" b="1" dirty="0" smtClean="0"/>
              <a:t>za 2016. godinu </a:t>
            </a:r>
            <a:r>
              <a:rPr lang="hr-HR" sz="2000" dirty="0" smtClean="0"/>
              <a:t/>
            </a:r>
            <a:br>
              <a:rPr lang="hr-HR" sz="2000" dirty="0" smtClean="0"/>
            </a:br>
            <a:endParaRPr lang="hr-HR" sz="2000" dirty="0"/>
          </a:p>
        </p:txBody>
      </p:sp>
      <p:sp>
        <p:nvSpPr>
          <p:cNvPr id="8194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hr-HR" dirty="0"/>
          </a:p>
        </p:txBody>
      </p:sp>
      <p:sp>
        <p:nvSpPr>
          <p:cNvPr id="13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r>
              <a:rPr lang="hr-HR" b="1" u="sng" dirty="0" smtClean="0">
                <a:solidFill>
                  <a:srgbClr val="002060"/>
                </a:solidFill>
                <a:latin typeface="Gabriola" panose="04040605051002020D02" pitchFamily="82" charset="0"/>
              </a:rPr>
              <a:t>Upravni odjel za proračun i financije</a:t>
            </a:r>
            <a:endParaRPr lang="en-US" b="1" u="sng" dirty="0" smtClean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27" name="Pravokutnik 26"/>
          <p:cNvSpPr/>
          <p:nvPr/>
        </p:nvSpPr>
        <p:spPr>
          <a:xfrm>
            <a:off x="323528" y="1484784"/>
            <a:ext cx="8640960" cy="360040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400" b="1" dirty="0" smtClean="0">
                <a:solidFill>
                  <a:schemeClr val="bg1"/>
                </a:solidFill>
              </a:rPr>
              <a:t>Cilj 3. Prepoznatljivost i očuvanje kulturne i prirodne baštine			                   18.812.630,90</a:t>
            </a:r>
            <a:r>
              <a:rPr lang="hr-HR" sz="1400" dirty="0" smtClean="0">
                <a:solidFill>
                  <a:schemeClr val="bg1"/>
                </a:solidFill>
              </a:rPr>
              <a:t> </a:t>
            </a:r>
            <a:r>
              <a:rPr lang="hr-HR" sz="1400" b="1" dirty="0" smtClean="0">
                <a:solidFill>
                  <a:schemeClr val="bg1"/>
                </a:solidFill>
              </a:rPr>
              <a:t>kn</a:t>
            </a:r>
            <a:endParaRPr lang="hr-HR" sz="1400" b="1" dirty="0">
              <a:solidFill>
                <a:schemeClr val="bg1"/>
              </a:solidFill>
            </a:endParaRPr>
          </a:p>
        </p:txBody>
      </p:sp>
      <p:sp>
        <p:nvSpPr>
          <p:cNvPr id="26" name="Pravokutnik 25"/>
          <p:cNvSpPr/>
          <p:nvPr/>
        </p:nvSpPr>
        <p:spPr>
          <a:xfrm>
            <a:off x="1403648" y="2132856"/>
            <a:ext cx="7560840" cy="28803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400" dirty="0" smtClean="0">
                <a:solidFill>
                  <a:schemeClr val="tx1"/>
                </a:solidFill>
              </a:rPr>
              <a:t>Projekt HERA 					               </a:t>
            </a:r>
            <a:r>
              <a:rPr lang="hr-HR" sz="1400" b="1" dirty="0" smtClean="0">
                <a:solidFill>
                  <a:schemeClr val="tx1"/>
                </a:solidFill>
              </a:rPr>
              <a:t>18.812.630,90</a:t>
            </a:r>
            <a:r>
              <a:rPr lang="hr-HR" sz="1400" dirty="0" smtClean="0">
                <a:solidFill>
                  <a:schemeClr val="tx1"/>
                </a:solidFill>
              </a:rPr>
              <a:t> </a:t>
            </a:r>
            <a:r>
              <a:rPr lang="hr-HR" sz="1400" b="1" dirty="0" smtClean="0">
                <a:solidFill>
                  <a:schemeClr val="tx1"/>
                </a:solidFill>
              </a:rPr>
              <a:t>kn</a:t>
            </a:r>
            <a:endParaRPr lang="hr-HR" sz="1400" b="1" dirty="0">
              <a:solidFill>
                <a:schemeClr val="tx1"/>
              </a:solidFill>
            </a:endParaRPr>
          </a:p>
        </p:txBody>
      </p:sp>
      <p:sp>
        <p:nvSpPr>
          <p:cNvPr id="33" name="Pravokutnik 32"/>
          <p:cNvSpPr/>
          <p:nvPr/>
        </p:nvSpPr>
        <p:spPr>
          <a:xfrm>
            <a:off x="323528" y="1844824"/>
            <a:ext cx="8640960" cy="288032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400" b="1" dirty="0" smtClean="0">
                <a:solidFill>
                  <a:schemeClr val="tx1"/>
                </a:solidFill>
              </a:rPr>
              <a:t>Prioritet 3.1. Očuvanje, zaštita i održiva uporaba prirodne i kulturne baštine</a:t>
            </a:r>
            <a:endParaRPr lang="hr-HR" sz="1400" b="1" dirty="0">
              <a:solidFill>
                <a:schemeClr val="tx1"/>
              </a:solidFill>
            </a:endParaRPr>
          </a:p>
        </p:txBody>
      </p:sp>
      <p:pic>
        <p:nvPicPr>
          <p:cNvPr id="14" name="Slika 1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4288" y="116632"/>
            <a:ext cx="504056" cy="633001"/>
          </a:xfrm>
          <a:prstGeom prst="rect">
            <a:avLst/>
          </a:prstGeom>
        </p:spPr>
      </p:pic>
      <p:sp>
        <p:nvSpPr>
          <p:cNvPr id="15" name="Pravokutnik 14"/>
          <p:cNvSpPr/>
          <p:nvPr/>
        </p:nvSpPr>
        <p:spPr>
          <a:xfrm>
            <a:off x="7668344" y="116632"/>
            <a:ext cx="1061864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Zadarska </a:t>
            </a:r>
          </a:p>
          <a:p>
            <a:r>
              <a:rPr lang="hr-HR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10" name="Pravokutnik 9"/>
          <p:cNvSpPr/>
          <p:nvPr/>
        </p:nvSpPr>
        <p:spPr>
          <a:xfrm>
            <a:off x="323528" y="2420888"/>
            <a:ext cx="8640960" cy="360040"/>
          </a:xfrm>
          <a:prstGeom prst="rect">
            <a:avLst/>
          </a:prstGeom>
          <a:solidFill>
            <a:srgbClr val="00206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400" b="1" dirty="0" smtClean="0">
                <a:solidFill>
                  <a:schemeClr val="bg1"/>
                </a:solidFill>
              </a:rPr>
              <a:t>Cilj 4. Unapređenje zaštite okoliša i kvalitete života			                   10.990.061,72 kn</a:t>
            </a:r>
            <a:endParaRPr lang="hr-HR" sz="1400" b="1" dirty="0">
              <a:solidFill>
                <a:schemeClr val="bg1"/>
              </a:solidFill>
            </a:endParaRPr>
          </a:p>
        </p:txBody>
      </p:sp>
      <p:sp>
        <p:nvSpPr>
          <p:cNvPr id="11" name="Pravokutnik 10"/>
          <p:cNvSpPr/>
          <p:nvPr/>
        </p:nvSpPr>
        <p:spPr>
          <a:xfrm>
            <a:off x="323528" y="2780928"/>
            <a:ext cx="8640960" cy="288032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400" b="1" dirty="0" smtClean="0">
                <a:solidFill>
                  <a:schemeClr val="tx1"/>
                </a:solidFill>
              </a:rPr>
              <a:t>Prioritet 4.2. Razvoj društvene, zdravstvene i socijalne infrastrukture i usluga</a:t>
            </a:r>
            <a:endParaRPr lang="hr-HR" sz="1400" b="1" dirty="0">
              <a:solidFill>
                <a:schemeClr val="tx1"/>
              </a:solidFill>
            </a:endParaRPr>
          </a:p>
        </p:txBody>
      </p:sp>
      <p:sp>
        <p:nvSpPr>
          <p:cNvPr id="12" name="Pravokutnik 11"/>
          <p:cNvSpPr/>
          <p:nvPr/>
        </p:nvSpPr>
        <p:spPr>
          <a:xfrm>
            <a:off x="1403648" y="3068960"/>
            <a:ext cx="7560840" cy="28803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400" dirty="0" smtClean="0">
                <a:solidFill>
                  <a:schemeClr val="tx1"/>
                </a:solidFill>
              </a:rPr>
              <a:t>Projekt Foster </a:t>
            </a:r>
            <a:r>
              <a:rPr lang="hr-HR" sz="1400" dirty="0" err="1" smtClean="0">
                <a:solidFill>
                  <a:schemeClr val="tx1"/>
                </a:solidFill>
              </a:rPr>
              <a:t>Children</a:t>
            </a:r>
            <a:r>
              <a:rPr lang="hr-HR" sz="1400" dirty="0" smtClean="0">
                <a:solidFill>
                  <a:schemeClr val="tx1"/>
                </a:solidFill>
              </a:rPr>
              <a:t> </a:t>
            </a:r>
            <a:r>
              <a:rPr lang="hr-HR" sz="1400" dirty="0" err="1" smtClean="0">
                <a:solidFill>
                  <a:schemeClr val="tx1"/>
                </a:solidFill>
              </a:rPr>
              <a:t>rights</a:t>
            </a:r>
            <a:r>
              <a:rPr lang="hr-HR" sz="1400" dirty="0" smtClean="0">
                <a:solidFill>
                  <a:schemeClr val="tx1"/>
                </a:solidFill>
              </a:rPr>
              <a:t>                                                                                                             </a:t>
            </a:r>
            <a:r>
              <a:rPr lang="hr-HR" sz="1400" b="1" dirty="0" smtClean="0">
                <a:solidFill>
                  <a:schemeClr val="tx1"/>
                </a:solidFill>
              </a:rPr>
              <a:t>89.600,12 kn</a:t>
            </a:r>
            <a:endParaRPr lang="hr-HR" sz="1400" b="1" dirty="0">
              <a:solidFill>
                <a:schemeClr val="tx1"/>
              </a:solidFill>
            </a:endParaRPr>
          </a:p>
        </p:txBody>
      </p:sp>
      <p:sp>
        <p:nvSpPr>
          <p:cNvPr id="16" name="Pravokutnik 15"/>
          <p:cNvSpPr/>
          <p:nvPr/>
        </p:nvSpPr>
        <p:spPr>
          <a:xfrm>
            <a:off x="1403648" y="3356992"/>
            <a:ext cx="7560840" cy="28803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400" dirty="0" err="1" smtClean="0">
                <a:solidFill>
                  <a:schemeClr val="tx1"/>
                </a:solidFill>
              </a:rPr>
              <a:t>Inkluzija</a:t>
            </a:r>
            <a:r>
              <a:rPr lang="hr-HR" sz="1400" dirty="0" smtClean="0">
                <a:solidFill>
                  <a:schemeClr val="tx1"/>
                </a:solidFill>
              </a:rPr>
              <a:t> korak bliže društvu bez prepreka                                                                                 </a:t>
            </a:r>
            <a:r>
              <a:rPr lang="hr-HR" sz="1400" b="1" dirty="0" smtClean="0">
                <a:solidFill>
                  <a:schemeClr val="tx1"/>
                </a:solidFill>
              </a:rPr>
              <a:t>2.867.310,78 kn</a:t>
            </a:r>
            <a:endParaRPr lang="hr-HR" sz="1400" b="1" dirty="0">
              <a:solidFill>
                <a:schemeClr val="tx1"/>
              </a:solidFill>
            </a:endParaRPr>
          </a:p>
        </p:txBody>
      </p:sp>
      <p:sp>
        <p:nvSpPr>
          <p:cNvPr id="17" name="Pravokutnik 16"/>
          <p:cNvSpPr/>
          <p:nvPr/>
        </p:nvSpPr>
        <p:spPr>
          <a:xfrm>
            <a:off x="1403648" y="3638176"/>
            <a:ext cx="7560840" cy="28803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400" dirty="0" smtClean="0">
                <a:solidFill>
                  <a:schemeClr val="tx1"/>
                </a:solidFill>
              </a:rPr>
              <a:t>Upravljajmo budućnosti-SŠ kneza Branimira Benkovac                                                          </a:t>
            </a:r>
            <a:r>
              <a:rPr lang="hr-HR" sz="1400" b="1" dirty="0" smtClean="0">
                <a:solidFill>
                  <a:schemeClr val="tx1"/>
                </a:solidFill>
              </a:rPr>
              <a:t>1.933.102,69 kn</a:t>
            </a:r>
            <a:endParaRPr lang="hr-HR" sz="1400" b="1" dirty="0">
              <a:solidFill>
                <a:schemeClr val="tx1"/>
              </a:solidFill>
            </a:endParaRPr>
          </a:p>
        </p:txBody>
      </p:sp>
      <p:sp>
        <p:nvSpPr>
          <p:cNvPr id="19" name="Pravokutnik 18"/>
          <p:cNvSpPr/>
          <p:nvPr/>
        </p:nvSpPr>
        <p:spPr>
          <a:xfrm>
            <a:off x="1403648" y="4365104"/>
            <a:ext cx="7560840" cy="28803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400" dirty="0" smtClean="0">
                <a:solidFill>
                  <a:schemeClr val="tx1"/>
                </a:solidFill>
              </a:rPr>
              <a:t>Projekt E-mobile SŠ Vice Vlatkovića                                                                                            </a:t>
            </a:r>
            <a:r>
              <a:rPr lang="hr-HR" sz="1400" b="1" dirty="0" smtClean="0">
                <a:solidFill>
                  <a:schemeClr val="tx1"/>
                </a:solidFill>
              </a:rPr>
              <a:t>1.279.398,90 kn</a:t>
            </a:r>
            <a:endParaRPr lang="hr-HR" sz="1400" b="1" dirty="0">
              <a:solidFill>
                <a:schemeClr val="tx1"/>
              </a:solidFill>
            </a:endParaRPr>
          </a:p>
        </p:txBody>
      </p:sp>
      <p:sp>
        <p:nvSpPr>
          <p:cNvPr id="20" name="Pravokutnik 19"/>
          <p:cNvSpPr/>
          <p:nvPr/>
        </p:nvSpPr>
        <p:spPr>
          <a:xfrm>
            <a:off x="1403648" y="4653136"/>
            <a:ext cx="7560840" cy="28803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400" dirty="0" smtClean="0">
                <a:solidFill>
                  <a:schemeClr val="tx1"/>
                </a:solidFill>
              </a:rPr>
              <a:t>Radio-osnova medijske pismenosti Prirodoslovno-grafička                          	                 </a:t>
            </a:r>
            <a:r>
              <a:rPr lang="hr-HR" sz="1400" b="1" dirty="0" smtClean="0">
                <a:solidFill>
                  <a:schemeClr val="tx1"/>
                </a:solidFill>
              </a:rPr>
              <a:t>1.074.824,28 kn</a:t>
            </a:r>
            <a:endParaRPr lang="hr-HR" sz="1400" b="1" dirty="0">
              <a:solidFill>
                <a:schemeClr val="tx1"/>
              </a:solidFill>
            </a:endParaRPr>
          </a:p>
        </p:txBody>
      </p:sp>
      <p:sp>
        <p:nvSpPr>
          <p:cNvPr id="21" name="Pravokutnik 20"/>
          <p:cNvSpPr/>
          <p:nvPr/>
        </p:nvSpPr>
        <p:spPr>
          <a:xfrm>
            <a:off x="1403648" y="4941168"/>
            <a:ext cx="7560840" cy="28803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400" dirty="0" smtClean="0">
                <a:solidFill>
                  <a:schemeClr val="tx1"/>
                </a:solidFill>
              </a:rPr>
              <a:t>Projekt HOLISTIC                                                                                                    	                 </a:t>
            </a:r>
            <a:r>
              <a:rPr lang="hr-HR" sz="1400" b="1" dirty="0" smtClean="0">
                <a:solidFill>
                  <a:schemeClr val="tx1"/>
                </a:solidFill>
              </a:rPr>
              <a:t>2.723.870,32 kn</a:t>
            </a:r>
            <a:endParaRPr lang="hr-HR" sz="1400" b="1" dirty="0">
              <a:solidFill>
                <a:schemeClr val="tx1"/>
              </a:solidFill>
            </a:endParaRPr>
          </a:p>
        </p:txBody>
      </p:sp>
      <p:sp>
        <p:nvSpPr>
          <p:cNvPr id="22" name="Pravokutnik 21"/>
          <p:cNvSpPr/>
          <p:nvPr/>
        </p:nvSpPr>
        <p:spPr>
          <a:xfrm>
            <a:off x="1403648" y="5219700"/>
            <a:ext cx="7560840" cy="288032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400" dirty="0" smtClean="0">
                <a:solidFill>
                  <a:schemeClr val="tx1"/>
                </a:solidFill>
              </a:rPr>
              <a:t>Projekt </a:t>
            </a:r>
            <a:r>
              <a:rPr lang="hr-HR" sz="1400" dirty="0" err="1" smtClean="0">
                <a:solidFill>
                  <a:schemeClr val="tx1"/>
                </a:solidFill>
              </a:rPr>
              <a:t>Step</a:t>
            </a:r>
            <a:r>
              <a:rPr lang="hr-HR" sz="1400" dirty="0" smtClean="0">
                <a:solidFill>
                  <a:schemeClr val="tx1"/>
                </a:solidFill>
              </a:rPr>
              <a:t> </a:t>
            </a:r>
            <a:r>
              <a:rPr lang="hr-HR" sz="1400" dirty="0" err="1" smtClean="0">
                <a:solidFill>
                  <a:schemeClr val="tx1"/>
                </a:solidFill>
              </a:rPr>
              <a:t>Forward</a:t>
            </a:r>
            <a:r>
              <a:rPr lang="hr-HR" sz="1400" dirty="0" smtClean="0">
                <a:solidFill>
                  <a:schemeClr val="tx1"/>
                </a:solidFill>
              </a:rPr>
              <a:t>                                                                                                                         </a:t>
            </a:r>
            <a:r>
              <a:rPr lang="hr-HR" sz="1400" b="1" dirty="0" smtClean="0">
                <a:solidFill>
                  <a:schemeClr val="tx1"/>
                </a:solidFill>
              </a:rPr>
              <a:t>139.191,37 kn</a:t>
            </a:r>
            <a:endParaRPr lang="hr-HR" sz="1400" b="1" dirty="0">
              <a:solidFill>
                <a:schemeClr val="tx1"/>
              </a:solidFill>
            </a:endParaRPr>
          </a:p>
        </p:txBody>
      </p:sp>
      <p:sp>
        <p:nvSpPr>
          <p:cNvPr id="23" name="Pravokutnik 22"/>
          <p:cNvSpPr/>
          <p:nvPr/>
        </p:nvSpPr>
        <p:spPr>
          <a:xfrm>
            <a:off x="1403648" y="3933056"/>
            <a:ext cx="7560840" cy="432048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sz="1400" dirty="0" smtClean="0">
                <a:solidFill>
                  <a:schemeClr val="tx1"/>
                </a:solidFill>
              </a:rPr>
              <a:t>Primjena inovativnih metoda podučavanja i komunikacije </a:t>
            </a:r>
          </a:p>
          <a:p>
            <a:r>
              <a:rPr lang="hr-HR" sz="1400" dirty="0" smtClean="0">
                <a:solidFill>
                  <a:schemeClr val="tx1"/>
                </a:solidFill>
              </a:rPr>
              <a:t>sukladno smjernicama ruralnog razvoja-PPVŠ			                     </a:t>
            </a:r>
            <a:r>
              <a:rPr lang="hr-HR" sz="1400" b="1" dirty="0" smtClean="0">
                <a:solidFill>
                  <a:schemeClr val="tx1"/>
                </a:solidFill>
              </a:rPr>
              <a:t>882.763,26 kn</a:t>
            </a:r>
            <a:endParaRPr lang="hr-HR" sz="1400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ransition spd="slow" advClick="0" advTm="500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slov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06090"/>
          </a:xfrm>
        </p:spPr>
        <p:txBody>
          <a:bodyPr>
            <a:normAutofit fontScale="90000"/>
          </a:bodyPr>
          <a:lstStyle/>
          <a:p>
            <a:r>
              <a:rPr lang="hr-HR" dirty="0" smtClean="0"/>
              <a:t/>
            </a:r>
            <a:br>
              <a:rPr lang="hr-HR" dirty="0" smtClean="0"/>
            </a:br>
            <a:r>
              <a:rPr lang="hr-HR" dirty="0" smtClean="0"/>
              <a:t/>
            </a:r>
            <a:br>
              <a:rPr lang="hr-HR" dirty="0" smtClean="0"/>
            </a:br>
            <a:endParaRPr lang="hr-HR" dirty="0"/>
          </a:p>
        </p:txBody>
      </p:sp>
      <p:graphicFrame>
        <p:nvGraphicFramePr>
          <p:cNvPr id="6" name="Rezervirano mjesto sadržaja 5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="" xmlns:p14="http://schemas.microsoft.com/office/powerpoint/2010/main" val="1886127617"/>
              </p:ext>
            </p:extLst>
          </p:nvPr>
        </p:nvGraphicFramePr>
        <p:xfrm>
          <a:off x="395536" y="1340768"/>
          <a:ext cx="8352928" cy="489654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4" name="Pravokutnik 3"/>
          <p:cNvSpPr/>
          <p:nvPr/>
        </p:nvSpPr>
        <p:spPr>
          <a:xfrm>
            <a:off x="179512" y="620688"/>
            <a:ext cx="7488832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sz="1600" b="1" dirty="0" smtClean="0">
                <a:latin typeface="+mj-lt"/>
              </a:rPr>
              <a:t>Prikaz </a:t>
            </a:r>
            <a:r>
              <a:rPr lang="hr-HR" sz="1600" b="1" dirty="0" smtClean="0">
                <a:latin typeface="+mj-lt"/>
              </a:rPr>
              <a:t>udjela pojedinih ciljeva u Razvojnim </a:t>
            </a:r>
            <a:r>
              <a:rPr lang="hr-HR" sz="1600" b="1" dirty="0" smtClean="0">
                <a:latin typeface="+mj-lt"/>
              </a:rPr>
              <a:t>projektima </a:t>
            </a:r>
            <a:r>
              <a:rPr lang="hr-HR" sz="1600" b="1" dirty="0" smtClean="0">
                <a:latin typeface="+mj-lt"/>
              </a:rPr>
              <a:t>za 2016. godinu</a:t>
            </a:r>
            <a:endParaRPr lang="hr-HR" sz="1600" dirty="0">
              <a:latin typeface="+mj-lt"/>
            </a:endParaRPr>
          </a:p>
        </p:txBody>
      </p:sp>
      <p:pic>
        <p:nvPicPr>
          <p:cNvPr id="5" name="Slika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4288" y="116632"/>
            <a:ext cx="504056" cy="633001"/>
          </a:xfrm>
          <a:prstGeom prst="rect">
            <a:avLst/>
          </a:prstGeom>
        </p:spPr>
      </p:pic>
      <p:sp>
        <p:nvSpPr>
          <p:cNvPr id="7" name="Pravokutnik 6"/>
          <p:cNvSpPr/>
          <p:nvPr/>
        </p:nvSpPr>
        <p:spPr>
          <a:xfrm>
            <a:off x="7668344" y="116632"/>
            <a:ext cx="113387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Zadarska </a:t>
            </a:r>
          </a:p>
          <a:p>
            <a:r>
              <a:rPr lang="hr-HR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8" name="Pravokutnik 7"/>
          <p:cNvSpPr/>
          <p:nvPr/>
        </p:nvSpPr>
        <p:spPr>
          <a:xfrm>
            <a:off x="0" y="6488668"/>
            <a:ext cx="304762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hr-HR" b="1" u="sng" dirty="0" smtClean="0">
                <a:solidFill>
                  <a:srgbClr val="002060"/>
                </a:solidFill>
                <a:latin typeface="Gabriola" panose="04040605051002020D02" pitchFamily="82" charset="0"/>
              </a:rPr>
              <a:t>Upravni odjel za proračun i financije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 smtClean="0">
                <a:solidFill>
                  <a:srgbClr val="002060"/>
                </a:solidFill>
                <a:latin typeface="Gabriola" panose="04040605051002020D02" pitchFamily="82" charset="0"/>
              </a:rPr>
              <a:t>Upravni odjel za proračun i financije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pic>
        <p:nvPicPr>
          <p:cNvPr id="9" name="Slika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8424" y="485964"/>
            <a:ext cx="504056" cy="633001"/>
          </a:xfrm>
          <a:prstGeom prst="rect">
            <a:avLst/>
          </a:prstGeom>
        </p:spPr>
      </p:pic>
      <p:sp>
        <p:nvSpPr>
          <p:cNvPr id="10" name="TextBox 12"/>
          <p:cNvSpPr txBox="1"/>
          <p:nvPr/>
        </p:nvSpPr>
        <p:spPr>
          <a:xfrm>
            <a:off x="7524328" y="116632"/>
            <a:ext cx="14973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Zadarska 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6" name="Naslov 1"/>
          <p:cNvSpPr>
            <a:spLocks noGrp="1"/>
          </p:cNvSpPr>
          <p:nvPr>
            <p:ph type="title"/>
          </p:nvPr>
        </p:nvSpPr>
        <p:spPr>
          <a:xfrm>
            <a:off x="0" y="980728"/>
            <a:ext cx="8229600" cy="346050"/>
          </a:xfrm>
        </p:spPr>
        <p:txBody>
          <a:bodyPr>
            <a:noAutofit/>
          </a:bodyPr>
          <a:lstStyle/>
          <a:p>
            <a:pPr algn="l"/>
            <a:r>
              <a:rPr lang="hr-HR" sz="1600" b="1" dirty="0" smtClean="0"/>
              <a:t>Projekti </a:t>
            </a:r>
            <a:r>
              <a:rPr lang="hr-HR" sz="1600" b="1" dirty="0" smtClean="0"/>
              <a:t>financirani od međunarodnih organizacija, institucija i tijela EU i iz državnog proračuna temeljem prijenosa EU sredstava</a:t>
            </a:r>
            <a:endParaRPr lang="hr-HR" sz="1600" b="1" dirty="0"/>
          </a:p>
        </p:txBody>
      </p:sp>
      <p:graphicFrame>
        <p:nvGraphicFramePr>
          <p:cNvPr id="12" name="Tablica 11"/>
          <p:cNvGraphicFramePr>
            <a:graphicFrameLocks noGrp="1"/>
          </p:cNvGraphicFramePr>
          <p:nvPr/>
        </p:nvGraphicFramePr>
        <p:xfrm>
          <a:off x="1763688" y="1556792"/>
          <a:ext cx="5622280" cy="4305554"/>
        </p:xfrm>
        <a:graphic>
          <a:graphicData uri="http://schemas.openxmlformats.org/drawingml/2006/table">
            <a:tbl>
              <a:tblPr/>
              <a:tblGrid>
                <a:gridCol w="524043"/>
                <a:gridCol w="2993375"/>
                <a:gridCol w="1052431"/>
                <a:gridCol w="1052431"/>
              </a:tblGrid>
              <a:tr h="35061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200" b="1" dirty="0" err="1">
                          <a:latin typeface="Times New Roman"/>
                          <a:ea typeface="Times New Roman"/>
                        </a:rPr>
                        <a:t>R.B</a:t>
                      </a:r>
                      <a:r>
                        <a:rPr lang="hr-HR" sz="1200" b="1" dirty="0">
                          <a:latin typeface="Times New Roman"/>
                          <a:ea typeface="Times New Roman"/>
                        </a:rPr>
                        <a:t>.</a:t>
                      </a:r>
                      <a:endParaRPr lang="hr-HR" sz="1200" dirty="0">
                        <a:latin typeface="Times New Roman"/>
                        <a:ea typeface="Times New Roman"/>
                      </a:endParaRPr>
                    </a:p>
                  </a:txBody>
                  <a:tcPr marL="67021" marR="6702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CEC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200" b="1">
                          <a:latin typeface="Times New Roman"/>
                          <a:ea typeface="Times New Roman"/>
                        </a:rPr>
                        <a:t>NAZIV PROJEKTA</a:t>
                      </a:r>
                      <a:endParaRPr lang="hr-HR" sz="1200">
                        <a:latin typeface="Times New Roman"/>
                        <a:ea typeface="Times New Roman"/>
                      </a:endParaRPr>
                    </a:p>
                  </a:txBody>
                  <a:tcPr marL="67021" marR="6702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CEC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200" b="1">
                          <a:latin typeface="Times New Roman"/>
                          <a:ea typeface="Times New Roman"/>
                        </a:rPr>
                        <a:t>PLAN 2016.</a:t>
                      </a:r>
                      <a:endParaRPr lang="hr-HR" sz="1200">
                        <a:latin typeface="Times New Roman"/>
                        <a:ea typeface="Times New Roman"/>
                      </a:endParaRPr>
                    </a:p>
                  </a:txBody>
                  <a:tcPr marL="67021" marR="6702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CECE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200" b="1">
                          <a:latin typeface="Times New Roman"/>
                          <a:ea typeface="Times New Roman"/>
                        </a:rPr>
                        <a:t>IZVRŠENJE         2016.</a:t>
                      </a:r>
                      <a:endParaRPr lang="hr-HR" sz="1200">
                        <a:latin typeface="Times New Roman"/>
                        <a:ea typeface="Times New Roman"/>
                      </a:endParaRPr>
                    </a:p>
                  </a:txBody>
                  <a:tcPr marL="67021" marR="6702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0CECE"/>
                    </a:solidFill>
                  </a:tcPr>
                </a:tc>
              </a:tr>
              <a:tr h="19125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200">
                          <a:latin typeface="Times New Roman"/>
                          <a:ea typeface="Times New Roman"/>
                        </a:rPr>
                        <a:t>1.</a:t>
                      </a:r>
                    </a:p>
                  </a:txBody>
                  <a:tcPr marL="67021" marR="6702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200" dirty="0" smtClean="0">
                          <a:latin typeface="Times New Roman"/>
                          <a:ea typeface="Times New Roman"/>
                        </a:rPr>
                        <a:t>B transparent</a:t>
                      </a:r>
                      <a:endParaRPr lang="hr-HR" sz="1200" dirty="0">
                        <a:latin typeface="Times New Roman"/>
                        <a:ea typeface="Times New Roman"/>
                      </a:endParaRPr>
                    </a:p>
                  </a:txBody>
                  <a:tcPr marL="67021" marR="670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200">
                          <a:latin typeface="Times New Roman"/>
                          <a:ea typeface="Times New Roman"/>
                        </a:rPr>
                        <a:t>0,00</a:t>
                      </a:r>
                    </a:p>
                  </a:txBody>
                  <a:tcPr marL="67021" marR="670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200">
                          <a:latin typeface="Times New Roman"/>
                          <a:ea typeface="Times New Roman"/>
                        </a:rPr>
                        <a:t>5.190,45 </a:t>
                      </a:r>
                    </a:p>
                  </a:txBody>
                  <a:tcPr marL="67021" marR="670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530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200">
                          <a:latin typeface="Times New Roman"/>
                          <a:ea typeface="Times New Roman"/>
                        </a:rPr>
                        <a:t>2.</a:t>
                      </a:r>
                    </a:p>
                  </a:txBody>
                  <a:tcPr marL="67021" marR="67021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200" dirty="0">
                          <a:latin typeface="Times New Roman"/>
                          <a:ea typeface="Times New Roman"/>
                        </a:rPr>
                        <a:t>Eco </a:t>
                      </a:r>
                      <a:r>
                        <a:rPr lang="hr-HR" sz="1200" dirty="0" err="1">
                          <a:latin typeface="Times New Roman"/>
                          <a:ea typeface="Times New Roman"/>
                        </a:rPr>
                        <a:t>sea</a:t>
                      </a:r>
                      <a:endParaRPr lang="hr-HR" sz="1200" dirty="0">
                        <a:latin typeface="Times New Roman"/>
                        <a:ea typeface="Times New Roman"/>
                      </a:endParaRPr>
                    </a:p>
                  </a:txBody>
                  <a:tcPr marL="67021" marR="670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200">
                          <a:latin typeface="Times New Roman"/>
                          <a:ea typeface="Times New Roman"/>
                        </a:rPr>
                        <a:t>210.011,14</a:t>
                      </a:r>
                    </a:p>
                  </a:txBody>
                  <a:tcPr marL="67021" marR="670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200">
                          <a:latin typeface="Times New Roman"/>
                          <a:ea typeface="Times New Roman"/>
                        </a:rPr>
                        <a:t>0,00</a:t>
                      </a:r>
                    </a:p>
                  </a:txBody>
                  <a:tcPr marL="67021" marR="670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530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200">
                          <a:latin typeface="Times New Roman"/>
                          <a:ea typeface="Times New Roman"/>
                        </a:rPr>
                        <a:t>3.</a:t>
                      </a:r>
                    </a:p>
                  </a:txBody>
                  <a:tcPr marL="67021" marR="670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200">
                          <a:latin typeface="Times New Roman"/>
                          <a:ea typeface="Times New Roman"/>
                        </a:rPr>
                        <a:t>Hera</a:t>
                      </a:r>
                    </a:p>
                  </a:txBody>
                  <a:tcPr marL="67021" marR="670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200">
                          <a:latin typeface="Times New Roman"/>
                          <a:ea typeface="Times New Roman"/>
                        </a:rPr>
                        <a:t>17.662.389,61</a:t>
                      </a:r>
                    </a:p>
                  </a:txBody>
                  <a:tcPr marL="67021" marR="670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200">
                          <a:latin typeface="Times New Roman"/>
                          <a:ea typeface="Times New Roman"/>
                        </a:rPr>
                        <a:t>16.130.524,74</a:t>
                      </a:r>
                    </a:p>
                  </a:txBody>
                  <a:tcPr marL="67021" marR="670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530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200">
                          <a:latin typeface="Times New Roman"/>
                          <a:ea typeface="Times New Roman"/>
                        </a:rPr>
                        <a:t>4.</a:t>
                      </a:r>
                    </a:p>
                  </a:txBody>
                  <a:tcPr marL="67021" marR="670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200">
                          <a:latin typeface="Times New Roman"/>
                          <a:ea typeface="Times New Roman"/>
                        </a:rPr>
                        <a:t>Citek</a:t>
                      </a:r>
                    </a:p>
                  </a:txBody>
                  <a:tcPr marL="67021" marR="670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200">
                          <a:latin typeface="Times New Roman"/>
                          <a:ea typeface="Times New Roman"/>
                        </a:rPr>
                        <a:t>364.773,29</a:t>
                      </a:r>
                    </a:p>
                  </a:txBody>
                  <a:tcPr marL="67021" marR="670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200">
                          <a:latin typeface="Times New Roman"/>
                          <a:ea typeface="Times New Roman"/>
                        </a:rPr>
                        <a:t>364.773,29</a:t>
                      </a:r>
                    </a:p>
                  </a:txBody>
                  <a:tcPr marL="67021" marR="670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530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200">
                          <a:latin typeface="Times New Roman"/>
                          <a:ea typeface="Times New Roman"/>
                        </a:rPr>
                        <a:t>5.</a:t>
                      </a:r>
                    </a:p>
                  </a:txBody>
                  <a:tcPr marL="67021" marR="670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200">
                          <a:latin typeface="Times New Roman"/>
                          <a:ea typeface="Times New Roman"/>
                        </a:rPr>
                        <a:t>Zadra nova - projekti</a:t>
                      </a:r>
                    </a:p>
                  </a:txBody>
                  <a:tcPr marL="67021" marR="670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200">
                          <a:latin typeface="Times New Roman"/>
                          <a:ea typeface="Times New Roman"/>
                        </a:rPr>
                        <a:t>1.123.549,39</a:t>
                      </a:r>
                    </a:p>
                  </a:txBody>
                  <a:tcPr marL="67021" marR="670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200">
                          <a:latin typeface="Times New Roman"/>
                          <a:ea typeface="Times New Roman"/>
                        </a:rPr>
                        <a:t>1.118.885,59</a:t>
                      </a:r>
                    </a:p>
                  </a:txBody>
                  <a:tcPr marL="67021" marR="670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530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200">
                          <a:latin typeface="Times New Roman"/>
                          <a:ea typeface="Times New Roman"/>
                        </a:rPr>
                        <a:t>6.</a:t>
                      </a:r>
                    </a:p>
                  </a:txBody>
                  <a:tcPr marL="67021" marR="670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200" dirty="0">
                          <a:latin typeface="Times New Roman"/>
                          <a:ea typeface="Times New Roman"/>
                        </a:rPr>
                        <a:t>I – Cia </a:t>
                      </a:r>
                      <a:r>
                        <a:rPr lang="hr-HR" sz="1200" dirty="0" err="1">
                          <a:latin typeface="Times New Roman"/>
                          <a:ea typeface="Times New Roman"/>
                        </a:rPr>
                        <a:t>of</a:t>
                      </a:r>
                      <a:r>
                        <a:rPr lang="hr-HR" sz="1200" dirty="0"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hr-HR" sz="1200" dirty="0" err="1">
                          <a:latin typeface="Times New Roman"/>
                          <a:ea typeface="Times New Roman"/>
                        </a:rPr>
                        <a:t>sme</a:t>
                      </a:r>
                      <a:endParaRPr lang="hr-HR" sz="1200" dirty="0">
                        <a:latin typeface="Times New Roman"/>
                        <a:ea typeface="Times New Roman"/>
                      </a:endParaRPr>
                    </a:p>
                  </a:txBody>
                  <a:tcPr marL="67021" marR="670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200">
                          <a:latin typeface="Times New Roman"/>
                          <a:ea typeface="Times New Roman"/>
                        </a:rPr>
                        <a:t>15.440,29</a:t>
                      </a:r>
                    </a:p>
                  </a:txBody>
                  <a:tcPr marL="67021" marR="670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200">
                          <a:latin typeface="Times New Roman"/>
                          <a:ea typeface="Times New Roman"/>
                        </a:rPr>
                        <a:t>15.440,29</a:t>
                      </a:r>
                    </a:p>
                  </a:txBody>
                  <a:tcPr marL="67021" marR="670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530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200">
                          <a:latin typeface="Times New Roman"/>
                          <a:ea typeface="Times New Roman"/>
                        </a:rPr>
                        <a:t>7.</a:t>
                      </a:r>
                    </a:p>
                  </a:txBody>
                  <a:tcPr marL="67021" marR="670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200">
                          <a:latin typeface="Times New Roman"/>
                          <a:ea typeface="Times New Roman"/>
                        </a:rPr>
                        <a:t>iScope</a:t>
                      </a:r>
                    </a:p>
                  </a:txBody>
                  <a:tcPr marL="67021" marR="670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200">
                          <a:latin typeface="Times New Roman"/>
                          <a:ea typeface="Times New Roman"/>
                        </a:rPr>
                        <a:t>84.500,00</a:t>
                      </a:r>
                    </a:p>
                  </a:txBody>
                  <a:tcPr marL="67021" marR="670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200">
                          <a:latin typeface="Times New Roman"/>
                          <a:ea typeface="Times New Roman"/>
                        </a:rPr>
                        <a:t>34.351,43</a:t>
                      </a:r>
                    </a:p>
                  </a:txBody>
                  <a:tcPr marL="67021" marR="670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530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200">
                          <a:latin typeface="Times New Roman"/>
                          <a:ea typeface="Times New Roman"/>
                        </a:rPr>
                        <a:t>8.</a:t>
                      </a:r>
                    </a:p>
                  </a:txBody>
                  <a:tcPr marL="67021" marR="670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200">
                          <a:latin typeface="Times New Roman"/>
                          <a:ea typeface="Times New Roman"/>
                        </a:rPr>
                        <a:t>Hives</a:t>
                      </a:r>
                    </a:p>
                  </a:txBody>
                  <a:tcPr marL="67021" marR="670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200">
                          <a:latin typeface="Times New Roman"/>
                          <a:ea typeface="Times New Roman"/>
                        </a:rPr>
                        <a:t>172.098,75</a:t>
                      </a:r>
                    </a:p>
                  </a:txBody>
                  <a:tcPr marL="67021" marR="670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200">
                          <a:latin typeface="Times New Roman"/>
                          <a:ea typeface="Times New Roman"/>
                        </a:rPr>
                        <a:t>156.418,75</a:t>
                      </a:r>
                    </a:p>
                  </a:txBody>
                  <a:tcPr marL="67021" marR="670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530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200">
                          <a:latin typeface="Times New Roman"/>
                          <a:ea typeface="Times New Roman"/>
                        </a:rPr>
                        <a:t>9.</a:t>
                      </a:r>
                    </a:p>
                  </a:txBody>
                  <a:tcPr marL="67021" marR="670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200">
                          <a:latin typeface="Times New Roman"/>
                          <a:ea typeface="Times New Roman"/>
                        </a:rPr>
                        <a:t>Hazadr</a:t>
                      </a:r>
                    </a:p>
                  </a:txBody>
                  <a:tcPr marL="67021" marR="670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200">
                          <a:latin typeface="Times New Roman"/>
                          <a:ea typeface="Times New Roman"/>
                        </a:rPr>
                        <a:t>355.000,00</a:t>
                      </a:r>
                    </a:p>
                  </a:txBody>
                  <a:tcPr marL="67021" marR="670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200">
                          <a:latin typeface="Times New Roman"/>
                          <a:ea typeface="Times New Roman"/>
                        </a:rPr>
                        <a:t>65.309,92</a:t>
                      </a:r>
                    </a:p>
                  </a:txBody>
                  <a:tcPr marL="67021" marR="670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530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200" dirty="0" smtClean="0">
                          <a:latin typeface="Times New Roman"/>
                          <a:ea typeface="Times New Roman"/>
                        </a:rPr>
                        <a:t>10.</a:t>
                      </a:r>
                      <a:endParaRPr lang="hr-HR" sz="1200" dirty="0">
                        <a:latin typeface="Times New Roman"/>
                        <a:ea typeface="Times New Roman"/>
                      </a:endParaRPr>
                    </a:p>
                  </a:txBody>
                  <a:tcPr marL="67021" marR="670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200" dirty="0" err="1">
                          <a:latin typeface="Times New Roman"/>
                          <a:ea typeface="Times New Roman"/>
                        </a:rPr>
                        <a:t>Blue</a:t>
                      </a:r>
                      <a:r>
                        <a:rPr lang="hr-HR" sz="1200" dirty="0">
                          <a:latin typeface="Times New Roman"/>
                          <a:ea typeface="Times New Roman"/>
                        </a:rPr>
                        <a:t> </a:t>
                      </a:r>
                      <a:r>
                        <a:rPr lang="hr-HR" sz="1200" dirty="0" err="1">
                          <a:latin typeface="Times New Roman"/>
                          <a:ea typeface="Times New Roman"/>
                        </a:rPr>
                        <a:t>Skills</a:t>
                      </a:r>
                      <a:endParaRPr lang="hr-HR" sz="1200" dirty="0">
                        <a:latin typeface="Times New Roman"/>
                        <a:ea typeface="Times New Roman"/>
                      </a:endParaRPr>
                    </a:p>
                  </a:txBody>
                  <a:tcPr marL="67021" marR="670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200">
                          <a:latin typeface="Times New Roman"/>
                          <a:ea typeface="Times New Roman"/>
                        </a:rPr>
                        <a:t>149.000,00</a:t>
                      </a:r>
                    </a:p>
                  </a:txBody>
                  <a:tcPr marL="67021" marR="670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200">
                          <a:latin typeface="Times New Roman"/>
                          <a:ea typeface="Times New Roman"/>
                        </a:rPr>
                        <a:t>149.748,66</a:t>
                      </a:r>
                    </a:p>
                  </a:txBody>
                  <a:tcPr marL="67021" marR="670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530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200" dirty="0" smtClean="0">
                          <a:latin typeface="Times New Roman"/>
                          <a:ea typeface="Times New Roman"/>
                        </a:rPr>
                        <a:t>11</a:t>
                      </a:r>
                      <a:r>
                        <a:rPr lang="hr-HR" sz="1200" dirty="0">
                          <a:latin typeface="Times New Roman"/>
                          <a:ea typeface="Times New Roman"/>
                        </a:rPr>
                        <a:t>.</a:t>
                      </a:r>
                    </a:p>
                  </a:txBody>
                  <a:tcPr marL="67021" marR="670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200">
                          <a:latin typeface="Times New Roman"/>
                          <a:ea typeface="Times New Roman"/>
                        </a:rPr>
                        <a:t>Cowork net</a:t>
                      </a:r>
                    </a:p>
                  </a:txBody>
                  <a:tcPr marL="67021" marR="670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200">
                          <a:latin typeface="Times New Roman"/>
                          <a:ea typeface="Times New Roman"/>
                        </a:rPr>
                        <a:t>438.102,96</a:t>
                      </a:r>
                    </a:p>
                  </a:txBody>
                  <a:tcPr marL="67021" marR="670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200">
                          <a:latin typeface="Times New Roman"/>
                          <a:ea typeface="Times New Roman"/>
                        </a:rPr>
                        <a:t>441.484,29</a:t>
                      </a:r>
                    </a:p>
                  </a:txBody>
                  <a:tcPr marL="67021" marR="670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530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200" dirty="0" smtClean="0">
                          <a:latin typeface="Times New Roman"/>
                          <a:ea typeface="Times New Roman"/>
                        </a:rPr>
                        <a:t>12</a:t>
                      </a:r>
                      <a:r>
                        <a:rPr lang="hr-HR" sz="1200" dirty="0">
                          <a:latin typeface="Times New Roman"/>
                          <a:ea typeface="Times New Roman"/>
                        </a:rPr>
                        <a:t>.</a:t>
                      </a:r>
                    </a:p>
                  </a:txBody>
                  <a:tcPr marL="67021" marR="670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200">
                          <a:latin typeface="Times New Roman"/>
                          <a:ea typeface="Times New Roman"/>
                        </a:rPr>
                        <a:t>Gaging</a:t>
                      </a:r>
                    </a:p>
                  </a:txBody>
                  <a:tcPr marL="67021" marR="670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200">
                          <a:latin typeface="Times New Roman"/>
                          <a:ea typeface="Times New Roman"/>
                        </a:rPr>
                        <a:t>588.289,83</a:t>
                      </a:r>
                    </a:p>
                  </a:txBody>
                  <a:tcPr marL="67021" marR="670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200">
                          <a:latin typeface="Times New Roman"/>
                          <a:ea typeface="Times New Roman"/>
                        </a:rPr>
                        <a:t>586.877,59</a:t>
                      </a:r>
                    </a:p>
                  </a:txBody>
                  <a:tcPr marL="67021" marR="670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530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200" dirty="0" smtClean="0">
                          <a:latin typeface="Times New Roman"/>
                          <a:ea typeface="Times New Roman"/>
                        </a:rPr>
                        <a:t>13</a:t>
                      </a:r>
                      <a:r>
                        <a:rPr lang="hr-HR" sz="1200" dirty="0">
                          <a:latin typeface="Times New Roman"/>
                          <a:ea typeface="Times New Roman"/>
                        </a:rPr>
                        <a:t>.</a:t>
                      </a:r>
                    </a:p>
                  </a:txBody>
                  <a:tcPr marL="67021" marR="670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200">
                          <a:latin typeface="Times New Roman"/>
                          <a:ea typeface="Times New Roman"/>
                        </a:rPr>
                        <a:t>Zeleni otoci</a:t>
                      </a:r>
                    </a:p>
                  </a:txBody>
                  <a:tcPr marL="67021" marR="670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200" dirty="0">
                          <a:latin typeface="Times New Roman"/>
                          <a:ea typeface="Times New Roman"/>
                        </a:rPr>
                        <a:t>162.657,39</a:t>
                      </a:r>
                    </a:p>
                  </a:txBody>
                  <a:tcPr marL="67021" marR="670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200">
                          <a:latin typeface="Times New Roman"/>
                          <a:ea typeface="Times New Roman"/>
                        </a:rPr>
                        <a:t>    162.657,39</a:t>
                      </a:r>
                    </a:p>
                  </a:txBody>
                  <a:tcPr marL="67021" marR="670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530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200" dirty="0" smtClean="0">
                          <a:latin typeface="Times New Roman"/>
                          <a:ea typeface="Times New Roman"/>
                        </a:rPr>
                        <a:t>14</a:t>
                      </a:r>
                      <a:r>
                        <a:rPr lang="hr-HR" sz="1200" dirty="0">
                          <a:latin typeface="Times New Roman"/>
                          <a:ea typeface="Times New Roman"/>
                        </a:rPr>
                        <a:t>.</a:t>
                      </a:r>
                    </a:p>
                  </a:txBody>
                  <a:tcPr marL="67021" marR="670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200">
                          <a:latin typeface="Times New Roman"/>
                          <a:ea typeface="Times New Roman"/>
                        </a:rPr>
                        <a:t>Bee Promoted</a:t>
                      </a:r>
                    </a:p>
                  </a:txBody>
                  <a:tcPr marL="67021" marR="670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200">
                          <a:latin typeface="Times New Roman"/>
                          <a:ea typeface="Times New Roman"/>
                        </a:rPr>
                        <a:t>119.300,00</a:t>
                      </a:r>
                    </a:p>
                  </a:txBody>
                  <a:tcPr marL="67021" marR="670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200">
                          <a:latin typeface="Times New Roman"/>
                          <a:ea typeface="Times New Roman"/>
                        </a:rPr>
                        <a:t>142.335,89</a:t>
                      </a:r>
                    </a:p>
                  </a:txBody>
                  <a:tcPr marL="67021" marR="670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530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200" dirty="0" smtClean="0">
                          <a:latin typeface="Times New Roman"/>
                          <a:ea typeface="Times New Roman"/>
                        </a:rPr>
                        <a:t>15</a:t>
                      </a:r>
                      <a:r>
                        <a:rPr lang="hr-HR" sz="1200" dirty="0">
                          <a:latin typeface="Times New Roman"/>
                          <a:ea typeface="Times New Roman"/>
                        </a:rPr>
                        <a:t>.</a:t>
                      </a:r>
                    </a:p>
                  </a:txBody>
                  <a:tcPr marL="67021" marR="670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200">
                          <a:latin typeface="Times New Roman"/>
                          <a:ea typeface="Times New Roman"/>
                        </a:rPr>
                        <a:t>Europa Direct Zadar</a:t>
                      </a:r>
                    </a:p>
                  </a:txBody>
                  <a:tcPr marL="67021" marR="670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200">
                          <a:latin typeface="Times New Roman"/>
                          <a:ea typeface="Times New Roman"/>
                        </a:rPr>
                        <a:t>146.833,39</a:t>
                      </a:r>
                    </a:p>
                  </a:txBody>
                  <a:tcPr marL="67021" marR="670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200">
                          <a:latin typeface="Times New Roman"/>
                          <a:ea typeface="Times New Roman"/>
                        </a:rPr>
                        <a:t>150.251,40</a:t>
                      </a:r>
                    </a:p>
                  </a:txBody>
                  <a:tcPr marL="67021" marR="670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530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200" dirty="0" smtClean="0">
                          <a:latin typeface="Times New Roman"/>
                          <a:ea typeface="Times New Roman"/>
                        </a:rPr>
                        <a:t>16</a:t>
                      </a:r>
                      <a:r>
                        <a:rPr lang="hr-HR" sz="1200" dirty="0">
                          <a:latin typeface="Times New Roman"/>
                          <a:ea typeface="Times New Roman"/>
                        </a:rPr>
                        <a:t>.</a:t>
                      </a:r>
                    </a:p>
                  </a:txBody>
                  <a:tcPr marL="67021" marR="670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200">
                          <a:latin typeface="Times New Roman"/>
                          <a:ea typeface="Times New Roman"/>
                        </a:rPr>
                        <a:t>Reach out</a:t>
                      </a:r>
                    </a:p>
                  </a:txBody>
                  <a:tcPr marL="67021" marR="670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200">
                          <a:latin typeface="Times New Roman"/>
                          <a:ea typeface="Times New Roman"/>
                        </a:rPr>
                        <a:t> 125.300,00</a:t>
                      </a:r>
                    </a:p>
                  </a:txBody>
                  <a:tcPr marL="67021" marR="670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200">
                          <a:latin typeface="Times New Roman"/>
                          <a:ea typeface="Times New Roman"/>
                        </a:rPr>
                        <a:t>182.692,36</a:t>
                      </a:r>
                    </a:p>
                  </a:txBody>
                  <a:tcPr marL="67021" marR="670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530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200" dirty="0" smtClean="0">
                          <a:latin typeface="Times New Roman"/>
                          <a:ea typeface="Times New Roman"/>
                        </a:rPr>
                        <a:t>17</a:t>
                      </a:r>
                      <a:r>
                        <a:rPr lang="hr-HR" sz="1200" dirty="0">
                          <a:latin typeface="Times New Roman"/>
                          <a:ea typeface="Times New Roman"/>
                        </a:rPr>
                        <a:t>.</a:t>
                      </a:r>
                    </a:p>
                  </a:txBody>
                  <a:tcPr marL="67021" marR="670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200">
                          <a:latin typeface="Times New Roman"/>
                          <a:ea typeface="Times New Roman"/>
                        </a:rPr>
                        <a:t>Kompetentni dionici</a:t>
                      </a:r>
                    </a:p>
                  </a:txBody>
                  <a:tcPr marL="67021" marR="670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200">
                          <a:latin typeface="Times New Roman"/>
                          <a:ea typeface="Times New Roman"/>
                        </a:rPr>
                        <a:t>   29.641,46</a:t>
                      </a:r>
                    </a:p>
                  </a:txBody>
                  <a:tcPr marL="67021" marR="670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200" dirty="0">
                          <a:latin typeface="Times New Roman"/>
                          <a:ea typeface="Times New Roman"/>
                        </a:rPr>
                        <a:t>34.972,68</a:t>
                      </a:r>
                    </a:p>
                  </a:txBody>
                  <a:tcPr marL="67021" marR="670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530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200" dirty="0" smtClean="0">
                          <a:latin typeface="Times New Roman"/>
                          <a:ea typeface="Times New Roman"/>
                        </a:rPr>
                        <a:t>18</a:t>
                      </a:r>
                      <a:r>
                        <a:rPr lang="hr-HR" sz="1200" dirty="0">
                          <a:latin typeface="Times New Roman"/>
                          <a:ea typeface="Times New Roman"/>
                        </a:rPr>
                        <a:t>.</a:t>
                      </a:r>
                    </a:p>
                  </a:txBody>
                  <a:tcPr marL="67021" marR="670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200">
                          <a:latin typeface="Times New Roman"/>
                          <a:ea typeface="Times New Roman"/>
                        </a:rPr>
                        <a:t>Step Forward</a:t>
                      </a:r>
                    </a:p>
                  </a:txBody>
                  <a:tcPr marL="67021" marR="670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200">
                          <a:latin typeface="Times New Roman"/>
                          <a:ea typeface="Times New Roman"/>
                        </a:rPr>
                        <a:t>83.505,09</a:t>
                      </a:r>
                    </a:p>
                  </a:txBody>
                  <a:tcPr marL="67021" marR="670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200" dirty="0">
                          <a:latin typeface="Times New Roman"/>
                          <a:ea typeface="Times New Roman"/>
                        </a:rPr>
                        <a:t>78.023,81</a:t>
                      </a:r>
                    </a:p>
                  </a:txBody>
                  <a:tcPr marL="67021" marR="670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530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200" dirty="0" smtClean="0">
                          <a:latin typeface="Times New Roman"/>
                          <a:ea typeface="Times New Roman"/>
                        </a:rPr>
                        <a:t>19</a:t>
                      </a:r>
                      <a:r>
                        <a:rPr lang="hr-HR" sz="1200" dirty="0">
                          <a:latin typeface="Times New Roman"/>
                          <a:ea typeface="Times New Roman"/>
                        </a:rPr>
                        <a:t>.</a:t>
                      </a:r>
                    </a:p>
                  </a:txBody>
                  <a:tcPr marL="67021" marR="670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200">
                          <a:latin typeface="Times New Roman"/>
                          <a:ea typeface="Times New Roman"/>
                        </a:rPr>
                        <a:t>Hear me out</a:t>
                      </a:r>
                    </a:p>
                  </a:txBody>
                  <a:tcPr marL="67021" marR="670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200">
                          <a:latin typeface="Times New Roman"/>
                          <a:ea typeface="Times New Roman"/>
                        </a:rPr>
                        <a:t>193.722,97</a:t>
                      </a:r>
                    </a:p>
                  </a:txBody>
                  <a:tcPr marL="67021" marR="670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200" dirty="0">
                          <a:latin typeface="Times New Roman"/>
                          <a:ea typeface="Times New Roman"/>
                        </a:rPr>
                        <a:t>193.722,93</a:t>
                      </a:r>
                    </a:p>
                  </a:txBody>
                  <a:tcPr marL="67021" marR="670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75309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200" dirty="0" smtClean="0">
                          <a:latin typeface="Times New Roman"/>
                          <a:ea typeface="Times New Roman"/>
                        </a:rPr>
                        <a:t>20</a:t>
                      </a:r>
                      <a:r>
                        <a:rPr lang="hr-HR" sz="1200" dirty="0">
                          <a:latin typeface="Times New Roman"/>
                          <a:ea typeface="Times New Roman"/>
                        </a:rPr>
                        <a:t>.</a:t>
                      </a:r>
                    </a:p>
                  </a:txBody>
                  <a:tcPr marL="67021" marR="670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200">
                          <a:latin typeface="Times New Roman"/>
                          <a:ea typeface="Times New Roman"/>
                        </a:rPr>
                        <a:t>Holistic</a:t>
                      </a:r>
                    </a:p>
                  </a:txBody>
                  <a:tcPr marL="67021" marR="670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200">
                          <a:latin typeface="Times New Roman"/>
                          <a:ea typeface="Times New Roman"/>
                        </a:rPr>
                        <a:t>559.538,00</a:t>
                      </a:r>
                    </a:p>
                  </a:txBody>
                  <a:tcPr marL="67021" marR="670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200" dirty="0" smtClean="0">
                          <a:latin typeface="Times New Roman"/>
                          <a:ea typeface="Times New Roman"/>
                        </a:rPr>
                        <a:t>516.097,33</a:t>
                      </a:r>
                      <a:endParaRPr lang="hr-HR" sz="1200" dirty="0">
                        <a:latin typeface="Times New Roman"/>
                        <a:ea typeface="Times New Roman"/>
                      </a:endParaRPr>
                    </a:p>
                  </a:txBody>
                  <a:tcPr marL="67021" marR="67021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2920931103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 smtClean="0">
                <a:solidFill>
                  <a:srgbClr val="002060"/>
                </a:solidFill>
                <a:latin typeface="Gabriola" panose="04040605051002020D02" pitchFamily="82" charset="0"/>
              </a:rPr>
              <a:t>Upravni odjel za proračun i financije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pic>
        <p:nvPicPr>
          <p:cNvPr id="9" name="Slika 8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388424" y="485964"/>
            <a:ext cx="504056" cy="633001"/>
          </a:xfrm>
          <a:prstGeom prst="rect">
            <a:avLst/>
          </a:prstGeom>
        </p:spPr>
      </p:pic>
      <p:sp>
        <p:nvSpPr>
          <p:cNvPr id="10" name="TextBox 12"/>
          <p:cNvSpPr txBox="1"/>
          <p:nvPr/>
        </p:nvSpPr>
        <p:spPr>
          <a:xfrm>
            <a:off x="7524328" y="116632"/>
            <a:ext cx="14973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Zadarska 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6" name="Naslov 1"/>
          <p:cNvSpPr>
            <a:spLocks noGrp="1"/>
          </p:cNvSpPr>
          <p:nvPr>
            <p:ph type="title"/>
          </p:nvPr>
        </p:nvSpPr>
        <p:spPr>
          <a:xfrm>
            <a:off x="0" y="836712"/>
            <a:ext cx="8229600" cy="346050"/>
          </a:xfrm>
        </p:spPr>
        <p:txBody>
          <a:bodyPr>
            <a:noAutofit/>
          </a:bodyPr>
          <a:lstStyle/>
          <a:p>
            <a:pPr algn="l"/>
            <a:r>
              <a:rPr lang="hr-HR" sz="1600" b="1" dirty="0" smtClean="0"/>
              <a:t>Projekti financirani od međunarodnih organizacija, institucija i tijela EU i iz državnog proračuna temeljem prijenosa EU sredstava</a:t>
            </a:r>
            <a:endParaRPr lang="hr-HR" sz="1600" b="1" dirty="0"/>
          </a:p>
        </p:txBody>
      </p:sp>
      <p:graphicFrame>
        <p:nvGraphicFramePr>
          <p:cNvPr id="12" name="Tablica 11"/>
          <p:cNvGraphicFramePr>
            <a:graphicFrameLocks noGrp="1"/>
          </p:cNvGraphicFramePr>
          <p:nvPr/>
        </p:nvGraphicFramePr>
        <p:xfrm>
          <a:off x="1835696" y="1628800"/>
          <a:ext cx="5430334" cy="3914140"/>
        </p:xfrm>
        <a:graphic>
          <a:graphicData uri="http://schemas.openxmlformats.org/drawingml/2006/table">
            <a:tbl>
              <a:tblPr/>
              <a:tblGrid>
                <a:gridCol w="506152"/>
                <a:gridCol w="2891180"/>
                <a:gridCol w="1016501"/>
                <a:gridCol w="1016501"/>
              </a:tblGrid>
              <a:tr h="18472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200" dirty="0" smtClean="0">
                          <a:latin typeface="Times New Roman"/>
                          <a:ea typeface="Times New Roman"/>
                        </a:rPr>
                        <a:t>21</a:t>
                      </a:r>
                      <a:r>
                        <a:rPr lang="hr-HR" sz="1200" dirty="0">
                          <a:latin typeface="Times New Roman"/>
                          <a:ea typeface="Times New Roman"/>
                        </a:rPr>
                        <a:t>.</a:t>
                      </a:r>
                    </a:p>
                  </a:txBody>
                  <a:tcPr marL="64732" marR="647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200">
                          <a:latin typeface="Times New Roman"/>
                          <a:ea typeface="Times New Roman"/>
                        </a:rPr>
                        <a:t>Kneževa palača</a:t>
                      </a:r>
                    </a:p>
                  </a:txBody>
                  <a:tcPr marL="64732" marR="647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200">
                          <a:latin typeface="Times New Roman"/>
                          <a:ea typeface="Times New Roman"/>
                        </a:rPr>
                        <a:t>   53.550,00</a:t>
                      </a:r>
                    </a:p>
                  </a:txBody>
                  <a:tcPr marL="64732" marR="647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200">
                          <a:latin typeface="Times New Roman"/>
                          <a:ea typeface="Times New Roman"/>
                        </a:rPr>
                        <a:t>28.560,00</a:t>
                      </a:r>
                    </a:p>
                  </a:txBody>
                  <a:tcPr marL="64732" marR="647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472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200" dirty="0" smtClean="0">
                          <a:latin typeface="Times New Roman"/>
                          <a:ea typeface="Times New Roman"/>
                        </a:rPr>
                        <a:t>22.</a:t>
                      </a:r>
                      <a:endParaRPr lang="hr-HR" sz="1200" dirty="0">
                        <a:latin typeface="Times New Roman"/>
                        <a:ea typeface="Times New Roman"/>
                      </a:endParaRPr>
                    </a:p>
                  </a:txBody>
                  <a:tcPr marL="64732" marR="647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200" dirty="0">
                          <a:latin typeface="Times New Roman"/>
                          <a:ea typeface="Times New Roman"/>
                        </a:rPr>
                        <a:t>CGO Biljane Donje</a:t>
                      </a:r>
                    </a:p>
                  </a:txBody>
                  <a:tcPr marL="64732" marR="647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200">
                          <a:latin typeface="Times New Roman"/>
                          <a:ea typeface="Times New Roman"/>
                        </a:rPr>
                        <a:t>243.377,93</a:t>
                      </a:r>
                    </a:p>
                  </a:txBody>
                  <a:tcPr marL="64732" marR="647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200">
                          <a:latin typeface="Times New Roman"/>
                          <a:ea typeface="Times New Roman"/>
                        </a:rPr>
                        <a:t>243.377,93</a:t>
                      </a:r>
                    </a:p>
                  </a:txBody>
                  <a:tcPr marL="64732" marR="647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472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200" dirty="0" smtClean="0">
                          <a:latin typeface="Times New Roman"/>
                          <a:ea typeface="Times New Roman"/>
                        </a:rPr>
                        <a:t>23.</a:t>
                      </a:r>
                      <a:endParaRPr lang="hr-HR" sz="1200" dirty="0">
                        <a:latin typeface="Times New Roman"/>
                        <a:ea typeface="Times New Roman"/>
                      </a:endParaRPr>
                    </a:p>
                  </a:txBody>
                  <a:tcPr marL="64732" marR="647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200">
                          <a:latin typeface="Times New Roman"/>
                          <a:ea typeface="Times New Roman"/>
                        </a:rPr>
                        <a:t>Upravljajmo budućnosti</a:t>
                      </a:r>
                    </a:p>
                  </a:txBody>
                  <a:tcPr marL="64732" marR="647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200">
                          <a:latin typeface="Times New Roman"/>
                          <a:ea typeface="Times New Roman"/>
                        </a:rPr>
                        <a:t>1.971.092,89</a:t>
                      </a:r>
                    </a:p>
                  </a:txBody>
                  <a:tcPr marL="64732" marR="647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200">
                          <a:latin typeface="Times New Roman"/>
                          <a:ea typeface="Times New Roman"/>
                        </a:rPr>
                        <a:t>1.834.261,88</a:t>
                      </a:r>
                    </a:p>
                  </a:txBody>
                  <a:tcPr marL="64732" marR="647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472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200" dirty="0" smtClean="0">
                          <a:latin typeface="Times New Roman"/>
                          <a:ea typeface="Times New Roman"/>
                        </a:rPr>
                        <a:t>24.</a:t>
                      </a:r>
                      <a:endParaRPr lang="hr-HR" sz="1200" dirty="0">
                        <a:latin typeface="Times New Roman"/>
                        <a:ea typeface="Times New Roman"/>
                      </a:endParaRPr>
                    </a:p>
                  </a:txBody>
                  <a:tcPr marL="64732" marR="647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200" dirty="0">
                          <a:latin typeface="Times New Roman"/>
                          <a:ea typeface="Times New Roman"/>
                        </a:rPr>
                        <a:t>Primjena </a:t>
                      </a:r>
                      <a:r>
                        <a:rPr lang="hr-HR" sz="1200" dirty="0" err="1">
                          <a:latin typeface="Times New Roman"/>
                          <a:ea typeface="Times New Roman"/>
                        </a:rPr>
                        <a:t>inov.metoda</a:t>
                      </a:r>
                      <a:r>
                        <a:rPr lang="hr-HR" sz="1200" dirty="0">
                          <a:latin typeface="Times New Roman"/>
                          <a:ea typeface="Times New Roman"/>
                        </a:rPr>
                        <a:t> podučavanja inovacije</a:t>
                      </a:r>
                    </a:p>
                  </a:txBody>
                  <a:tcPr marL="64732" marR="647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200">
                          <a:latin typeface="Times New Roman"/>
                          <a:ea typeface="Times New Roman"/>
                        </a:rPr>
                        <a:t>904.810,26</a:t>
                      </a:r>
                    </a:p>
                  </a:txBody>
                  <a:tcPr marL="64732" marR="647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200">
                          <a:latin typeface="Times New Roman"/>
                          <a:ea typeface="Times New Roman"/>
                        </a:rPr>
                        <a:t>882.763,26</a:t>
                      </a:r>
                    </a:p>
                  </a:txBody>
                  <a:tcPr marL="64732" marR="647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472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200" dirty="0" smtClean="0">
                          <a:latin typeface="Times New Roman"/>
                          <a:ea typeface="Times New Roman"/>
                        </a:rPr>
                        <a:t>25.</a:t>
                      </a:r>
                      <a:endParaRPr lang="hr-HR" sz="1200" dirty="0">
                        <a:latin typeface="Times New Roman"/>
                        <a:ea typeface="Times New Roman"/>
                      </a:endParaRPr>
                    </a:p>
                  </a:txBody>
                  <a:tcPr marL="64732" marR="647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200">
                          <a:latin typeface="Times New Roman"/>
                          <a:ea typeface="Times New Roman"/>
                        </a:rPr>
                        <a:t>E mobile</a:t>
                      </a:r>
                    </a:p>
                  </a:txBody>
                  <a:tcPr marL="64732" marR="647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200">
                          <a:latin typeface="Times New Roman"/>
                          <a:ea typeface="Times New Roman"/>
                        </a:rPr>
                        <a:t>  1.283.531,88</a:t>
                      </a:r>
                    </a:p>
                  </a:txBody>
                  <a:tcPr marL="64732" marR="647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200">
                          <a:latin typeface="Times New Roman"/>
                          <a:ea typeface="Times New Roman"/>
                        </a:rPr>
                        <a:t>1.279.398,90</a:t>
                      </a:r>
                    </a:p>
                  </a:txBody>
                  <a:tcPr marL="64732" marR="647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472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200" dirty="0" smtClean="0">
                          <a:latin typeface="Times New Roman"/>
                          <a:ea typeface="Times New Roman"/>
                        </a:rPr>
                        <a:t>26.</a:t>
                      </a:r>
                      <a:endParaRPr lang="hr-HR" sz="1200" dirty="0">
                        <a:latin typeface="Times New Roman"/>
                        <a:ea typeface="Times New Roman"/>
                      </a:endParaRPr>
                    </a:p>
                  </a:txBody>
                  <a:tcPr marL="64732" marR="647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200">
                          <a:latin typeface="Times New Roman"/>
                          <a:ea typeface="Times New Roman"/>
                        </a:rPr>
                        <a:t>Radio osnova medijske pismenosti</a:t>
                      </a:r>
                    </a:p>
                  </a:txBody>
                  <a:tcPr marL="64732" marR="647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200">
                          <a:latin typeface="Times New Roman"/>
                          <a:ea typeface="Times New Roman"/>
                        </a:rPr>
                        <a:t>  1.154.329,19</a:t>
                      </a:r>
                    </a:p>
                  </a:txBody>
                  <a:tcPr marL="64732" marR="647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200">
                          <a:latin typeface="Times New Roman"/>
                          <a:ea typeface="Times New Roman"/>
                        </a:rPr>
                        <a:t> 1.076.087,79</a:t>
                      </a:r>
                    </a:p>
                  </a:txBody>
                  <a:tcPr marL="64732" marR="647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472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200" dirty="0" smtClean="0">
                          <a:latin typeface="Times New Roman"/>
                          <a:ea typeface="Times New Roman"/>
                        </a:rPr>
                        <a:t>27.</a:t>
                      </a:r>
                      <a:endParaRPr lang="hr-HR" sz="1200" dirty="0">
                        <a:latin typeface="Times New Roman"/>
                        <a:ea typeface="Times New Roman"/>
                      </a:endParaRPr>
                    </a:p>
                  </a:txBody>
                  <a:tcPr marL="64732" marR="647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200">
                          <a:latin typeface="Times New Roman"/>
                          <a:ea typeface="Times New Roman"/>
                        </a:rPr>
                        <a:t>Erasmus</a:t>
                      </a:r>
                    </a:p>
                  </a:txBody>
                  <a:tcPr marL="64732" marR="647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200">
                          <a:latin typeface="Times New Roman"/>
                          <a:ea typeface="Times New Roman"/>
                        </a:rPr>
                        <a:t>111.977,00</a:t>
                      </a:r>
                    </a:p>
                  </a:txBody>
                  <a:tcPr marL="64732" marR="647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200">
                          <a:latin typeface="Times New Roman"/>
                          <a:ea typeface="Times New Roman"/>
                        </a:rPr>
                        <a:t>111.976,56</a:t>
                      </a:r>
                    </a:p>
                  </a:txBody>
                  <a:tcPr marL="64732" marR="647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472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200" dirty="0" smtClean="0">
                          <a:latin typeface="Times New Roman"/>
                          <a:ea typeface="Times New Roman"/>
                        </a:rPr>
                        <a:t>28.</a:t>
                      </a:r>
                      <a:endParaRPr lang="hr-HR" sz="1200" dirty="0">
                        <a:latin typeface="Times New Roman"/>
                        <a:ea typeface="Times New Roman"/>
                      </a:endParaRPr>
                    </a:p>
                  </a:txBody>
                  <a:tcPr marL="64732" marR="647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200">
                          <a:latin typeface="Times New Roman"/>
                          <a:ea typeface="Times New Roman"/>
                        </a:rPr>
                        <a:t>Erasmus+</a:t>
                      </a:r>
                    </a:p>
                  </a:txBody>
                  <a:tcPr marL="64732" marR="647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200">
                          <a:latin typeface="Times New Roman"/>
                          <a:ea typeface="Times New Roman"/>
                        </a:rPr>
                        <a:t>105.059,80</a:t>
                      </a:r>
                    </a:p>
                  </a:txBody>
                  <a:tcPr marL="64732" marR="647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200">
                          <a:latin typeface="Times New Roman"/>
                          <a:ea typeface="Times New Roman"/>
                        </a:rPr>
                        <a:t>76.476,10</a:t>
                      </a:r>
                    </a:p>
                  </a:txBody>
                  <a:tcPr marL="64732" marR="647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472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200" dirty="0" smtClean="0">
                          <a:latin typeface="Times New Roman"/>
                          <a:ea typeface="Times New Roman"/>
                        </a:rPr>
                        <a:t>29.</a:t>
                      </a:r>
                      <a:endParaRPr lang="hr-HR" sz="1200" dirty="0">
                        <a:latin typeface="Times New Roman"/>
                        <a:ea typeface="Times New Roman"/>
                      </a:endParaRPr>
                    </a:p>
                  </a:txBody>
                  <a:tcPr marL="64732" marR="647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200" dirty="0" err="1">
                          <a:latin typeface="Times New Roman"/>
                          <a:ea typeface="Times New Roman"/>
                        </a:rPr>
                        <a:t>Inkluzija</a:t>
                      </a:r>
                      <a:r>
                        <a:rPr lang="hr-HR" sz="1200" dirty="0">
                          <a:latin typeface="Times New Roman"/>
                          <a:ea typeface="Times New Roman"/>
                        </a:rPr>
                        <a:t> društvo bez prepreka</a:t>
                      </a:r>
                    </a:p>
                  </a:txBody>
                  <a:tcPr marL="64732" marR="647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200">
                          <a:latin typeface="Times New Roman"/>
                          <a:ea typeface="Times New Roman"/>
                        </a:rPr>
                        <a:t>2.448.945,17</a:t>
                      </a:r>
                    </a:p>
                  </a:txBody>
                  <a:tcPr marL="64732" marR="647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200">
                          <a:latin typeface="Times New Roman"/>
                          <a:ea typeface="Times New Roman"/>
                        </a:rPr>
                        <a:t>1.999.346,62</a:t>
                      </a:r>
                    </a:p>
                  </a:txBody>
                  <a:tcPr marL="64732" marR="647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472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200" dirty="0" smtClean="0">
                          <a:latin typeface="Times New Roman"/>
                          <a:ea typeface="Times New Roman"/>
                        </a:rPr>
                        <a:t>30.</a:t>
                      </a:r>
                      <a:endParaRPr lang="hr-HR" sz="1200" dirty="0">
                        <a:latin typeface="Times New Roman"/>
                        <a:ea typeface="Times New Roman"/>
                      </a:endParaRPr>
                    </a:p>
                  </a:txBody>
                  <a:tcPr marL="64732" marR="647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200">
                          <a:latin typeface="Times New Roman"/>
                          <a:ea typeface="Times New Roman"/>
                        </a:rPr>
                        <a:t>Pomoćnici u nastavi</a:t>
                      </a:r>
                    </a:p>
                  </a:txBody>
                  <a:tcPr marL="64732" marR="647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200">
                          <a:latin typeface="Times New Roman"/>
                          <a:ea typeface="Times New Roman"/>
                        </a:rPr>
                        <a:t>65.313,44</a:t>
                      </a:r>
                    </a:p>
                  </a:txBody>
                  <a:tcPr marL="64732" marR="647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200">
                          <a:latin typeface="Times New Roman"/>
                          <a:ea typeface="Times New Roman"/>
                        </a:rPr>
                        <a:t>65.096,98</a:t>
                      </a:r>
                    </a:p>
                  </a:txBody>
                  <a:tcPr marL="64732" marR="647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7252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200" dirty="0" smtClean="0">
                          <a:latin typeface="Times New Roman"/>
                          <a:ea typeface="Times New Roman"/>
                        </a:rPr>
                        <a:t>31.</a:t>
                      </a:r>
                      <a:endParaRPr lang="hr-HR" sz="1200" dirty="0">
                        <a:latin typeface="Times New Roman"/>
                        <a:ea typeface="Times New Roman"/>
                      </a:endParaRPr>
                    </a:p>
                  </a:txBody>
                  <a:tcPr marL="64732" marR="647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200">
                          <a:latin typeface="Times New Roman"/>
                          <a:ea typeface="Times New Roman"/>
                        </a:rPr>
                        <a:t>Listen stories GJB</a:t>
                      </a:r>
                    </a:p>
                  </a:txBody>
                  <a:tcPr marL="64732" marR="647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200">
                          <a:latin typeface="Times New Roman"/>
                          <a:ea typeface="Times New Roman"/>
                        </a:rPr>
                        <a:t>     158.502,87</a:t>
                      </a:r>
                    </a:p>
                  </a:txBody>
                  <a:tcPr marL="64732" marR="647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200">
                          <a:latin typeface="Times New Roman"/>
                          <a:ea typeface="Times New Roman"/>
                        </a:rPr>
                        <a:t>86.883,98</a:t>
                      </a:r>
                    </a:p>
                  </a:txBody>
                  <a:tcPr marL="64732" marR="647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472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200" dirty="0" smtClean="0">
                          <a:latin typeface="Times New Roman"/>
                          <a:ea typeface="Times New Roman"/>
                        </a:rPr>
                        <a:t>32.</a:t>
                      </a:r>
                      <a:endParaRPr lang="hr-HR" sz="1200" dirty="0">
                        <a:latin typeface="Times New Roman"/>
                        <a:ea typeface="Times New Roman"/>
                      </a:endParaRPr>
                    </a:p>
                  </a:txBody>
                  <a:tcPr marL="64732" marR="647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200">
                          <a:latin typeface="Times New Roman"/>
                          <a:ea typeface="Times New Roman"/>
                        </a:rPr>
                        <a:t>Erasmus + ključna akt. 1</a:t>
                      </a:r>
                    </a:p>
                  </a:txBody>
                  <a:tcPr marL="64732" marR="647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200">
                          <a:latin typeface="Times New Roman"/>
                          <a:ea typeface="Times New Roman"/>
                        </a:rPr>
                        <a:t>  1.123.140,00</a:t>
                      </a:r>
                    </a:p>
                  </a:txBody>
                  <a:tcPr marL="64732" marR="647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200">
                          <a:latin typeface="Times New Roman"/>
                          <a:ea typeface="Times New Roman"/>
                        </a:rPr>
                        <a:t>552.676,32</a:t>
                      </a:r>
                    </a:p>
                  </a:txBody>
                  <a:tcPr marL="64732" marR="647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472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200" dirty="0" smtClean="0">
                          <a:latin typeface="Times New Roman"/>
                          <a:ea typeface="Times New Roman"/>
                        </a:rPr>
                        <a:t>33.</a:t>
                      </a:r>
                      <a:endParaRPr lang="hr-HR" sz="1200" dirty="0">
                        <a:latin typeface="Times New Roman"/>
                        <a:ea typeface="Times New Roman"/>
                      </a:endParaRPr>
                    </a:p>
                  </a:txBody>
                  <a:tcPr marL="64732" marR="647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200">
                          <a:latin typeface="Times New Roman"/>
                          <a:ea typeface="Times New Roman"/>
                        </a:rPr>
                        <a:t>Erasmus + Medicinska škola</a:t>
                      </a:r>
                    </a:p>
                  </a:txBody>
                  <a:tcPr marL="64732" marR="647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200">
                          <a:latin typeface="Times New Roman"/>
                          <a:ea typeface="Times New Roman"/>
                        </a:rPr>
                        <a:t>60.679,52</a:t>
                      </a:r>
                    </a:p>
                  </a:txBody>
                  <a:tcPr marL="64732" marR="647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200">
                          <a:latin typeface="Times New Roman"/>
                          <a:ea typeface="Times New Roman"/>
                        </a:rPr>
                        <a:t>17.771,98</a:t>
                      </a:r>
                    </a:p>
                  </a:txBody>
                  <a:tcPr marL="64732" marR="647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472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200" dirty="0" smtClean="0">
                          <a:latin typeface="Times New Roman"/>
                          <a:ea typeface="Times New Roman"/>
                        </a:rPr>
                        <a:t>34.</a:t>
                      </a:r>
                      <a:endParaRPr lang="hr-HR" sz="1200" dirty="0">
                        <a:latin typeface="Times New Roman"/>
                        <a:ea typeface="Times New Roman"/>
                      </a:endParaRPr>
                    </a:p>
                  </a:txBody>
                  <a:tcPr marL="64732" marR="647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200" dirty="0">
                          <a:latin typeface="Times New Roman"/>
                          <a:ea typeface="Times New Roman"/>
                        </a:rPr>
                        <a:t>Tesla je znao</a:t>
                      </a:r>
                    </a:p>
                  </a:txBody>
                  <a:tcPr marL="64732" marR="647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200">
                          <a:latin typeface="Times New Roman"/>
                          <a:ea typeface="Times New Roman"/>
                        </a:rPr>
                        <a:t>  1.852.000,00</a:t>
                      </a:r>
                    </a:p>
                  </a:txBody>
                  <a:tcPr marL="64732" marR="647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200">
                          <a:latin typeface="Times New Roman"/>
                          <a:ea typeface="Times New Roman"/>
                        </a:rPr>
                        <a:t>856.803,89</a:t>
                      </a:r>
                    </a:p>
                  </a:txBody>
                  <a:tcPr marL="64732" marR="647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472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200" dirty="0" smtClean="0">
                          <a:latin typeface="Times New Roman"/>
                          <a:ea typeface="Times New Roman"/>
                        </a:rPr>
                        <a:t>35.</a:t>
                      </a:r>
                      <a:endParaRPr lang="hr-HR" sz="1200" dirty="0">
                        <a:latin typeface="Times New Roman"/>
                        <a:ea typeface="Times New Roman"/>
                      </a:endParaRPr>
                    </a:p>
                  </a:txBody>
                  <a:tcPr marL="64732" marR="647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200">
                          <a:latin typeface="Times New Roman"/>
                          <a:ea typeface="Times New Roman"/>
                        </a:rPr>
                        <a:t>Prip. lepeze za mlade</a:t>
                      </a:r>
                    </a:p>
                  </a:txBody>
                  <a:tcPr marL="64732" marR="647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200">
                          <a:latin typeface="Times New Roman"/>
                          <a:ea typeface="Times New Roman"/>
                        </a:rPr>
                        <a:t>158.300,00</a:t>
                      </a:r>
                    </a:p>
                  </a:txBody>
                  <a:tcPr marL="64732" marR="647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200">
                          <a:latin typeface="Times New Roman"/>
                          <a:ea typeface="Times New Roman"/>
                        </a:rPr>
                        <a:t>41.285,84</a:t>
                      </a:r>
                    </a:p>
                  </a:txBody>
                  <a:tcPr marL="64732" marR="647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472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200" dirty="0" smtClean="0">
                          <a:latin typeface="Times New Roman"/>
                          <a:ea typeface="Times New Roman"/>
                        </a:rPr>
                        <a:t>36.</a:t>
                      </a:r>
                      <a:endParaRPr lang="hr-HR" sz="1200" dirty="0">
                        <a:latin typeface="Times New Roman"/>
                        <a:ea typeface="Times New Roman"/>
                      </a:endParaRPr>
                    </a:p>
                  </a:txBody>
                  <a:tcPr marL="64732" marR="647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200">
                          <a:latin typeface="Times New Roman"/>
                          <a:ea typeface="Times New Roman"/>
                        </a:rPr>
                        <a:t>Erasmus + OŠ Nin</a:t>
                      </a:r>
                    </a:p>
                  </a:txBody>
                  <a:tcPr marL="64732" marR="647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200">
                          <a:latin typeface="Times New Roman"/>
                          <a:ea typeface="Times New Roman"/>
                        </a:rPr>
                        <a:t>47.000,00</a:t>
                      </a:r>
                    </a:p>
                  </a:txBody>
                  <a:tcPr marL="64732" marR="647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200">
                          <a:latin typeface="Times New Roman"/>
                          <a:ea typeface="Times New Roman"/>
                        </a:rPr>
                        <a:t>37.587,73</a:t>
                      </a:r>
                    </a:p>
                  </a:txBody>
                  <a:tcPr marL="64732" marR="647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472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200" dirty="0" smtClean="0">
                          <a:latin typeface="Times New Roman"/>
                          <a:ea typeface="Times New Roman"/>
                        </a:rPr>
                        <a:t>37.</a:t>
                      </a:r>
                      <a:endParaRPr lang="hr-HR" sz="1200" dirty="0">
                        <a:latin typeface="Times New Roman"/>
                        <a:ea typeface="Times New Roman"/>
                      </a:endParaRPr>
                    </a:p>
                  </a:txBody>
                  <a:tcPr marL="64732" marR="647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200">
                          <a:latin typeface="Times New Roman"/>
                          <a:ea typeface="Times New Roman"/>
                        </a:rPr>
                        <a:t>My Europe SŠ Biograd</a:t>
                      </a:r>
                    </a:p>
                  </a:txBody>
                  <a:tcPr marL="64732" marR="647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200">
                          <a:latin typeface="Times New Roman"/>
                          <a:ea typeface="Times New Roman"/>
                        </a:rPr>
                        <a:t>60.555,00</a:t>
                      </a:r>
                    </a:p>
                  </a:txBody>
                  <a:tcPr marL="64732" marR="647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200">
                          <a:latin typeface="Times New Roman"/>
                          <a:ea typeface="Times New Roman"/>
                        </a:rPr>
                        <a:t>32.890,00</a:t>
                      </a:r>
                    </a:p>
                  </a:txBody>
                  <a:tcPr marL="64732" marR="647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472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200" dirty="0" smtClean="0">
                          <a:latin typeface="Times New Roman"/>
                          <a:ea typeface="Times New Roman"/>
                        </a:rPr>
                        <a:t>38.</a:t>
                      </a:r>
                      <a:endParaRPr lang="hr-HR" sz="1200" dirty="0">
                        <a:latin typeface="Times New Roman"/>
                        <a:ea typeface="Times New Roman"/>
                      </a:endParaRPr>
                    </a:p>
                  </a:txBody>
                  <a:tcPr marL="64732" marR="647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200">
                          <a:latin typeface="Times New Roman"/>
                          <a:ea typeface="Times New Roman"/>
                        </a:rPr>
                        <a:t>Healthy future HTU</a:t>
                      </a:r>
                    </a:p>
                  </a:txBody>
                  <a:tcPr marL="64732" marR="647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200" dirty="0">
                          <a:latin typeface="Times New Roman"/>
                          <a:ea typeface="Times New Roman"/>
                        </a:rPr>
                        <a:t>188.000,00</a:t>
                      </a:r>
                    </a:p>
                  </a:txBody>
                  <a:tcPr marL="64732" marR="647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200">
                          <a:latin typeface="Times New Roman"/>
                          <a:ea typeface="Times New Roman"/>
                        </a:rPr>
                        <a:t>15.707,55</a:t>
                      </a:r>
                    </a:p>
                  </a:txBody>
                  <a:tcPr marL="64732" marR="647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472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200" smtClean="0">
                          <a:latin typeface="Times New Roman"/>
                          <a:ea typeface="Times New Roman"/>
                        </a:rPr>
                        <a:t>39.</a:t>
                      </a:r>
                      <a:endParaRPr lang="hr-HR" sz="1200" dirty="0">
                        <a:latin typeface="Times New Roman"/>
                        <a:ea typeface="Times New Roman"/>
                      </a:endParaRPr>
                    </a:p>
                  </a:txBody>
                  <a:tcPr marL="64732" marR="647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200" dirty="0" smtClean="0">
                          <a:latin typeface="Times New Roman"/>
                          <a:ea typeface="Times New Roman"/>
                        </a:rPr>
                        <a:t>Učinkovito </a:t>
                      </a:r>
                      <a:r>
                        <a:rPr lang="hr-HR" sz="1200" dirty="0" smtClean="0">
                          <a:latin typeface="Times New Roman"/>
                          <a:ea typeface="Times New Roman"/>
                        </a:rPr>
                        <a:t>upravljanje</a:t>
                      </a:r>
                      <a:endParaRPr lang="hr-HR" sz="1200" dirty="0">
                        <a:latin typeface="Times New Roman"/>
                        <a:ea typeface="Times New Roman"/>
                      </a:endParaRPr>
                    </a:p>
                  </a:txBody>
                  <a:tcPr marL="64732" marR="647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200">
                          <a:latin typeface="Times New Roman"/>
                          <a:ea typeface="Times New Roman"/>
                        </a:rPr>
                        <a:t>0,00</a:t>
                      </a:r>
                    </a:p>
                  </a:txBody>
                  <a:tcPr marL="64732" marR="647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200">
                          <a:latin typeface="Times New Roman"/>
                          <a:ea typeface="Times New Roman"/>
                        </a:rPr>
                        <a:t>7.390,50</a:t>
                      </a:r>
                    </a:p>
                  </a:txBody>
                  <a:tcPr marL="64732" marR="647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4727"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hr-HR" sz="1200" dirty="0">
                        <a:latin typeface="Times New Roman"/>
                        <a:ea typeface="Times New Roman"/>
                      </a:endParaRPr>
                    </a:p>
                  </a:txBody>
                  <a:tcPr marL="64732" marR="647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200" b="1" dirty="0" smtClean="0">
                          <a:latin typeface="Times New Roman"/>
                          <a:ea typeface="Times New Roman"/>
                        </a:rPr>
                        <a:t>UKUPNO</a:t>
                      </a:r>
                      <a:endParaRPr lang="hr-HR" sz="1200" dirty="0">
                        <a:latin typeface="Times New Roman"/>
                        <a:ea typeface="Times New Roman"/>
                      </a:endParaRPr>
                    </a:p>
                  </a:txBody>
                  <a:tcPr marL="64732" marR="647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200" b="1">
                          <a:latin typeface="Times New Roman"/>
                          <a:ea typeface="Times New Roman"/>
                        </a:rPr>
                        <a:t>34.573.818,51</a:t>
                      </a:r>
                      <a:endParaRPr lang="hr-HR" sz="1200">
                        <a:latin typeface="Times New Roman"/>
                        <a:ea typeface="Times New Roman"/>
                      </a:endParaRPr>
                    </a:p>
                  </a:txBody>
                  <a:tcPr marL="64732" marR="647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hr-HR" sz="1200" b="1" dirty="0">
                          <a:latin typeface="Times New Roman"/>
                          <a:ea typeface="Times New Roman"/>
                        </a:rPr>
                        <a:t>29.776.102,60</a:t>
                      </a:r>
                      <a:endParaRPr lang="hr-HR" sz="1200" dirty="0">
                        <a:latin typeface="Times New Roman"/>
                        <a:ea typeface="Times New Roman"/>
                      </a:endParaRPr>
                    </a:p>
                  </a:txBody>
                  <a:tcPr marL="64732" marR="647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9D9D9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="" xmlns:p14="http://schemas.microsoft.com/office/powerpoint/2010/main" val="2920931103"/>
      </p:ext>
    </p:extLst>
  </p:cSld>
  <p:clrMapOvr>
    <a:masterClrMapping/>
  </p:clrMapOvr>
  <p:transition spd="slow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Slika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164288" y="116632"/>
            <a:ext cx="504056" cy="633001"/>
          </a:xfrm>
          <a:prstGeom prst="rect">
            <a:avLst/>
          </a:prstGeom>
        </p:spPr>
      </p:pic>
      <p:sp>
        <p:nvSpPr>
          <p:cNvPr id="4" name="TextBox 12"/>
          <p:cNvSpPr txBox="1"/>
          <p:nvPr/>
        </p:nvSpPr>
        <p:spPr>
          <a:xfrm>
            <a:off x="7668344" y="116632"/>
            <a:ext cx="147565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dirty="0" smtClean="0">
                <a:solidFill>
                  <a:srgbClr val="002060"/>
                </a:solidFill>
                <a:latin typeface="Gabriola" panose="04040605051002020D02" pitchFamily="82" charset="0"/>
              </a:rPr>
              <a:t>Zadarska     županija</a:t>
            </a:r>
            <a:endParaRPr lang="en-US" b="1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5" name="TextBox 12"/>
          <p:cNvSpPr txBox="1"/>
          <p:nvPr/>
        </p:nvSpPr>
        <p:spPr>
          <a:xfrm>
            <a:off x="0" y="6488668"/>
            <a:ext cx="371474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hr-HR" b="1" u="sng" dirty="0" smtClean="0">
                <a:solidFill>
                  <a:srgbClr val="002060"/>
                </a:solidFill>
                <a:latin typeface="Gabriola" panose="04040605051002020D02" pitchFamily="82" charset="0"/>
              </a:rPr>
              <a:t>Upravni odjel za proračun i financije</a:t>
            </a:r>
            <a:endParaRPr lang="en-US" b="1" u="sng" dirty="0">
              <a:solidFill>
                <a:srgbClr val="002060"/>
              </a:solidFill>
              <a:latin typeface="Gabriola" panose="04040605051002020D02" pitchFamily="82" charset="0"/>
            </a:endParaRPr>
          </a:p>
        </p:txBody>
      </p:sp>
      <p:sp>
        <p:nvSpPr>
          <p:cNvPr id="7" name="Pravokutnik 6"/>
          <p:cNvSpPr/>
          <p:nvPr/>
        </p:nvSpPr>
        <p:spPr>
          <a:xfrm>
            <a:off x="683567" y="2348880"/>
            <a:ext cx="7960961" cy="1296144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hr-HR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Hvala na pažnji !</a:t>
            </a:r>
          </a:p>
          <a:p>
            <a:r>
              <a:rPr lang="hr-HR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Dodatne i detaljnije informacije možete pronaći na službenoj mrežnoj stranici Zadarske županije</a:t>
            </a:r>
            <a:endParaRPr lang="hr-HR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Pravokutnik 7"/>
          <p:cNvSpPr/>
          <p:nvPr/>
        </p:nvSpPr>
        <p:spPr>
          <a:xfrm>
            <a:off x="684076" y="3789040"/>
            <a:ext cx="7272808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r-HR" dirty="0"/>
              <a:t>http://</a:t>
            </a:r>
            <a:r>
              <a:rPr lang="hr-HR" dirty="0">
                <a:hlinkClick r:id="rId3"/>
              </a:rPr>
              <a:t>zadarska-zupanija.hr/component/k2/item/540-proracun-vodic-za-gradane</a:t>
            </a:r>
            <a:endParaRPr lang="hr-HR" dirty="0"/>
          </a:p>
        </p:txBody>
      </p:sp>
    </p:spTree>
    <p:extLst>
      <p:ext uri="{BB962C8B-B14F-4D97-AF65-F5344CB8AC3E}">
        <p14:creationId xmlns="" xmlns:p14="http://schemas.microsoft.com/office/powerpoint/2010/main" val="28850391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e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e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ema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12350</TotalTime>
  <Words>1852</Words>
  <Application>Microsoft Office PowerPoint</Application>
  <PresentationFormat>Prikaz na zaslonu (4:3)</PresentationFormat>
  <Paragraphs>661</Paragraphs>
  <Slides>16</Slides>
  <Notes>5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Naslovi slajdova</vt:lpstr>
      </vt:variant>
      <vt:variant>
        <vt:i4>16</vt:i4>
      </vt:variant>
    </vt:vector>
  </HeadingPairs>
  <TitlesOfParts>
    <vt:vector size="17" baseType="lpstr">
      <vt:lpstr>Office tema</vt:lpstr>
      <vt:lpstr> REPUBLIKA HRVATSKA ZADARSKA ŽUPANIJA  GODIŠNJI IZVJEŠTAJ O IZVRŠENJU PRORAČUNA ZADARSKE ŽUPANIJE ZA 2016. GODINU - vodič za građane - </vt:lpstr>
      <vt:lpstr>Izvršenje proračuna</vt:lpstr>
      <vt:lpstr>  Odnos planiranih i ostvarenih prihoda  i primitaka za 2016. godinu  </vt:lpstr>
      <vt:lpstr> Odnos planiranih i izvršenih rashoda  i  izdataka za 2016. godinu  </vt:lpstr>
      <vt:lpstr>Proračunski korisnici Zadarske županije</vt:lpstr>
      <vt:lpstr>Prihodi i primici Zadarske županije i proračunskih korisnika</vt:lpstr>
      <vt:lpstr>Rashodi i izdaci Zadarske županije i proračunskih korisnika</vt:lpstr>
      <vt:lpstr>  </vt:lpstr>
      <vt:lpstr>  </vt:lpstr>
      <vt:lpstr> Razvojni projekti u Proračunu Zadarske županije  za 2016. godinu </vt:lpstr>
      <vt:lpstr> Razvojni projekti u Proračunu Zadarske županije  za 2016. godinu </vt:lpstr>
      <vt:lpstr> Razvojni projekti u Proračunu Zadarske županije  za 2016. godinu  </vt:lpstr>
      <vt:lpstr>  </vt:lpstr>
      <vt:lpstr>Projekti financirani od međunarodnih organizacija, institucija i tijela EU i iz državnog proračuna temeljem prijenosa EU sredstava</vt:lpstr>
      <vt:lpstr>Projekti financirani od međunarodnih organizacija, institucija i tijela EU i iz državnog proračuna temeljem prijenosa EU sredstava</vt:lpstr>
      <vt:lpstr>Slajd 16</vt:lpstr>
    </vt:vector>
  </TitlesOfParts>
  <Company>ZADARSKA ŽUPANIJA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POLUGODIŠNJI IZVJEŠTAJ O IZVRŠENJU PRORAČUNA ZADARSKE ŽUPANIJE ZA 2014. g.</dc:title>
  <dc:creator>Katarina</dc:creator>
  <cp:lastModifiedBy>Katarina</cp:lastModifiedBy>
  <cp:revision>1042</cp:revision>
  <cp:lastPrinted>2016-09-22T08:00:52Z</cp:lastPrinted>
  <dcterms:created xsi:type="dcterms:W3CDTF">2014-10-06T07:52:48Z</dcterms:created>
  <dcterms:modified xsi:type="dcterms:W3CDTF">2017-03-02T07:36:08Z</dcterms:modified>
</cp:coreProperties>
</file>