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notesSlides/notesSlide5.xml" ContentType="application/vnd.openxmlformats-officedocument.presentationml.notesSlide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735763" cy="9866313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  <c:pt idx="9">
                  <c:v>VLASTITI IZVORI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9.2999999999999999E-2</c:v>
                </c:pt>
                <c:pt idx="1">
                  <c:v>0.15240000000000001</c:v>
                </c:pt>
                <c:pt idx="2">
                  <c:v>1.9900000000000001E-2</c:v>
                </c:pt>
                <c:pt idx="3">
                  <c:v>9.5200000000000007E-2</c:v>
                </c:pt>
                <c:pt idx="4">
                  <c:v>5.0700000000000002E-2</c:v>
                </c:pt>
                <c:pt idx="5">
                  <c:v>0.55830000000000002</c:v>
                </c:pt>
                <c:pt idx="6">
                  <c:v>1E-3</c:v>
                </c:pt>
                <c:pt idx="7">
                  <c:v>6.9999999999999999E-4</c:v>
                </c:pt>
                <c:pt idx="8">
                  <c:v>3.8999999999999998E-3</c:v>
                </c:pt>
                <c:pt idx="9">
                  <c:v>2.4899999999999999E-2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6415013717"/>
          <c:y val="0"/>
          <c:w val="0.3999927358498645"/>
          <c:h val="0.99999662199695216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326"/>
          <c:y val="0"/>
          <c:w val="0.38451726721315993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List1!$A$2:$A$12</c:f>
              <c:strCache>
                <c:ptCount val="11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NEPROIZV. IMOVINE</c:v>
                </c:pt>
                <c:pt idx="8">
                  <c:v>RASHODI ZA NABAVU PROIZV. DUG. IMOVINE</c:v>
                </c:pt>
                <c:pt idx="9">
                  <c:v>RASHODI ZA DODATNA ULAGANJA NA NEFIN. IM.</c:v>
                </c:pt>
                <c:pt idx="10">
                  <c:v>IZDACI ZA FIN. IMOVINU I OTPLATU ZAJMOVA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0.51400000000000001</c:v>
                </c:pt>
                <c:pt idx="1">
                  <c:v>0.3856</c:v>
                </c:pt>
                <c:pt idx="2">
                  <c:v>1.1999999999999999E-3</c:v>
                </c:pt>
                <c:pt idx="3">
                  <c:v>4.3E-3</c:v>
                </c:pt>
                <c:pt idx="4">
                  <c:v>1.15E-2</c:v>
                </c:pt>
                <c:pt idx="5">
                  <c:v>2.1899999999999999E-2</c:v>
                </c:pt>
                <c:pt idx="6">
                  <c:v>1.7899999999999999E-2</c:v>
                </c:pt>
                <c:pt idx="7">
                  <c:v>0</c:v>
                </c:pt>
                <c:pt idx="8">
                  <c:v>3.6999999999999998E-2</c:v>
                </c:pt>
                <c:pt idx="9">
                  <c:v>4.4000000000000003E-3</c:v>
                </c:pt>
                <c:pt idx="10">
                  <c:v>2.0999999999999999E-3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008"/>
          <c:y val="0"/>
          <c:w val="0.39999273584986483"/>
          <c:h val="0.99999662199695183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39"/>
          <c:y val="0.13724727753561181"/>
          <c:w val="0.72584668171790356"/>
          <c:h val="0.7430280735090762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1">
                  <c:v>84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3020527</c:v>
                </c:pt>
                <c:pt idx="1">
                  <c:v>0</c:v>
                </c:pt>
                <c:pt idx="2">
                  <c:v>1395000</c:v>
                </c:pt>
                <c:pt idx="3">
                  <c:v>189415</c:v>
                </c:pt>
                <c:pt idx="4">
                  <c:v>37386</c:v>
                </c:pt>
                <c:pt idx="5">
                  <c:v>0</c:v>
                </c:pt>
                <c:pt idx="6">
                  <c:v>0</c:v>
                </c:pt>
                <c:pt idx="7">
                  <c:v>3757540</c:v>
                </c:pt>
                <c:pt idx="8">
                  <c:v>7167104</c:v>
                </c:pt>
                <c:pt idx="9">
                  <c:v>43633906</c:v>
                </c:pt>
                <c:pt idx="10">
                  <c:v>33629672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1">
                  <c:v>84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6010244</c:v>
                </c:pt>
                <c:pt idx="1">
                  <c:v>0</c:v>
                </c:pt>
                <c:pt idx="2">
                  <c:v>0</c:v>
                </c:pt>
                <c:pt idx="3">
                  <c:v>57305</c:v>
                </c:pt>
                <c:pt idx="4">
                  <c:v>339004</c:v>
                </c:pt>
                <c:pt idx="5">
                  <c:v>201830483</c:v>
                </c:pt>
                <c:pt idx="6">
                  <c:v>18325834</c:v>
                </c:pt>
                <c:pt idx="7">
                  <c:v>30651681</c:v>
                </c:pt>
                <c:pt idx="8">
                  <c:v>25203</c:v>
                </c:pt>
                <c:pt idx="9">
                  <c:v>11475429</c:v>
                </c:pt>
                <c:pt idx="1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8888016"/>
        <c:axId val="358890760"/>
      </c:barChart>
      <c:catAx>
        <c:axId val="358888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58890760"/>
        <c:crossesAt val="0"/>
        <c:auto val="1"/>
        <c:lblAlgn val="ctr"/>
        <c:lblOffset val="100"/>
        <c:noMultiLvlLbl val="0"/>
      </c:catAx>
      <c:valAx>
        <c:axId val="358890760"/>
        <c:scaling>
          <c:orientation val="minMax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55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58888016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39"/>
          <c:y val="0.13724727753561181"/>
          <c:w val="0.72584668171790356"/>
          <c:h val="0.7430280735090762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699881</c:v>
                </c:pt>
                <c:pt idx="1">
                  <c:v>1384353.26</c:v>
                </c:pt>
                <c:pt idx="2">
                  <c:v>2216569.9900000002</c:v>
                </c:pt>
                <c:pt idx="3">
                  <c:v>0</c:v>
                </c:pt>
                <c:pt idx="4">
                  <c:v>4912856.0999999996</c:v>
                </c:pt>
                <c:pt idx="5">
                  <c:v>7268695.4800000004</c:v>
                </c:pt>
                <c:pt idx="6">
                  <c:v>3064077.67</c:v>
                </c:pt>
                <c:pt idx="7">
                  <c:v>1455286</c:v>
                </c:pt>
                <c:pt idx="8">
                  <c:v>294372.3</c:v>
                </c:pt>
                <c:pt idx="9">
                  <c:v>38544434.689999998</c:v>
                </c:pt>
                <c:pt idx="10">
                  <c:v>15673694.949999999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0</c:v>
                </c:pt>
                <c:pt idx="1">
                  <c:v>98207.74</c:v>
                </c:pt>
                <c:pt idx="2">
                  <c:v>10279320.01</c:v>
                </c:pt>
                <c:pt idx="3">
                  <c:v>14371</c:v>
                </c:pt>
                <c:pt idx="4">
                  <c:v>1139530.8999999999</c:v>
                </c:pt>
                <c:pt idx="5">
                  <c:v>126902.52</c:v>
                </c:pt>
                <c:pt idx="6">
                  <c:v>827535.33</c:v>
                </c:pt>
                <c:pt idx="7">
                  <c:v>0</c:v>
                </c:pt>
                <c:pt idx="8">
                  <c:v>116162.7</c:v>
                </c:pt>
                <c:pt idx="9">
                  <c:v>91719210.310000002</c:v>
                </c:pt>
                <c:pt idx="10">
                  <c:v>157947978.05000001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8889584"/>
        <c:axId val="358884488"/>
      </c:barChart>
      <c:catAx>
        <c:axId val="358889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58884488"/>
        <c:crossesAt val="0"/>
        <c:auto val="1"/>
        <c:lblAlgn val="ctr"/>
        <c:lblOffset val="100"/>
        <c:noMultiLvlLbl val="0"/>
      </c:catAx>
      <c:valAx>
        <c:axId val="358884488"/>
        <c:scaling>
          <c:orientation val="minMax"/>
          <c:max val="5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55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5888958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>
        <c:manualLayout>
          <c:xMode val="edge"/>
          <c:yMode val="edge"/>
          <c:x val="0.16044199454028951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Pravni i zajednički poslovi (3,25mil)</c:v>
                </c:pt>
                <c:pt idx="1">
                  <c:v>9. Razvoj i europski procesi (11,06mil)</c:v>
                </c:pt>
                <c:pt idx="2">
                  <c:v>8. More i turizam (0,60mil)</c:v>
                </c:pt>
                <c:pt idx="3">
                  <c:v>7. Poljoprivreda (3,12mil)</c:v>
                </c:pt>
                <c:pt idx="4">
                  <c:v>6. Gospodarstvo (1,72mil)</c:v>
                </c:pt>
                <c:pt idx="5">
                  <c:v>5. Prostorno uređenje, zaštita okol. i kom. poslovi (3,30mil)</c:v>
                </c:pt>
                <c:pt idx="6">
                  <c:v>4. Zdravstvo i socijalna skrb (260,00mil)</c:v>
                </c:pt>
                <c:pt idx="7">
                  <c:v>3. Društvene djelatnosti (43,28mil)</c:v>
                </c:pt>
                <c:pt idx="8">
                  <c:v>2. Proračun i financije (10,48mil)</c:v>
                </c:pt>
                <c:pt idx="9">
                  <c:v>1. Ured župana (0,99mil)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9.5999999999999992E-3</c:v>
                </c:pt>
                <c:pt idx="1">
                  <c:v>3.27E-2</c:v>
                </c:pt>
                <c:pt idx="2">
                  <c:v>1.8E-3</c:v>
                </c:pt>
                <c:pt idx="3">
                  <c:v>9.1999999999999998E-3</c:v>
                </c:pt>
                <c:pt idx="4">
                  <c:v>5.1000000000000004E-3</c:v>
                </c:pt>
                <c:pt idx="5">
                  <c:v>9.7999999999999997E-3</c:v>
                </c:pt>
                <c:pt idx="6">
                  <c:v>0.76970000000000005</c:v>
                </c:pt>
                <c:pt idx="7">
                  <c:v>0.12809999999999999</c:v>
                </c:pt>
                <c:pt idx="8">
                  <c:v>3.1E-2</c:v>
                </c:pt>
                <c:pt idx="9">
                  <c:v>3.0000000000000001E-3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57507392"/>
        <c:axId val="357505432"/>
      </c:barChart>
      <c:catAx>
        <c:axId val="35750739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57505432"/>
        <c:crosses val="autoZero"/>
        <c:auto val="1"/>
        <c:lblAlgn val="ctr"/>
        <c:lblOffset val="100"/>
        <c:noMultiLvlLbl val="0"/>
      </c:catAx>
      <c:valAx>
        <c:axId val="357505432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357507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List1!$A$2:$A$9</c:f>
              <c:strCache>
                <c:ptCount val="8"/>
                <c:pt idx="0">
                  <c:v>Socijalna zaštita (9,68 mil)</c:v>
                </c:pt>
                <c:pt idx="1">
                  <c:v>Obrazovanje (32,84 mil)</c:v>
                </c:pt>
                <c:pt idx="2">
                  <c:v>Rekreacija, kultura i religija (7,65 mil)</c:v>
                </c:pt>
                <c:pt idx="3">
                  <c:v>Zdravstvo (250,30 mil)</c:v>
                </c:pt>
                <c:pt idx="4">
                  <c:v>Usluge unapređenja stan. i zajednice (10,54 mil)</c:v>
                </c:pt>
                <c:pt idx="5">
                  <c:v>Zaštita okoliša (2,17 mil)</c:v>
                </c:pt>
                <c:pt idx="6">
                  <c:v>Ekonomski poslovi (3,46 mil)</c:v>
                </c:pt>
                <c:pt idx="7">
                  <c:v>Opće javne usluge (21,14 mil)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2.87E-2</c:v>
                </c:pt>
                <c:pt idx="1">
                  <c:v>9.7199999999999995E-2</c:v>
                </c:pt>
                <c:pt idx="2">
                  <c:v>2.2599999999999999E-2</c:v>
                </c:pt>
                <c:pt idx="3">
                  <c:v>0.74099999999999999</c:v>
                </c:pt>
                <c:pt idx="4">
                  <c:v>3.1199999999999999E-2</c:v>
                </c:pt>
                <c:pt idx="5">
                  <c:v>6.4000000000000003E-3</c:v>
                </c:pt>
                <c:pt idx="6">
                  <c:v>1.0200000000000001E-2</c:v>
                </c:pt>
                <c:pt idx="7">
                  <c:v>6.2600000000000003E-2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57507784"/>
        <c:axId val="357505040"/>
      </c:barChart>
      <c:catAx>
        <c:axId val="3575077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57505040"/>
        <c:crosses val="autoZero"/>
        <c:auto val="1"/>
        <c:lblAlgn val="ctr"/>
        <c:lblOffset val="100"/>
        <c:noMultiLvlLbl val="0"/>
      </c:catAx>
      <c:valAx>
        <c:axId val="35750504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57507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654028862694546E-2"/>
          <c:y val="9.0523191025913025E-2"/>
          <c:w val="0.8754987472656296"/>
          <c:h val="0.7873100379419115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#,##0">
                  <c:v>689611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#,##0">
                  <c:v>157285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1">
                  <c:v>408765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130909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0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2.4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1">
                  <c:v>119750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3.1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2">
                  <c:v>1721304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</c:numCache>
            </c:numRef>
          </c:val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Prioritet 4.2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3">
                  <c:v>2898672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357504256"/>
        <c:axId val="357504648"/>
      </c:barChart>
      <c:catAx>
        <c:axId val="357504256"/>
        <c:scaling>
          <c:orientation val="minMax"/>
        </c:scaling>
        <c:delete val="0"/>
        <c:axPos val="b"/>
        <c:numFmt formatCode="00000" sourceLinked="0"/>
        <c:majorTickMark val="none"/>
        <c:min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57504648"/>
        <c:crosses val="autoZero"/>
        <c:auto val="1"/>
        <c:lblAlgn val="l"/>
        <c:lblOffset val="100"/>
        <c:noMultiLvlLbl val="0"/>
      </c:catAx>
      <c:valAx>
        <c:axId val="357504648"/>
        <c:scaling>
          <c:orientation val="minMax"/>
        </c:scaling>
        <c:delete val="0"/>
        <c:axPos val="l"/>
        <c:majorGridlines/>
        <c:minorGridlines/>
        <c:numFmt formatCode="#,##0.00[$kn-41A]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57504256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89837743124327185"/>
          <c:h val="4.3768421155819429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RS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23.762.292,16 kn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337.783.440,41 kn</a:t>
          </a:r>
          <a:endParaRPr lang="hr-HR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361.545.732,57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352.514.961,03 kn</a:t>
          </a:r>
        </a:p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Višak prihoda iz protekle godine                                                         9.030.771,54 kn              </a:t>
          </a:r>
          <a:endParaRPr lang="hr-HR" sz="1400" b="1" dirty="0">
            <a:solidFill>
              <a:schemeClr val="accent1">
                <a:lumMod val="50000"/>
              </a:schemeClr>
            </a:solidFill>
          </a:endParaRP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4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/>
      <dgm:spPr/>
      <dgm:t>
        <a:bodyPr/>
        <a:lstStyle/>
        <a:p>
          <a:endParaRPr lang="hr-HR"/>
        </a:p>
      </dgm:t>
    </dgm:pt>
  </dgm:ptLst>
  <dgm:cxnLst>
    <dgm:cxn modelId="{5441B888-686F-483D-8C88-E3AF73BE9C48}" type="presOf" srcId="{AACF7570-A36E-451F-944C-D881E25C7796}" destId="{B054AC71-C63D-49AD-AFD5-BC663B4D6905}" srcOrd="0" destOrd="0" presId="urn:microsoft.com/office/officeart/2005/8/layout/process4"/>
    <dgm:cxn modelId="{9163DC34-797A-405E-9D8E-41281D81A2DB}" srcId="{3D3E9FBC-FA62-4DD8-A4E9-0540C36874AF}" destId="{879848F8-0A6A-4A74-BFAD-236797ABFB51}" srcOrd="1" destOrd="0" parTransId="{F74ACBD0-CF20-4573-BBF7-FCAD724FDA3F}" sibTransId="{3AD11DD6-C71D-4161-8CBD-E0BD70BC73EF}"/>
    <dgm:cxn modelId="{3917ECCA-C0AE-4D01-A2F2-30F614EE7236}" type="presOf" srcId="{879848F8-0A6A-4A74-BFAD-236797ABFB51}" destId="{07B008A7-B86D-44B6-8308-12A46F7E0156}" srcOrd="0" destOrd="0" presId="urn:microsoft.com/office/officeart/2005/8/layout/process4"/>
    <dgm:cxn modelId="{D678D100-E981-4795-80D2-0B9CA1D10B2E}" type="presOf" srcId="{FAAF0AC7-97D3-4AB9-BE1B-90CD9809A5E6}" destId="{A26A1724-EABA-42DF-AE04-5F5C5B5537AD}" srcOrd="0" destOrd="0" presId="urn:microsoft.com/office/officeart/2005/8/layout/process4"/>
    <dgm:cxn modelId="{FDC5CF58-657C-4EB6-9671-8ECC674551A7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16CC753E-79EB-4ACB-A0DE-F86FF9941D3F}" type="presOf" srcId="{3D3E9FBC-FA62-4DD8-A4E9-0540C36874AF}" destId="{FB8E0C7F-41E7-4D3A-BC4A-3C1AAC217FA6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B0AD859-ABEA-4689-AAA7-FD1BA46D707B}" type="presParOf" srcId="{FB8E0C7F-41E7-4D3A-BC4A-3C1AAC217FA6}" destId="{88C06ADF-85DD-4C88-9A6E-4FC10D4E0E94}" srcOrd="0" destOrd="0" presId="urn:microsoft.com/office/officeart/2005/8/layout/process4"/>
    <dgm:cxn modelId="{38391CF1-2B47-4FEA-90C3-87015693D385}" type="presParOf" srcId="{88C06ADF-85DD-4C88-9A6E-4FC10D4E0E94}" destId="{A26A1724-EABA-42DF-AE04-5F5C5B5537AD}" srcOrd="0" destOrd="0" presId="urn:microsoft.com/office/officeart/2005/8/layout/process4"/>
    <dgm:cxn modelId="{9C3AE0D3-8464-46A9-933D-64CF27F9C4FA}" type="presParOf" srcId="{FB8E0C7F-41E7-4D3A-BC4A-3C1AAC217FA6}" destId="{392FDB35-4341-46F4-B89E-B806BA1E55B6}" srcOrd="1" destOrd="0" presId="urn:microsoft.com/office/officeart/2005/8/layout/process4"/>
    <dgm:cxn modelId="{2A59E36E-CE6C-422C-983E-C2D72CA7C032}" type="presParOf" srcId="{FB8E0C7F-41E7-4D3A-BC4A-3C1AAC217FA6}" destId="{6607F988-2B2D-4151-886A-A5FD7D35ABEE}" srcOrd="2" destOrd="0" presId="urn:microsoft.com/office/officeart/2005/8/layout/process4"/>
    <dgm:cxn modelId="{944361FA-A3DC-45E1-9995-DFA4E150209A}" type="presParOf" srcId="{6607F988-2B2D-4151-886A-A5FD7D35ABEE}" destId="{B054AC71-C63D-49AD-AFD5-BC663B4D6905}" srcOrd="0" destOrd="0" presId="urn:microsoft.com/office/officeart/2005/8/layout/process4"/>
    <dgm:cxn modelId="{672A6F05-430E-46EE-8D6E-C89E888644A2}" type="presParOf" srcId="{FB8E0C7F-41E7-4D3A-BC4A-3C1AAC217FA6}" destId="{D3143838-F1F8-4488-B4A2-E48FB853834B}" srcOrd="3" destOrd="0" presId="urn:microsoft.com/office/officeart/2005/8/layout/process4"/>
    <dgm:cxn modelId="{38BCED51-78B3-4D4E-B76D-485BFBAFEC17}" type="presParOf" srcId="{FB8E0C7F-41E7-4D3A-BC4A-3C1AAC217FA6}" destId="{AC0AAB3B-09BF-4E3E-8499-0B1F3C1403A8}" srcOrd="4" destOrd="0" presId="urn:microsoft.com/office/officeart/2005/8/layout/process4"/>
    <dgm:cxn modelId="{7349C2DD-63EF-4A92-A1D6-A62926AC6886}" type="presParOf" srcId="{AC0AAB3B-09BF-4E3E-8499-0B1F3C1403A8}" destId="{07B008A7-B86D-44B6-8308-12A46F7E0156}" srcOrd="0" destOrd="0" presId="urn:microsoft.com/office/officeart/2005/8/layout/process4"/>
    <dgm:cxn modelId="{B7EA687D-B327-4676-9B4F-F5D1D9151DD1}" type="presParOf" srcId="{FB8E0C7F-41E7-4D3A-BC4A-3C1AAC217FA6}" destId="{4D557FCC-7417-4EBD-AFCF-76720DA2F009}" srcOrd="5" destOrd="0" presId="urn:microsoft.com/office/officeart/2005/8/layout/process4"/>
    <dgm:cxn modelId="{1C434E99-56EB-4C8B-9055-387E0413982B}" type="presParOf" srcId="{FB8E0C7F-41E7-4D3A-BC4A-3C1AAC217FA6}" destId="{A5988F9C-705B-480E-AEE9-1B4EADCC7B2D}" srcOrd="6" destOrd="0" presId="urn:microsoft.com/office/officeart/2005/8/layout/process4"/>
    <dgm:cxn modelId="{A28001E6-9D40-4630-BC0D-68355AC2077F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834983"/>
          <a:ext cx="6048672" cy="620225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23.762.292,16 kn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834983"/>
        <a:ext cx="6048672" cy="620225"/>
      </dsp:txXfrm>
    </dsp:sp>
    <dsp:sp modelId="{B054AC71-C63D-49AD-AFD5-BC663B4D6905}">
      <dsp:nvSpPr>
        <dsp:cNvPr id="0" name=""/>
        <dsp:cNvSpPr/>
      </dsp:nvSpPr>
      <dsp:spPr>
        <a:xfrm rot="10800000">
          <a:off x="0" y="1890380"/>
          <a:ext cx="6048672" cy="953906"/>
        </a:xfrm>
        <a:prstGeom prst="upArrowCallou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337.783.440,41 kn</a:t>
          </a:r>
          <a:endParaRPr lang="hr-HR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0" y="1890380"/>
        <a:ext cx="6048672" cy="619820"/>
      </dsp:txXfrm>
    </dsp:sp>
    <dsp:sp modelId="{07B008A7-B86D-44B6-8308-12A46F7E0156}">
      <dsp:nvSpPr>
        <dsp:cNvPr id="0" name=""/>
        <dsp:cNvSpPr/>
      </dsp:nvSpPr>
      <dsp:spPr>
        <a:xfrm rot="10800000">
          <a:off x="0" y="945777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361.545.732,57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945777"/>
        <a:ext cx="6048672" cy="619820"/>
      </dsp:txXfrm>
    </dsp:sp>
    <dsp:sp modelId="{034DFE96-C7D7-49CB-BA35-3484CA918C15}">
      <dsp:nvSpPr>
        <dsp:cNvPr id="0" name=""/>
        <dsp:cNvSpPr/>
      </dsp:nvSpPr>
      <dsp:spPr>
        <a:xfrm rot="10800000">
          <a:off x="0" y="1175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352.514.961,03 kn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Višak prihoda iz protekle godine                                                         9.030.771,54 kn              </a:t>
          </a:r>
          <a:endParaRPr lang="hr-HR" sz="14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175"/>
        <a:ext cx="6048672" cy="6198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E3251-EACF-41B6-B075-4651D41743C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D27883-62B6-490C-AF83-EB4D40C7F4C7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08073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272482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27987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245737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76901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dirty="0">
              <a:solidFill>
                <a:prstClr val="black"/>
              </a:solidFill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162374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 smtClean="0"/>
              <a:t>Uredite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43467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756754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9285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5034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74489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8497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01681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070077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05406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57026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948118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E0BED-8CB3-48CE-8632-69D87DBADDD7}" type="datetimeFigureOut">
              <a:rPr lang="hr-HR" smtClean="0"/>
              <a:t>07.09.2017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21D2-D531-425C-93DA-D7CB865CA0E9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12984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024034" y="92867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r-HR" sz="1400" b="1" dirty="0">
                <a:solidFill>
                  <a:srgbClr val="121284"/>
                </a:solidFill>
              </a:rPr>
              <a:t/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POLUGODIŠNJI IZVJEŠTAJ O IZVRŠENJU PRORAČUNA ZADARSKE ŽUPANIJE ZA </a:t>
            </a:r>
            <a:r>
              <a:rPr lang="hr-HR" sz="3100" b="1" dirty="0" smtClean="0">
                <a:solidFill>
                  <a:srgbClr val="121284"/>
                </a:solidFill>
              </a:rPr>
              <a:t>2017. </a:t>
            </a:r>
            <a:r>
              <a:rPr lang="hr-HR" sz="3100" b="1" dirty="0">
                <a:solidFill>
                  <a:srgbClr val="121284"/>
                </a:solidFill>
              </a:rPr>
              <a:t>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2639616" y="5373217"/>
            <a:ext cx="6840760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Nacrt prijedloga Polugodišnjeg izvještaja o izvršenju proračuna Zadarske županije za </a:t>
            </a:r>
            <a:r>
              <a:rPr lang="hr-HR" sz="2400" b="1" dirty="0" smtClean="0">
                <a:solidFill>
                  <a:srgbClr val="002060"/>
                </a:solidFill>
              </a:rPr>
              <a:t>2017. </a:t>
            </a:r>
            <a:r>
              <a:rPr lang="hr-HR" sz="2400" b="1" dirty="0">
                <a:solidFill>
                  <a:srgbClr val="002060"/>
                </a:solidFill>
              </a:rPr>
              <a:t>godinu razmatran je na </a:t>
            </a:r>
            <a:r>
              <a:rPr lang="hr-HR" sz="2400" b="1" dirty="0" smtClean="0">
                <a:solidFill>
                  <a:srgbClr val="002060"/>
                </a:solidFill>
              </a:rPr>
              <a:t>2. sjednici </a:t>
            </a:r>
            <a:r>
              <a:rPr lang="hr-HR" sz="2400" b="1" dirty="0">
                <a:solidFill>
                  <a:srgbClr val="002060"/>
                </a:solidFill>
              </a:rPr>
              <a:t>Kolegija župana Zadarske </a:t>
            </a:r>
            <a:r>
              <a:rPr lang="hr-HR" sz="2400" b="1" dirty="0" smtClean="0">
                <a:solidFill>
                  <a:srgbClr val="002060"/>
                </a:solidFill>
              </a:rPr>
              <a:t>županije dana 5. rujna 2017. </a:t>
            </a:r>
            <a:r>
              <a:rPr lang="hr-HR" sz="2400" b="1" dirty="0">
                <a:solidFill>
                  <a:srgbClr val="002060"/>
                </a:solidFill>
              </a:rPr>
              <a:t>godine i poslan Županijskoj skupštini na </a:t>
            </a:r>
            <a:r>
              <a:rPr lang="hr-HR" sz="2400" b="1" dirty="0" smtClean="0">
                <a:solidFill>
                  <a:srgbClr val="002060"/>
                </a:solidFill>
              </a:rPr>
              <a:t>donošenje</a:t>
            </a: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</a:t>
            </a:r>
            <a:r>
              <a:rPr lang="hr-HR" sz="2400" b="1" dirty="0" smtClean="0">
                <a:solidFill>
                  <a:srgbClr val="002060"/>
                </a:solidFill>
              </a:rPr>
              <a:t>rujan 2017.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736" y="3071811"/>
            <a:ext cx="3754760" cy="1877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089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/>
              <a:t>Izvršenje proračuna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152100"/>
              </p:ext>
            </p:extLst>
          </p:nvPr>
        </p:nvGraphicFramePr>
        <p:xfrm>
          <a:off x="3143672" y="2348880"/>
          <a:ext cx="604867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6096000" y="4077072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6096000" y="494116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6096000" y="5013176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9192344" y="116633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397407" y="6463456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3143672" y="1556792"/>
            <a:ext cx="60486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/>
              <a:t>Polugodišnji izvještaj o izvršenju proračuna                   Zadarske županije za </a:t>
            </a:r>
            <a:r>
              <a:rPr lang="hr-HR" b="1" dirty="0" smtClean="0"/>
              <a:t>2017. </a:t>
            </a:r>
            <a:r>
              <a:rPr lang="hr-HR" b="1" dirty="0"/>
              <a:t>godinu</a:t>
            </a:r>
          </a:p>
        </p:txBody>
      </p:sp>
    </p:spTree>
    <p:extLst>
      <p:ext uri="{BB962C8B-B14F-4D97-AF65-F5344CB8AC3E}">
        <p14:creationId xmlns:p14="http://schemas.microsoft.com/office/powerpoint/2010/main" val="230610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45389" y="404663"/>
            <a:ext cx="7853243" cy="626211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/>
              <a:t>Odnos planiranih i ostvarenih prihoda  i </a:t>
            </a:r>
            <a:r>
              <a:rPr lang="hr-HR" sz="3100" b="1" dirty="0" smtClean="0"/>
              <a:t>primitaka       </a:t>
            </a:r>
            <a:r>
              <a:rPr lang="hr-HR" sz="3100" b="1" dirty="0"/>
              <a:t>za I.-VI. </a:t>
            </a:r>
            <a:r>
              <a:rPr lang="hr-HR" sz="3100" b="1" dirty="0" smtClean="0"/>
              <a:t>2017. </a:t>
            </a:r>
            <a:r>
              <a:rPr lang="hr-HR" sz="3100" b="1" dirty="0"/>
              <a:t>godinu</a:t>
            </a:r>
            <a:br>
              <a:rPr lang="hr-HR" sz="3100" b="1" dirty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669985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38844" y="928671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6096000" y="2060849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za razdoblje I. - VI. </a:t>
            </a:r>
            <a:r>
              <a:rPr lang="hr-HR" sz="1100" b="1" dirty="0" smtClean="0">
                <a:cs typeface="Arial" pitchFamily="34" charset="0"/>
              </a:rPr>
              <a:t>2017. </a:t>
            </a:r>
            <a:r>
              <a:rPr lang="hr-HR" sz="1100" b="1" dirty="0">
                <a:cs typeface="Arial" pitchFamily="34" charset="0"/>
              </a:rPr>
              <a:t>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631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>
              <a:spcBef>
                <a:spcPct val="0"/>
              </a:spcBef>
              <a:defRPr/>
            </a:pPr>
            <a:r>
              <a:rPr lang="hr-HR" sz="4400" dirty="0">
                <a:latin typeface="+mj-lt"/>
                <a:ea typeface="+mj-ea"/>
                <a:cs typeface="+mj-cs"/>
              </a:rPr>
              <a:t/>
            </a:r>
            <a:br>
              <a:rPr lang="hr-HR" sz="4400" dirty="0">
                <a:latin typeface="+mj-lt"/>
                <a:ea typeface="+mj-ea"/>
                <a:cs typeface="+mj-cs"/>
              </a:rPr>
            </a:br>
            <a:r>
              <a:rPr lang="hr-HR" sz="4400" dirty="0">
                <a:latin typeface="+mj-lt"/>
                <a:ea typeface="+mj-ea"/>
                <a:cs typeface="+mj-cs"/>
              </a:rPr>
              <a:t/>
            </a:r>
            <a:br>
              <a:rPr lang="hr-HR" sz="4400" dirty="0">
                <a:latin typeface="+mj-lt"/>
                <a:ea typeface="+mj-ea"/>
                <a:cs typeface="+mj-cs"/>
              </a:rPr>
            </a:br>
            <a:endParaRPr lang="hr-HR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809588" y="1899265"/>
            <a:ext cx="442915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        Tablica </a:t>
            </a:r>
            <a:r>
              <a:rPr lang="hr-HR" sz="1100" b="1" dirty="0">
                <a:cs typeface="Arial" pitchFamily="34" charset="0"/>
              </a:rPr>
              <a:t>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Prihodi i primici Proračuna Zadarske županije za</a:t>
            </a:r>
          </a:p>
          <a:p>
            <a:r>
              <a:rPr lang="hr-HR" sz="1100" b="1" dirty="0">
                <a:cs typeface="Arial" pitchFamily="34" charset="0"/>
              </a:rPr>
              <a:t>                  </a:t>
            </a:r>
            <a:r>
              <a:rPr lang="hr-HR" sz="1100" b="1" dirty="0" smtClean="0">
                <a:cs typeface="Arial" pitchFamily="34" charset="0"/>
              </a:rPr>
              <a:t>         razdoblje </a:t>
            </a:r>
            <a:r>
              <a:rPr lang="hr-HR" sz="1100" b="1" dirty="0">
                <a:cs typeface="Arial" pitchFamily="34" charset="0"/>
              </a:rPr>
              <a:t>I. - VI. </a:t>
            </a:r>
            <a:r>
              <a:rPr lang="hr-HR" sz="1100" b="1" dirty="0" smtClean="0">
                <a:cs typeface="Arial" pitchFamily="34" charset="0"/>
              </a:rPr>
              <a:t>2017. </a:t>
            </a:r>
            <a:r>
              <a:rPr lang="hr-HR" sz="1100" b="1" dirty="0">
                <a:cs typeface="Arial" pitchFamily="34" charset="0"/>
              </a:rPr>
              <a:t>god.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9192345" y="116633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081618"/>
              </p:ext>
            </p:extLst>
          </p:nvPr>
        </p:nvGraphicFramePr>
        <p:xfrm>
          <a:off x="1181819" y="2563163"/>
          <a:ext cx="4626153" cy="326459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353655"/>
                <a:gridCol w="892766"/>
                <a:gridCol w="892766"/>
                <a:gridCol w="486966"/>
              </a:tblGrid>
              <a:tr h="28629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u kn)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       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I.-VI.</a:t>
                      </a:r>
                      <a:r>
                        <a:rPr lang="hr-HR" sz="800" b="1" i="0" u="none" strike="noStrike" baseline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Index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4292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6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856.005.890,75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350.873.242,02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40,99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  <a:tr h="24292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65.488.000,00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33.629.672,01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51,35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4292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215.300.600,03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55.109.335,19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25,60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4292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12.140.683,81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7.192.306,88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59,24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4292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67.845.214,37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34.409.221,26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50,72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555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                </a:t>
                      </a:r>
                    </a:p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USLUGA,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55.284.748,78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18.325.834,44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33,15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555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</a:p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TEMELJEM UGOVOR. OBVEZA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439.608.203,76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201.830.482,98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555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338.440,00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376.389,26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111,21</a:t>
                      </a:r>
                      <a:endParaRPr lang="en-US" sz="7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4292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7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7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972.600,00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246.719,01</a:t>
                      </a:r>
                      <a:endParaRPr lang="en-US" sz="7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25,37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5560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8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PRIMICI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21.700.000,00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1.395.000,00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6,43</a:t>
                      </a:r>
                      <a:endParaRPr lang="en-US" sz="7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5560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9 VLASTITI IZVORI</a:t>
                      </a:r>
                      <a:endParaRPr lang="pl-PL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16.321.509,25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9.030.771,54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55,33</a:t>
                      </a:r>
                      <a:endParaRPr lang="en-US" sz="7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4292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361.515.732,57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40,40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6080342"/>
              </p:ext>
            </p:extLst>
          </p:nvPr>
        </p:nvGraphicFramePr>
        <p:xfrm>
          <a:off x="5807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922767" y="119261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Prihodi i primici proračuna Zadarske županije </a:t>
            </a:r>
            <a:r>
              <a:rPr lang="hr-HR" dirty="0"/>
              <a:t>sastoje se od prihoda poslovanja, prihoda od prodaje nefinancijske imovine i primitaka od financijske imovine i zaduživanja.</a:t>
            </a:r>
          </a:p>
        </p:txBody>
      </p:sp>
    </p:spTree>
    <p:extLst>
      <p:ext uri="{BB962C8B-B14F-4D97-AF65-F5344CB8AC3E}">
        <p14:creationId xmlns:p14="http://schemas.microsoft.com/office/powerpoint/2010/main" val="324996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75897" y="373689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/>
              <a:t>Odnos planiranih i izvršenih rashoda  i  izdataka za I.-VI. </a:t>
            </a:r>
            <a:r>
              <a:rPr lang="hr-HR" sz="3100" b="1" dirty="0" smtClean="0"/>
              <a:t>2017. </a:t>
            </a:r>
            <a:r>
              <a:rPr lang="hr-HR" sz="3100" b="1" dirty="0"/>
              <a:t>godinu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678611" y="6342019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38844" y="928671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746815"/>
              </p:ext>
            </p:extLst>
          </p:nvPr>
        </p:nvGraphicFramePr>
        <p:xfrm>
          <a:off x="883632" y="2183658"/>
          <a:ext cx="4673988" cy="2335281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560105"/>
                <a:gridCol w="812290"/>
                <a:gridCol w="812290"/>
                <a:gridCol w="489303"/>
              </a:tblGrid>
              <a:tr h="2924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u kn)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     I.-VI.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3847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3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738.532.938,47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323.090.737,30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43,75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ZAPOSLENE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350.727.560,25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173.621.673,06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49,50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60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MATERIJALNI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326.141.639,79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130.263.644,99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39,94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60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FINANCIJSKI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1.356.807,87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410.534,63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30,26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60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SUBVENCIJE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3.036.000,00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1.455.285,78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47,93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576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POMOĆI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DANE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 INOZ. I UNUTAR OPĆEG PRORAČ.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27.607.398,06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3.891.613,49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14,10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58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NAKNADE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GRAĐANIMA I KUĆANSTVIMA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</a:t>
                      </a:r>
                      <a:endParaRPr lang="hr-HR" sz="700" b="0" i="0" u="none" strike="noStrike" baseline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PRORAČUNA</a:t>
                      </a:r>
                      <a:endParaRPr lang="hr-HR" sz="7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16.678.432,70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7.395.598,48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44,34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60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12.985.099,80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6.052.386,87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46,61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580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NEFINAN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154.542.761,53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13.992.821,88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9,05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6088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PROIZ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VEDENE 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180.000,00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14.371,00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7,98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Grafikon 13"/>
          <p:cNvGraphicFramePr/>
          <p:nvPr/>
        </p:nvGraphicFramePr>
        <p:xfrm>
          <a:off x="5951985" y="2204864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843308" y="1755335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za razdoblje I. - VI. </a:t>
            </a:r>
            <a:r>
              <a:rPr lang="hr-HR" sz="1100" b="1" dirty="0" smtClean="0">
                <a:cs typeface="Arial" pitchFamily="34" charset="0"/>
              </a:rPr>
              <a:t>2017. </a:t>
            </a:r>
            <a:r>
              <a:rPr lang="hr-HR" sz="1100" b="1" dirty="0">
                <a:cs typeface="Arial" pitchFamily="34" charset="0"/>
              </a:rPr>
              <a:t>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883632" y="114164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>
              <a:spcBef>
                <a:spcPct val="0"/>
              </a:spcBef>
              <a:defRPr/>
            </a:pPr>
            <a:r>
              <a:rPr lang="hr-HR" sz="6400" b="1" dirty="0"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lang="hr-HR" sz="6400" dirty="0"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lang="hr-HR" sz="4400" dirty="0">
                <a:latin typeface="+mj-lt"/>
                <a:ea typeface="+mj-ea"/>
                <a:cs typeface="+mj-cs"/>
              </a:rPr>
              <a:t/>
            </a:r>
            <a:br>
              <a:rPr lang="hr-HR" sz="4400" dirty="0">
                <a:latin typeface="+mj-lt"/>
                <a:ea typeface="+mj-ea"/>
                <a:cs typeface="+mj-cs"/>
              </a:rPr>
            </a:br>
            <a:endParaRPr lang="hr-HR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883632" y="1752771"/>
            <a:ext cx="43569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Rashodi i izdaci Proračuna Zadarske županije za</a:t>
            </a:r>
          </a:p>
          <a:p>
            <a:r>
              <a:rPr lang="hr-HR" sz="1100" b="1" dirty="0">
                <a:cs typeface="Arial" pitchFamily="34" charset="0"/>
              </a:rPr>
              <a:t>                   razdoblje I. - VI. </a:t>
            </a:r>
            <a:r>
              <a:rPr lang="hr-HR" sz="1100" b="1" dirty="0" smtClean="0">
                <a:cs typeface="Arial" pitchFamily="34" charset="0"/>
              </a:rPr>
              <a:t>2017. </a:t>
            </a:r>
            <a:r>
              <a:rPr lang="hr-HR" sz="1100" b="1" dirty="0">
                <a:cs typeface="Arial" pitchFamily="34" charset="0"/>
              </a:rPr>
              <a:t>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9192344" y="116633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4506140"/>
              </p:ext>
            </p:extLst>
          </p:nvPr>
        </p:nvGraphicFramePr>
        <p:xfrm>
          <a:off x="5807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870127"/>
              </p:ext>
            </p:extLst>
          </p:nvPr>
        </p:nvGraphicFramePr>
        <p:xfrm>
          <a:off x="889247" y="5207473"/>
          <a:ext cx="4672279" cy="22606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559169"/>
                <a:gridCol w="811993"/>
                <a:gridCol w="811993"/>
                <a:gridCol w="489124"/>
              </a:tblGrid>
              <a:tr h="2260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9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337.783.440,41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37,74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44510"/>
              </p:ext>
            </p:extLst>
          </p:nvPr>
        </p:nvGraphicFramePr>
        <p:xfrm>
          <a:off x="883632" y="4991449"/>
          <a:ext cx="4683511" cy="21602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565321"/>
                <a:gridCol w="813945"/>
                <a:gridCol w="814614"/>
                <a:gridCol w="489631"/>
              </a:tblGrid>
              <a:tr h="216024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5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IZDACI </a:t>
                      </a:r>
                      <a:r>
                        <a:rPr lang="pl-PL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FIN. </a:t>
                      </a:r>
                      <a:r>
                        <a:rPr lang="pl-PL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IMOVINU I OTPLATU ZAJMOVA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1.924.300,00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699.881,23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36,37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ic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426832"/>
              </p:ext>
            </p:extLst>
          </p:nvPr>
        </p:nvGraphicFramePr>
        <p:xfrm>
          <a:off x="883632" y="4726541"/>
          <a:ext cx="4679241" cy="25816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562982"/>
                <a:gridCol w="813203"/>
                <a:gridCol w="813203"/>
                <a:gridCol w="489853"/>
              </a:tblGrid>
              <a:tr h="258164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</a:t>
                      </a:r>
                      <a:r>
                        <a:rPr lang="pl-PL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DODATNA ULAGANJA </a:t>
                      </a:r>
                      <a:r>
                        <a:rPr lang="pl-PL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</a:t>
                      </a:r>
                      <a:r>
                        <a:rPr lang="pl-PL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NEFIN.</a:t>
                      </a:r>
                    </a:p>
                    <a:p>
                      <a:pPr algn="l" rtl="0" fontAlgn="t"/>
                      <a:r>
                        <a:rPr lang="pl-PL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IMOVINU</a:t>
                      </a:r>
                      <a:endParaRPr lang="pl-PL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12.138.660,00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1.482.560,76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12,21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623433"/>
              </p:ext>
            </p:extLst>
          </p:nvPr>
        </p:nvGraphicFramePr>
        <p:xfrm>
          <a:off x="883632" y="4530459"/>
          <a:ext cx="4669184" cy="17388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557474"/>
                <a:gridCol w="811455"/>
                <a:gridCol w="811455"/>
                <a:gridCol w="488800"/>
              </a:tblGrid>
              <a:tr h="173884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PROIZ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V.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DUG.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142.224.101,53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12.495.890,12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8,79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108015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342845" y="577344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1342845" y="1591575"/>
            <a:ext cx="8219256" cy="2404863"/>
          </a:xfr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r-HR" sz="1800" b="1" u="sng" dirty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bg1"/>
              </a:solidFill>
            </a:endParaRPr>
          </a:p>
          <a:p>
            <a:r>
              <a:rPr lang="hr-HR" sz="1600" dirty="0">
                <a:solidFill>
                  <a:schemeClr val="bg1"/>
                </a:solidFill>
              </a:rPr>
              <a:t>osnovne škole osim onih na području grada Zadra</a:t>
            </a:r>
          </a:p>
          <a:p>
            <a:r>
              <a:rPr lang="hr-HR" sz="1600" dirty="0">
                <a:solidFill>
                  <a:schemeClr val="bg1"/>
                </a:solidFill>
              </a:rPr>
              <a:t>sve srednje škole i Đački dom Zadar</a:t>
            </a:r>
          </a:p>
          <a:p>
            <a:r>
              <a:rPr lang="hr-HR" sz="1600" dirty="0">
                <a:solidFill>
                  <a:schemeClr val="bg1"/>
                </a:solidFill>
              </a:rPr>
              <a:t>Sve ustanove u zdravstvu i dom za stare i nemoćne</a:t>
            </a:r>
          </a:p>
          <a:p>
            <a:r>
              <a:rPr lang="hr-HR" sz="1600" dirty="0">
                <a:solidFill>
                  <a:schemeClr val="bg1"/>
                </a:solidFill>
              </a:rPr>
              <a:t>Kazalište lutaka, Narodni muzej</a:t>
            </a:r>
          </a:p>
          <a:p>
            <a:r>
              <a:rPr lang="hr-HR" sz="1600" dirty="0">
                <a:solidFill>
                  <a:schemeClr val="bg1"/>
                </a:solidFill>
              </a:rPr>
              <a:t>Zavod za prostorno uređenje, JU Natura jadera</a:t>
            </a:r>
          </a:p>
          <a:p>
            <a:r>
              <a:rPr lang="hr-HR" sz="1600" dirty="0">
                <a:solidFill>
                  <a:schemeClr val="bg1"/>
                </a:solidFill>
              </a:rPr>
              <a:t>ZADRA, AGRRA, INOVACIJA</a:t>
            </a:r>
          </a:p>
          <a:p>
            <a:endParaRPr lang="hr-HR" sz="1600" dirty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8428" y="505734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9048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xtBox 12"/>
          <p:cNvSpPr txBox="1"/>
          <p:nvPr/>
        </p:nvSpPr>
        <p:spPr>
          <a:xfrm>
            <a:off x="618227" y="6402404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6384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608622" y="485964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800" b="1" dirty="0"/>
              <a:t>Prihodi i primici Zadarske županije i proračunskih korisnika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104987"/>
              </p:ext>
            </p:extLst>
          </p:nvPr>
        </p:nvGraphicFramePr>
        <p:xfrm>
          <a:off x="1703514" y="1844824"/>
          <a:ext cx="4824535" cy="46130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PRIHODA I PRIMITAKA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Polugodišnji izvještaj o izvršenju proračuna Zadarske županije za 2017.g.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373752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tx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tx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tx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tx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61  PRIHODI</a:t>
                      </a:r>
                      <a:r>
                        <a:rPr lang="hr-HR" sz="900" baseline="0" dirty="0" smtClean="0"/>
                        <a:t> OD POREZA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33.629.672,00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33.629.672,00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63  POMOĆI</a:t>
                      </a:r>
                      <a:r>
                        <a:rPr lang="hr-HR" sz="900" baseline="0" dirty="0" smtClean="0"/>
                        <a:t> IZ INOZEMSTVA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43.633.906,00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11.475.429,00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55.109.335,00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64  PRIHODI OD IMOVINE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7.167.104,00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25.203,00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7.192.307,00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65  PRIHODI OD UPRAVNIH</a:t>
                      </a:r>
                      <a:r>
                        <a:rPr lang="hr-HR" sz="900" baseline="0" dirty="0" smtClean="0"/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ADMIN. PRISTOJBI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3.757.540,00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30.651.681,00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34.409.221,00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66  PRIHODI OD PRODAJE  PROIZV.</a:t>
                      </a:r>
                      <a:r>
                        <a:rPr lang="hr-HR" sz="900" baseline="0" dirty="0" smtClean="0"/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I ROBE, USLUGA I DONACIJA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18.325.834,00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18.325.834,00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67  PRIHODI IZ NADL. PRORAČUNA </a:t>
                      </a:r>
                      <a:r>
                        <a:rPr lang="hr-HR" sz="900" dirty="0" smtClean="0"/>
                        <a:t>I OD</a:t>
                      </a: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HZZO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201.830.483,00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201.830.483,00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68  KAZNE, UPRAVNE</a:t>
                      </a:r>
                      <a:r>
                        <a:rPr lang="hr-HR" sz="900" baseline="0" dirty="0" smtClean="0"/>
                        <a:t> MJERE I OSTALI PRIHODI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37.386,00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339.004,00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376.390,00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PROIZVEDENE</a:t>
                      </a:r>
                      <a:r>
                        <a:rPr lang="hr-HR" sz="900" baseline="0" dirty="0" smtClean="0"/>
                        <a:t> DUG.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189.415,00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57.305,00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smtClean="0"/>
                        <a:t>246.720,00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81  PRIMLJENI POVRATI GLAVNICA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DANIH ZAJMOVA I DEPOZITA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1.395.000,00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1.395.000,00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84  PRIMICI OD ZADUŽIVANJA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</a:t>
                      </a:r>
                      <a:r>
                        <a:rPr lang="hr-HR" sz="900" baseline="0" dirty="0" smtClean="0"/>
                        <a:t>  PRETHODNE GODINE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3.020.527,00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6.010.244,00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9.030.771,00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SVEUKUPNO RASPOLOŽIVA SREDSTVA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92.830.550,00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268.715.183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361.545.733,00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28289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9048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7729490"/>
              </p:ext>
            </p:extLst>
          </p:nvPr>
        </p:nvGraphicFramePr>
        <p:xfrm>
          <a:off x="6744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6749790" y="1340769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hr-HR" sz="1100" b="1" dirty="0"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3.</a:t>
            </a:r>
            <a:r>
              <a:rPr lang="hr-HR" sz="1100" dirty="0" smtClean="0"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Prikaz udjela Zadarske županije i proračunskih   korisnika u ukupnim prihodima i primicima u  Polugodišnjem izvještaju o izvršenju proračuna Zadarske županije za 2017. godinu</a:t>
            </a:r>
            <a:endParaRPr lang="hr-HR" sz="1100" b="1" dirty="0"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03512" y="1340769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</a:t>
            </a:r>
            <a:r>
              <a:rPr lang="hr-HR" sz="1100" b="1" dirty="0" smtClean="0"/>
              <a:t>3. </a:t>
            </a:r>
            <a:r>
              <a:rPr lang="hr-HR" sz="1100" b="1" dirty="0"/>
              <a:t>Odnos prihoda i primitaka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773502" y="6454639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22863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05180" y="588003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800" b="1" dirty="0"/>
              <a:t>Rashodi i izdaci Zadarske županije i proračunskih korisnika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5282252"/>
              </p:ext>
            </p:extLst>
          </p:nvPr>
        </p:nvGraphicFramePr>
        <p:xfrm>
          <a:off x="1703514" y="1844824"/>
          <a:ext cx="4824535" cy="38252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RASHODA I IZDATAKA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Polugodišnji izvještaj o izvršenju proračuna Zadarske županije za 2017.g.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229736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tx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tx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tx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tx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31 RASHODI ZA ZAPOSLENE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15.673.694,95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157.947.978,05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173.621.673,00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32 MATERIJALNI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38.544.434,69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91.719.210,31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130.263.645,00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34 FINANCIJSKI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294.372,30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116.162,70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410.535,00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35 SUBVENCIJE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1.455.286,00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1.455.286,00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UNUTAR OPĆEG PRORAČUNA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3.064.077,67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827.535,33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3.891.613,00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37 NAKNADE</a:t>
                      </a:r>
                      <a:r>
                        <a:rPr lang="hr-HR" sz="900" baseline="0" dirty="0" smtClean="0"/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KUĆANSTVIMA IZ PRORAČUNA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7.268.695,48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126.902,52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7.395.598,00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38 OSTALI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4.912.856,10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1.139.530,90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6.052.387,00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NEPROIZVEDENE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14.371,41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14.371,41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42 RASHODI ZA NABAVU PROIZVEDENE DUGOTRAJNE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2.216.569,99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10.279.320,01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12.495.890,00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45 RASHODI ZA DODATNA ULAGANJA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NA NEFINANCIJSKU IMOVINU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1.384.353,26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98.207,74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1.482.561,00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28289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9048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3548809"/>
              </p:ext>
            </p:extLst>
          </p:nvPr>
        </p:nvGraphicFramePr>
        <p:xfrm>
          <a:off x="6744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6846348" y="1210742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hr-HR" sz="1100" b="1" dirty="0"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4.</a:t>
            </a:r>
            <a:r>
              <a:rPr lang="hr-HR" sz="1100" dirty="0" smtClean="0"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Prikaz </a:t>
            </a:r>
            <a:r>
              <a:rPr lang="hr-HR" sz="1100" b="1" dirty="0">
                <a:latin typeface="+mj-lt"/>
                <a:ea typeface="+mj-ea"/>
                <a:cs typeface="+mj-cs"/>
              </a:rPr>
              <a:t>udjela Zadarske županije i proračunskih  korisnika u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ukupnim </a:t>
            </a:r>
            <a:r>
              <a:rPr lang="hr-HR" sz="1100" b="1" dirty="0">
                <a:latin typeface="+mj-lt"/>
                <a:ea typeface="+mj-ea"/>
                <a:cs typeface="+mj-cs"/>
              </a:rPr>
              <a:t>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Polugodišnjeg izvještaja o izvršenju proračuna Zadarske </a:t>
            </a:r>
            <a:r>
              <a:rPr lang="hr-HR" sz="1100" b="1" dirty="0">
                <a:latin typeface="+mj-lt"/>
                <a:ea typeface="+mj-ea"/>
                <a:cs typeface="+mj-cs"/>
              </a:rPr>
              <a:t>županije za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2017. </a:t>
            </a:r>
            <a:r>
              <a:rPr lang="hr-HR" sz="1100" b="1" dirty="0">
                <a:latin typeface="+mj-lt"/>
                <a:ea typeface="+mj-ea"/>
                <a:cs typeface="+mj-cs"/>
              </a:rPr>
              <a:t>godinu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03512" y="1340769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</a:t>
            </a:r>
            <a:r>
              <a:rPr lang="hr-HR" sz="1100" b="1" dirty="0" smtClean="0"/>
              <a:t>4. </a:t>
            </a:r>
            <a:r>
              <a:rPr lang="hr-HR" sz="1100" b="1" dirty="0"/>
              <a:t>Odnos rashoda i izdataka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152400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840198"/>
              </p:ext>
            </p:extLst>
          </p:nvPr>
        </p:nvGraphicFramePr>
        <p:xfrm>
          <a:off x="1703510" y="5949280"/>
          <a:ext cx="4824535" cy="3600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75.514.221,44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262.269.218,56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337.783.440,41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208015"/>
              </p:ext>
            </p:extLst>
          </p:nvPr>
        </p:nvGraphicFramePr>
        <p:xfrm>
          <a:off x="1703512" y="5650382"/>
          <a:ext cx="4824535" cy="37090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090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5 IZDACI  ZA FINANCIJSKU</a:t>
                      </a: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OTPLATU ZAJMOVA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699.881,00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699.881,00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92510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661358" y="6219412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518765"/>
              </p:ext>
            </p:extLst>
          </p:nvPr>
        </p:nvGraphicFramePr>
        <p:xfrm>
          <a:off x="838199" y="1683157"/>
          <a:ext cx="5077306" cy="3561702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63757"/>
                <a:gridCol w="1468002"/>
                <a:gridCol w="1414741"/>
                <a:gridCol w="1144182"/>
                <a:gridCol w="786624"/>
              </a:tblGrid>
              <a:tr h="44173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30121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1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2.384.600,00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997.639,98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41,84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4993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2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 </a:t>
                      </a:r>
                      <a:r>
                        <a:rPr lang="pt-BR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financije </a:t>
                      </a:r>
                      <a:endParaRPr lang="pt-BR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23.866.410,72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10.481.089,54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6183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3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Društvene djelatnosti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112.231.518,64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43.277.720,24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4901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4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 </a:t>
                      </a:r>
                      <a:r>
                        <a:rPr lang="sv-SE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socijalnu skrb </a:t>
                      </a:r>
                      <a:endParaRPr lang="sv-SE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626.099.402,53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259.992.871,78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6183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5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</a:t>
                      </a:r>
                      <a:r>
                        <a:rPr lang="vi-VN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 </a:t>
                      </a:r>
                      <a:endParaRPr lang="vi-VN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9.847.930,80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3.302.656,39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33,54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4993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/>
                        <a:t>  6.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33.504.623,18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1.717.238,40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12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7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38.928.740,00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3.117.984,27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131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8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More </a:t>
                      </a:r>
                      <a:r>
                        <a:rPr lang="pt-BR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turizam </a:t>
                      </a:r>
                      <a:endParaRPr lang="pt-BR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7.606.884,00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591.916,62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7,78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499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9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Razvoj i europski procesi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33.042.470,13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11.058.037,20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601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</a:t>
                      </a:r>
                      <a:r>
                        <a:rPr lang="en-US" sz="800" u="none" strike="noStrike" dirty="0" smtClean="0"/>
                        <a:t>10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</a:t>
                      </a:r>
                      <a:r>
                        <a:rPr lang="pl-PL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zajednički poslovi 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7.487.420,00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3.246.285,99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43,36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4173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/>
                        <a:t>  </a:t>
                      </a:r>
                      <a:r>
                        <a:rPr lang="en-US" sz="800" b="1" u="none" strike="noStrike" dirty="0" smtClean="0"/>
                        <a:t>UKUPNO </a:t>
                      </a:r>
                      <a:r>
                        <a:rPr lang="en-US" sz="800" b="1" u="none" strike="noStrike" dirty="0"/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337.783.440,41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37,74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152400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>
                <a:cs typeface="Arial" pitchFamily="34" charset="0"/>
              </a:rPr>
              <a:t>   </a:t>
            </a:r>
            <a:endParaRPr lang="hr-HR" sz="1100" b="1" dirty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9192344" y="116633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1524000" y="244158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hr-HR" sz="1900" b="1" dirty="0">
                <a:latin typeface="+mj-lt"/>
                <a:ea typeface="+mj-ea"/>
                <a:cs typeface="+mj-cs"/>
              </a:rPr>
              <a:t>Rashodi proračuna Zadarske županije po organizacijskoj klasifikaciji</a:t>
            </a:r>
            <a:endParaRPr lang="hr-HR" sz="19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4139095061"/>
              </p:ext>
            </p:extLst>
          </p:nvPr>
        </p:nvGraphicFramePr>
        <p:xfrm>
          <a:off x="6130546" y="1674037"/>
          <a:ext cx="4850880" cy="3570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Pravokutnik 10"/>
          <p:cNvSpPr/>
          <p:nvPr/>
        </p:nvSpPr>
        <p:spPr>
          <a:xfrm>
            <a:off x="838199" y="1297301"/>
            <a:ext cx="49846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/>
              <a:t>Tablica </a:t>
            </a:r>
            <a:r>
              <a:rPr lang="hr-HR" sz="1100" b="1" dirty="0" smtClean="0"/>
              <a:t>5. Rashodi proračuna Zadarske županije po organizacijskoj klasifikaciji</a:t>
            </a:r>
            <a:endParaRPr lang="hr-HR" sz="1100" dirty="0"/>
          </a:p>
        </p:txBody>
      </p:sp>
      <p:sp>
        <p:nvSpPr>
          <p:cNvPr id="12" name="Pravokutnik 11"/>
          <p:cNvSpPr/>
          <p:nvPr/>
        </p:nvSpPr>
        <p:spPr>
          <a:xfrm>
            <a:off x="6095999" y="1269950"/>
            <a:ext cx="49846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/>
              <a:t>Grafikon</a:t>
            </a:r>
            <a:r>
              <a:rPr lang="hr-HR" sz="1100" b="1" dirty="0" smtClean="0"/>
              <a:t> 5. Rashodi proračuna Zadarske županije po organizacijskoj klasifikaciji</a:t>
            </a:r>
            <a:endParaRPr lang="hr-HR" sz="1100" dirty="0"/>
          </a:p>
        </p:txBody>
      </p:sp>
    </p:spTree>
    <p:extLst>
      <p:ext uri="{BB962C8B-B14F-4D97-AF65-F5344CB8AC3E}">
        <p14:creationId xmlns:p14="http://schemas.microsoft.com/office/powerpoint/2010/main" val="335468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68856" y="361720"/>
            <a:ext cx="10515600" cy="1325563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616366" y="14253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>
              <a:spcBef>
                <a:spcPct val="0"/>
              </a:spcBef>
              <a:defRPr/>
            </a:pPr>
            <a:r>
              <a:rPr lang="hr-HR" sz="4400" dirty="0">
                <a:latin typeface="+mj-lt"/>
                <a:ea typeface="+mj-ea"/>
                <a:cs typeface="+mj-cs"/>
              </a:rPr>
              <a:t/>
            </a:r>
            <a:br>
              <a:rPr lang="hr-HR" sz="4400" dirty="0">
                <a:latin typeface="+mj-lt"/>
                <a:ea typeface="+mj-ea"/>
                <a:cs typeface="+mj-cs"/>
              </a:rPr>
            </a:br>
            <a:endParaRPr lang="hr-HR" sz="4400" dirty="0"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defRPr/>
            </a:pPr>
            <a:r>
              <a:rPr lang="hr-HR" sz="7600" b="1" dirty="0">
                <a:latin typeface="+mj-lt"/>
                <a:ea typeface="+mj-ea"/>
                <a:cs typeface="+mj-cs"/>
              </a:rPr>
              <a:t>Rashodi Proračuna Zadarske županije po funkcijskoj klasifikaciji</a:t>
            </a:r>
            <a:r>
              <a:rPr lang="hr-HR" sz="9600" dirty="0">
                <a:latin typeface="+mj-lt"/>
                <a:ea typeface="+mj-ea"/>
                <a:cs typeface="+mj-cs"/>
              </a:rPr>
              <a:t/>
            </a:r>
            <a:br>
              <a:rPr lang="hr-HR" sz="9600" dirty="0">
                <a:latin typeface="+mj-lt"/>
                <a:ea typeface="+mj-ea"/>
                <a:cs typeface="+mj-cs"/>
              </a:rPr>
            </a:br>
            <a:endParaRPr lang="hr-HR" sz="9600" dirty="0"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704491" y="6255754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9192344" y="116633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410725580"/>
              </p:ext>
            </p:extLst>
          </p:nvPr>
        </p:nvGraphicFramePr>
        <p:xfrm>
          <a:off x="6173748" y="1702772"/>
          <a:ext cx="5029079" cy="375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635543"/>
              </p:ext>
            </p:extLst>
          </p:nvPr>
        </p:nvGraphicFramePr>
        <p:xfrm>
          <a:off x="838200" y="1687283"/>
          <a:ext cx="5041776" cy="3767917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54105"/>
                <a:gridCol w="1893318"/>
                <a:gridCol w="913654"/>
                <a:gridCol w="1170412"/>
                <a:gridCol w="810287"/>
              </a:tblGrid>
              <a:tr h="47775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noProof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800" b="1" i="0" u="none" strike="noStrike" noProof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I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VI.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4154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1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</a:t>
                      </a:r>
                      <a:r>
                        <a:rPr lang="da-DK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</a:t>
                      </a:r>
                      <a:r>
                        <a:rPr lang="da-DK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</a:t>
                      </a:r>
                      <a:endParaRPr lang="da-DK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41.559.430,72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21.143.402,09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3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2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48.301.872,00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3.457.684,77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7,16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3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3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</a:t>
                      </a:r>
                      <a:r>
                        <a:rPr lang="pl-PL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</a:t>
                      </a:r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okoliša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6.429.803,80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2.166.243,11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3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4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80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zajednice</a:t>
                      </a:r>
                      <a:endParaRPr lang="vi-VN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65.896.136,90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10.543.849,73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3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5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599.568.268,00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250.296.930,92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3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/>
                        <a:t>  6.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18.549.284,00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7.650.523,97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3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/>
                        <a:t>  7.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90.100.356,31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32.837.880,06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354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8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</a:t>
                      </a:r>
                      <a:r>
                        <a:rPr lang="pl-PL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</a:t>
                      </a:r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24.594.848,27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9.686.925,76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30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337.783.440,41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37,74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815194" y="1391393"/>
            <a:ext cx="49846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/>
              <a:t>Tablica </a:t>
            </a:r>
            <a:r>
              <a:rPr lang="hr-HR" sz="1100" b="1" dirty="0" smtClean="0"/>
              <a:t>6. Rashodi proračuna Zadarske županije po funkcijskoj klasifikaciji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6173748" y="1390681"/>
            <a:ext cx="49846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/>
              <a:t>Grafikon</a:t>
            </a:r>
            <a:r>
              <a:rPr lang="hr-HR" sz="1100" b="1" dirty="0" smtClean="0"/>
              <a:t> 6. Rashodi proračuna Zadarske županije po funkcijskoj klasifikaciji</a:t>
            </a:r>
            <a:endParaRPr lang="hr-HR" sz="1100" dirty="0"/>
          </a:p>
        </p:txBody>
      </p:sp>
    </p:spTree>
    <p:extLst>
      <p:ext uri="{BB962C8B-B14F-4D97-AF65-F5344CB8AC3E}">
        <p14:creationId xmlns:p14="http://schemas.microsoft.com/office/powerpoint/2010/main" val="3490283803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08732" y="692380"/>
            <a:ext cx="6952286" cy="827659"/>
          </a:xfrm>
        </p:spPr>
        <p:txBody>
          <a:bodyPr>
            <a:normAutofit fontScale="90000"/>
          </a:bodyPr>
          <a:lstStyle/>
          <a:p>
            <a:pPr algn="l"/>
            <a:r>
              <a:rPr lang="hr-HR" sz="2700" b="1" dirty="0" smtClean="0"/>
              <a:t>Razvojni projekti po ciljevima Županijske razvojne strategije </a:t>
            </a: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1058173" y="6273007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1708732" y="2085007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/>
              <a:t>Razvojni </a:t>
            </a:r>
            <a:r>
              <a:rPr lang="hr-HR" b="1" dirty="0" smtClean="0"/>
              <a:t>projekti                                                                       Izvršenje I.-VI. 2017.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1708732" y="2628971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>
                <a:solidFill>
                  <a:schemeClr val="tx1"/>
                </a:solidFill>
              </a:rPr>
              <a:t>Cilj 1. Uspostava učinkovitog sustava upravljanja potencijalima i resursima        </a:t>
            </a:r>
            <a:r>
              <a:rPr lang="hr-HR" sz="1400" b="1" dirty="0" smtClean="0">
                <a:solidFill>
                  <a:schemeClr val="tx1"/>
                </a:solidFill>
              </a:rPr>
              <a:t>    35.630.723,00 </a:t>
            </a:r>
            <a:r>
              <a:rPr lang="hr-HR" sz="1400" b="1" dirty="0">
                <a:solidFill>
                  <a:schemeClr val="tx1"/>
                </a:solidFill>
              </a:rPr>
              <a:t>kn   </a:t>
            </a:r>
          </a:p>
        </p:txBody>
      </p:sp>
      <p:sp>
        <p:nvSpPr>
          <p:cNvPr id="32" name="Pravokutnik 31"/>
          <p:cNvSpPr/>
          <p:nvPr/>
        </p:nvSpPr>
        <p:spPr>
          <a:xfrm>
            <a:off x="1708732" y="3051034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>
                <a:solidFill>
                  <a:schemeClr val="tx1"/>
                </a:solidFill>
              </a:rPr>
              <a:t>Cilj 2. Razvoj konkurentnog poduzetništva, turizma, poljoprivrede i ribarstva      </a:t>
            </a:r>
            <a:r>
              <a:rPr lang="hr-HR" sz="1400" b="1" dirty="0" smtClean="0">
                <a:solidFill>
                  <a:schemeClr val="tx1"/>
                </a:solidFill>
              </a:rPr>
              <a:t>     3.993.715,00 </a:t>
            </a:r>
            <a:r>
              <a:rPr lang="hr-HR" sz="1400" b="1" dirty="0">
                <a:solidFill>
                  <a:schemeClr val="tx1"/>
                </a:solidFill>
              </a:rPr>
              <a:t>kn</a:t>
            </a:r>
          </a:p>
        </p:txBody>
      </p:sp>
      <p:sp>
        <p:nvSpPr>
          <p:cNvPr id="15" name="Pravokutnik 14"/>
          <p:cNvSpPr/>
          <p:nvPr/>
        </p:nvSpPr>
        <p:spPr>
          <a:xfrm>
            <a:off x="1708732" y="347739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>
                <a:solidFill>
                  <a:schemeClr val="tx1"/>
                </a:solidFill>
              </a:rPr>
              <a:t>Cilj 3. Prepoznatljivost i očuvanje kulturne i prirodne baštine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2.132.230,00 </a:t>
            </a:r>
            <a:r>
              <a:rPr lang="hr-HR" sz="1400" b="1" dirty="0">
                <a:solidFill>
                  <a:schemeClr val="tx1"/>
                </a:solidFill>
              </a:rPr>
              <a:t>kn</a:t>
            </a:r>
          </a:p>
        </p:txBody>
      </p:sp>
      <p:sp>
        <p:nvSpPr>
          <p:cNvPr id="16" name="Pravokutnik 15"/>
          <p:cNvSpPr/>
          <p:nvPr/>
        </p:nvSpPr>
        <p:spPr>
          <a:xfrm>
            <a:off x="1708732" y="383743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>
                <a:solidFill>
                  <a:schemeClr val="tx1"/>
                </a:solidFill>
              </a:rPr>
              <a:t>Cilj 4. Unapređenje zaštite okoliša i kvalitete života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   18.325.997,00 </a:t>
            </a:r>
            <a:r>
              <a:rPr lang="hr-HR" sz="1400" b="1" dirty="0">
                <a:solidFill>
                  <a:schemeClr val="tx1"/>
                </a:solidFill>
              </a:rPr>
              <a:t>kn</a:t>
            </a: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9192345" y="116633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1708732" y="4273380"/>
            <a:ext cx="741682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tx1"/>
                </a:solidFill>
              </a:rPr>
              <a:t>UKUPNO</a:t>
            </a:r>
            <a:r>
              <a:rPr lang="hr-HR" sz="1400" b="1" dirty="0">
                <a:solidFill>
                  <a:schemeClr val="tx1"/>
                </a:solidFill>
              </a:rPr>
              <a:t>               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60.082.665,00kn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737344"/>
      </p:ext>
    </p:extLst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04252" y="546940"/>
            <a:ext cx="7066556" cy="585962"/>
          </a:xfrm>
        </p:spPr>
        <p:txBody>
          <a:bodyPr>
            <a:noAutofit/>
          </a:bodyPr>
          <a:lstStyle/>
          <a:p>
            <a:pPr algn="l"/>
            <a:r>
              <a:rPr lang="hr-HR" sz="2000" b="1" dirty="0"/>
              <a:t/>
            </a:r>
            <a:br>
              <a:rPr lang="hr-HR" sz="2000" b="1" dirty="0"/>
            </a:br>
            <a:r>
              <a:rPr lang="hr-HR" sz="2000" b="1" dirty="0"/>
              <a:t>Razvojni </a:t>
            </a:r>
            <a:r>
              <a:rPr lang="hr-HR" sz="2000" b="1" dirty="0" smtClean="0"/>
              <a:t>projekti financirani iz EU sredstava izvršeni u vrijednosti iznad 100.000,00 kuna za </a:t>
            </a:r>
            <a:r>
              <a:rPr lang="hr-HR" sz="2000" b="1" dirty="0"/>
              <a:t>razdoblje I. – VI. </a:t>
            </a:r>
            <a:r>
              <a:rPr lang="hr-HR" sz="2000" b="1" dirty="0" smtClean="0"/>
              <a:t>2017. </a:t>
            </a:r>
            <a:r>
              <a:rPr lang="hr-HR" sz="2000" b="1" dirty="0"/>
              <a:t>godine </a:t>
            </a:r>
            <a:r>
              <a:rPr lang="hr-HR" sz="2000" dirty="0"/>
              <a:t/>
            </a:r>
            <a:br>
              <a:rPr lang="hr-HR" sz="2000" dirty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808007" y="6195370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50" name="Pravokutnik 49"/>
          <p:cNvSpPr/>
          <p:nvPr/>
        </p:nvSpPr>
        <p:spPr>
          <a:xfrm>
            <a:off x="688591" y="1983410"/>
            <a:ext cx="9913272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tx1"/>
                </a:solidFill>
              </a:rPr>
              <a:t>Prioritet 1.2. Jačanje kapaciteta i učinkovitog rada javnog sektora              </a:t>
            </a:r>
            <a:r>
              <a:rPr lang="hr-HR" sz="1600" b="1" dirty="0" smtClean="0">
                <a:solidFill>
                  <a:schemeClr val="tx1"/>
                </a:solidFill>
              </a:rPr>
              <a:t> Plan 2017.                     Izvršenje I.-VI. 2017.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688591" y="2351114"/>
            <a:ext cx="9913272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Učinkovito upravljanje i </a:t>
            </a:r>
            <a:r>
              <a:rPr lang="hr-HR" sz="1600" i="1" dirty="0" err="1" smtClean="0">
                <a:solidFill>
                  <a:schemeClr val="tx1"/>
                </a:solidFill>
              </a:rPr>
              <a:t>korišt</a:t>
            </a:r>
            <a:r>
              <a:rPr lang="hr-HR" sz="1600" i="1" dirty="0" smtClean="0">
                <a:solidFill>
                  <a:schemeClr val="tx1"/>
                </a:solidFill>
              </a:rPr>
              <a:t>. </a:t>
            </a:r>
            <a:r>
              <a:rPr lang="hr-HR" sz="1600" i="1" dirty="0" err="1">
                <a:solidFill>
                  <a:schemeClr val="tx1"/>
                </a:solidFill>
              </a:rPr>
              <a:t>s</a:t>
            </a:r>
            <a:r>
              <a:rPr lang="hr-HR" sz="1600" i="1" dirty="0" err="1" smtClean="0">
                <a:solidFill>
                  <a:schemeClr val="tx1"/>
                </a:solidFill>
              </a:rPr>
              <a:t>trukt</a:t>
            </a:r>
            <a:r>
              <a:rPr lang="hr-HR" sz="1600" i="1" dirty="0" smtClean="0">
                <a:solidFill>
                  <a:schemeClr val="tx1"/>
                </a:solidFill>
              </a:rPr>
              <a:t>. i </a:t>
            </a:r>
            <a:r>
              <a:rPr lang="hr-HR" sz="1600" i="1" dirty="0" err="1" smtClean="0">
                <a:solidFill>
                  <a:schemeClr val="tx1"/>
                </a:solidFill>
              </a:rPr>
              <a:t>invest</a:t>
            </a:r>
            <a:r>
              <a:rPr lang="hr-HR" sz="1600" i="1" dirty="0" smtClean="0">
                <a:solidFill>
                  <a:schemeClr val="tx1"/>
                </a:solidFill>
              </a:rPr>
              <a:t> fondova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684.415,00 kn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425.725,00 </a:t>
            </a:r>
            <a:r>
              <a:rPr lang="hr-HR" sz="1600" b="1" dirty="0">
                <a:solidFill>
                  <a:schemeClr val="tx1"/>
                </a:solidFill>
              </a:rPr>
              <a:t>kn</a:t>
            </a:r>
          </a:p>
        </p:txBody>
      </p:sp>
      <p:sp>
        <p:nvSpPr>
          <p:cNvPr id="52" name="Pravokutnik 51"/>
          <p:cNvSpPr/>
          <p:nvPr/>
        </p:nvSpPr>
        <p:spPr>
          <a:xfrm>
            <a:off x="688591" y="3360682"/>
            <a:ext cx="9913272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tx1"/>
                </a:solidFill>
              </a:rPr>
              <a:t>Prioritet 1.3. Jačanje kapaciteta i učinkovitosti poduzetničkog </a:t>
            </a:r>
            <a:r>
              <a:rPr lang="hr-HR" sz="1600" b="1" dirty="0" smtClean="0">
                <a:solidFill>
                  <a:schemeClr val="tx1"/>
                </a:solidFill>
              </a:rPr>
              <a:t>sektora        </a:t>
            </a:r>
            <a:r>
              <a:rPr lang="hr-HR" sz="1600" b="1" dirty="0">
                <a:solidFill>
                  <a:schemeClr val="tx1"/>
                </a:solidFill>
              </a:rPr>
              <a:t>Plan 2017.                     Izvršenje I.-VI. 2017.                         </a:t>
            </a: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9192344" y="116633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688591" y="2701256"/>
            <a:ext cx="9913272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Europa </a:t>
            </a:r>
            <a:r>
              <a:rPr lang="hr-HR" sz="1600" i="1" dirty="0" err="1" smtClean="0">
                <a:solidFill>
                  <a:schemeClr val="tx1"/>
                </a:solidFill>
              </a:rPr>
              <a:t>Direct</a:t>
            </a:r>
            <a:r>
              <a:rPr lang="hr-HR" sz="1600" i="1" dirty="0" smtClean="0">
                <a:solidFill>
                  <a:schemeClr val="tx1"/>
                </a:solidFill>
              </a:rPr>
              <a:t> Zadar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529.300,00 kn                              263.886,00 </a:t>
            </a:r>
            <a:r>
              <a:rPr lang="hr-HR" sz="1600" b="1" dirty="0">
                <a:solidFill>
                  <a:schemeClr val="tx1"/>
                </a:solidFill>
              </a:rPr>
              <a:t>kn</a:t>
            </a:r>
          </a:p>
        </p:txBody>
      </p:sp>
      <p:sp>
        <p:nvSpPr>
          <p:cNvPr id="21" name="Pravokutnik 20"/>
          <p:cNvSpPr/>
          <p:nvPr/>
        </p:nvSpPr>
        <p:spPr>
          <a:xfrm>
            <a:off x="688591" y="1483044"/>
            <a:ext cx="9913272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bg1"/>
                </a:solidFill>
              </a:rPr>
              <a:t>Cilj 1. Uspostava učinkovitog sustava upravljanja potencijalima i resursima</a:t>
            </a:r>
          </a:p>
        </p:txBody>
      </p:sp>
      <p:sp>
        <p:nvSpPr>
          <p:cNvPr id="15" name="Pravokutnik 14"/>
          <p:cNvSpPr/>
          <p:nvPr/>
        </p:nvSpPr>
        <p:spPr>
          <a:xfrm>
            <a:off x="688591" y="3720722"/>
            <a:ext cx="9913272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CENT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7.220.452,00 kn                         144.790,00 </a:t>
            </a:r>
            <a:r>
              <a:rPr lang="hr-HR" sz="1600" b="1" dirty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381095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920151" y="6350645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1119912" y="1455687"/>
            <a:ext cx="9844262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bg1"/>
                </a:solidFill>
              </a:rPr>
              <a:t>Cilj 2. Razvoj konkurentnog poduzetništva, turizma, poljoprivrede i ribarstva</a:t>
            </a:r>
          </a:p>
        </p:txBody>
      </p:sp>
      <p:sp>
        <p:nvSpPr>
          <p:cNvPr id="26" name="Pravokutnik 25"/>
          <p:cNvSpPr/>
          <p:nvPr/>
        </p:nvSpPr>
        <p:spPr>
          <a:xfrm>
            <a:off x="1119911" y="2251011"/>
            <a:ext cx="9844261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605.000,00 kn              210.339,00 </a:t>
            </a:r>
            <a:r>
              <a:rPr lang="hr-HR" sz="1600" b="1" dirty="0">
                <a:solidFill>
                  <a:schemeClr val="tx1"/>
                </a:solidFill>
              </a:rPr>
              <a:t>kn</a:t>
            </a:r>
          </a:p>
        </p:txBody>
      </p:sp>
      <p:sp>
        <p:nvSpPr>
          <p:cNvPr id="33" name="Pravokutnik 32"/>
          <p:cNvSpPr/>
          <p:nvPr/>
        </p:nvSpPr>
        <p:spPr>
          <a:xfrm>
            <a:off x="1119912" y="1882783"/>
            <a:ext cx="9844261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akvakulture                 Plan 2017.       Izvršenje I.-VI. 2017.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1119912" y="3067236"/>
            <a:ext cx="9844260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tx1"/>
                </a:solidFill>
              </a:rPr>
              <a:t>Prioritet 2.2. Razvoj ruralnih </a:t>
            </a:r>
            <a:r>
              <a:rPr lang="hr-HR" sz="1600" b="1" dirty="0" smtClean="0">
                <a:solidFill>
                  <a:schemeClr val="tx1"/>
                </a:solidFill>
              </a:rPr>
              <a:t>područja                                                                            Plan 2017.        Izvršenje I.-VI. 2017.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119912" y="3427276"/>
            <a:ext cx="984426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Forest</a:t>
            </a:r>
            <a:r>
              <a:rPr lang="hr-HR" sz="1600" dirty="0" smtClean="0">
                <a:solidFill>
                  <a:schemeClr val="tx1"/>
                </a:solidFill>
              </a:rPr>
              <a:t> Bio </a:t>
            </a:r>
            <a:r>
              <a:rPr lang="hr-HR" sz="1600" dirty="0" err="1" smtClean="0">
                <a:solidFill>
                  <a:schemeClr val="tx1"/>
                </a:solidFill>
              </a:rPr>
              <a:t>energy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732.440,00 kn </a:t>
            </a:r>
            <a:r>
              <a:rPr lang="hr-HR" sz="1600" dirty="0" smtClean="0">
                <a:solidFill>
                  <a:schemeClr val="tx1"/>
                </a:solidFill>
              </a:rPr>
              <a:t>             </a:t>
            </a:r>
            <a:r>
              <a:rPr lang="hr-HR" sz="1600" b="1" dirty="0" smtClean="0">
                <a:solidFill>
                  <a:schemeClr val="tx1"/>
                </a:solidFill>
              </a:rPr>
              <a:t>130.909,00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31" name="Pravokutnik 30"/>
          <p:cNvSpPr/>
          <p:nvPr/>
        </p:nvSpPr>
        <p:spPr>
          <a:xfrm>
            <a:off x="9192344" y="116633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119912" y="4026581"/>
            <a:ext cx="9844260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tx1"/>
                </a:solidFill>
              </a:rPr>
              <a:t>Prioritet 2.4. Uvođenja znanja, novih tehnologija i inovacija u </a:t>
            </a:r>
            <a:r>
              <a:rPr lang="hr-HR" sz="1600" b="1" dirty="0" smtClean="0">
                <a:solidFill>
                  <a:schemeClr val="tx1"/>
                </a:solidFill>
              </a:rPr>
              <a:t>gospodarstvu          Plan 2017.       Izvršenje I.-VI.2017.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2927648" y="4386621"/>
            <a:ext cx="8036524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@</a:t>
            </a:r>
            <a:r>
              <a:rPr lang="hr-HR" sz="1600" dirty="0" err="1" smtClean="0">
                <a:solidFill>
                  <a:schemeClr val="tx1"/>
                </a:solidFill>
              </a:rPr>
              <a:t>mazing</a:t>
            </a:r>
            <a:r>
              <a:rPr lang="hr-HR" sz="1600" dirty="0" smtClean="0">
                <a:solidFill>
                  <a:schemeClr val="tx1"/>
                </a:solidFill>
              </a:rPr>
              <a:t> Zelena škola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80.000,00 kn</a:t>
            </a:r>
            <a:r>
              <a:rPr lang="hr-HR" sz="1600" dirty="0" smtClean="0">
                <a:solidFill>
                  <a:schemeClr val="tx1"/>
                </a:solidFill>
              </a:rPr>
              <a:t>              </a:t>
            </a:r>
            <a:r>
              <a:rPr lang="hr-HR" sz="1600" b="1" dirty="0" smtClean="0">
                <a:solidFill>
                  <a:schemeClr val="tx1"/>
                </a:solidFill>
              </a:rPr>
              <a:t>119.750,00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119912" y="2556341"/>
            <a:ext cx="984426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sustava navodnjavanja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32.700.000,00 kn </a:t>
            </a:r>
            <a:r>
              <a:rPr lang="hr-HR" sz="1600" dirty="0" smtClean="0">
                <a:solidFill>
                  <a:schemeClr val="tx1"/>
                </a:solidFill>
              </a:rPr>
              <a:t>             </a:t>
            </a:r>
            <a:r>
              <a:rPr lang="hr-HR" sz="1600" b="1" dirty="0" smtClean="0">
                <a:solidFill>
                  <a:schemeClr val="tx1"/>
                </a:solidFill>
              </a:rPr>
              <a:t>108.925,00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6" name="Naslov 1"/>
          <p:cNvSpPr>
            <a:spLocks noGrp="1"/>
          </p:cNvSpPr>
          <p:nvPr>
            <p:ph type="title"/>
          </p:nvPr>
        </p:nvSpPr>
        <p:spPr>
          <a:xfrm>
            <a:off x="1775520" y="548680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/>
              <a:t/>
            </a:r>
            <a:br>
              <a:rPr lang="hr-HR" sz="2000" b="1" dirty="0"/>
            </a:br>
            <a:r>
              <a:rPr lang="hr-HR" sz="2000" b="1" dirty="0"/>
              <a:t>Razvojni </a:t>
            </a:r>
            <a:r>
              <a:rPr lang="hr-HR" sz="2000" b="1" dirty="0" smtClean="0"/>
              <a:t>projekti financirani iz EU sredstava izvršeni u vrijednosti iznad 100.000,00 kuna za </a:t>
            </a:r>
            <a:r>
              <a:rPr lang="hr-HR" sz="2000" b="1" dirty="0"/>
              <a:t>razdoblje I. – VI. </a:t>
            </a:r>
            <a:r>
              <a:rPr lang="hr-HR" sz="2000" b="1" dirty="0" smtClean="0"/>
              <a:t>2017. </a:t>
            </a:r>
            <a:r>
              <a:rPr lang="hr-HR" sz="2000" b="1" dirty="0"/>
              <a:t>godine </a:t>
            </a:r>
            <a:r>
              <a:rPr lang="hr-HR" sz="2000" dirty="0"/>
              <a:t/>
            </a:r>
            <a:br>
              <a:rPr lang="hr-HR" sz="2000" dirty="0"/>
            </a:b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3101150680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480204" y="6324766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595223" y="1484784"/>
            <a:ext cx="10136037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bg1"/>
                </a:solidFill>
              </a:rPr>
              <a:t>Cilj 3. Prepoznatljivost i očuvanje kulturne i prirodne baštine</a:t>
            </a:r>
          </a:p>
        </p:txBody>
      </p:sp>
      <p:sp>
        <p:nvSpPr>
          <p:cNvPr id="26" name="Pravokutnik 25"/>
          <p:cNvSpPr/>
          <p:nvPr/>
        </p:nvSpPr>
        <p:spPr>
          <a:xfrm>
            <a:off x="595221" y="2262025"/>
            <a:ext cx="10136037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>
                <a:solidFill>
                  <a:schemeClr val="tx1"/>
                </a:solidFill>
              </a:rPr>
              <a:t>Projekt HERA  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15.975.199,00 kn           1.596.657,00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595223" y="1902251"/>
            <a:ext cx="10136037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tx1"/>
                </a:solidFill>
              </a:rPr>
              <a:t>Prioritet 3.1. Očuvanje, zaštita i održiva uporaba prirodne i kulturne </a:t>
            </a:r>
            <a:r>
              <a:rPr lang="hr-HR" sz="1600" b="1" dirty="0" smtClean="0">
                <a:solidFill>
                  <a:schemeClr val="tx1"/>
                </a:solidFill>
              </a:rPr>
              <a:t>baštine             Plan 2017.         Izvršenje I.-VI. 2017.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9192344" y="116633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595221" y="2526378"/>
            <a:ext cx="10136037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>
                <a:solidFill>
                  <a:schemeClr val="tx1"/>
                </a:solidFill>
              </a:rPr>
              <a:t>Projekt </a:t>
            </a:r>
            <a:r>
              <a:rPr lang="hr-HR" sz="1600" dirty="0" smtClean="0">
                <a:solidFill>
                  <a:schemeClr val="tx1"/>
                </a:solidFill>
              </a:rPr>
              <a:t>Urban Green </a:t>
            </a:r>
            <a:r>
              <a:rPr lang="hr-HR" sz="1600" dirty="0" err="1" smtClean="0">
                <a:solidFill>
                  <a:schemeClr val="tx1"/>
                </a:solidFill>
              </a:rPr>
              <a:t>Belts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375.476,00 kn              124.647,00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595221" y="3165095"/>
            <a:ext cx="10136037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>
                <a:solidFill>
                  <a:schemeClr val="bg1"/>
                </a:solidFill>
              </a:rPr>
              <a:t>Cilj </a:t>
            </a:r>
            <a:r>
              <a:rPr lang="hr-HR" sz="1600" b="1" dirty="0" smtClean="0">
                <a:solidFill>
                  <a:schemeClr val="bg1"/>
                </a:solidFill>
              </a:rPr>
              <a:t>4. Unapređenje zaštite okoliša i kvalitete života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595221" y="3650793"/>
            <a:ext cx="10136037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           Plan 2017.         Izvršenje I.-VI. 2017.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595221" y="4021766"/>
            <a:ext cx="10136037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Kneževa palača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1.000.000,00 kn                  762.634,00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595222" y="4309798"/>
            <a:ext cx="10136036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Inkluzija</a:t>
            </a:r>
            <a:r>
              <a:rPr lang="hr-HR" sz="1600" dirty="0" smtClean="0">
                <a:solidFill>
                  <a:schemeClr val="tx1"/>
                </a:solidFill>
              </a:rPr>
              <a:t> korak bliže društvu bez prepreka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2.012.988,00 kn              1.806.559,00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595221" y="4597297"/>
            <a:ext cx="10136037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Pomoćnici u nastavi 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347.860,00 kn                 283.104,00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Naslov 1"/>
          <p:cNvSpPr>
            <a:spLocks noGrp="1"/>
          </p:cNvSpPr>
          <p:nvPr>
            <p:ph type="title"/>
          </p:nvPr>
        </p:nvSpPr>
        <p:spPr>
          <a:xfrm>
            <a:off x="1775520" y="548680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/>
              <a:t/>
            </a:r>
            <a:br>
              <a:rPr lang="hr-HR" sz="2000" b="1" dirty="0"/>
            </a:br>
            <a:r>
              <a:rPr lang="hr-HR" sz="2000" b="1" dirty="0"/>
              <a:t>Razvojni </a:t>
            </a:r>
            <a:r>
              <a:rPr lang="hr-HR" sz="2000" b="1" dirty="0" smtClean="0"/>
              <a:t>projekti financirani iz EU sredstava izvršeni u vrijednosti iznad 100.000,00 kuna za </a:t>
            </a:r>
            <a:r>
              <a:rPr lang="hr-HR" sz="2000" b="1" dirty="0"/>
              <a:t>razdoblje I. – VI. </a:t>
            </a:r>
            <a:r>
              <a:rPr lang="hr-HR" sz="2000" b="1" dirty="0" smtClean="0"/>
              <a:t>2017. </a:t>
            </a:r>
            <a:r>
              <a:rPr lang="hr-HR" sz="2000" b="1" dirty="0"/>
              <a:t>godine </a:t>
            </a:r>
            <a:r>
              <a:rPr lang="hr-HR" sz="2000" dirty="0"/>
              <a:t/>
            </a:r>
            <a:br>
              <a:rPr lang="hr-HR" sz="2000" dirty="0"/>
            </a:br>
            <a:endParaRPr lang="hr-HR" sz="2000" dirty="0"/>
          </a:p>
        </p:txBody>
      </p:sp>
      <p:sp>
        <p:nvSpPr>
          <p:cNvPr id="21" name="Pravokutnik 20"/>
          <p:cNvSpPr/>
          <p:nvPr/>
        </p:nvSpPr>
        <p:spPr>
          <a:xfrm>
            <a:off x="595221" y="4931447"/>
            <a:ext cx="10136037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4.4. Unapređenje zaštite okoliša i povećanje energetske učinkovitosti           Plan 2017.       Izvršenje I.-VI. 2017.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595221" y="5291487"/>
            <a:ext cx="10136037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za gospodarenjem otpadom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3.094.803,00 kn                 704.375,00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595221" y="5579519"/>
            <a:ext cx="10136037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Protuminsko</a:t>
            </a:r>
            <a:r>
              <a:rPr lang="hr-HR" sz="1600" dirty="0" smtClean="0">
                <a:solidFill>
                  <a:schemeClr val="tx1"/>
                </a:solidFill>
              </a:rPr>
              <a:t> djelovanje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7.680.000,00 kn             6.589.716,00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133967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4847648"/>
              </p:ext>
            </p:extLst>
          </p:nvPr>
        </p:nvGraphicFramePr>
        <p:xfrm>
          <a:off x="1524001" y="1320960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1451484" y="265016"/>
            <a:ext cx="74888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>
                <a:latin typeface="+mj-lt"/>
              </a:rPr>
              <a:t>Prikaz udjela </a:t>
            </a:r>
            <a:r>
              <a:rPr lang="hr-HR" sz="2000" b="1" dirty="0">
                <a:latin typeface="+mj-lt"/>
              </a:rPr>
              <a:t>pojedinih</a:t>
            </a:r>
            <a:r>
              <a:rPr lang="hr-HR" sz="1600" b="1" dirty="0">
                <a:latin typeface="+mj-lt"/>
              </a:rPr>
              <a:t> ciljeva u Razvojnim projektima za </a:t>
            </a:r>
            <a:r>
              <a:rPr lang="hr-HR" sz="1600" b="1" dirty="0" smtClean="0">
                <a:latin typeface="+mj-lt"/>
              </a:rPr>
              <a:t>2017. </a:t>
            </a:r>
            <a:r>
              <a:rPr lang="hr-HR" sz="1600" b="1" dirty="0">
                <a:latin typeface="+mj-lt"/>
              </a:rPr>
              <a:t>godinu</a:t>
            </a:r>
            <a:endParaRPr lang="hr-HR" sz="16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9192344" y="116633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7239" y="6333000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Pravokutnik 8"/>
          <p:cNvSpPr/>
          <p:nvPr/>
        </p:nvSpPr>
        <p:spPr>
          <a:xfrm>
            <a:off x="1111369" y="6126849"/>
            <a:ext cx="498463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/>
              <a:t>Tablica </a:t>
            </a:r>
            <a:r>
              <a:rPr lang="hr-HR" sz="1100" b="1" dirty="0" smtClean="0"/>
              <a:t>7. Prikaz udjela pojedinih ciljeva u Razvojnim projektima za 2017. godinu</a:t>
            </a:r>
          </a:p>
          <a:p>
            <a:endParaRPr lang="hr-HR" sz="1100" dirty="0"/>
          </a:p>
        </p:txBody>
      </p:sp>
    </p:spTree>
    <p:extLst>
      <p:ext uri="{BB962C8B-B14F-4D97-AF65-F5344CB8AC3E}">
        <p14:creationId xmlns:p14="http://schemas.microsoft.com/office/powerpoint/2010/main" val="214606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2"/>
          <p:cNvSpPr txBox="1"/>
          <p:nvPr/>
        </p:nvSpPr>
        <p:spPr>
          <a:xfrm>
            <a:off x="894272" y="6307513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485965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9048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351472" y="441396"/>
            <a:ext cx="8229600" cy="494389"/>
          </a:xfrm>
        </p:spPr>
        <p:txBody>
          <a:bodyPr>
            <a:noAutofit/>
          </a:bodyPr>
          <a:lstStyle/>
          <a:p>
            <a:pPr algn="l"/>
            <a:r>
              <a:rPr lang="hr-HR" sz="1800" b="1" dirty="0"/>
              <a:t>Projekti financirani od međunarodnih organizacija, institucija i tijela EU i iz državnog proračuna temeljem prijenosa EU sredstava</a:t>
            </a:r>
          </a:p>
        </p:txBody>
      </p:sp>
      <p:graphicFrame>
        <p:nvGraphicFramePr>
          <p:cNvPr id="12" name="Tablic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1823"/>
              </p:ext>
            </p:extLst>
          </p:nvPr>
        </p:nvGraphicFramePr>
        <p:xfrm>
          <a:off x="2093343" y="1596707"/>
          <a:ext cx="5692410" cy="4305554"/>
        </p:xfrm>
        <a:graphic>
          <a:graphicData uri="http://schemas.openxmlformats.org/drawingml/2006/table">
            <a:tbl>
              <a:tblPr/>
              <a:tblGrid>
                <a:gridCol w="1158815"/>
                <a:gridCol w="2358603"/>
                <a:gridCol w="1052431"/>
                <a:gridCol w="1122561"/>
              </a:tblGrid>
              <a:tr h="3506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err="1">
                          <a:latin typeface="Times New Roman"/>
                          <a:ea typeface="Times New Roman"/>
                        </a:rPr>
                        <a:t>R.B</a:t>
                      </a: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NAZIV PROJEKTA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PLAN </a:t>
                      </a: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2017.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IZVRŠENJE</a:t>
                      </a:r>
                      <a:r>
                        <a:rPr lang="hr-HR" sz="1200" b="1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I.-VI.</a:t>
                      </a:r>
                      <a:r>
                        <a:rPr lang="hr-HR" sz="1200" b="1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2017.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</a:tr>
              <a:tr h="1912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Hera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18.366.810,69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1.596.657,40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Roof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Rock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146.695,15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Hazadr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597.198,87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219.039,23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Eco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Sea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751.312,21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573.862,76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Save H2O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807.115,36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Coworknet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595.490,46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49.586,47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Gaging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985.444,05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186.851,14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Erasmus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+</a:t>
                      </a:r>
                      <a:r>
                        <a:rPr lang="hr-HR" sz="1200" baseline="0" dirty="0" smtClean="0">
                          <a:latin typeface="Times New Roman"/>
                          <a:ea typeface="Times New Roman"/>
                        </a:rPr>
                        <a:t> MŠ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38.036,16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Europa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Direct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Zadar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119.300,00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49.978,81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10.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Step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Forward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33.986,45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11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Holistic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1.203.708,64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12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CB Green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31.968,33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13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CGO Biljane Donje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291.883,00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170.593,84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14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Erasmus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+GJB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63.000,00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56.716,74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15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Inkluzija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društvo bez prepreka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1.332.287,68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1.645.413,58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16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Listen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stories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GJB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114.766,00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82.260,50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17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Erasmus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+</a:t>
                      </a:r>
                      <a:r>
                        <a:rPr lang="hr-HR" sz="1200" baseline="0" dirty="0" smtClean="0">
                          <a:latin typeface="Times New Roman"/>
                          <a:ea typeface="Times New Roman"/>
                        </a:rPr>
                        <a:t> ključna akt.1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235.000,00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3.760,00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18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My Europe, My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life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, My future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86.110,00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11.500,00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19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Healthy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future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235.000,00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53.324,04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20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Tesla je znao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532.032,94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Pravokutnik 6"/>
          <p:cNvSpPr/>
          <p:nvPr/>
        </p:nvSpPr>
        <p:spPr>
          <a:xfrm>
            <a:off x="2093343" y="6061292"/>
            <a:ext cx="498463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/>
              <a:t>Tablica </a:t>
            </a:r>
            <a:r>
              <a:rPr lang="hr-HR" sz="1100" b="1" dirty="0" smtClean="0"/>
              <a:t>8. Projekti financirani temeljem prijenosa EU sredstava</a:t>
            </a:r>
          </a:p>
          <a:p>
            <a:endParaRPr lang="hr-HR" sz="1100" dirty="0"/>
          </a:p>
        </p:txBody>
      </p:sp>
    </p:spTree>
    <p:extLst>
      <p:ext uri="{BB962C8B-B14F-4D97-AF65-F5344CB8AC3E}">
        <p14:creationId xmlns:p14="http://schemas.microsoft.com/office/powerpoint/2010/main" val="10432861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2"/>
          <p:cNvSpPr txBox="1"/>
          <p:nvPr/>
        </p:nvSpPr>
        <p:spPr>
          <a:xfrm>
            <a:off x="1170317" y="6270829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485965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9048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567394" y="848955"/>
            <a:ext cx="8229600" cy="716043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Projekti financirani od međunarodnih organizacija, institucija i tijela EU i iz državnog proračuna </a:t>
            </a:r>
            <a:r>
              <a:rPr lang="hr-HR" sz="1800" b="1" dirty="0"/>
              <a:t>temeljem</a:t>
            </a:r>
            <a:r>
              <a:rPr lang="hr-HR" sz="1600" b="1" dirty="0"/>
              <a:t> prijenosa EU sredstava</a:t>
            </a:r>
          </a:p>
        </p:txBody>
      </p:sp>
      <p:graphicFrame>
        <p:nvGraphicFramePr>
          <p:cNvPr id="12" name="Tablic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157319"/>
              </p:ext>
            </p:extLst>
          </p:nvPr>
        </p:nvGraphicFramePr>
        <p:xfrm>
          <a:off x="1817298" y="2148213"/>
          <a:ext cx="5765321" cy="3739979"/>
        </p:xfrm>
        <a:graphic>
          <a:graphicData uri="http://schemas.openxmlformats.org/drawingml/2006/table">
            <a:tbl>
              <a:tblPr/>
              <a:tblGrid>
                <a:gridCol w="468702"/>
                <a:gridCol w="3062377"/>
                <a:gridCol w="1104181"/>
                <a:gridCol w="1130061"/>
              </a:tblGrid>
              <a:tr h="2172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21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Projekt</a:t>
                      </a:r>
                      <a:r>
                        <a:rPr lang="hr-HR" sz="1200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baseline="0" dirty="0" err="1" smtClean="0">
                          <a:latin typeface="Times New Roman"/>
                          <a:ea typeface="Times New Roman"/>
                        </a:rPr>
                        <a:t>razminiravanja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7.600.000,00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6.580.091,55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22.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Prip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. Lepeze za mlade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31.588,67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23.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Inkluzija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OŠ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Privlaka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83.978,50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24.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Erasmus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KA2+ OŠ Nin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45.000,00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25.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Microsoft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Showcase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Schools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5.000,00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26.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Erasmus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+</a:t>
                      </a:r>
                      <a:r>
                        <a:rPr lang="hr-HR" sz="1200" baseline="0" dirty="0" smtClean="0">
                          <a:latin typeface="Times New Roman"/>
                          <a:ea typeface="Times New Roman"/>
                        </a:rPr>
                        <a:t> V. Vlatkovića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73.715,95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Erasmus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 201-OŠ Nin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5.060,00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1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28.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Projekt Otoci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1.051.875,00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29.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Sparc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461.800,00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30.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Bird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Watching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231.200,00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2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31.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Centar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komp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. za nove tehnologije-CENT 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1.500.593,00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32.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Centar </a:t>
                      </a: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komp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. za preradu ribe i voća-PZC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4.204.661,00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33.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Specijalizirani</a:t>
                      </a:r>
                      <a:r>
                        <a:rPr lang="hr-HR" sz="1200" baseline="0" dirty="0" smtClean="0">
                          <a:latin typeface="Times New Roman"/>
                          <a:ea typeface="Times New Roman"/>
                        </a:rPr>
                        <a:t>  poduzetnički inkubator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1.993.604,00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34.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Sustav</a:t>
                      </a:r>
                      <a:r>
                        <a:rPr lang="hr-HR" sz="1200" baseline="0" dirty="0" smtClean="0">
                          <a:latin typeface="Times New Roman"/>
                          <a:ea typeface="Times New Roman"/>
                        </a:rPr>
                        <a:t> navodnjavanja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32.700.000,00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35.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Poboljšanje</a:t>
                      </a:r>
                      <a:r>
                        <a:rPr lang="hr-HR" sz="1200" baseline="0" dirty="0" smtClean="0">
                          <a:latin typeface="Times New Roman"/>
                          <a:ea typeface="Times New Roman"/>
                        </a:rPr>
                        <a:t> pristupa PZZ na otocima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1.678.827,36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36.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Izgradnja i opremanje dnevnih bolnica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49.366.115,00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 smtClean="0">
                          <a:latin typeface="Times New Roman"/>
                          <a:ea typeface="Times New Roman"/>
                        </a:rPr>
                        <a:t>Holistic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63.390,38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38.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Projekti u pripremi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53.500,00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0,00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UKUPNO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125.869.486,96</a:t>
                      </a:r>
                      <a:endParaRPr lang="hr-HR" sz="1200" b="1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13.127.203,95</a:t>
                      </a:r>
                      <a:endParaRPr lang="hr-HR" sz="1200" b="1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513592"/>
              </p:ext>
            </p:extLst>
          </p:nvPr>
        </p:nvGraphicFramePr>
        <p:xfrm>
          <a:off x="1817298" y="1765576"/>
          <a:ext cx="5773947" cy="391414"/>
        </p:xfrm>
        <a:graphic>
          <a:graphicData uri="http://schemas.openxmlformats.org/drawingml/2006/table">
            <a:tbl>
              <a:tblPr/>
              <a:tblGrid>
                <a:gridCol w="460076"/>
                <a:gridCol w="3071004"/>
                <a:gridCol w="1095554"/>
                <a:gridCol w="1147313"/>
              </a:tblGrid>
              <a:tr h="3506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err="1">
                          <a:latin typeface="Times New Roman"/>
                          <a:ea typeface="Times New Roman"/>
                        </a:rPr>
                        <a:t>R.B</a:t>
                      </a: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NAZIV PROJEKTA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PLAN </a:t>
                      </a: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2017.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IZVRŠENJE</a:t>
                      </a:r>
                      <a:r>
                        <a:rPr lang="hr-HR" sz="1200" b="1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I.-VI.</a:t>
                      </a:r>
                      <a:r>
                        <a:rPr lang="hr-HR" sz="1200" b="1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2017.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6750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16633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9192344" y="116633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1092679" y="6281634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2207568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2208076" y="3789041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56133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2104</TotalTime>
  <Words>2110</Words>
  <Application>Microsoft Office PowerPoint</Application>
  <PresentationFormat>Široki zaslon</PresentationFormat>
  <Paragraphs>656</Paragraphs>
  <Slides>17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Gabriola</vt:lpstr>
      <vt:lpstr>Times New Roman</vt:lpstr>
      <vt:lpstr>Tema sustava Office</vt:lpstr>
      <vt:lpstr> REPUBLIKA HRVATSKA ZADARSKA ŽUPANIJA  POLUGODIŠNJI IZVJEŠTAJ O IZVRŠENJU PRORAČUNA ZADARSKE ŽUPANIJE ZA 2017. GODINU - vodič za građane - </vt:lpstr>
      <vt:lpstr>Izvršenje proračuna</vt:lpstr>
      <vt:lpstr>  Odnos planiranih i ostvarenih prihoda  i primitaka       za I.-VI. 2017. godinu  </vt:lpstr>
      <vt:lpstr> Odnos planiranih i izvršenih rashoda  i  izdataka za I.-VI. 2017. godinu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Razvojni projekti po ciljevima Županijske razvojne strategije </vt:lpstr>
      <vt:lpstr> Razvojni projekti financirani iz EU sredstava izvršeni u vrijednosti iznad 100.000,00 kuna za razdoblje I. – VI. 2017. godine  </vt:lpstr>
      <vt:lpstr> Razvojni projekti financirani iz EU sredstava izvršeni u vrijednosti iznad 100.000,00 kuna za razdoblje I. – VI. 2017. godine  </vt:lpstr>
      <vt:lpstr> Razvojni projekti financirani iz EU sredstava izvršeni u vrijednosti iznad 100.000,00 kuna za razdoblje I. – VI. 2017. godine  </vt:lpstr>
      <vt:lpstr>  </vt:lpstr>
      <vt:lpstr>Projekti financirani od međunarodnih organizacija, institucija i tijela EU i iz državnog proračuna temeljem prijenosa EU sredstava</vt:lpstr>
      <vt:lpstr>Projekti financirani od međunarodnih organizacija, institucija i tijela EU i iz državnog proračuna temeljem prijenosa EU sredstava</vt:lpstr>
      <vt:lpstr>PowerPointova prezentacija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REPUBLIKA HRVATSKA ZADARSKA ŽUPANIJA  POLUGODIŠNJI IZVJEŠTAJ O IZVRŠENJU PRORAČUNA ZADARSKE ŽUPANIJE ZA 2016. GODINU - vodič za građane -</dc:title>
  <dc:creator>Jelena Banović</dc:creator>
  <cp:lastModifiedBy>Jelena Banović</cp:lastModifiedBy>
  <cp:revision>109</cp:revision>
  <cp:lastPrinted>2017-09-05T08:18:32Z</cp:lastPrinted>
  <dcterms:created xsi:type="dcterms:W3CDTF">2017-08-28T07:41:58Z</dcterms:created>
  <dcterms:modified xsi:type="dcterms:W3CDTF">2017-09-07T13:05:46Z</dcterms:modified>
</cp:coreProperties>
</file>