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0" r:id="rId2"/>
    <p:sldId id="327" r:id="rId3"/>
    <p:sldId id="297" r:id="rId4"/>
    <p:sldId id="298" r:id="rId5"/>
    <p:sldId id="328" r:id="rId6"/>
    <p:sldId id="329" r:id="rId7"/>
    <p:sldId id="330" r:id="rId8"/>
    <p:sldId id="293" r:id="rId9"/>
    <p:sldId id="316" r:id="rId10"/>
    <p:sldId id="332" r:id="rId11"/>
    <p:sldId id="334" r:id="rId12"/>
    <p:sldId id="336" r:id="rId13"/>
    <p:sldId id="337" r:id="rId14"/>
    <p:sldId id="324" r:id="rId15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195" autoAdjust="0"/>
  </p:normalViewPr>
  <p:slideViewPr>
    <p:cSldViewPr>
      <p:cViewPr>
        <p:scale>
          <a:sx n="100" d="100"/>
          <a:sy n="100" d="100"/>
        </p:scale>
        <p:origin x="-2040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  <c:pt idx="9">
                  <c:v>VLASTITI IZVORI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7.4999999999999997E-2</c:v>
                </c:pt>
                <c:pt idx="1">
                  <c:v>0.2329</c:v>
                </c:pt>
                <c:pt idx="2">
                  <c:v>1.7100000000000001E-2</c:v>
                </c:pt>
                <c:pt idx="3">
                  <c:v>7.8299999999999995E-2</c:v>
                </c:pt>
                <c:pt idx="4">
                  <c:v>7.1499999999999994E-2</c:v>
                </c:pt>
                <c:pt idx="5">
                  <c:v>0.48380000000000001</c:v>
                </c:pt>
                <c:pt idx="6">
                  <c:v>1.1000000000000001E-3</c:v>
                </c:pt>
                <c:pt idx="7">
                  <c:v>1.1000000000000001E-3</c:v>
                </c:pt>
                <c:pt idx="8">
                  <c:v>5.1999999999999998E-3</c:v>
                </c:pt>
                <c:pt idx="9">
                  <c:v>3.4000000000000002E-2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6415013761"/>
          <c:y val="0"/>
          <c:w val="0.3999927358498665"/>
          <c:h val="0.999996621996950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dLbl>
              <c:idx val="0"/>
              <c:layout>
                <c:manualLayout>
                  <c:x val="-0.16171365574765198"/>
                  <c:y val="0.17543502791628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.10100384003364575"/>
                  <c:y val="-2.477814256465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0.44469999999999998</c:v>
                </c:pt>
                <c:pt idx="1">
                  <c:v>0.37030000000000002</c:v>
                </c:pt>
                <c:pt idx="2">
                  <c:v>1.1000000000000001E-3</c:v>
                </c:pt>
                <c:pt idx="3">
                  <c:v>3.8E-3</c:v>
                </c:pt>
                <c:pt idx="4">
                  <c:v>3.1600000000000003E-2</c:v>
                </c:pt>
                <c:pt idx="5">
                  <c:v>1.89E-2</c:v>
                </c:pt>
                <c:pt idx="6">
                  <c:v>1.7299999999999999E-2</c:v>
                </c:pt>
                <c:pt idx="7">
                  <c:v>0.10100000000000001</c:v>
                </c:pt>
                <c:pt idx="8">
                  <c:v>1.6999999999999999E-3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9999273584986683"/>
          <c:h val="0.999996621996949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92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64160319.229999997</c:v>
                </c:pt>
                <c:pt idx="1">
                  <c:v>137943803.69</c:v>
                </c:pt>
                <c:pt idx="2">
                  <c:v>14476406.83</c:v>
                </c:pt>
                <c:pt idx="3">
                  <c:v>8042507.7300000004</c:v>
                </c:pt>
                <c:pt idx="4" formatCode="General">
                  <c:v>0</c:v>
                </c:pt>
                <c:pt idx="5" formatCode="General">
                  <c:v>0</c:v>
                </c:pt>
                <c:pt idx="6">
                  <c:v>74167.61</c:v>
                </c:pt>
                <c:pt idx="7">
                  <c:v>758687.19</c:v>
                </c:pt>
                <c:pt idx="8">
                  <c:v>4452903.57</c:v>
                </c:pt>
                <c:pt idx="9">
                  <c:v>3020526.88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92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0</c:v>
                </c:pt>
                <c:pt idx="1">
                  <c:v>61455054.310000002</c:v>
                </c:pt>
                <c:pt idx="2">
                  <c:v>138891.49</c:v>
                </c:pt>
                <c:pt idx="3">
                  <c:v>59058281.200000003</c:v>
                </c:pt>
                <c:pt idx="4">
                  <c:v>61208890.640000001</c:v>
                </c:pt>
                <c:pt idx="5">
                  <c:v>414095641</c:v>
                </c:pt>
                <c:pt idx="6">
                  <c:v>796711.27</c:v>
                </c:pt>
                <c:pt idx="7">
                  <c:v>155195.32999999999</c:v>
                </c:pt>
                <c:pt idx="8" formatCode="General">
                  <c:v>0</c:v>
                </c:pt>
                <c:pt idx="9">
                  <c:v>26073500.469999999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340160"/>
        <c:axId val="151341696"/>
      </c:barChart>
      <c:catAx>
        <c:axId val="151340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151341696"/>
        <c:crossesAt val="0"/>
        <c:auto val="1"/>
        <c:lblAlgn val="ctr"/>
        <c:lblOffset val="100"/>
        <c:noMultiLvlLbl val="0"/>
      </c:catAx>
      <c:valAx>
        <c:axId val="151341696"/>
        <c:scaling>
          <c:orientation val="minMax"/>
          <c:max val="5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5134016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3724727753561194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34210760.530000001</c:v>
                </c:pt>
                <c:pt idx="1">
                  <c:v>75639485.579999998</c:v>
                </c:pt>
                <c:pt idx="2">
                  <c:v>624641.57999999996</c:v>
                </c:pt>
                <c:pt idx="3">
                  <c:v>3001753.83</c:v>
                </c:pt>
                <c:pt idx="4">
                  <c:v>38730171.210000001</c:v>
                </c:pt>
                <c:pt idx="5">
                  <c:v>14349512.130000001</c:v>
                </c:pt>
                <c:pt idx="6">
                  <c:v>12130779.390000001</c:v>
                </c:pt>
                <c:pt idx="7">
                  <c:v>0</c:v>
                </c:pt>
                <c:pt idx="8">
                  <c:v>13320572.800000001</c:v>
                </c:pt>
                <c:pt idx="9">
                  <c:v>12664966.98</c:v>
                </c:pt>
                <c:pt idx="10">
                  <c:v>1393923.79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320512065.00999999</c:v>
                </c:pt>
                <c:pt idx="1">
                  <c:v>213733332.81</c:v>
                </c:pt>
                <c:pt idx="2">
                  <c:v>254495.91</c:v>
                </c:pt>
                <c:pt idx="3">
                  <c:v>0</c:v>
                </c:pt>
                <c:pt idx="4">
                  <c:v>2328603</c:v>
                </c:pt>
                <c:pt idx="5">
                  <c:v>446725.66</c:v>
                </c:pt>
                <c:pt idx="6">
                  <c:v>1403878.77</c:v>
                </c:pt>
                <c:pt idx="7">
                  <c:v>38090</c:v>
                </c:pt>
                <c:pt idx="8">
                  <c:v>45794432.18</c:v>
                </c:pt>
                <c:pt idx="9">
                  <c:v>7056471.9900000002</c:v>
                </c:pt>
                <c:pt idx="1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288064"/>
        <c:axId val="151293952"/>
      </c:barChart>
      <c:catAx>
        <c:axId val="151288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151293952"/>
        <c:crossesAt val="0"/>
        <c:auto val="1"/>
        <c:lblAlgn val="ctr"/>
        <c:lblOffset val="100"/>
        <c:noMultiLvlLbl val="0"/>
      </c:catAx>
      <c:valAx>
        <c:axId val="151293952"/>
        <c:scaling>
          <c:orientation val="minMax"/>
          <c:max val="4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5128806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Pravni i zajednički poslovi</c:v>
                </c:pt>
                <c:pt idx="1">
                  <c:v>9. Razvoj i europski procesi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9.2999999999999992E-3</c:v>
                </c:pt>
                <c:pt idx="1">
                  <c:v>3.8399999999999997E-2</c:v>
                </c:pt>
                <c:pt idx="2">
                  <c:v>7.9000000000000008E-3</c:v>
                </c:pt>
                <c:pt idx="3">
                  <c:v>9.7000000000000003E-3</c:v>
                </c:pt>
                <c:pt idx="4">
                  <c:v>7.9000000000000008E-3</c:v>
                </c:pt>
                <c:pt idx="5">
                  <c:v>9.7000000000000003E-3</c:v>
                </c:pt>
                <c:pt idx="6">
                  <c:v>0.73419999999999996</c:v>
                </c:pt>
                <c:pt idx="7">
                  <c:v>0.15060000000000001</c:v>
                </c:pt>
                <c:pt idx="8">
                  <c:v>2.9499999999999998E-2</c:v>
                </c:pt>
                <c:pt idx="9">
                  <c:v>2.8E-3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51750912"/>
        <c:axId val="151753856"/>
      </c:barChart>
      <c:catAx>
        <c:axId val="15175091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51753856"/>
        <c:crosses val="autoZero"/>
        <c:auto val="1"/>
        <c:lblAlgn val="ctr"/>
        <c:lblOffset val="100"/>
        <c:noMultiLvlLbl val="0"/>
      </c:catAx>
      <c:valAx>
        <c:axId val="151753856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517509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</c:v>
                </c:pt>
                <c:pt idx="1">
                  <c:v>Socijalna zaštita</c:v>
                </c:pt>
                <c:pt idx="2">
                  <c:v>Ekonomski poslovi</c:v>
                </c:pt>
                <c:pt idx="3">
                  <c:v>Rekreacija, kultura i religija</c:v>
                </c:pt>
                <c:pt idx="4">
                  <c:v>Zdravstvo</c:v>
                </c:pt>
                <c:pt idx="5">
                  <c:v>Usluge unapređ. stan. i zajednice</c:v>
                </c:pt>
                <c:pt idx="6">
                  <c:v>Opće javne usluge</c:v>
                </c:pt>
                <c:pt idx="7">
                  <c:v>Javni red i sigurnost</c:v>
                </c:pt>
                <c:pt idx="8">
                  <c:v>Obrazovanje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6.0000000000000001E-3</c:v>
                </c:pt>
                <c:pt idx="1">
                  <c:v>3.0200000000000001E-2</c:v>
                </c:pt>
                <c:pt idx="2">
                  <c:v>2.2499999999999999E-2</c:v>
                </c:pt>
                <c:pt idx="3">
                  <c:v>0.02</c:v>
                </c:pt>
                <c:pt idx="4">
                  <c:v>0.71889999999999998</c:v>
                </c:pt>
                <c:pt idx="5">
                  <c:v>3.9E-2</c:v>
                </c:pt>
                <c:pt idx="6">
                  <c:v>4.7600000000000003E-2</c:v>
                </c:pt>
                <c:pt idx="7">
                  <c:v>1E-3</c:v>
                </c:pt>
                <c:pt idx="8">
                  <c:v>0.1143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52056960"/>
        <c:axId val="152058496"/>
      </c:barChart>
      <c:catAx>
        <c:axId val="1520569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52058496"/>
        <c:crosses val="autoZero"/>
        <c:auto val="1"/>
        <c:lblAlgn val="ctr"/>
        <c:lblOffset val="100"/>
        <c:noMultiLvlLbl val="0"/>
      </c:catAx>
      <c:valAx>
        <c:axId val="152058496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52056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58.276.855,88 kn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797.634.632,56 kn</a:t>
          </a:r>
          <a:endParaRPr lang="hr-HR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855.911.488,44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826.817.461,09 kn</a:t>
          </a:r>
        </a:p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Višak prihoda iz prethodne godine                                                   29.094.027,35 kn              </a:t>
          </a:r>
          <a:endParaRPr lang="hr-HR" sz="1400" b="1" dirty="0">
            <a:solidFill>
              <a:schemeClr val="accent1">
                <a:lumMod val="50000"/>
              </a:schemeClr>
            </a:solidFill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4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/>
      <dgm:spPr/>
      <dgm:t>
        <a:bodyPr/>
        <a:lstStyle/>
        <a:p>
          <a:endParaRPr lang="hr-HR"/>
        </a:p>
      </dgm:t>
    </dgm:pt>
  </dgm:ptLst>
  <dgm:cxnLst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9163DC34-797A-405E-9D8E-41281D81A2DB}" srcId="{3D3E9FBC-FA62-4DD8-A4E9-0540C36874AF}" destId="{879848F8-0A6A-4A74-BFAD-236797ABFB51}" srcOrd="1" destOrd="0" parTransId="{F74ACBD0-CF20-4573-BBF7-FCAD724FDA3F}" sibTransId="{3AD11DD6-C71D-4161-8CBD-E0BD70BC73EF}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3AD75EC7-CDA6-47D7-A784-A378733B8DB9}" type="presParOf" srcId="{FB8E0C7F-41E7-4D3A-BC4A-3C1AAC217FA6}" destId="{4D557FCC-7417-4EBD-AFCF-76720DA2F009}" srcOrd="5" destOrd="0" presId="urn:microsoft.com/office/officeart/2005/8/layout/process4"/>
    <dgm:cxn modelId="{D43E22D2-7AB1-499F-B5AD-15DC7951A4B9}" type="presParOf" srcId="{FB8E0C7F-41E7-4D3A-BC4A-3C1AAC217FA6}" destId="{A5988F9C-705B-480E-AEE9-1B4EADCC7B2D}" srcOrd="6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834983"/>
          <a:ext cx="6048672" cy="620225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58.276.855,88 kn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834983"/>
        <a:ext cx="6048672" cy="620225"/>
      </dsp:txXfrm>
    </dsp:sp>
    <dsp:sp modelId="{B054AC71-C63D-49AD-AFD5-BC663B4D6905}">
      <dsp:nvSpPr>
        <dsp:cNvPr id="0" name=""/>
        <dsp:cNvSpPr/>
      </dsp:nvSpPr>
      <dsp:spPr>
        <a:xfrm rot="10800000">
          <a:off x="0" y="1890380"/>
          <a:ext cx="6048672" cy="953906"/>
        </a:xfrm>
        <a:prstGeom prst="upArrowCallou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797.634.632,56 kn</a:t>
          </a:r>
          <a:endParaRPr lang="hr-HR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0" y="1890380"/>
        <a:ext cx="6048672" cy="619820"/>
      </dsp:txXfrm>
    </dsp:sp>
    <dsp:sp modelId="{07B008A7-B86D-44B6-8308-12A46F7E0156}">
      <dsp:nvSpPr>
        <dsp:cNvPr id="0" name=""/>
        <dsp:cNvSpPr/>
      </dsp:nvSpPr>
      <dsp:spPr>
        <a:xfrm rot="10800000">
          <a:off x="0" y="945777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855.911.488,44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945777"/>
        <a:ext cx="6048672" cy="619820"/>
      </dsp:txXfrm>
    </dsp:sp>
    <dsp:sp modelId="{034DFE96-C7D7-49CB-BA35-3484CA918C15}">
      <dsp:nvSpPr>
        <dsp:cNvPr id="0" name=""/>
        <dsp:cNvSpPr/>
      </dsp:nvSpPr>
      <dsp:spPr>
        <a:xfrm rot="10800000">
          <a:off x="0" y="1175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826.817.461,09 kn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Višak prihoda iz prethodne godine                                                   29.094.027,35 kn              </a:t>
          </a:r>
          <a:endParaRPr lang="hr-HR" sz="14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75"/>
        <a:ext cx="6048672" cy="6198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0.50459</cdr:x>
      <cdr:y>0.04255</cdr:y>
    </cdr:from>
    <cdr:to>
      <cdr:x>0.66852</cdr:x>
      <cdr:y>0.12766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16406" y="144016"/>
          <a:ext cx="72008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11,43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11.05.18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2017.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Godišnjeg izvještaja o izvršenju proračuna Zadarske županije za 2017. godinu razmatran je na 8. sjednici Kolegija župana Zadarske županije 9. svibnja 2018. godine.</a:t>
            </a: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svibanj 2018.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932559"/>
              </p:ext>
            </p:extLst>
          </p:nvPr>
        </p:nvGraphicFramePr>
        <p:xfrm>
          <a:off x="1619672" y="2348880"/>
          <a:ext cx="60486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572000" y="4077072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572000" y="494116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572000" y="5013176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029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</a:t>
            </a:r>
            <a:r>
              <a:rPr lang="hr-HR" b="1" u="sng" dirty="0" err="1" smtClean="0">
                <a:solidFill>
                  <a:srgbClr val="002060"/>
                </a:solidFill>
                <a:latin typeface="Gabriola" panose="04040605051002020D02" pitchFamily="82" charset="0"/>
              </a:rPr>
              <a:t>financir</a:t>
            </a:r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 </a:t>
            </a:r>
            <a:r>
              <a:rPr lang="hr-HR" b="1" u="sng" smtClean="0">
                <a:solidFill>
                  <a:srgbClr val="002060"/>
                </a:solidFill>
                <a:latin typeface="Gabriola" panose="04040605051002020D02" pitchFamily="82" charset="0"/>
              </a:rPr>
              <a:t>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619672" y="1556792"/>
            <a:ext cx="60486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Godišnji izvještaj o izvršenju proračuna                  </a:t>
            </a:r>
          </a:p>
          <a:p>
            <a:pPr algn="ctr"/>
            <a:r>
              <a:rPr lang="hr-HR" b="1" dirty="0" smtClean="0"/>
              <a:t> Zadarske županije za 2017. godinu</a:t>
            </a:r>
            <a:endParaRPr lang="hr-H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2017.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2017.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20608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2017.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956624"/>
              </p:ext>
            </p:extLst>
          </p:nvPr>
        </p:nvGraphicFramePr>
        <p:xfrm>
          <a:off x="72000" y="2484889"/>
          <a:ext cx="4500000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/>
                <a:gridCol w="963010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850.929.207,62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821.450.675,00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96,54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63.090.000,00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64.160.319,23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185.683.039,53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199.398.858,00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107,39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14.952.474,81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14.615.298,32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72.636.883,14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67.100.788,93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92,38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62.956.796,32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61.208.890,64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450.913.013,82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414.095.641,00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91,83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697.000,00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870.878,88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124,95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936.974,19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913.882,52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106,35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4.502.350,00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4.452.903,57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98,90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856.368.531,81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826.817.461,09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96,54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29.131.468,19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29.094.027,35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99,87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885.500.000,00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855.911.488,44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96,65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14652"/>
              </p:ext>
            </p:extLst>
          </p:nvPr>
        </p:nvGraphicFramePr>
        <p:xfrm>
          <a:off x="4644008" y="2569259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2017. 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2017.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70992" y="2263260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2017.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150643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648193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/>
                <a:gridCol w="964018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762.466.823,73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1"/>
                        </a:rPr>
                        <a:t>717.366.174,82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94,08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363.846.229,25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354.722.825,54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97,49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334.452.856,25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289.372.818,39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86,52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1.153.449,32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1"/>
                        </a:rPr>
                        <a:t>879.137,49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76,22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3.046.950,00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1"/>
                        </a:rPr>
                        <a:t>3.001.723,24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98,52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31.592.690,82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1"/>
                        </a:rPr>
                        <a:t>41.058.774,21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129,96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14.134.153,17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1"/>
                        </a:rPr>
                        <a:t>14.796.237,79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104,68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14.240.494,92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1"/>
                        </a:rPr>
                        <a:t>13.534.658,16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baseline="0" dirty="0" smtClean="0">
                          <a:latin typeface="CIDFont+F2"/>
                        </a:rPr>
                        <a:t>95,04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 smtClean="0">
                          <a:latin typeface="CIDFont+F2"/>
                        </a:rPr>
                        <a:t>121.639.252,48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baseline="0" dirty="0" smtClean="0">
                          <a:latin typeface="CIDFont+F1"/>
                        </a:rPr>
                        <a:t>78.874.533,95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baseline="0" dirty="0" smtClean="0">
                          <a:latin typeface="CIDFont+F2"/>
                        </a:rPr>
                        <a:t>64,84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 smtClean="0">
                          <a:latin typeface="CIDFont+F1"/>
                        </a:rPr>
                        <a:t>1.393.923,79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 smtClean="0">
                          <a:latin typeface="CIDFont+F1"/>
                        </a:rPr>
                        <a:t>1.393.923,79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885.500.000,00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797.634.632,56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90,08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 smtClean="0">
                <a:solidFill>
                  <a:schemeClr val="bg1"/>
                </a:solidFill>
              </a:rPr>
              <a:t>jadera</a:t>
            </a:r>
            <a:r>
              <a:rPr lang="hr-HR" sz="16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9997313"/>
              </p:ext>
            </p:extLst>
          </p:nvPr>
        </p:nvGraphicFramePr>
        <p:xfrm>
          <a:off x="179513" y="1844824"/>
          <a:ext cx="4824535" cy="41943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64.160.319,23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64.160.319,23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137.943.803,69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61.455.054,31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199.398.858,00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14.476.406,83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138.891,49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14.615.298,32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8.042.507,73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59.058.281,20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67.100.788,93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61.208.890,64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61.208.890,64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414.095.641,00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414.095.641,00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74.167,61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796.711,27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870.878,88 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758.687,19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155.195,33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   913.882,52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DANIH ZAJMOVA I DEPOZITA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4.452.903,57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4.452.903,57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229.908.795,85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596.908.655,24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826.817.451,09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3.020.526,88 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26.073.500,47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29.094.027,35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232.929.322,73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622.982.165,71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855.911.488,44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27,80%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72,20%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017755"/>
              </p:ext>
            </p:extLst>
          </p:nvPr>
        </p:nvGraphicFramePr>
        <p:xfrm>
          <a:off x="5220072" y="2132856"/>
          <a:ext cx="4392488" cy="4540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4.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2017.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8753531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>
                <a:latin typeface="+mj-lt"/>
                <a:ea typeface="+mj-ea"/>
                <a:cs typeface="+mj-cs"/>
              </a:rPr>
              <a:t>5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2017.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5.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847304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/>
                <a:gridCol w="908159"/>
                <a:gridCol w="950076"/>
                <a:gridCol w="950076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34.210.760,53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320.512.065,01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354.722.825,54</a:t>
                      </a:r>
                      <a:endParaRPr kumimoji="0" lang="hr-HR" sz="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75.639.485,58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213.733.332,81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289.372.818,39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624.641,58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254.495,91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baseline="0" smtClean="0">
                          <a:latin typeface="CIDFont+F1"/>
                        </a:rPr>
                        <a:t>         879.137,49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3.001.753,83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baseline="0" smtClean="0">
                          <a:latin typeface="CIDFont+F1"/>
                        </a:rPr>
                        <a:t>     3.001.723,24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38.730.171,21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2.328.603,00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baseline="0" smtClean="0">
                          <a:latin typeface="CIDFont+F1"/>
                        </a:rPr>
                        <a:t>   41.058.774,21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14.349.512,13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446.725,66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baseline="0" smtClean="0">
                          <a:latin typeface="CIDFont+F1"/>
                        </a:rPr>
                        <a:t>  14.796.237,79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12.130.779,39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1.403.878,77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baseline="0" smtClean="0">
                          <a:latin typeface="CIDFont+F1"/>
                        </a:rPr>
                        <a:t>  13.534.658,16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38.090,00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38.090,00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13.320.572,80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45.794.432,18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59.115.004,98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12.664.966,98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7.056.471,99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19.721.438,97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1.393.923,79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1.393.923,79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206.066.537,23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591.568.095,33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797.634.632,56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25,83%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74,17%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334560"/>
              </p:ext>
            </p:extLst>
          </p:nvPr>
        </p:nvGraphicFramePr>
        <p:xfrm>
          <a:off x="107504" y="1700808"/>
          <a:ext cx="4320480" cy="351636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0966"/>
                <a:gridCol w="1447525"/>
                <a:gridCol w="1025805"/>
                <a:gridCol w="1008112"/>
                <a:gridCol w="648072"/>
              </a:tblGrid>
              <a:tr h="288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201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900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2.391.500,00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2.015.842,29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84,29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22.370.036,40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21.689.380,22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</a:t>
                      </a:r>
                      <a:r>
                        <a:rPr lang="hr-HR" sz="800" u="none" strike="noStrike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7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125.400.224,35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113.171.196,38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12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658.537.918,57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597.637.371,98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5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9.019.631,69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8.521.077,86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89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25.016.599,67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15.796.553,58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6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7.522.752,34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7.038.419,68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8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9.133.924,71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7.191.575,81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2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Razvoj i europski procesi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17.828.660,74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17.867.829,47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5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</a:t>
                      </a:r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zajednički poslovi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8.278.661,53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6.705.385,29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4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885.500.000,00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797.634.632,56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90,08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3889797845"/>
              </p:ext>
            </p:extLst>
          </p:nvPr>
        </p:nvGraphicFramePr>
        <p:xfrm>
          <a:off x="4751513" y="1772816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574108053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650545"/>
              </p:ext>
            </p:extLst>
          </p:nvPr>
        </p:nvGraphicFramePr>
        <p:xfrm>
          <a:off x="323528" y="1916832"/>
          <a:ext cx="3960439" cy="2664295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/>
                <a:gridCol w="1008112"/>
                <a:gridCol w="1008112"/>
                <a:gridCol w="504056"/>
              </a:tblGrid>
              <a:tr h="2823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za 2017.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40.684.735,58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37.953.073,50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93,29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800.000,00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20.874.569,62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17.973.977,58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86,10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5.012.564,28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4.820.093,88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96,16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42.302.052,20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31.059.889,86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73,42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632.042.336,00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572.486.723,16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90,58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17.385.620,47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16.001.503,62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99.751.935,29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91.022.900,80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91,25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25.252.262,77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24.122.546,37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95,53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884.106.076,21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796.240.708,77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90,06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755576" y="312939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projektima Zadarske županije u 2017.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Tablic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764572"/>
              </p:ext>
            </p:extLst>
          </p:nvPr>
        </p:nvGraphicFramePr>
        <p:xfrm>
          <a:off x="899592" y="692696"/>
          <a:ext cx="4968552" cy="5319303"/>
        </p:xfrm>
        <a:graphic>
          <a:graphicData uri="http://schemas.openxmlformats.org/drawingml/2006/table">
            <a:tbl>
              <a:tblPr firstRow="1" firstCol="1" bandRow="1"/>
              <a:tblGrid>
                <a:gridCol w="339331"/>
                <a:gridCol w="2447305"/>
                <a:gridCol w="1008112"/>
                <a:gridCol w="1173804"/>
              </a:tblGrid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r.b</a:t>
                      </a: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Naziv projekta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Plan 2017.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Ostvarenje </a:t>
                      </a: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2017.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KA201 OŠ Nin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27.924,05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Urban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green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belts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75.156,56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Ruins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6.587,45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Hera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15.250.490,68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10.437.677,41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Roof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rock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106.188,66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146.695,15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Cia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sme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17.058,62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Blue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Skills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327.135,62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42.038,24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Hives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385.625,02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325.880,16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Skills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118.432,70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159.204,05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Hazadr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531.888,95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490.611,84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Eco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Sea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939.756,21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573.862,76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EU parlament - GJB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46.376,01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46.376,01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Save H20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807.415,50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807.415,50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Cowork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net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369.568,77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546.084,09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Gaging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222.838,51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187.376,72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Bee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Promoted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67.889,79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67.158,75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Pescar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328.027,57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310.083,64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Pescar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-Zadra Nova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4.362,50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2.815,32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Europa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Direct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Zadar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113.716,07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108.112,07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Step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Forward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30.494,02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39.467,73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CGO Biljane Donje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291.883,00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317.808,82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Upravljajmo budućnosti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98.840,81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GJB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63.000,00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28.583,70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Inkluzija 2016/2017 (OŠ + SŠ)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1.811.221,51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1.728.677,91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Inkluzija 2017/2018 (OŠ + SŠ)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690.139,58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683.604,32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Listen stories GJB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114.766,00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93.637,50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27.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KA1-HTU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341.387,72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340.974,72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My Europe, My life, My future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90.168,68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69.806,16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Healthy future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92.521,00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69.511,38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Tesla je znao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618.841,76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532.032,94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Razminiranje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7.331.222,65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7.267.791,58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1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32.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Prip. lepeze za mlade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74.924,08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74.924,08</a:t>
                      </a: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4564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</a:t>
            </a:r>
            <a:r>
              <a:rPr lang="hr-HR" sz="1600" b="1" dirty="0"/>
              <a:t>po projektima Zadarske županije u 2017. 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Tablic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871041"/>
              </p:ext>
            </p:extLst>
          </p:nvPr>
        </p:nvGraphicFramePr>
        <p:xfrm>
          <a:off x="827584" y="1118965"/>
          <a:ext cx="4824536" cy="4876800"/>
        </p:xfrm>
        <a:graphic>
          <a:graphicData uri="http://schemas.openxmlformats.org/drawingml/2006/table">
            <a:tbl>
              <a:tblPr firstRow="1" firstCol="1" bandRow="1"/>
              <a:tblGrid>
                <a:gridCol w="343550"/>
                <a:gridCol w="2320746"/>
                <a:gridCol w="936104"/>
                <a:gridCol w="1224136"/>
              </a:tblGrid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33.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Učinkovito upravljanje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116.311,66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487.383,72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 KA2+ OŠ Nin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35.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Microsoft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Showcase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Schools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36.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V.Vlatković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73.898,56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73.898,56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37.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S.Ožanić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606.253,42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604.175,40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38.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Medicinska škola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102.907,54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62.018,39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39.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KA1+ OŠ Nin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40.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201 OŠ Nin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45.000,00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41.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KA219 Gračac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68.000,00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30.555,97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42. 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KA219 HTU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154.900,00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44.600,42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43.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KA219 GVN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662,00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Post fin i dig pismeni V.Vlatković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585.573,85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45.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KA101+ OŠ Nin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188.000,00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129.620,88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46.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KA219+ OŠ Nin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20.075,92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47.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Irene - Zadra Nova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987.975,14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906.439,90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48.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Irene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124.047,39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49.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Foster children rights - Zadra Nova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89.600,12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Projekti Zdravstvo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500.250,00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555.617,35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51.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Energetska obnova - </a:t>
                      </a: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V.Nazor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263.687,30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52.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Energetska obnova - OŠ Pag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100.688,71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53.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Holistic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1.148.397,78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595.675,43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54.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CB green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71.323,26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63.834,10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CB green - Zadra Nova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7.489,16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56.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Coworking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39.900,06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90.601,27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Code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136.707,00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136.707,25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Canonying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1.366,41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Blue Smart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182.067,57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161.157,15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Stronger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1.911,10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61.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Cent. kompet. za nove tehnol. CENT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1.500.593,00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62.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Poboljšanje pristupa PZZ na otocima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606.589,00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584.581,25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63.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Izgr. i oprem. dnevnih bolnica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18.500.000,00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1.736.118,00</a:t>
                      </a: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UKUPNO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57.525.219,76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31.901.003,83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lic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82775"/>
              </p:ext>
            </p:extLst>
          </p:nvPr>
        </p:nvGraphicFramePr>
        <p:xfrm>
          <a:off x="827584" y="966565"/>
          <a:ext cx="4824536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344994"/>
                <a:gridCol w="2319302"/>
                <a:gridCol w="936104"/>
                <a:gridCol w="1224136"/>
              </a:tblGrid>
              <a:tr h="1440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 err="1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r.b</a:t>
                      </a: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Naziv projekta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Plan 2017.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Ostvarenje 2017</a:t>
                      </a:r>
                      <a:r>
                        <a:rPr lang="hr-HR" sz="10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457" marR="54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11641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Izvršenje rashoda po </a:t>
            </a:r>
            <a:r>
              <a:rPr lang="hr-HR" sz="1600" b="1" dirty="0"/>
              <a:t>projektima Zadarske županije u 2017. 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430755"/>
              </p:ext>
            </p:extLst>
          </p:nvPr>
        </p:nvGraphicFramePr>
        <p:xfrm>
          <a:off x="683568" y="354568"/>
          <a:ext cx="5112568" cy="6134100"/>
        </p:xfrm>
        <a:graphic>
          <a:graphicData uri="http://schemas.openxmlformats.org/drawingml/2006/table">
            <a:tbl>
              <a:tblPr firstRow="1" firstCol="1" bandRow="1"/>
              <a:tblGrid>
                <a:gridCol w="338166"/>
                <a:gridCol w="2686170"/>
                <a:gridCol w="1008112"/>
                <a:gridCol w="1080120"/>
              </a:tblGrid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r.b</a:t>
                      </a: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Naziv projekta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Plan 2017.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Izvršenje 2017.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Erasmus+KA 1 - Nin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Erasmus+KA 2 - Nin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Microsoft Showcase Schools - OŠ Nin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 + 201 -OŠ Nin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45.000,00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27.924,05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 + KA101 -OŠ Nin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188.000,00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129.620,88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Energetska obnova OŠ Pag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100.688,71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KA219 OŠ Nin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20.075,92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Primjena inov.metoda S.Ožanić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64.632,39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 +GJB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63.000,00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28.583,70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Listen Stories Engaged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114.766,00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93.637,50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11.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Prir.lepeza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za mlade znanstven. GVN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74.924,08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74.924,08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KA1 - HTU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565.455,32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577.663,43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My Europe, My life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90.168,68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69.806,16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Healthy future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92.521,00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69.511,38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SŠ Medicinska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102.907,54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62.018,39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16.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V. Vlatkovića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73.898,56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73.898,56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P.S.Ožanića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606.253,42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539.543,01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Energ. obnova zgrade u Perivoju V. Nazora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263.687,30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19.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KA219 SŠ Gračac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68.000,00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30.555,97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20.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Postanimo fin. i digit. pismeni - V. Vlatkovića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585.573,85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21.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KA219 Hot.turistička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154.900,00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44.600,42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Erasmus+ KA219 GVN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20.000,00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662,00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Inkluzija 2016/2017 (OŠ + SŠ)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1.311.967,27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1.309.565,51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Inkluzija 2017/2018 (OŠ + SŠ)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690.139,58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683.604,32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25.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Poboljšanje pristupa PZZ na otocima ZŽ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606.589,00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584.581,25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26.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Projekt izgradnje dnevnih bolnica -OB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18.500.000,00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1.543.425,00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MELAdetect - UO za zdravstvo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484.068,00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301.637,93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28.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CGO Biljane Donje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291.883,00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291.883,00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29.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Razminiranje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20.000,00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30.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CENT - UO za gospodarstvo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1.500.593,00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31.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Europa Direct Zadar - UO za gospodarstvo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24.599,19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14.706,00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Hera - UO za gospodarstvo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4.468.932,09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Irene - UO za gospodarstvo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51.430,00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Sparc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- Cerovačke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0771" y="0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Izvršenje rashoda po </a:t>
            </a:r>
            <a:r>
              <a:rPr lang="hr-HR" sz="1600" b="1" dirty="0"/>
              <a:t>projektima Zadarske županije u 2017. 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571740"/>
              </p:ext>
            </p:extLst>
          </p:nvPr>
        </p:nvGraphicFramePr>
        <p:xfrm>
          <a:off x="611560" y="350488"/>
          <a:ext cx="5040560" cy="6134100"/>
        </p:xfrm>
        <a:graphic>
          <a:graphicData uri="http://schemas.openxmlformats.org/drawingml/2006/table">
            <a:tbl>
              <a:tblPr firstRow="1" firstCol="1" bandRow="1"/>
              <a:tblGrid>
                <a:gridCol w="427252"/>
                <a:gridCol w="2293050"/>
                <a:gridCol w="1297535"/>
                <a:gridCol w="1022723"/>
              </a:tblGrid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r.b</a:t>
                      </a: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Naziv projekta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Plan 2017.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Izvršenje 2017.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35.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Stronger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7.096,80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1.911,00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36.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CENT - Inovacija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16.251,55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16.494,74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RI2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Intergate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183.798,07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159.474,15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38.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Netword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239.430,99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142.653,21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39.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Rosie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78.257,15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42.192,51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40.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Centar za edukaciju I razvoj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14.900,00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41.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Canyoning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1.366,41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1.366,41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CB green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7.489,16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14.978,32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Code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148.882,00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146.952,57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Smart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Commuting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69.276,22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57.851,65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45.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MELAdetect - Zadra Nova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60.803,68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14.563,02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46.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Chestnut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258.081,12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223.241,85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Mobilitas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327.397,50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197.477,18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48.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Sirocco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1.563,00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1.563,00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49.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Foster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children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rights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46.374,94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46.374,94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50.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Urban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green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belts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259.594,00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248.460,71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51.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Cowork ne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479.276,20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584.427,42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Gaging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222.838,51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222.838,51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Učinkovito upravljanje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532.939,76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517.709,60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Pescar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4.362,50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2.815,32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55.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Irene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987.975,14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906.439,90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56.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Ruins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96.824,55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94.383,78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Pescar - UO za poljoprivredu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417.935,41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310.083,64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58.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SN Donja Baštica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258.237,50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243.437,02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59.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SN Lišansko polje - Žažvić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45.000,00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7.564,16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60.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Forest Bio Energy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380.391,07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358.404,75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61.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Save H2O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807.415,50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807.415,50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62.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Skills+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246.000,00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232.262,51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63.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Blue Smart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182.067,55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161.157,15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64.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Europa Direct Zadar - Uo za razvoj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88.396,14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92.685,33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65.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Hera - UO za razvoj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9.231.127,91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9.231.127,91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66.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Razminiranje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7.311.222,65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7.311.222,65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67.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Irene - UO za razvoj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79.267,39</a:t>
                      </a:r>
                      <a:endParaRPr lang="hr-HR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118.146,93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UKUPNO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54.286.785,96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29.154.738,19</a:t>
                      </a:r>
                      <a:endParaRPr lang="hr-HR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 smtClean="0">
                <a:solidFill>
                  <a:srgbClr val="0070C0"/>
                </a:solidFill>
              </a:rPr>
              <a:t>https</a:t>
            </a:r>
            <a:r>
              <a:rPr lang="hr-HR" u="sng" dirty="0">
                <a:solidFill>
                  <a:srgbClr val="0070C0"/>
                </a:solidFill>
              </a:rPr>
              <a:t>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13245</TotalTime>
  <Words>2355</Words>
  <Application>Microsoft Office PowerPoint</Application>
  <PresentationFormat>Prikaz na zaslonu (4:3)</PresentationFormat>
  <Paragraphs>991</Paragraphs>
  <Slides>14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14</vt:i4>
      </vt:variant>
    </vt:vector>
  </HeadingPairs>
  <TitlesOfParts>
    <vt:vector size="15" baseType="lpstr">
      <vt:lpstr>Office tema</vt:lpstr>
      <vt:lpstr> REPUBLIKA HRVATSKA ZADARSKA ŽUPANIJA  GODIŠNJI IZVJEŠTAJ O IZVRŠENJU PRORAČUNA ZADARSKE ŽUPANIJE ZA 2017. GODINU - vodič za građane - </vt:lpstr>
      <vt:lpstr>Izvršenje proračuna</vt:lpstr>
      <vt:lpstr>  Odnos planiranih i ostvarenih prihoda  i primitaka za 2017. godinu  </vt:lpstr>
      <vt:lpstr> Odnos planiranih i izvršenih rashoda  i  izdataka za 2017.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Ostvarenje prihoda po projektima Zadarske županije u 2017. godini</vt:lpstr>
      <vt:lpstr>Ostvarenje prihoda po projektima Zadarske županije u 2017. godini</vt:lpstr>
      <vt:lpstr>Izvršenje rashoda po projektima Zadarske županije u 2017. godini</vt:lpstr>
      <vt:lpstr>Izvršenje rashoda po projektima Zadarske županije u 2017. godini</vt:lpstr>
      <vt:lpstr>PowerPointova prezentacija</vt:lpstr>
    </vt:vector>
  </TitlesOfParts>
  <Company>ZADARSKA ŽUPANIJA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korisnik</cp:lastModifiedBy>
  <cp:revision>1138</cp:revision>
  <cp:lastPrinted>2018-05-11T09:40:45Z</cp:lastPrinted>
  <dcterms:created xsi:type="dcterms:W3CDTF">2014-10-06T07:52:48Z</dcterms:created>
  <dcterms:modified xsi:type="dcterms:W3CDTF">2018-05-11T11:00:08Z</dcterms:modified>
</cp:coreProperties>
</file>