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10" r:id="rId2"/>
    <p:sldId id="327" r:id="rId3"/>
    <p:sldId id="338" r:id="rId4"/>
    <p:sldId id="297" r:id="rId5"/>
    <p:sldId id="298" r:id="rId6"/>
    <p:sldId id="328" r:id="rId7"/>
    <p:sldId id="329" r:id="rId8"/>
    <p:sldId id="330" r:id="rId9"/>
    <p:sldId id="293" r:id="rId10"/>
    <p:sldId id="316" r:id="rId11"/>
    <p:sldId id="332" r:id="rId12"/>
    <p:sldId id="334" r:id="rId13"/>
    <p:sldId id="336" r:id="rId14"/>
    <p:sldId id="337" r:id="rId15"/>
    <p:sldId id="324" r:id="rId16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592" autoAdjust="0"/>
  </p:normalViewPr>
  <p:slideViewPr>
    <p:cSldViewPr>
      <p:cViewPr varScale="1">
        <p:scale>
          <a:sx n="111" d="100"/>
          <a:sy n="111" d="100"/>
        </p:scale>
        <p:origin x="182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Radni_list_programa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0.1211</c:v>
                </c:pt>
                <c:pt idx="1">
                  <c:v>0.1497</c:v>
                </c:pt>
                <c:pt idx="2">
                  <c:v>1.2800000000000001E-2</c:v>
                </c:pt>
                <c:pt idx="3">
                  <c:v>8.9700000000000002E-2</c:v>
                </c:pt>
                <c:pt idx="4">
                  <c:v>4.24E-2</c:v>
                </c:pt>
                <c:pt idx="5">
                  <c:v>0.57930000000000004</c:v>
                </c:pt>
                <c:pt idx="6">
                  <c:v>3.8E-3</c:v>
                </c:pt>
                <c:pt idx="7">
                  <c:v>5.9999999999999995E-4</c:v>
                </c:pt>
                <c:pt idx="8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708569244"/>
          <c:y val="3.2676107883437789E-6"/>
          <c:w val="0.3999927358498665"/>
          <c:h val="0.99999662199695016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6171365574765198"/>
                  <c:y val="0.17543502791628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4399831642637997"/>
                  <c:y val="-9.4417613729193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4831386256227941E-2"/>
                  <c:y val="6.43161108460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6527992616205034E-2"/>
                  <c:y val="9.03821144055889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8112090109645931E-2"/>
                  <c:y val="-6.5869587475030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816818205564026E-2"/>
                  <c:y val="-5.4974333917546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6.3719077325065321E-2"/>
                  <c:y val="-6.9146512065552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0.10100384003364575"/>
                  <c:y val="-2.4778142564658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8.2373326040696328E-3"/>
                  <c:y val="-4.63548712452429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0.49640000000000001</c:v>
                </c:pt>
                <c:pt idx="1">
                  <c:v>0.38819999999999999</c:v>
                </c:pt>
                <c:pt idx="2">
                  <c:v>5.4999999999999997E-3</c:v>
                </c:pt>
                <c:pt idx="3">
                  <c:v>1.5E-3</c:v>
                </c:pt>
                <c:pt idx="4">
                  <c:v>6.7000000000000002E-3</c:v>
                </c:pt>
                <c:pt idx="5">
                  <c:v>1.7000000000000001E-2</c:v>
                </c:pt>
                <c:pt idx="6">
                  <c:v>1.5599999999999999E-2</c:v>
                </c:pt>
                <c:pt idx="7">
                  <c:v>6.59E-2</c:v>
                </c:pt>
                <c:pt idx="8">
                  <c:v>2.7000000000000001E-3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252"/>
          <c:y val="0"/>
          <c:w val="0.32301602119083145"/>
          <c:h val="0.76746064496235111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List1!$A$2:$A$11</c:f>
              <c:numCache>
                <c:formatCode>General</c:formatCode>
                <c:ptCount val="9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9"/>
                <c:pt idx="0">
                  <c:v>47311884</c:v>
                </c:pt>
                <c:pt idx="1">
                  <c:v>45006423</c:v>
                </c:pt>
                <c:pt idx="2">
                  <c:v>5008066</c:v>
                </c:pt>
                <c:pt idx="3">
                  <c:v>3145868</c:v>
                </c:pt>
                <c:pt idx="4" formatCode="General">
                  <c:v>22441</c:v>
                </c:pt>
                <c:pt idx="5" formatCode="General">
                  <c:v>0</c:v>
                </c:pt>
                <c:pt idx="6">
                  <c:v>97882</c:v>
                </c:pt>
                <c:pt idx="7">
                  <c:v>175323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List1!$A$2:$A$11</c:f>
              <c:numCache>
                <c:formatCode>General</c:formatCode>
                <c:ptCount val="9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9"/>
                <c:pt idx="0">
                  <c:v>0</c:v>
                </c:pt>
                <c:pt idx="1">
                  <c:v>13449959</c:v>
                </c:pt>
                <c:pt idx="2">
                  <c:v>26158</c:v>
                </c:pt>
                <c:pt idx="3">
                  <c:v>31911077</c:v>
                </c:pt>
                <c:pt idx="4">
                  <c:v>16566773</c:v>
                </c:pt>
                <c:pt idx="5">
                  <c:v>226189222</c:v>
                </c:pt>
                <c:pt idx="6">
                  <c:v>1415317</c:v>
                </c:pt>
                <c:pt idx="7">
                  <c:v>69770</c:v>
                </c:pt>
                <c:pt idx="8" formatCode="General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377440"/>
        <c:axId val="187722256"/>
      </c:barChart>
      <c:catAx>
        <c:axId val="188377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187722256"/>
        <c:crosses val="autoZero"/>
        <c:auto val="1"/>
        <c:lblAlgn val="ctr"/>
        <c:lblOffset val="100"/>
        <c:noMultiLvlLbl val="0"/>
      </c:catAx>
      <c:valAx>
        <c:axId val="187722256"/>
        <c:scaling>
          <c:orientation val="minMax"/>
          <c:max val="30000000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188377440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>
        <c:manualLayout>
          <c:xMode val="edge"/>
          <c:yMode val="edge"/>
          <c:x val="0.1722363271111953"/>
          <c:y val="3.8332193428473639E-2"/>
          <c:w val="0.63239694678733327"/>
          <c:h val="4.6210515577056459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19583059.23</c:v>
                </c:pt>
                <c:pt idx="1">
                  <c:v>39155475.840000004</c:v>
                </c:pt>
                <c:pt idx="2">
                  <c:v>136768.03</c:v>
                </c:pt>
                <c:pt idx="3">
                  <c:v>635473.43999999994</c:v>
                </c:pt>
                <c:pt idx="4">
                  <c:v>1308018.07</c:v>
                </c:pt>
                <c:pt idx="5">
                  <c:v>6682253.79</c:v>
                </c:pt>
                <c:pt idx="6">
                  <c:v>6021251.2599999998</c:v>
                </c:pt>
                <c:pt idx="7">
                  <c:v>0</c:v>
                </c:pt>
                <c:pt idx="8">
                  <c:v>13910848.26</c:v>
                </c:pt>
                <c:pt idx="9">
                  <c:v>2696181.37</c:v>
                </c:pt>
                <c:pt idx="10">
                  <c:v>345629.54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177748076.59</c:v>
                </c:pt>
                <c:pt idx="1">
                  <c:v>115143026.87</c:v>
                </c:pt>
                <c:pt idx="2">
                  <c:v>2071346.38</c:v>
                </c:pt>
                <c:pt idx="3">
                  <c:v>0</c:v>
                </c:pt>
                <c:pt idx="4">
                  <c:v>1386630.52</c:v>
                </c:pt>
                <c:pt idx="5">
                  <c:v>114419</c:v>
                </c:pt>
                <c:pt idx="6">
                  <c:v>179496.16</c:v>
                </c:pt>
                <c:pt idx="7">
                  <c:v>46032</c:v>
                </c:pt>
                <c:pt idx="8">
                  <c:v>6981533.4400000004</c:v>
                </c:pt>
                <c:pt idx="9">
                  <c:v>2565587.25</c:v>
                </c:pt>
                <c:pt idx="10">
                  <c:v>759696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725056"/>
        <c:axId val="187725616"/>
      </c:barChart>
      <c:catAx>
        <c:axId val="187725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187725616"/>
        <c:crossesAt val="0"/>
        <c:auto val="1"/>
        <c:lblAlgn val="ctr"/>
        <c:lblOffset val="100"/>
        <c:noMultiLvlLbl val="0"/>
      </c:catAx>
      <c:valAx>
        <c:axId val="187725616"/>
        <c:scaling>
          <c:orientation val="minMax"/>
          <c:max val="2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187725056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upravljanje i imovinom</c:v>
                </c:pt>
                <c:pt idx="1">
                  <c:v>9. Pravni i zajednički poslovi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1.4E-3</c:v>
                </c:pt>
                <c:pt idx="1">
                  <c:v>5.7999999999999996E-3</c:v>
                </c:pt>
                <c:pt idx="2">
                  <c:v>4.0000000000000002E-4</c:v>
                </c:pt>
                <c:pt idx="3">
                  <c:v>3.4700000000000002E-2</c:v>
                </c:pt>
                <c:pt idx="4">
                  <c:v>2.64E-2</c:v>
                </c:pt>
                <c:pt idx="5">
                  <c:v>8.9999999999999993E-3</c:v>
                </c:pt>
                <c:pt idx="6">
                  <c:v>0.76619999999999999</c:v>
                </c:pt>
                <c:pt idx="7">
                  <c:v>0.12690000000000001</c:v>
                </c:pt>
                <c:pt idx="8">
                  <c:v>2.6700000000000002E-2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89633584"/>
        <c:axId val="189634144"/>
      </c:barChart>
      <c:catAx>
        <c:axId val="18963358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89634144"/>
        <c:crosses val="autoZero"/>
        <c:auto val="1"/>
        <c:lblAlgn val="ctr"/>
        <c:lblOffset val="100"/>
        <c:noMultiLvlLbl val="0"/>
      </c:catAx>
      <c:valAx>
        <c:axId val="189634144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1896335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5"/>
          <c:y val="4.1277919474668301E-2"/>
          <c:w val="0.51632764847621671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3.1800000000000002E-2</c:v>
                </c:pt>
                <c:pt idx="1">
                  <c:v>0.10349999999999999</c:v>
                </c:pt>
                <c:pt idx="2">
                  <c:v>1.78E-2</c:v>
                </c:pt>
                <c:pt idx="3">
                  <c:v>0.73119999999999996</c:v>
                </c:pt>
                <c:pt idx="4">
                  <c:v>4.1200000000000001E-2</c:v>
                </c:pt>
                <c:pt idx="5">
                  <c:v>4.4000000000000003E-3</c:v>
                </c:pt>
                <c:pt idx="6">
                  <c:v>3.2800000000000003E-2</c:v>
                </c:pt>
                <c:pt idx="7">
                  <c:v>6.9999999999999999E-4</c:v>
                </c:pt>
                <c:pt idx="8">
                  <c:v>3.6200000000000003E-2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0360784"/>
        <c:axId val="190361344"/>
      </c:barChart>
      <c:catAx>
        <c:axId val="1903607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0361344"/>
        <c:crosses val="autoZero"/>
        <c:auto val="1"/>
        <c:lblAlgn val="ctr"/>
        <c:lblOffset val="100"/>
        <c:noMultiLvlLbl val="0"/>
      </c:catAx>
      <c:valAx>
        <c:axId val="190361344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1903607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3_3" csCatId="accent3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600" b="1" dirty="0" smtClean="0"/>
            <a:t>Ukupno rashodi i izdaci                                                                     90.474.958,83 kn</a:t>
          </a:r>
          <a:endParaRPr lang="hr-HR" sz="1600" b="1" dirty="0"/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600" b="1" dirty="0" smtClean="0"/>
            <a:t>Ukupno višak                                                                                      18.483.399,00 kn </a:t>
          </a:r>
          <a:endParaRPr lang="hr-HR" sz="1600" b="1" dirty="0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 smtClean="0"/>
            <a:t>Prihodi i primici                                                                                                      100.767.888,07 kn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r>
            <a:rPr lang="hr-HR" sz="1400" b="1" dirty="0" smtClean="0"/>
            <a:t>Višak prihoda iz 2018. godine                                                                                 8.190.469,76</a:t>
          </a:r>
          <a:r>
            <a:rPr lang="hr-HR" sz="1400" dirty="0" smtClean="0"/>
            <a:t> </a:t>
          </a:r>
          <a:r>
            <a:rPr lang="hr-HR" sz="1400" b="1" dirty="0" smtClean="0"/>
            <a:t>kn</a:t>
          </a:r>
          <a:endParaRPr lang="hr-HR" sz="1400" b="1" dirty="0"/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/>
      <dgm:t>
        <a:bodyPr/>
        <a:lstStyle/>
        <a:p>
          <a:pPr algn="l"/>
          <a:r>
            <a:rPr lang="hr-HR" sz="1600" b="1" dirty="0" smtClean="0"/>
            <a:t>Ostvareno                                                                                           108.958.357,83 kn</a:t>
          </a:r>
          <a:endParaRPr lang="hr-HR" sz="1600" b="1" dirty="0"/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  <dgm:t>
        <a:bodyPr/>
        <a:lstStyle/>
        <a:p>
          <a:endParaRPr lang="hr-HR"/>
        </a:p>
      </dgm:t>
    </dgm:pt>
    <dgm:pt modelId="{A26A1724-EABA-42DF-AE04-5F5C5B5537AD}" type="pres">
      <dgm:prSet presAssocID="{FAAF0AC7-97D3-4AB9-BE1B-90CD9809A5E6}" presName="parentTextBox" presStyleLbl="node1" presStyleIdx="0" presStyleCnt="5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  <dgm:t>
        <a:bodyPr/>
        <a:lstStyle/>
        <a:p>
          <a:endParaRPr lang="hr-HR"/>
        </a:p>
      </dgm:t>
    </dgm:pt>
    <dgm:pt modelId="{6607F988-2B2D-4151-886A-A5FD7D35ABEE}" type="pres">
      <dgm:prSet presAssocID="{AACF7570-A36E-451F-944C-D881E25C7796}" presName="arrowAndChildren" presStyleCnt="0"/>
      <dgm:spPr/>
      <dgm:t>
        <a:bodyPr/>
        <a:lstStyle/>
        <a:p>
          <a:endParaRPr lang="hr-HR"/>
        </a:p>
      </dgm:t>
    </dgm:pt>
    <dgm:pt modelId="{B054AC71-C63D-49AD-AFD5-BC663B4D6905}" type="pres">
      <dgm:prSet presAssocID="{AACF7570-A36E-451F-944C-D881E25C7796}" presName="parentTextArrow" presStyleLbl="node1" presStyleIdx="1" presStyleCnt="5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  <dgm:t>
        <a:bodyPr/>
        <a:lstStyle/>
        <a:p>
          <a:endParaRPr lang="hr-HR"/>
        </a:p>
      </dgm:t>
    </dgm:pt>
    <dgm:pt modelId="{AC0AAB3B-09BF-4E3E-8499-0B1F3C1403A8}" type="pres">
      <dgm:prSet presAssocID="{879848F8-0A6A-4A74-BFAD-236797ABFB51}" presName="arrowAndChildren" presStyleCnt="0"/>
      <dgm:spPr/>
      <dgm:t>
        <a:bodyPr/>
        <a:lstStyle/>
        <a:p>
          <a:endParaRPr lang="hr-HR"/>
        </a:p>
      </dgm:t>
    </dgm:pt>
    <dgm:pt modelId="{07B008A7-B86D-44B6-8308-12A46F7E0156}" type="pres">
      <dgm:prSet presAssocID="{879848F8-0A6A-4A74-BFAD-236797ABFB51}" presName="parentTextArrow" presStyleLbl="node1" presStyleIdx="2" presStyleCnt="5"/>
      <dgm:spPr/>
      <dgm:t>
        <a:bodyPr/>
        <a:lstStyle/>
        <a:p>
          <a:endParaRPr lang="hr-HR"/>
        </a:p>
      </dgm:t>
    </dgm:pt>
    <dgm:pt modelId="{D4F4ACCE-3134-4CC2-B6D4-67DE0BFA898F}" type="pres">
      <dgm:prSet presAssocID="{4C23DE54-F40B-4185-8A59-0F8E8FB240AB}" presName="sp" presStyleCnt="0"/>
      <dgm:spPr/>
      <dgm:t>
        <a:bodyPr/>
        <a:lstStyle/>
        <a:p>
          <a:endParaRPr lang="hr-HR"/>
        </a:p>
      </dgm:t>
    </dgm:pt>
    <dgm:pt modelId="{CB57DF73-49CC-4961-8027-FD3BB6D2BFF1}" type="pres">
      <dgm:prSet presAssocID="{E6A0DDE6-92B7-454E-83A9-44BC4087B1B3}" presName="arrowAndChildren" presStyleCnt="0"/>
      <dgm:spPr/>
      <dgm:t>
        <a:bodyPr/>
        <a:lstStyle/>
        <a:p>
          <a:endParaRPr lang="hr-HR"/>
        </a:p>
      </dgm:t>
    </dgm:pt>
    <dgm:pt modelId="{6B516494-3D11-46C9-B6BD-A6E9588A8D65}" type="pres">
      <dgm:prSet presAssocID="{E6A0DDE6-92B7-454E-83A9-44BC4087B1B3}" presName="parentTextArrow" presStyleLbl="node1" presStyleIdx="3" presStyleCnt="5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  <dgm:t>
        <a:bodyPr/>
        <a:lstStyle/>
        <a:p>
          <a:endParaRPr lang="hr-HR"/>
        </a:p>
      </dgm:t>
    </dgm:pt>
    <dgm:pt modelId="{A5988F9C-705B-480E-AEE9-1B4EADCC7B2D}" type="pres">
      <dgm:prSet presAssocID="{2460F13D-6841-40E9-9F7F-2743CC61407A}" presName="arrowAndChildren" presStyleCnt="0"/>
      <dgm:spPr/>
      <dgm:t>
        <a:bodyPr/>
        <a:lstStyle/>
        <a:p>
          <a:endParaRPr lang="hr-HR"/>
        </a:p>
      </dgm:t>
    </dgm:pt>
    <dgm:pt modelId="{034DFE96-C7D7-49CB-BA35-3484CA918C15}" type="pres">
      <dgm:prSet presAssocID="{2460F13D-6841-40E9-9F7F-2743CC61407A}" presName="parentTextArrow" presStyleLbl="node1" presStyleIdx="4" presStyleCnt="5" custLinFactNeighborY="-43809"/>
      <dgm:spPr/>
      <dgm:t>
        <a:bodyPr/>
        <a:lstStyle/>
        <a:p>
          <a:endParaRPr lang="hr-HR"/>
        </a:p>
      </dgm:t>
    </dgm:pt>
  </dgm:ptLst>
  <dgm:cxnLst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72B31B00-40C7-405E-A8E4-466B19827762}" type="presOf" srcId="{E6A0DDE6-92B7-454E-83A9-44BC4087B1B3}" destId="{6B516494-3D11-46C9-B6BD-A6E9588A8D65}" srcOrd="0" destOrd="0" presId="urn:microsoft.com/office/officeart/2005/8/layout/process4"/>
    <dgm:cxn modelId="{9163DC34-797A-405E-9D8E-41281D81A2DB}" srcId="{3D3E9FBC-FA62-4DD8-A4E9-0540C36874AF}" destId="{879848F8-0A6A-4A74-BFAD-236797ABFB51}" srcOrd="2" destOrd="0" parTransId="{F74ACBD0-CF20-4573-BBF7-FCAD724FDA3F}" sibTransId="{3AD11DD6-C71D-4161-8CBD-E0BD70BC73EF}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846889AD-A61A-4324-BD49-3308FD3C2690}" srcId="{3D3E9FBC-FA62-4DD8-A4E9-0540C36874AF}" destId="{AACF7570-A36E-451F-944C-D881E25C7796}" srcOrd="3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4" destOrd="0" parTransId="{55692CB6-1FDF-4901-8ECF-BECF9FC67258}" sibTransId="{105F0615-B0F8-4647-908D-C22FD50C68BD}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5E8910D6-EFD7-403A-A324-A75FBD272D4B}" type="presParOf" srcId="{FB8E0C7F-41E7-4D3A-BC4A-3C1AAC217FA6}" destId="{D4F4ACCE-3134-4CC2-B6D4-67DE0BFA898F}" srcOrd="5" destOrd="0" presId="urn:microsoft.com/office/officeart/2005/8/layout/process4"/>
    <dgm:cxn modelId="{BB592DCD-B1A6-4392-9CF3-0BAF85F1A427}" type="presParOf" srcId="{FB8E0C7F-41E7-4D3A-BC4A-3C1AAC217FA6}" destId="{CB57DF73-49CC-4961-8027-FD3BB6D2BFF1}" srcOrd="6" destOrd="0" presId="urn:microsoft.com/office/officeart/2005/8/layout/process4"/>
    <dgm:cxn modelId="{B539C5E6-8226-43B8-AE50-C263B6B71E0C}" type="presParOf" srcId="{CB57DF73-49CC-4961-8027-FD3BB6D2BFF1}" destId="{6B516494-3D11-46C9-B6BD-A6E9588A8D65}" srcOrd="0" destOrd="0" presId="urn:microsoft.com/office/officeart/2005/8/layout/process4"/>
    <dgm:cxn modelId="{3AD75EC7-CDA6-47D7-A784-A378733B8DB9}" type="presParOf" srcId="{FB8E0C7F-41E7-4D3A-BC4A-3C1AAC217FA6}" destId="{4D557FCC-7417-4EBD-AFCF-76720DA2F009}" srcOrd="7" destOrd="0" presId="urn:microsoft.com/office/officeart/2005/8/layout/process4"/>
    <dgm:cxn modelId="{D43E22D2-7AB1-499F-B5AD-15DC7951A4B9}" type="presParOf" srcId="{FB8E0C7F-41E7-4D3A-BC4A-3C1AAC217FA6}" destId="{A5988F9C-705B-480E-AEE9-1B4EADCC7B2D}" srcOrd="8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600" b="1" dirty="0" smtClean="0"/>
            <a:t>Ukupno rashodi i izdaci                                                                   397.470.803,04 kn</a:t>
          </a:r>
          <a:endParaRPr lang="hr-HR" sz="1600" b="1" dirty="0"/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600" b="1" dirty="0" smtClean="0"/>
            <a:t>Ukupno manjak                                                                                –10.211.460,29 kn </a:t>
          </a:r>
          <a:endParaRPr lang="hr-HR" sz="1600" b="1" dirty="0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 smtClean="0"/>
            <a:t>Prihodi i primici                                                                                                      390.396.164,73 kn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r>
            <a:rPr lang="hr-HR" sz="1400" b="1" dirty="0" smtClean="0"/>
            <a:t>Višak prihoda                                                                                                            33.624.039,02</a:t>
          </a:r>
          <a:r>
            <a:rPr lang="hr-HR" sz="1400" dirty="0" smtClean="0"/>
            <a:t> </a:t>
          </a:r>
          <a:r>
            <a:rPr lang="hr-HR" sz="1400" b="1" dirty="0" smtClean="0"/>
            <a:t>kn</a:t>
          </a:r>
          <a:endParaRPr lang="hr-HR" sz="1400" b="1" dirty="0"/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/>
      <dgm:t>
        <a:bodyPr/>
        <a:lstStyle/>
        <a:p>
          <a:pPr algn="l"/>
          <a:r>
            <a:rPr lang="hr-HR" sz="1400" b="1" dirty="0" smtClean="0"/>
            <a:t>Manjak prihoda (Ustanove u zdravstvu)                                                             36.760.861,00 kn          </a:t>
          </a:r>
          <a:endParaRPr lang="hr-HR" sz="1400" b="1" dirty="0"/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/>
      <dgm:t>
        <a:bodyPr/>
        <a:lstStyle/>
        <a:p>
          <a:pPr algn="l"/>
          <a:r>
            <a:rPr lang="hr-HR" sz="1600" b="1" dirty="0" smtClean="0"/>
            <a:t>Ostvareno                                                                                           387.259.342,75 kn</a:t>
          </a:r>
          <a:endParaRPr lang="hr-HR" sz="1600" b="1" dirty="0"/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  <dgm:t>
        <a:bodyPr/>
        <a:lstStyle/>
        <a:p>
          <a:endParaRPr lang="hr-HR"/>
        </a:p>
      </dgm:t>
    </dgm:pt>
    <dgm:pt modelId="{A26A1724-EABA-42DF-AE04-5F5C5B5537AD}" type="pres">
      <dgm:prSet presAssocID="{FAAF0AC7-97D3-4AB9-BE1B-90CD9809A5E6}" presName="parentTextBox" presStyleLbl="node1" presStyleIdx="0" presStyleCnt="6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  <dgm:t>
        <a:bodyPr/>
        <a:lstStyle/>
        <a:p>
          <a:endParaRPr lang="hr-HR"/>
        </a:p>
      </dgm:t>
    </dgm:pt>
    <dgm:pt modelId="{6607F988-2B2D-4151-886A-A5FD7D35ABEE}" type="pres">
      <dgm:prSet presAssocID="{AACF7570-A36E-451F-944C-D881E25C7796}" presName="arrowAndChildren" presStyleCnt="0"/>
      <dgm:spPr/>
      <dgm:t>
        <a:bodyPr/>
        <a:lstStyle/>
        <a:p>
          <a:endParaRPr lang="hr-HR"/>
        </a:p>
      </dgm:t>
    </dgm:pt>
    <dgm:pt modelId="{B054AC71-C63D-49AD-AFD5-BC663B4D6905}" type="pres">
      <dgm:prSet presAssocID="{AACF7570-A36E-451F-944C-D881E25C7796}" presName="parentTextArrow" presStyleLbl="node1" presStyleIdx="1" presStyleCnt="6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  <dgm:t>
        <a:bodyPr/>
        <a:lstStyle/>
        <a:p>
          <a:endParaRPr lang="hr-HR"/>
        </a:p>
      </dgm:t>
    </dgm:pt>
    <dgm:pt modelId="{AC0AAB3B-09BF-4E3E-8499-0B1F3C1403A8}" type="pres">
      <dgm:prSet presAssocID="{879848F8-0A6A-4A74-BFAD-236797ABFB51}" presName="arrowAndChildren" presStyleCnt="0"/>
      <dgm:spPr/>
      <dgm:t>
        <a:bodyPr/>
        <a:lstStyle/>
        <a:p>
          <a:endParaRPr lang="hr-HR"/>
        </a:p>
      </dgm:t>
    </dgm:pt>
    <dgm:pt modelId="{07B008A7-B86D-44B6-8308-12A46F7E0156}" type="pres">
      <dgm:prSet presAssocID="{879848F8-0A6A-4A74-BFAD-236797ABFB51}" presName="parentTextArrow" presStyleLbl="node1" presStyleIdx="2" presStyleCnt="6"/>
      <dgm:spPr/>
      <dgm:t>
        <a:bodyPr/>
        <a:lstStyle/>
        <a:p>
          <a:endParaRPr lang="hr-HR"/>
        </a:p>
      </dgm:t>
    </dgm:pt>
    <dgm:pt modelId="{6B373A4F-5A39-483D-9D69-821628B23C89}" type="pres">
      <dgm:prSet presAssocID="{55A0B1D6-6A9D-4E57-B5B1-846FA4D01927}" presName="sp" presStyleCnt="0"/>
      <dgm:spPr/>
      <dgm:t>
        <a:bodyPr/>
        <a:lstStyle/>
        <a:p>
          <a:endParaRPr lang="hr-HR"/>
        </a:p>
      </dgm:t>
    </dgm:pt>
    <dgm:pt modelId="{79BB1A5C-3D07-4C3A-941D-7A6D446D1D39}" type="pres">
      <dgm:prSet presAssocID="{BC5CFAAF-2E7F-4756-8C9B-2BB8D7708613}" presName="arrowAndChildren" presStyleCnt="0"/>
      <dgm:spPr/>
      <dgm:t>
        <a:bodyPr/>
        <a:lstStyle/>
        <a:p>
          <a:endParaRPr lang="hr-HR"/>
        </a:p>
      </dgm:t>
    </dgm:pt>
    <dgm:pt modelId="{721AC54A-8781-4449-8781-82BC28D58D38}" type="pres">
      <dgm:prSet presAssocID="{BC5CFAAF-2E7F-4756-8C9B-2BB8D7708613}" presName="parentTextArrow" presStyleLbl="node1" presStyleIdx="3" presStyleCnt="6"/>
      <dgm:spPr/>
      <dgm:t>
        <a:bodyPr/>
        <a:lstStyle/>
        <a:p>
          <a:endParaRPr lang="hr-HR"/>
        </a:p>
      </dgm:t>
    </dgm:pt>
    <dgm:pt modelId="{D4F4ACCE-3134-4CC2-B6D4-67DE0BFA898F}" type="pres">
      <dgm:prSet presAssocID="{4C23DE54-F40B-4185-8A59-0F8E8FB240AB}" presName="sp" presStyleCnt="0"/>
      <dgm:spPr/>
      <dgm:t>
        <a:bodyPr/>
        <a:lstStyle/>
        <a:p>
          <a:endParaRPr lang="hr-HR"/>
        </a:p>
      </dgm:t>
    </dgm:pt>
    <dgm:pt modelId="{CB57DF73-49CC-4961-8027-FD3BB6D2BFF1}" type="pres">
      <dgm:prSet presAssocID="{E6A0DDE6-92B7-454E-83A9-44BC4087B1B3}" presName="arrowAndChildren" presStyleCnt="0"/>
      <dgm:spPr/>
      <dgm:t>
        <a:bodyPr/>
        <a:lstStyle/>
        <a:p>
          <a:endParaRPr lang="hr-HR"/>
        </a:p>
      </dgm:t>
    </dgm:pt>
    <dgm:pt modelId="{6B516494-3D11-46C9-B6BD-A6E9588A8D65}" type="pres">
      <dgm:prSet presAssocID="{E6A0DDE6-92B7-454E-83A9-44BC4087B1B3}" presName="parentTextArrow" presStyleLbl="node1" presStyleIdx="4" presStyleCnt="6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  <dgm:t>
        <a:bodyPr/>
        <a:lstStyle/>
        <a:p>
          <a:endParaRPr lang="hr-HR"/>
        </a:p>
      </dgm:t>
    </dgm:pt>
    <dgm:pt modelId="{A5988F9C-705B-480E-AEE9-1B4EADCC7B2D}" type="pres">
      <dgm:prSet presAssocID="{2460F13D-6841-40E9-9F7F-2743CC61407A}" presName="arrowAndChildren" presStyleCnt="0"/>
      <dgm:spPr/>
      <dgm:t>
        <a:bodyPr/>
        <a:lstStyle/>
        <a:p>
          <a:endParaRPr lang="hr-HR"/>
        </a:p>
      </dgm:t>
    </dgm:pt>
    <dgm:pt modelId="{034DFE96-C7D7-49CB-BA35-3484CA918C15}" type="pres">
      <dgm:prSet presAssocID="{2460F13D-6841-40E9-9F7F-2743CC61407A}" presName="parentTextArrow" presStyleLbl="node1" presStyleIdx="5" presStyleCnt="6" custLinFactNeighborY="-43809"/>
      <dgm:spPr/>
      <dgm:t>
        <a:bodyPr/>
        <a:lstStyle/>
        <a:p>
          <a:endParaRPr lang="hr-HR"/>
        </a:p>
      </dgm:t>
    </dgm:pt>
  </dgm:ptLst>
  <dgm:cxnLst>
    <dgm:cxn modelId="{0EAACAB5-16C3-499F-ADF6-D345C8DD2EE3}" srcId="{3D3E9FBC-FA62-4DD8-A4E9-0540C36874AF}" destId="{BC5CFAAF-2E7F-4756-8C9B-2BB8D7708613}" srcOrd="2" destOrd="0" parTransId="{8D7AFB19-4D3A-4CDA-8902-BB9A7824C268}" sibTransId="{55A0B1D6-6A9D-4E57-B5B1-846FA4D01927}"/>
    <dgm:cxn modelId="{E6A55E54-1D89-42EE-8C16-D4B1CE112469}" type="presOf" srcId="{879848F8-0A6A-4A74-BFAD-236797ABFB51}" destId="{07B008A7-B86D-44B6-8308-12A46F7E0156}" srcOrd="0" destOrd="0" presId="urn:microsoft.com/office/officeart/2005/8/layout/process4"/>
    <dgm:cxn modelId="{9163DC34-797A-405E-9D8E-41281D81A2DB}" srcId="{3D3E9FBC-FA62-4DD8-A4E9-0540C36874AF}" destId="{879848F8-0A6A-4A74-BFAD-236797ABFB51}" srcOrd="3" destOrd="0" parTransId="{F74ACBD0-CF20-4573-BBF7-FCAD724FDA3F}" sibTransId="{3AD11DD6-C71D-4161-8CBD-E0BD70BC73EF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2E3676C6-E5F6-4CD3-AF09-45E90D231263}" type="presOf" srcId="{E6A0DDE6-92B7-454E-83A9-44BC4087B1B3}" destId="{6B516494-3D11-46C9-B6BD-A6E9588A8D65}" srcOrd="0" destOrd="0" presId="urn:microsoft.com/office/officeart/2005/8/layout/process4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4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5" destOrd="0" parTransId="{55692CB6-1FDF-4901-8ECF-BECF9FC67258}" sibTransId="{105F0615-B0F8-4647-908D-C22FD50C68BD}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7E4EB219-E30C-433C-9139-CEFFE33912A9}" type="presParOf" srcId="{FB8E0C7F-41E7-4D3A-BC4A-3C1AAC217FA6}" destId="{D3143838-F1F8-4488-B4A2-E48FB853834B}" srcOrd="3" destOrd="0" presId="urn:microsoft.com/office/officeart/2005/8/layout/process4"/>
    <dgm:cxn modelId="{565E2501-631A-4665-89BB-422369864E69}" type="presParOf" srcId="{FB8E0C7F-41E7-4D3A-BC4A-3C1AAC217FA6}" destId="{AC0AAB3B-09BF-4E3E-8499-0B1F3C1403A8}" srcOrd="4" destOrd="0" presId="urn:microsoft.com/office/officeart/2005/8/layout/process4"/>
    <dgm:cxn modelId="{8A375787-864A-4A68-9B47-534D73ADE94C}" type="presParOf" srcId="{AC0AAB3B-09BF-4E3E-8499-0B1F3C1403A8}" destId="{07B008A7-B86D-44B6-8308-12A46F7E0156}" srcOrd="0" destOrd="0" presId="urn:microsoft.com/office/officeart/2005/8/layout/process4"/>
    <dgm:cxn modelId="{88ECE0F0-2129-421E-BE63-E837C5EBAA6D}" type="presParOf" srcId="{FB8E0C7F-41E7-4D3A-BC4A-3C1AAC217FA6}" destId="{6B373A4F-5A39-483D-9D69-821628B23C89}" srcOrd="5" destOrd="0" presId="urn:microsoft.com/office/officeart/2005/8/layout/process4"/>
    <dgm:cxn modelId="{A16C8355-ADE1-4ED1-8956-B89BB43263F4}" type="presParOf" srcId="{FB8E0C7F-41E7-4D3A-BC4A-3C1AAC217FA6}" destId="{79BB1A5C-3D07-4C3A-941D-7A6D446D1D39}" srcOrd="6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30C5C8F2-0140-49E2-B63B-F401A871A02F}" type="presParOf" srcId="{FB8E0C7F-41E7-4D3A-BC4A-3C1AAC217FA6}" destId="{D4F4ACCE-3134-4CC2-B6D4-67DE0BFA898F}" srcOrd="7" destOrd="0" presId="urn:microsoft.com/office/officeart/2005/8/layout/process4"/>
    <dgm:cxn modelId="{C1DA2DEE-8C2F-4845-AD4E-5554DAC740EB}" type="presParOf" srcId="{FB8E0C7F-41E7-4D3A-BC4A-3C1AAC217FA6}" destId="{CB57DF73-49CC-4961-8027-FD3BB6D2BFF1}" srcOrd="8" destOrd="0" presId="urn:microsoft.com/office/officeart/2005/8/layout/process4"/>
    <dgm:cxn modelId="{D8424A0A-9B86-4B6C-8E9C-8A44FB4FB7B9}" type="presParOf" srcId="{CB57DF73-49CC-4961-8027-FD3BB6D2BFF1}" destId="{6B516494-3D11-46C9-B6BD-A6E9588A8D65}" srcOrd="0" destOrd="0" presId="urn:microsoft.com/office/officeart/2005/8/layout/process4"/>
    <dgm:cxn modelId="{6B029A48-8122-4A0E-8631-4A557E875432}" type="presParOf" srcId="{FB8E0C7F-41E7-4D3A-BC4A-3C1AAC217FA6}" destId="{4D557FCC-7417-4EBD-AFCF-76720DA2F009}" srcOrd="9" destOrd="0" presId="urn:microsoft.com/office/officeart/2005/8/layout/process4"/>
    <dgm:cxn modelId="{6658D17C-63E9-4792-A01C-C01F784E737E}" type="presParOf" srcId="{FB8E0C7F-41E7-4D3A-BC4A-3C1AAC217FA6}" destId="{A5988F9C-705B-480E-AEE9-1B4EADCC7B2D}" srcOrd="10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3881"/>
          <a:ext cx="6984776" cy="619136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Ukupno višak                                                                                      18.483.399,00 kn </a:t>
          </a:r>
          <a:endParaRPr lang="hr-HR" sz="1600" b="1" kern="1200" dirty="0"/>
        </a:p>
      </dsp:txBody>
      <dsp:txXfrm>
        <a:off x="0" y="3773881"/>
        <a:ext cx="6984776" cy="619136"/>
      </dsp:txXfrm>
    </dsp:sp>
    <dsp:sp modelId="{B054AC71-C63D-49AD-AFD5-BC663B4D6905}">
      <dsp:nvSpPr>
        <dsp:cNvPr id="0" name=""/>
        <dsp:cNvSpPr/>
      </dsp:nvSpPr>
      <dsp:spPr>
        <a:xfrm rot="10800000">
          <a:off x="0" y="2830936"/>
          <a:ext cx="6984776" cy="952232"/>
        </a:xfrm>
        <a:prstGeom prst="upArrowCallout">
          <a:avLst/>
        </a:prstGeom>
        <a:gradFill rotWithShape="0">
          <a:gsLst>
            <a:gs pos="0">
              <a:schemeClr val="accent3">
                <a:shade val="80000"/>
                <a:hueOff val="54727"/>
                <a:satOff val="-358"/>
                <a:lumOff val="6139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54727"/>
                <a:satOff val="-358"/>
                <a:lumOff val="6139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54727"/>
                <a:satOff val="-358"/>
                <a:lumOff val="613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Ukupno rashodi i izdaci                                                                     90.474.958,83 kn</a:t>
          </a:r>
          <a:endParaRPr lang="hr-HR" sz="1600" b="1" kern="1200" dirty="0"/>
        </a:p>
      </dsp:txBody>
      <dsp:txXfrm rot="10800000">
        <a:off x="0" y="2830936"/>
        <a:ext cx="6984776" cy="618732"/>
      </dsp:txXfrm>
    </dsp:sp>
    <dsp:sp modelId="{07B008A7-B86D-44B6-8308-12A46F7E0156}">
      <dsp:nvSpPr>
        <dsp:cNvPr id="0" name=""/>
        <dsp:cNvSpPr/>
      </dsp:nvSpPr>
      <dsp:spPr>
        <a:xfrm rot="10800000">
          <a:off x="0" y="1887991"/>
          <a:ext cx="6984776" cy="952232"/>
        </a:xfrm>
        <a:prstGeom prst="upArrowCallout">
          <a:avLst/>
        </a:prstGeom>
        <a:gradFill rotWithShape="0">
          <a:gsLst>
            <a:gs pos="0">
              <a:schemeClr val="accent3">
                <a:shade val="80000"/>
                <a:hueOff val="109454"/>
                <a:satOff val="-716"/>
                <a:lumOff val="12277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109454"/>
                <a:satOff val="-716"/>
                <a:lumOff val="12277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109454"/>
                <a:satOff val="-716"/>
                <a:lumOff val="122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Ostvareno                                                                                           108.958.357,83 kn</a:t>
          </a:r>
          <a:endParaRPr lang="hr-HR" sz="1600" b="1" kern="1200" dirty="0"/>
        </a:p>
      </dsp:txBody>
      <dsp:txXfrm rot="10800000">
        <a:off x="0" y="1887991"/>
        <a:ext cx="6984776" cy="618732"/>
      </dsp:txXfrm>
    </dsp:sp>
    <dsp:sp modelId="{6B516494-3D11-46C9-B6BD-A6E9588A8D65}">
      <dsp:nvSpPr>
        <dsp:cNvPr id="0" name=""/>
        <dsp:cNvSpPr/>
      </dsp:nvSpPr>
      <dsp:spPr>
        <a:xfrm rot="10800000">
          <a:off x="0" y="945046"/>
          <a:ext cx="6984776" cy="952232"/>
        </a:xfrm>
        <a:prstGeom prst="upArrowCallout">
          <a:avLst/>
        </a:prstGeom>
        <a:gradFill rotWithShape="0">
          <a:gsLst>
            <a:gs pos="0">
              <a:schemeClr val="accent3">
                <a:shade val="80000"/>
                <a:hueOff val="164180"/>
                <a:satOff val="-1073"/>
                <a:lumOff val="18416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164180"/>
                <a:satOff val="-1073"/>
                <a:lumOff val="18416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164180"/>
                <a:satOff val="-1073"/>
                <a:lumOff val="1841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Višak prihoda iz 2018. godine                                                                                 8.190.469,76</a:t>
          </a:r>
          <a:r>
            <a:rPr lang="hr-HR" sz="1400" kern="1200" dirty="0" smtClean="0"/>
            <a:t> </a:t>
          </a:r>
          <a:r>
            <a:rPr lang="hr-HR" sz="1400" b="1" kern="1200" dirty="0" smtClean="0"/>
            <a:t>kn</a:t>
          </a:r>
          <a:endParaRPr lang="hr-HR" sz="1400" b="1" kern="1200" dirty="0"/>
        </a:p>
      </dsp:txBody>
      <dsp:txXfrm rot="10800000">
        <a:off x="0" y="945046"/>
        <a:ext cx="6984776" cy="618732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952232"/>
        </a:xfrm>
        <a:prstGeom prst="upArrowCallout">
          <a:avLst/>
        </a:prstGeom>
        <a:gradFill rotWithShape="0">
          <a:gsLst>
            <a:gs pos="0">
              <a:schemeClr val="accent3">
                <a:shade val="80000"/>
                <a:hueOff val="218907"/>
                <a:satOff val="-1431"/>
                <a:lumOff val="24554"/>
                <a:alphaOff val="0"/>
                <a:tint val="50000"/>
                <a:satMod val="300000"/>
              </a:schemeClr>
            </a:gs>
            <a:gs pos="35000">
              <a:schemeClr val="accent3">
                <a:shade val="80000"/>
                <a:hueOff val="218907"/>
                <a:satOff val="-1431"/>
                <a:lumOff val="24554"/>
                <a:alphaOff val="0"/>
                <a:tint val="37000"/>
                <a:satMod val="300000"/>
              </a:schemeClr>
            </a:gs>
            <a:gs pos="100000">
              <a:schemeClr val="accent3">
                <a:shade val="80000"/>
                <a:hueOff val="218907"/>
                <a:satOff val="-1431"/>
                <a:lumOff val="2455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i primici                                                                                                      100.767.888,07 kn</a:t>
          </a:r>
        </a:p>
      </dsp:txBody>
      <dsp:txXfrm rot="10800000">
        <a:off x="0" y="0"/>
        <a:ext cx="6984776" cy="6187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883352"/>
          <a:ext cx="6984776" cy="5096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Ukupno manjak                                                                                –10.211.460,29 kn </a:t>
          </a:r>
          <a:endParaRPr lang="hr-HR" sz="1600" b="1" kern="1200" dirty="0"/>
        </a:p>
      </dsp:txBody>
      <dsp:txXfrm>
        <a:off x="0" y="3883352"/>
        <a:ext cx="6984776" cy="509687"/>
      </dsp:txXfrm>
    </dsp:sp>
    <dsp:sp modelId="{B054AC71-C63D-49AD-AFD5-BC663B4D6905}">
      <dsp:nvSpPr>
        <dsp:cNvPr id="0" name=""/>
        <dsp:cNvSpPr/>
      </dsp:nvSpPr>
      <dsp:spPr>
        <a:xfrm rot="10800000">
          <a:off x="0" y="3107097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936304"/>
                <a:satOff val="-1168"/>
                <a:lumOff val="275"/>
                <a:alphaOff val="0"/>
                <a:tint val="50000"/>
                <a:satMod val="300000"/>
              </a:schemeClr>
            </a:gs>
            <a:gs pos="35000">
              <a:schemeClr val="accent2">
                <a:hueOff val="936304"/>
                <a:satOff val="-1168"/>
                <a:lumOff val="275"/>
                <a:alphaOff val="0"/>
                <a:tint val="37000"/>
                <a:satMod val="300000"/>
              </a:schemeClr>
            </a:gs>
            <a:gs pos="100000">
              <a:schemeClr val="accent2">
                <a:hueOff val="936304"/>
                <a:satOff val="-1168"/>
                <a:lumOff val="27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Ukupno rashodi i izdaci                                                                   397.470.803,04 kn</a:t>
          </a:r>
          <a:endParaRPr lang="hr-HR" sz="1600" b="1" kern="1200" dirty="0"/>
        </a:p>
      </dsp:txBody>
      <dsp:txXfrm rot="10800000">
        <a:off x="0" y="3107097"/>
        <a:ext cx="6984776" cy="509354"/>
      </dsp:txXfrm>
    </dsp:sp>
    <dsp:sp modelId="{07B008A7-B86D-44B6-8308-12A46F7E0156}">
      <dsp:nvSpPr>
        <dsp:cNvPr id="0" name=""/>
        <dsp:cNvSpPr/>
      </dsp:nvSpPr>
      <dsp:spPr>
        <a:xfrm rot="10800000">
          <a:off x="0" y="2330842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1872608"/>
                <a:satOff val="-2336"/>
                <a:lumOff val="549"/>
                <a:alphaOff val="0"/>
                <a:tint val="50000"/>
                <a:satMod val="300000"/>
              </a:schemeClr>
            </a:gs>
            <a:gs pos="35000">
              <a:schemeClr val="accent2">
                <a:hueOff val="1872608"/>
                <a:satOff val="-2336"/>
                <a:lumOff val="549"/>
                <a:alphaOff val="0"/>
                <a:tint val="37000"/>
                <a:satMod val="300000"/>
              </a:schemeClr>
            </a:gs>
            <a:gs pos="100000">
              <a:schemeClr val="accent2">
                <a:hueOff val="1872608"/>
                <a:satOff val="-2336"/>
                <a:lumOff val="54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Ostvareno                                                                                           387.259.342,75 kn</a:t>
          </a:r>
          <a:endParaRPr lang="hr-HR" sz="1600" b="1" kern="1200" dirty="0"/>
        </a:p>
      </dsp:txBody>
      <dsp:txXfrm rot="10800000">
        <a:off x="0" y="2330842"/>
        <a:ext cx="6984776" cy="509354"/>
      </dsp:txXfrm>
    </dsp:sp>
    <dsp:sp modelId="{721AC54A-8781-4449-8781-82BC28D58D38}">
      <dsp:nvSpPr>
        <dsp:cNvPr id="0" name=""/>
        <dsp:cNvSpPr/>
      </dsp:nvSpPr>
      <dsp:spPr>
        <a:xfrm rot="10800000">
          <a:off x="0" y="1554588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2808911"/>
                <a:satOff val="-3503"/>
                <a:lumOff val="824"/>
                <a:alphaOff val="0"/>
                <a:tint val="50000"/>
                <a:satMod val="300000"/>
              </a:schemeClr>
            </a:gs>
            <a:gs pos="35000">
              <a:schemeClr val="accent2">
                <a:hueOff val="2808911"/>
                <a:satOff val="-3503"/>
                <a:lumOff val="824"/>
                <a:alphaOff val="0"/>
                <a:tint val="37000"/>
                <a:satMod val="300000"/>
              </a:schemeClr>
            </a:gs>
            <a:gs pos="100000">
              <a:schemeClr val="accent2">
                <a:hueOff val="2808911"/>
                <a:satOff val="-3503"/>
                <a:lumOff val="82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Manjak prihoda (Ustanove u zdravstvu)                                                             36.760.861,00 kn          </a:t>
          </a:r>
          <a:endParaRPr lang="hr-HR" sz="1400" b="1" kern="1200" dirty="0"/>
        </a:p>
      </dsp:txBody>
      <dsp:txXfrm rot="10800000">
        <a:off x="0" y="1554588"/>
        <a:ext cx="6984776" cy="509354"/>
      </dsp:txXfrm>
    </dsp:sp>
    <dsp:sp modelId="{6B516494-3D11-46C9-B6BD-A6E9588A8D65}">
      <dsp:nvSpPr>
        <dsp:cNvPr id="0" name=""/>
        <dsp:cNvSpPr/>
      </dsp:nvSpPr>
      <dsp:spPr>
        <a:xfrm rot="10800000">
          <a:off x="0" y="778333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3745215"/>
                <a:satOff val="-4671"/>
                <a:lumOff val="1098"/>
                <a:alphaOff val="0"/>
                <a:tint val="50000"/>
                <a:satMod val="300000"/>
              </a:schemeClr>
            </a:gs>
            <a:gs pos="35000">
              <a:schemeClr val="accent2">
                <a:hueOff val="3745215"/>
                <a:satOff val="-4671"/>
                <a:lumOff val="1098"/>
                <a:alphaOff val="0"/>
                <a:tint val="37000"/>
                <a:satMod val="300000"/>
              </a:schemeClr>
            </a:gs>
            <a:gs pos="100000">
              <a:schemeClr val="accent2">
                <a:hueOff val="3745215"/>
                <a:satOff val="-4671"/>
                <a:lumOff val="109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Višak prihoda                                                                                                            33.624.039,02</a:t>
          </a:r>
          <a:r>
            <a:rPr lang="hr-HR" sz="1400" kern="1200" dirty="0" smtClean="0"/>
            <a:t> </a:t>
          </a:r>
          <a:r>
            <a:rPr lang="hr-HR" sz="1400" b="1" kern="1200" dirty="0" smtClean="0"/>
            <a:t>kn</a:t>
          </a:r>
          <a:endParaRPr lang="hr-HR" sz="1400" b="1" kern="1200" dirty="0"/>
        </a:p>
      </dsp:txBody>
      <dsp:txXfrm rot="10800000">
        <a:off x="0" y="778333"/>
        <a:ext cx="6984776" cy="509354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i primici                                                                                                      390.396.164,73 kn</a:t>
          </a:r>
        </a:p>
      </dsp:txBody>
      <dsp:txXfrm rot="10800000">
        <a:off x="0" y="0"/>
        <a:ext cx="6984776" cy="509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0.50459</cdr:x>
      <cdr:y>0.05234</cdr:y>
    </cdr:from>
    <cdr:to>
      <cdr:x>0.66852</cdr:x>
      <cdr:y>0.13745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216426" y="177126"/>
          <a:ext cx="720060" cy="288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6,87</a:t>
          </a:r>
          <a:r>
            <a:rPr lang="hr-HR" sz="1100" b="1" dirty="0" smtClean="0"/>
            <a:t>%</a:t>
          </a:r>
          <a:endParaRPr lang="hr-HR" sz="11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23.09.2019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2800" b="1" dirty="0" smtClean="0">
                <a:solidFill>
                  <a:srgbClr val="121284"/>
                </a:solidFill>
              </a:rPr>
              <a:t>POLU</a:t>
            </a:r>
            <a:r>
              <a:rPr lang="hr-HR" sz="3100" b="1" dirty="0" smtClean="0">
                <a:solidFill>
                  <a:srgbClr val="121284"/>
                </a:solidFill>
              </a:rPr>
              <a:t>GODIŠNJI IZVJEŠTAJ O IZVRŠENJU PRORAČUNA ZADARSKE ŽUPANIJE ZA 2019.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 smtClean="0"/>
              <a:t>Nacrt prijedloga Polugodišnjeg izvještaja o izvršenju proračuna Zadarske županije za 2019. godinu razmatran je na 18. sjednici Kolegija župana Zadarske županije 05. rujna 2019. godine.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rujan 2019.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6641534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/>
              <a:t>Polugodišnji izvještaj o izvršenju proračuna                  </a:t>
            </a:r>
          </a:p>
          <a:p>
            <a:pPr algn="ctr"/>
            <a:r>
              <a:rPr lang="hr-HR" b="1" dirty="0" smtClean="0"/>
              <a:t> Zadarske županije za 2019. godinu </a:t>
            </a:r>
            <a:r>
              <a:rPr lang="hr-HR" b="1" i="1" dirty="0" smtClean="0">
                <a:solidFill>
                  <a:srgbClr val="FF0000"/>
                </a:solidFill>
              </a:rPr>
              <a:t>(bez proračunskih korisnika)</a:t>
            </a:r>
            <a:endParaRPr lang="hr-HR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/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>
                <a:solidFill>
                  <a:prstClr val="white"/>
                </a:solidFill>
              </a:rPr>
              <a:t>Polugodišnji izvještaj o izvršenju </a:t>
            </a:r>
            <a:r>
              <a:rPr lang="hr-HR" b="1" i="1" dirty="0" smtClean="0">
                <a:solidFill>
                  <a:srgbClr val="FF0000"/>
                </a:solidFill>
              </a:rPr>
              <a:t>konsolidiranog</a:t>
            </a:r>
            <a:r>
              <a:rPr lang="hr-HR" b="1" dirty="0" smtClean="0">
                <a:solidFill>
                  <a:prstClr val="white"/>
                </a:solidFill>
              </a:rPr>
              <a:t> proračuna                  </a:t>
            </a:r>
          </a:p>
          <a:p>
            <a:pPr algn="ctr"/>
            <a:r>
              <a:rPr lang="hr-HR" b="1" dirty="0" smtClean="0">
                <a:solidFill>
                  <a:prstClr val="white"/>
                </a:solidFill>
              </a:rPr>
              <a:t> Zadarske županije za 2019. godinu </a:t>
            </a:r>
            <a:r>
              <a:rPr lang="hr-HR" b="1" i="1" dirty="0" smtClean="0">
                <a:solidFill>
                  <a:srgbClr val="FF0000"/>
                </a:solidFill>
              </a:rPr>
              <a:t>(sa 64 proračunska korisnika)</a:t>
            </a:r>
            <a:endParaRPr lang="hr-H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razdoblje I.-VI. 2019. godine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708825" y="2653317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I.-VI. 2019.g.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-72008" y="2068542"/>
            <a:ext cx="5149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 razdoblje I.-VI. 2019.g.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738248"/>
              </p:ext>
            </p:extLst>
          </p:nvPr>
        </p:nvGraphicFramePr>
        <p:xfrm>
          <a:off x="72000" y="2484889"/>
          <a:ext cx="4572008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/>
                <a:gridCol w="963010"/>
                <a:gridCol w="1160726"/>
                <a:gridCol w="432048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2019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961.149.658,74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390.151.071,47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40,59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87.943.880,00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47.311.884,35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53,80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239.246.474,10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58.456.382,18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24,43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13.375.075,00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5.034.224,47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46.740.428,56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35.057.398,38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75,00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62.174.911,43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16.589.213,69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26,68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509.556.389,65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226.189.222,34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44,39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2.112.500,00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1.512.746,06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71,61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31.529.777,12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245.093,26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0,78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23.000.000,00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1.015.679.435,86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390.396.164,73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39,33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2.320.564,14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-3.136.821,98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1.018.000.000,00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387.259.342,75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38,04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0773143"/>
              </p:ext>
            </p:extLst>
          </p:nvPr>
        </p:nvGraphicFramePr>
        <p:xfrm>
          <a:off x="4701349" y="3185592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17367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primitaka od financijske imovine i zaduživanja.</a:t>
            </a:r>
            <a:endParaRPr lang="hr-H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razdoblje I.-VI. 2019. godine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8067" y="1940715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I.-VI. 2019.g.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-31233" y="2329119"/>
            <a:ext cx="493305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 razdoblje I.-VI. 2019.g.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2420470"/>
              </p:ext>
            </p:extLst>
          </p:nvPr>
        </p:nvGraphicFramePr>
        <p:xfrm>
          <a:off x="4571999" y="2492896"/>
          <a:ext cx="4536679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600096"/>
              </p:ext>
            </p:extLst>
          </p:nvPr>
        </p:nvGraphicFramePr>
        <p:xfrm>
          <a:off x="36504" y="2636912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/>
                <a:gridCol w="964018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2019.g.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804.621.881,48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370.165.295,18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386.344.928,12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197.331.135,82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51,08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345.185.102,23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154.298.502,71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44,70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801.318,00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2.208.114,41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275,56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3.477.000,00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635.473,44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18,28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30.300.366,78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2.694.648,59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8,89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18.805.031,75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6.796.672,79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36,14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19.708.134,60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6.200.747,42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31,46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212.988.118,52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26.200.182,32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12,30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1.105.325,54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307,03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1.018.000.000,00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397.470.803,04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39,04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944" y="785689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620888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Jadera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395536" y="44371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Prikaz prihoda i primitaka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5782112"/>
              </p:ext>
            </p:extLst>
          </p:nvPr>
        </p:nvGraphicFramePr>
        <p:xfrm>
          <a:off x="179513" y="1844824"/>
          <a:ext cx="4824535" cy="41943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47.311.884</a:t>
                      </a:r>
                      <a:endParaRPr lang="hr-HR" sz="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47.311.884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45.006.423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13.449.959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58.456.382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5.008.066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26.158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5.034.224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3.145.868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31.911.077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35.056.945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22.441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16.566.773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16.589.214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226.189.222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226.189.222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97.882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1.415.317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1.513.199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175.323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69.770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245.093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  PRIMLJENI POVRATI GLAVNICA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DANIH ZAJMOVA I DEPOZITA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100.767.888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289.628.276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390.396.164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8.190.470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-11.327.292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-3.136.822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108.958.358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278.300.985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387.259.342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25,8%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74,2%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3238842"/>
              </p:ext>
            </p:extLst>
          </p:nvPr>
        </p:nvGraphicFramePr>
        <p:xfrm>
          <a:off x="5220072" y="1771655"/>
          <a:ext cx="4392488" cy="4969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490356" y="1210742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razdoblje I.-VI. 2019.g.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3.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 za razdoblje I.-VI. 2019.g.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Prikaz rashoda i izdataka Zadarske županije i proračunskih korisnika</a:t>
            </a:r>
            <a:endParaRPr lang="hr-HR" sz="2400" b="1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6491560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razdoblje I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.-VI. 2019.g.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4.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 za razdoblje I.-VI. 2019.g.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0559288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/>
                <a:gridCol w="908159"/>
                <a:gridCol w="950076"/>
                <a:gridCol w="950076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19.583.059,23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177.748.076,59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197.331.135,82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39.155.475,84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115.143.026,87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154.298.502,71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136.768,03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2.071.346,38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2.208.114,41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635.473,44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635.473,44</a:t>
                      </a:r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1.308.018,07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1.386.630,52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2.694.648,59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6.682.253,79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114.419,00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6.796.672,79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6.021.251,26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179.496,16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6.200.747,42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46.032,00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46.032,00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13.910.848,26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6.981.533,44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20.892.381,70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2.696.181,37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2.565.587,25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5.261.768,62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345.629,54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759.696,00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1.105.325,54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90,474,958,83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306.994.847,97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397.470.803,04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22,76%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77,24%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8034324"/>
              </p:ext>
            </p:extLst>
          </p:nvPr>
        </p:nvGraphicFramePr>
        <p:xfrm>
          <a:off x="31020" y="1293511"/>
          <a:ext cx="4540980" cy="379167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00713"/>
                <a:gridCol w="1745420"/>
                <a:gridCol w="1009106"/>
                <a:gridCol w="904594"/>
                <a:gridCol w="681147"/>
              </a:tblGrid>
              <a:tr h="3105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2019.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127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2.891.970,00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796.332,64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27,54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6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21.182.232,23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10.648.264,90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50,27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5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147.496.829,79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50.475.958,52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34,22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2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688.974.916,05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304.572.660,91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44,21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15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15.086.298,70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3.607.916,53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23,92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7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9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82.432.007,64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10.520.205,45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12,76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38.568.650,59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13.792.402,92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35,76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49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7.040.000,00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184.915,80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2,63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8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5.800.000,00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2.313.436,97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39,89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99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i="0" u="none" strike="noStrike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upr.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8.527.095,00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558.708,40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6,55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1.018.000.000,00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397.470.803,04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39,04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-33489" y="13035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1149847370"/>
              </p:ext>
            </p:extLst>
          </p:nvPr>
        </p:nvGraphicFramePr>
        <p:xfrm>
          <a:off x="4751513" y="1311955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(bez izdataka)</a:t>
            </a:r>
            <a:endParaRPr kumimoji="0" lang="hr-HR" sz="7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317649712"/>
              </p:ext>
            </p:extLst>
          </p:nvPr>
        </p:nvGraphicFramePr>
        <p:xfrm>
          <a:off x="4731858" y="1916832"/>
          <a:ext cx="439248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306795"/>
              </p:ext>
            </p:extLst>
          </p:nvPr>
        </p:nvGraphicFramePr>
        <p:xfrm>
          <a:off x="323528" y="1916832"/>
          <a:ext cx="4104456" cy="3024336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92529"/>
                <a:gridCol w="1044771"/>
                <a:gridCol w="1044771"/>
                <a:gridCol w="522385"/>
              </a:tblGrid>
              <a:tr h="320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2019.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38.775.697,23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14.371.281,67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37,06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860.000,00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280.000,00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32,56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44.772.725,00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13.017.884,84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29,08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9.636.048,70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1.747.149,20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18,13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97.365.694,45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16.363.551,11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16,81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655.833.925,78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289.835.491,32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44,19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18.260.016,80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7.071.551,06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38,73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122.179.545,77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41.056.834,52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33,60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29.926.346,27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12.621.733,78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42,18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1.017.610.000,00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396.365.477,50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38,95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07504" y="299596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po nositeljima projekata proračunskih korisnika Zadarske županije za razdoblje I.-VI. 2019. godine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2" name="Tablic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13349"/>
              </p:ext>
            </p:extLst>
          </p:nvPr>
        </p:nvGraphicFramePr>
        <p:xfrm>
          <a:off x="457200" y="1340777"/>
          <a:ext cx="8229600" cy="4824526"/>
        </p:xfrm>
        <a:graphic>
          <a:graphicData uri="http://schemas.openxmlformats.org/drawingml/2006/table">
            <a:tbl>
              <a:tblPr firstRow="1" firstCol="1" bandRow="1"/>
              <a:tblGrid>
                <a:gridCol w="2057400"/>
                <a:gridCol w="2057400"/>
                <a:gridCol w="2057400"/>
                <a:gridCol w="2057400"/>
              </a:tblGrid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OSTVARENO I-VI.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Skills+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272.031,31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107.636,70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Blue Smart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6.760,25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Count me in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30.707,93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Alternet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InvestInFish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56.162,50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E-Citijens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92.462,50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Geco 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163.000,00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Royal Youth Mobility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2.214,44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Apprenticeship HUBS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1.055.101,01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749.656,31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1.202.420,33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Plavo-zeleni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48.500,00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kreativne industrije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5.153.782,72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136.092,55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Networld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177.508,54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197.208,04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Innoxenia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18.600,08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Rosie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109.371,19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za edukaciju i razvoj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232.056,00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Stronger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179.894,61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39.498,29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6.055.805,69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236.706,33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NATURA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Crew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Bird watching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124.051,80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NATURA JADERA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356.051,80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323528" y="184666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</a:t>
            </a:r>
            <a:r>
              <a:rPr lang="hr-HR" sz="1600" b="1" dirty="0" smtClean="0"/>
              <a:t>razdoblje I</a:t>
            </a:r>
            <a:r>
              <a:rPr lang="hr-HR" sz="1600" b="1" dirty="0"/>
              <a:t>.-VI. 2019.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078092"/>
              </p:ext>
            </p:extLst>
          </p:nvPr>
        </p:nvGraphicFramePr>
        <p:xfrm>
          <a:off x="457200" y="1235606"/>
          <a:ext cx="8229600" cy="5001700"/>
        </p:xfrm>
        <a:graphic>
          <a:graphicData uri="http://schemas.openxmlformats.org/drawingml/2006/table">
            <a:tbl>
              <a:tblPr firstRow="1" firstCol="1" bandRow="1"/>
              <a:tblGrid>
                <a:gridCol w="2057400"/>
                <a:gridCol w="2057400"/>
                <a:gridCol w="2057400"/>
                <a:gridCol w="2057400"/>
              </a:tblGrid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OSTVARENO I-VI.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Zero Waste Blue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147.486,78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SOS-Surađuj i ostvaruj sebe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1.290.053,47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88.515,62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Urban Green Belts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386.335,80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Učinkovito upravljanje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28.440,00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148.042,82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Cowork MED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8.041,00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Mobilitas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871.786,60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81.224,09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Chestnut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605.918,53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Irene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7.129.595,13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Ruins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182.500,10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157.315,56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Smart Commuting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264.791,80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61.272,26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Bastini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12.139,54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92.543,00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Adriatic Canyoning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414.487,45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116.620,15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Code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467.724,56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197.072,43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Smile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333.519,48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16.943,69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Adrion 5 Senses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328.328,07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Pepsea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1.948.575,03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Made in Land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Hives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Foster child rights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Gaging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 Nova za vas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InZadar2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Nova znanja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 NOVA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14.419.723,34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959.549,62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81598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2019.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743665"/>
              </p:ext>
            </p:extLst>
          </p:nvPr>
        </p:nvGraphicFramePr>
        <p:xfrm>
          <a:off x="755576" y="1118960"/>
          <a:ext cx="7488832" cy="5311400"/>
        </p:xfrm>
        <a:graphic>
          <a:graphicData uri="http://schemas.openxmlformats.org/drawingml/2006/table">
            <a:tbl>
              <a:tblPr firstRow="1" firstCol="1" bandRow="1"/>
              <a:tblGrid>
                <a:gridCol w="1872208"/>
                <a:gridCol w="1872208"/>
                <a:gridCol w="1872208"/>
                <a:gridCol w="1872208"/>
              </a:tblGrid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OSTVARENO I-VI. 2019.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 V. Nazor -Abu Dhabi UAE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125.348,80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197.172,80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K201 OŠ Nin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14.953,96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KA219 OŠ Nin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 KA101+ OŠ Nin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Inkluzija 2018/19 - 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2.396.797,37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414.011,13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OŠ Škabrnja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1.239.790,28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103.021,52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Školska shema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171.908,00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130.445,95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Prehrana u riziku od siromaštva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649.630,05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174.452,51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Od mjere do karijere - Pripravništvo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188.381,44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Kurikularne reforme OŠ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12.739,58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OSNOVNE ŠKOLE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4.688.474,50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1.235.178,89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KA219 - GVN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KA219 - HTU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Medicinska škola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29.995,68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KA102 V.Vlatković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43.580,16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Inkluzija 2018/19 - 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613.084,44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91.988,30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0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Kako smo ispravljali Pisin toranj - SŠ Benkovac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405.000,00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204.848,20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0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143.408,64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Healthy future - HTU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13.526,62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Cooking Tour@Zadar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1.203.299,00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314.636,25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- V.Nazor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1.779.469,59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0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SŠ 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Postanimo finan. i digit. pismeni - V.Vlatković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615.662,90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147.654,18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SŠ 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Perma Horti-SŠ S. Ožanić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512.486,24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169.357,20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KA116 Vice Vlatkovića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88.654,76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Tesla je znao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My Europe, My life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29.914,17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Od mjere do karijere - Pripravništvo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71.320,29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 vas trebamo - SŠ Benkovac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327.024,50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Kurikularne reforme 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3.689,00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0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Laboratorij za mlade Prir. Graf. Škola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58.711,31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SREDNJE ŠKOLE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6.062.582,33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1.719.729,10</a:t>
                      </a:r>
                      <a:endParaRPr lang="hr-H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19185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251520" y="1399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2019.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730793"/>
              </p:ext>
            </p:extLst>
          </p:nvPr>
        </p:nvGraphicFramePr>
        <p:xfrm>
          <a:off x="539552" y="1118952"/>
          <a:ext cx="7704856" cy="5369726"/>
        </p:xfrm>
        <a:graphic>
          <a:graphicData uri="http://schemas.openxmlformats.org/drawingml/2006/table">
            <a:tbl>
              <a:tblPr firstRow="1" firstCol="1" bandRow="1"/>
              <a:tblGrid>
                <a:gridCol w="1926214"/>
                <a:gridCol w="1926214"/>
                <a:gridCol w="1926214"/>
                <a:gridCol w="1926214"/>
              </a:tblGrid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OSTVARENO I-VI. 2019.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902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OBZ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Izgradnja i opremanje dnevnih bolnica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43.980.000,00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MELAdetect 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2.772.527,00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1.187.451,41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AdSWIM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DZZŽ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1.650.000,00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668.517,00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ZHMZŽ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243.767,97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10.680,20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PBU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Kapitalna investicija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4.000.000,00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USTANOVE U ZDRAVSTVU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52.646.294,97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1.866.648,61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902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Poboljšanje pristupa PZZ na otocima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431.864,96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Europa Direct Zadar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120.600,00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74.235,31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novih tehnologija (CENT)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9.569.124,00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29.873,00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Kulturna ruta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3.420.120,00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3.100,00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Hercultour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7.247.424,01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117.289,04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Readiness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809.258,60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29.443,05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Pokret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6.225,24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 Bio Energy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1.024.987,03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351.096,32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Pescar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2.340.398,08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868.470,19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Dory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474.410,53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93.087,78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Prizefish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51.613,35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Smartfish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113.112,00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CGO Biljane Donje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141.374,65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97.864,93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Mazing zelena škola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139.981,50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izvrsnosti Cerovačke špilje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883.704,00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63.420,43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Sustav navodnjavanja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27.207.818,03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12.867.820,60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Eco Sea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484.448,10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13.266,19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Coolturizacija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158.605,33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Argos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- OŠ Pag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134.075,74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450.741,91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OŠ Gračac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1.312.313,44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UPRAVNI ODJELI ZADARSKE ŽUPANIJE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55.582.179,92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15.708.987,42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4512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140.560.768,86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22.929.220,30</a:t>
                      </a:r>
                      <a:endParaRPr lang="hr-H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u="sng" dirty="0">
              <a:solidFill>
                <a:srgbClr val="0070C0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16507</TotalTime>
  <Words>2098</Words>
  <Application>Microsoft Office PowerPoint</Application>
  <PresentationFormat>Prikaz na zaslonu (4:3)</PresentationFormat>
  <Paragraphs>907</Paragraphs>
  <Slides>15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15</vt:i4>
      </vt:variant>
    </vt:vector>
  </HeadingPairs>
  <TitlesOfParts>
    <vt:vector size="20" baseType="lpstr">
      <vt:lpstr>Arial</vt:lpstr>
      <vt:lpstr>Calibri</vt:lpstr>
      <vt:lpstr>Gabriola</vt:lpstr>
      <vt:lpstr>Times New Roman</vt:lpstr>
      <vt:lpstr>Office tema</vt:lpstr>
      <vt:lpstr> REPUBLIKA HRVATSKA ZADARSKA ŽUPANIJA  POLUGODIŠNJI IZVJEŠTAJ O IZVRŠENJU PRORAČUNA ZADARSKE ŽUPANIJE ZA 2019. GODINU - vodič za građane - </vt:lpstr>
      <vt:lpstr>Izvršenje proračuna</vt:lpstr>
      <vt:lpstr>Izvršenje proračuna</vt:lpstr>
      <vt:lpstr>  Odnos planiranih i ostvarenih prihoda  i primitaka za razdoblje I.-VI. 2019. godine  </vt:lpstr>
      <vt:lpstr> Odnos planiranih i izvršenih rashoda  i  izdataka za razdoblje I.-VI. 2019. godine  </vt:lpstr>
      <vt:lpstr>Proračunski korisnici Zadarske županije</vt:lpstr>
      <vt:lpstr>Prikaz prihoda i primitaka Zadarske županije i proračunskih korisnika</vt:lpstr>
      <vt:lpstr>Prikaz rashoda i izdataka Zadarske županije i proračunskih korisnika</vt:lpstr>
      <vt:lpstr>  </vt:lpstr>
      <vt:lpstr>  </vt:lpstr>
      <vt:lpstr>Ostvarenje prihoda po nositeljima projekata proračunskih korisnika Zadarske županije za razdoblje I.-VI. 2019. godine</vt:lpstr>
      <vt:lpstr>Ostvarenje prihoda po nositeljima projekata proračunskih korisnika Zadarske županije za razdoblje I.-VI. 2019. godine</vt:lpstr>
      <vt:lpstr>Ostvarenje prihoda po nositeljima projekata proračunskih korisnika Zadarske županije za razdoblje I.-VI. 2019. godine</vt:lpstr>
      <vt:lpstr>Ostvarenje prihoda po nositeljima projekata proračunskih korisnika Zadarske županije za razdoblje I.-VI. 2019. godine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Roko</cp:lastModifiedBy>
  <cp:revision>1397</cp:revision>
  <cp:lastPrinted>2019-09-23T12:41:11Z</cp:lastPrinted>
  <dcterms:created xsi:type="dcterms:W3CDTF">2014-10-06T07:52:48Z</dcterms:created>
  <dcterms:modified xsi:type="dcterms:W3CDTF">2019-09-23T12:56:49Z</dcterms:modified>
</cp:coreProperties>
</file>