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54" r:id="rId2"/>
    <p:sldId id="363" r:id="rId3"/>
    <p:sldId id="355" r:id="rId4"/>
    <p:sldId id="356" r:id="rId5"/>
    <p:sldId id="357" r:id="rId6"/>
    <p:sldId id="358" r:id="rId7"/>
    <p:sldId id="353" r:id="rId8"/>
    <p:sldId id="359" r:id="rId9"/>
    <p:sldId id="328" r:id="rId10"/>
    <p:sldId id="335" r:id="rId11"/>
    <p:sldId id="337" r:id="rId12"/>
    <p:sldId id="352" r:id="rId13"/>
    <p:sldId id="360" r:id="rId14"/>
    <p:sldId id="362" r:id="rId15"/>
    <p:sldId id="361" r:id="rId16"/>
    <p:sldId id="327" r:id="rId17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45" autoAdjust="0"/>
    <p:restoredTop sz="96056" autoAdjust="0"/>
  </p:normalViewPr>
  <p:slideViewPr>
    <p:cSldViewPr>
      <p:cViewPr varScale="1">
        <p:scale>
          <a:sx n="116" d="100"/>
          <a:sy n="116" d="100"/>
        </p:scale>
        <p:origin x="177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2019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87943880</c:v>
                </c:pt>
                <c:pt idx="1">
                  <c:v>239246474.09999999</c:v>
                </c:pt>
                <c:pt idx="2">
                  <c:v>13375075</c:v>
                </c:pt>
                <c:pt idx="3">
                  <c:v>46740428.560000002</c:v>
                </c:pt>
                <c:pt idx="4">
                  <c:v>62174911.43</c:v>
                </c:pt>
                <c:pt idx="5">
                  <c:v>509556389.64999998</c:v>
                </c:pt>
                <c:pt idx="6">
                  <c:v>2112500</c:v>
                </c:pt>
                <c:pt idx="7">
                  <c:v>31529777.120000001</c:v>
                </c:pt>
                <c:pt idx="8">
                  <c:v>23000000</c:v>
                </c:pt>
                <c:pt idx="9">
                  <c:v>2320564.14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Izmjene i dopune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92199000</c:v>
                </c:pt>
                <c:pt idx="1">
                  <c:v>240049343.58000001</c:v>
                </c:pt>
                <c:pt idx="2">
                  <c:v>13897267.380000001</c:v>
                </c:pt>
                <c:pt idx="3">
                  <c:v>76491342.629999995</c:v>
                </c:pt>
                <c:pt idx="4">
                  <c:v>62769338.600000001</c:v>
                </c:pt>
                <c:pt idx="5">
                  <c:v>500560469.43000001</c:v>
                </c:pt>
                <c:pt idx="6">
                  <c:v>2331025.27</c:v>
                </c:pt>
                <c:pt idx="7">
                  <c:v>31539035.09</c:v>
                </c:pt>
                <c:pt idx="8">
                  <c:v>26000000</c:v>
                </c:pt>
                <c:pt idx="9">
                  <c:v>-3136821.98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28740256"/>
        <c:axId val="228740816"/>
      </c:barChart>
      <c:catAx>
        <c:axId val="228740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228740816"/>
        <c:crosses val="autoZero"/>
        <c:auto val="1"/>
        <c:lblAlgn val="ctr"/>
        <c:lblOffset val="100"/>
        <c:noMultiLvlLbl val="0"/>
      </c:catAx>
      <c:valAx>
        <c:axId val="22874081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 smtClean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228740256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2019.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386344928.12</c:v>
                </c:pt>
                <c:pt idx="1">
                  <c:v>345185102.23000002</c:v>
                </c:pt>
                <c:pt idx="2">
                  <c:v>801318</c:v>
                </c:pt>
                <c:pt idx="3">
                  <c:v>3477000</c:v>
                </c:pt>
                <c:pt idx="4">
                  <c:v>30300366.780000001</c:v>
                </c:pt>
                <c:pt idx="5">
                  <c:v>18805031.75</c:v>
                </c:pt>
                <c:pt idx="6">
                  <c:v>19708134.600000001</c:v>
                </c:pt>
                <c:pt idx="7">
                  <c:v>212988118.52000001</c:v>
                </c:pt>
                <c:pt idx="8">
                  <c:v>390000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Izmjene i dopune</c:v>
                </c:pt>
              </c:strCache>
            </c:strRef>
          </c:tx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396687258.62</c:v>
                </c:pt>
                <c:pt idx="1">
                  <c:v>353468259.31999999</c:v>
                </c:pt>
                <c:pt idx="2">
                  <c:v>1004351.51</c:v>
                </c:pt>
                <c:pt idx="3">
                  <c:v>3045000</c:v>
                </c:pt>
                <c:pt idx="4">
                  <c:v>28761595.539999999</c:v>
                </c:pt>
                <c:pt idx="5">
                  <c:v>21292407.75</c:v>
                </c:pt>
                <c:pt idx="6">
                  <c:v>19432544.649999999</c:v>
                </c:pt>
                <c:pt idx="7">
                  <c:v>216702953.06999999</c:v>
                </c:pt>
                <c:pt idx="8">
                  <c:v>2305629.54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8743616"/>
        <c:axId val="228744176"/>
      </c:barChart>
      <c:catAx>
        <c:axId val="228743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228744176"/>
        <c:crosses val="autoZero"/>
        <c:auto val="1"/>
        <c:lblAlgn val="ctr"/>
        <c:lblOffset val="100"/>
        <c:noMultiLvlLbl val="0"/>
      </c:catAx>
      <c:valAx>
        <c:axId val="228744176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228743616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4224190726159176E-2"/>
                  <c:y val="-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8185586176727857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5.39755030621171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8288167104111936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30268514873140845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1017515147889551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Javna nabava i upr. imovinom (8,6)</c:v>
                </c:pt>
                <c:pt idx="1">
                  <c:v>Pravni i zajednički poslovi (5,9)</c:v>
                </c:pt>
                <c:pt idx="2">
                  <c:v>Pomorsko dobro, more i promet (7,2)</c:v>
                </c:pt>
                <c:pt idx="3">
                  <c:v>Poljop., ribarstvo, vodno gosp. ruralni i otočni razvoj (45,7)</c:v>
                </c:pt>
                <c:pt idx="4">
                  <c:v>Gospod., turizam, infrastr. i EU fondovi (73,2)</c:v>
                </c:pt>
                <c:pt idx="5">
                  <c:v>Prost. uređenje, zaš. okoliša i komun. poslovi (15,0)</c:v>
                </c:pt>
                <c:pt idx="6">
                  <c:v>Zdravstvo, soc. skrb, udruge i mladi (701,2)</c:v>
                </c:pt>
                <c:pt idx="7">
                  <c:v>Obrazovanje, kult. i šport (159,8)</c:v>
                </c:pt>
                <c:pt idx="8">
                  <c:v>Financije i proračun (23,1)</c:v>
                </c:pt>
                <c:pt idx="9">
                  <c:v>Ured župana (2,9)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8.2000000000000007E-3</c:v>
                </c:pt>
                <c:pt idx="1">
                  <c:v>5.5999999999999999E-3</c:v>
                </c:pt>
                <c:pt idx="2">
                  <c:v>6.8999999999999999E-3</c:v>
                </c:pt>
                <c:pt idx="3">
                  <c:v>4.3700000000000003E-2</c:v>
                </c:pt>
                <c:pt idx="4">
                  <c:v>7.0099999999999996E-2</c:v>
                </c:pt>
                <c:pt idx="5">
                  <c:v>1.43E-2</c:v>
                </c:pt>
                <c:pt idx="6">
                  <c:v>0.67249999999999999</c:v>
                </c:pt>
                <c:pt idx="7">
                  <c:v>0.1532</c:v>
                </c:pt>
                <c:pt idx="8">
                  <c:v>2.41E-2</c:v>
                </c:pt>
                <c:pt idx="9">
                  <c:v>2.7000000000000001E-3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28746416"/>
        <c:axId val="228746976"/>
      </c:barChart>
      <c:catAx>
        <c:axId val="2287464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228746976"/>
        <c:crosses val="autoZero"/>
        <c:auto val="1"/>
        <c:lblAlgn val="ctr"/>
        <c:lblOffset val="100"/>
        <c:noMultiLvlLbl val="0"/>
      </c:catAx>
      <c:valAx>
        <c:axId val="228746976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22874641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895742892534265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5.109764543295812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9.065711286492575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7691627202377295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 (9,4)</c:v>
                </c:pt>
                <c:pt idx="1">
                  <c:v>Ekonomski poslovi (50,7)</c:v>
                </c:pt>
                <c:pt idx="2">
                  <c:v>Rekreacija, kultura i religija (18,7)</c:v>
                </c:pt>
                <c:pt idx="3">
                  <c:v>Socijalna zaštita (32,2)</c:v>
                </c:pt>
                <c:pt idx="4">
                  <c:v>Opće i javne usluge (40,9)</c:v>
                </c:pt>
                <c:pt idx="5">
                  <c:v>Usluge unapređ. stan. i zajednice (92,8)</c:v>
                </c:pt>
                <c:pt idx="6">
                  <c:v>Obrazovanje (130,2)</c:v>
                </c:pt>
                <c:pt idx="7">
                  <c:v>Zdravstvo (666,5)</c:v>
                </c:pt>
                <c:pt idx="8">
                  <c:v>Javni red i sigurnost (1,2)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8.8999999999999999E-3</c:v>
                </c:pt>
                <c:pt idx="1">
                  <c:v>4.8599999999999997E-2</c:v>
                </c:pt>
                <c:pt idx="2">
                  <c:v>1.7899999999999999E-2</c:v>
                </c:pt>
                <c:pt idx="3">
                  <c:v>3.09E-2</c:v>
                </c:pt>
                <c:pt idx="4">
                  <c:v>3.9199999999999999E-2</c:v>
                </c:pt>
                <c:pt idx="5">
                  <c:v>8.8999999999999996E-2</c:v>
                </c:pt>
                <c:pt idx="6">
                  <c:v>0.12479999999999999</c:v>
                </c:pt>
                <c:pt idx="7">
                  <c:v>0.63919999999999999</c:v>
                </c:pt>
                <c:pt idx="8">
                  <c:v>1.1000000000000001E-3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29254112"/>
        <c:axId val="229254672"/>
      </c:barChart>
      <c:catAx>
        <c:axId val="22925411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229254672"/>
        <c:crosses val="autoZero"/>
        <c:auto val="1"/>
        <c:lblAlgn val="ctr"/>
        <c:lblOffset val="100"/>
        <c:noMultiLvlLbl val="0"/>
      </c:catAx>
      <c:valAx>
        <c:axId val="229254672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229254112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dirty="0" smtClean="0"/>
            <a:t>257.388.197,83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dirty="0" smtClean="0"/>
            <a:t> </a:t>
          </a:r>
          <a:r>
            <a:rPr lang="hr-HR" sz="1400" b="0" dirty="0" smtClean="0"/>
            <a:t>25.000.000,00 </a:t>
          </a:r>
          <a:r>
            <a:rPr lang="hr-HR" sz="1400" b="0" dirty="0" smtClean="0"/>
            <a:t>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dirty="0" smtClean="0"/>
            <a:t>31.381.097,77 </a:t>
          </a:r>
          <a:r>
            <a:rPr lang="hr-HR" sz="1400" dirty="0" smtClean="0"/>
            <a:t>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Preneseni višak iz 2018. godine</a:t>
          </a:r>
          <a:endParaRPr lang="hr-HR" sz="1400" b="1" dirty="0" smtClean="0"/>
        </a:p>
        <a:p>
          <a:r>
            <a:rPr lang="hr-HR" sz="1400" dirty="0" smtClean="0"/>
            <a:t>8.190.469,76 </a:t>
          </a:r>
          <a:r>
            <a:rPr lang="hr-HR" sz="1400" dirty="0" smtClean="0"/>
            <a:t>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 custLinFactNeighborX="-13992" custLinFactNeighborY="-3525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Plan za 2019.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>
              <a:solidFill>
                <a:schemeClr val="bg1"/>
              </a:solidFill>
            </a:rPr>
            <a:t>Izmjene i dopune za 2019. godinu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321.959.765,36 </a:t>
          </a:r>
          <a:r>
            <a:rPr lang="hr-HR" sz="1800" b="1" u="sng" dirty="0" smtClean="0"/>
            <a:t>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317.240.393,09 </a:t>
          </a:r>
          <a:r>
            <a:rPr lang="hr-HR" sz="1800" b="1" u="sng" dirty="0" smtClean="0"/>
            <a:t>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u="none" dirty="0" smtClean="0"/>
            <a:t>988.297.786,89 </a:t>
          </a:r>
          <a:r>
            <a:rPr lang="hr-HR" sz="1400" u="none" dirty="0" smtClean="0"/>
            <a:t>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dirty="0" smtClean="0"/>
            <a:t> </a:t>
          </a:r>
          <a:r>
            <a:rPr lang="hr-HR" sz="1400" b="0" dirty="0" smtClean="0"/>
            <a:t>26.000.000,00 </a:t>
          </a:r>
          <a:r>
            <a:rPr lang="hr-HR" sz="1400" b="0" dirty="0" smtClean="0"/>
            <a:t>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dirty="0" smtClean="0"/>
            <a:t>31.539.035,09 </a:t>
          </a:r>
          <a:r>
            <a:rPr lang="hr-HR" sz="1400" dirty="0" smtClean="0"/>
            <a:t>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Preneseni manjak iz 2018. godine</a:t>
          </a:r>
          <a:endParaRPr lang="hr-HR" sz="1400" b="1" dirty="0" smtClean="0"/>
        </a:p>
        <a:p>
          <a:r>
            <a:rPr lang="hr-HR" sz="1400" dirty="0" smtClean="0"/>
            <a:t>-3.136.821,98 </a:t>
          </a:r>
          <a:r>
            <a:rPr lang="hr-HR" sz="1400" dirty="0" smtClean="0"/>
            <a:t>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 custLinFactNeighborX="-13992" custLinFactNeighborY="-3525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7274B9B2-CE39-4799-86A3-731EBE767CB6}" type="presOf" srcId="{5A3839C2-9DFA-4C18-AD73-301A617808C5}" destId="{9E0B426E-E98E-4A9D-9F0A-7EB891172428}" srcOrd="0" destOrd="0" presId="urn:microsoft.com/office/officeart/2005/8/layout/list1"/>
    <dgm:cxn modelId="{9910D582-DC62-433A-9BC2-0DF913CD4D0C}" type="presOf" srcId="{0740B641-6C4D-4D43-987E-8A98E4A7C33C}" destId="{0CC4C80F-444E-461E-9B35-6C31E8D22168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8E386EF2-6919-47CB-8127-78CF94550D11}" type="presOf" srcId="{0DBF0460-17AD-49D7-AE13-B162857ACAF4}" destId="{17926B38-A9DE-4302-BEB4-1523A53776F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B87FDD01-A09C-4852-8F8A-DDF2C9C048EC}" type="presOf" srcId="{5A3839C2-9DFA-4C18-AD73-301A617808C5}" destId="{1F3EBFC1-B5F2-4BB9-9E1E-707FF342E013}" srcOrd="1" destOrd="0" presId="urn:microsoft.com/office/officeart/2005/8/layout/list1"/>
    <dgm:cxn modelId="{1C354A5C-30D1-4318-BACD-23A87DBF71BD}" type="presOf" srcId="{4FD69540-C5EE-4A3E-8BB1-417CF83C52A3}" destId="{8BFA097F-0B1B-4DBA-8D4F-8D31392DC1C0}" srcOrd="0" destOrd="0" presId="urn:microsoft.com/office/officeart/2005/8/layout/list1"/>
    <dgm:cxn modelId="{C36AECA7-5103-4A8D-BE1B-75FC3318FF54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C0D7D79D-88A4-42C4-ADDF-68303DAACFBF}" type="presOf" srcId="{D858A00B-872B-4D14-8BCB-FD5DA9704EC1}" destId="{F16C6BB2-9B3A-44EE-8525-9F7A73BDD387}" srcOrd="0" destOrd="0" presId="urn:microsoft.com/office/officeart/2005/8/layout/list1"/>
    <dgm:cxn modelId="{4672D434-A2F3-48CC-8634-07FF2F14A16C}" type="presOf" srcId="{D858A00B-872B-4D14-8BCB-FD5DA9704EC1}" destId="{435CD82E-5616-4708-AB59-B2A5A12DD9C4}" srcOrd="1" destOrd="0" presId="urn:microsoft.com/office/officeart/2005/8/layout/list1"/>
    <dgm:cxn modelId="{E0BB77A2-C16C-4EDB-9430-6263228DBA00}" type="presOf" srcId="{0740B641-6C4D-4D43-987E-8A98E4A7C33C}" destId="{84D69325-482C-41F6-89B2-8A87C575FF74}" srcOrd="0" destOrd="0" presId="urn:microsoft.com/office/officeart/2005/8/layout/list1"/>
    <dgm:cxn modelId="{C2EFD269-161F-46D9-9A36-8191E497E490}" type="presParOf" srcId="{8BFA097F-0B1B-4DBA-8D4F-8D31392DC1C0}" destId="{B27094A2-6FAF-4666-83B8-0E86EDEA8ED8}" srcOrd="0" destOrd="0" presId="urn:microsoft.com/office/officeart/2005/8/layout/list1"/>
    <dgm:cxn modelId="{28FD2937-2485-4C07-AA7C-B43D9585D8DF}" type="presParOf" srcId="{B27094A2-6FAF-4666-83B8-0E86EDEA8ED8}" destId="{F16C6BB2-9B3A-44EE-8525-9F7A73BDD387}" srcOrd="0" destOrd="0" presId="urn:microsoft.com/office/officeart/2005/8/layout/list1"/>
    <dgm:cxn modelId="{A9C0BB6A-0DAD-4205-959C-9E931660E139}" type="presParOf" srcId="{B27094A2-6FAF-4666-83B8-0E86EDEA8ED8}" destId="{435CD82E-5616-4708-AB59-B2A5A12DD9C4}" srcOrd="1" destOrd="0" presId="urn:microsoft.com/office/officeart/2005/8/layout/list1"/>
    <dgm:cxn modelId="{CF36889F-6523-48F8-BBC7-5C4DA6C49E1A}" type="presParOf" srcId="{8BFA097F-0B1B-4DBA-8D4F-8D31392DC1C0}" destId="{3A692143-F61D-4C2B-8AC0-E7124CFEE2CF}" srcOrd="1" destOrd="0" presId="urn:microsoft.com/office/officeart/2005/8/layout/list1"/>
    <dgm:cxn modelId="{56031650-4705-48F4-8A6E-B1229EFA5931}" type="presParOf" srcId="{8BFA097F-0B1B-4DBA-8D4F-8D31392DC1C0}" destId="{E89A41A0-B893-4009-B8C6-61ABC06F8E28}" srcOrd="2" destOrd="0" presId="urn:microsoft.com/office/officeart/2005/8/layout/list1"/>
    <dgm:cxn modelId="{6B62F063-C0F2-45F4-B28B-A2503CCA2276}" type="presParOf" srcId="{8BFA097F-0B1B-4DBA-8D4F-8D31392DC1C0}" destId="{AA1AEB42-377C-4723-9006-CFAB7C3A52A2}" srcOrd="3" destOrd="0" presId="urn:microsoft.com/office/officeart/2005/8/layout/list1"/>
    <dgm:cxn modelId="{DB38E13B-135C-48AF-B8B5-1768014195E5}" type="presParOf" srcId="{8BFA097F-0B1B-4DBA-8D4F-8D31392DC1C0}" destId="{5CCA20C3-95C8-4B81-820E-6D0275A710BD}" srcOrd="4" destOrd="0" presId="urn:microsoft.com/office/officeart/2005/8/layout/list1"/>
    <dgm:cxn modelId="{E5D85F9B-7FBA-442A-954E-C639362CDF38}" type="presParOf" srcId="{5CCA20C3-95C8-4B81-820E-6D0275A710BD}" destId="{28B81BE0-34A7-4E5E-81A1-4B67483BD293}" srcOrd="0" destOrd="0" presId="urn:microsoft.com/office/officeart/2005/8/layout/list1"/>
    <dgm:cxn modelId="{10B635E8-059B-49F2-99D9-35A2F117E4BE}" type="presParOf" srcId="{5CCA20C3-95C8-4B81-820E-6D0275A710BD}" destId="{17926B38-A9DE-4302-BEB4-1523A53776F3}" srcOrd="1" destOrd="0" presId="urn:microsoft.com/office/officeart/2005/8/layout/list1"/>
    <dgm:cxn modelId="{08FAB50D-B708-4CFD-BA2B-7F2B842B15C1}" type="presParOf" srcId="{8BFA097F-0B1B-4DBA-8D4F-8D31392DC1C0}" destId="{7EFB36B5-A4D1-46BB-92E8-A2CBC70EF1BD}" srcOrd="5" destOrd="0" presId="urn:microsoft.com/office/officeart/2005/8/layout/list1"/>
    <dgm:cxn modelId="{818795F0-0B63-4365-9AB5-DAE13DD15E9A}" type="presParOf" srcId="{8BFA097F-0B1B-4DBA-8D4F-8D31392DC1C0}" destId="{4F53389B-63E0-4B2B-A0FA-C30D184AC424}" srcOrd="6" destOrd="0" presId="urn:microsoft.com/office/officeart/2005/8/layout/list1"/>
    <dgm:cxn modelId="{ED19D34B-394F-4D3D-9D28-E96984507142}" type="presParOf" srcId="{8BFA097F-0B1B-4DBA-8D4F-8D31392DC1C0}" destId="{518425D6-ED6A-4CCA-B164-DB791A847377}" srcOrd="7" destOrd="0" presId="urn:microsoft.com/office/officeart/2005/8/layout/list1"/>
    <dgm:cxn modelId="{BE377109-247F-48B1-8C57-F8B7AF275519}" type="presParOf" srcId="{8BFA097F-0B1B-4DBA-8D4F-8D31392DC1C0}" destId="{98E7DDC4-7787-4356-9AE7-8B3EEA1F02C4}" srcOrd="8" destOrd="0" presId="urn:microsoft.com/office/officeart/2005/8/layout/list1"/>
    <dgm:cxn modelId="{A1668A7E-9711-467A-AE0B-A54734268609}" type="presParOf" srcId="{98E7DDC4-7787-4356-9AE7-8B3EEA1F02C4}" destId="{84D69325-482C-41F6-89B2-8A87C575FF74}" srcOrd="0" destOrd="0" presId="urn:microsoft.com/office/officeart/2005/8/layout/list1"/>
    <dgm:cxn modelId="{02F5B893-90FA-4AC1-B7D3-2FB7138A1712}" type="presParOf" srcId="{98E7DDC4-7787-4356-9AE7-8B3EEA1F02C4}" destId="{0CC4C80F-444E-461E-9B35-6C31E8D22168}" srcOrd="1" destOrd="0" presId="urn:microsoft.com/office/officeart/2005/8/layout/list1"/>
    <dgm:cxn modelId="{9EE259FE-3915-4B5D-B556-B9A5AC55791D}" type="presParOf" srcId="{8BFA097F-0B1B-4DBA-8D4F-8D31392DC1C0}" destId="{4640031A-49CC-4B14-8110-75499F663224}" srcOrd="9" destOrd="0" presId="urn:microsoft.com/office/officeart/2005/8/layout/list1"/>
    <dgm:cxn modelId="{896951A8-3F83-4DDA-A5E0-80F915A91216}" type="presParOf" srcId="{8BFA097F-0B1B-4DBA-8D4F-8D31392DC1C0}" destId="{0B6DFDE6-CC62-4855-A696-8D31543F3801}" srcOrd="10" destOrd="0" presId="urn:microsoft.com/office/officeart/2005/8/layout/list1"/>
    <dgm:cxn modelId="{A512833A-41C2-4CB4-BA1A-D5F524C23A1A}" type="presParOf" srcId="{8BFA097F-0B1B-4DBA-8D4F-8D31392DC1C0}" destId="{4E9BBE6E-7011-4A2D-974B-2109475D8B20}" srcOrd="11" destOrd="0" presId="urn:microsoft.com/office/officeart/2005/8/layout/list1"/>
    <dgm:cxn modelId="{37745AFC-7E9A-4192-BA41-3AA26DB2110D}" type="presParOf" srcId="{8BFA097F-0B1B-4DBA-8D4F-8D31392DC1C0}" destId="{7B801DAB-8F86-4BED-B074-C81E6F677E19}" srcOrd="12" destOrd="0" presId="urn:microsoft.com/office/officeart/2005/8/layout/list1"/>
    <dgm:cxn modelId="{C2F5C596-BC57-4DC0-8024-4D088CBACC34}" type="presParOf" srcId="{7B801DAB-8F86-4BED-B074-C81E6F677E19}" destId="{9E0B426E-E98E-4A9D-9F0A-7EB891172428}" srcOrd="0" destOrd="0" presId="urn:microsoft.com/office/officeart/2005/8/layout/list1"/>
    <dgm:cxn modelId="{6C4143BB-E6B5-4BC0-89C1-583D07B12DCE}" type="presParOf" srcId="{7B801DAB-8F86-4BED-B074-C81E6F677E19}" destId="{1F3EBFC1-B5F2-4BB9-9E1E-707FF342E013}" srcOrd="1" destOrd="0" presId="urn:microsoft.com/office/officeart/2005/8/layout/list1"/>
    <dgm:cxn modelId="{4A264957-FD29-41A4-9974-DE1A9E21D9F7}" type="presParOf" srcId="{8BFA097F-0B1B-4DBA-8D4F-8D31392DC1C0}" destId="{9D99F35C-9FB9-439B-9731-A423A941C685}" srcOrd="13" destOrd="0" presId="urn:microsoft.com/office/officeart/2005/8/layout/list1"/>
    <dgm:cxn modelId="{430E2BAB-6464-4E83-B6FA-6D8079FB5B50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Plan za 2019.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>
              <a:solidFill>
                <a:schemeClr val="bg1"/>
              </a:solidFill>
            </a:rPr>
            <a:t>Izmjene i dopune za 2019. godinu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1.042.700.000,00 </a:t>
          </a:r>
          <a:r>
            <a:rPr lang="hr-HR" sz="1800" b="1" u="sng" dirty="0" smtClean="0"/>
            <a:t>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1.018.000.000,00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257.388.197,83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5" y="83356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 </a:t>
          </a:r>
          <a:r>
            <a:rPr lang="hr-HR" sz="1400" b="0" kern="1200" dirty="0" smtClean="0"/>
            <a:t>25.000.000,00 </a:t>
          </a:r>
          <a:r>
            <a:rPr lang="hr-HR" sz="1400" b="0" kern="1200" dirty="0" smtClean="0"/>
            <a:t>kn</a:t>
          </a:r>
          <a:endParaRPr lang="hr-HR" sz="1400" b="0" kern="1200" dirty="0"/>
        </a:p>
      </dsp:txBody>
      <dsp:txXfrm>
        <a:off x="169954" y="859508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6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31.381.097,77 </a:t>
          </a:r>
          <a:r>
            <a:rPr lang="hr-HR" sz="1400" kern="1200" dirty="0" smtClean="0"/>
            <a:t>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Preneseni višak iz 2018. godine</a:t>
          </a:r>
          <a:endParaRPr lang="hr-HR" sz="1400" b="1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8.190.469,76 </a:t>
          </a:r>
          <a:r>
            <a:rPr lang="hr-HR" sz="1400" kern="1200" dirty="0" smtClean="0"/>
            <a:t>kn</a:t>
          </a:r>
          <a:endParaRPr lang="hr-HR" sz="1400" kern="1200" dirty="0"/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>
              <a:solidFill>
                <a:schemeClr val="bg1"/>
              </a:solidFill>
            </a:rPr>
            <a:t>Izmjene i dopune za 2019. godinu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321.959.765,36 </a:t>
          </a:r>
          <a:r>
            <a:rPr lang="hr-HR" sz="1800" b="1" u="sng" kern="1200" dirty="0" smtClean="0"/>
            <a:t>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/>
            <a:t>Plan za 2019.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317.240.393,09 </a:t>
          </a:r>
          <a:r>
            <a:rPr lang="hr-HR" sz="1800" b="1" u="sng" kern="1200" dirty="0" smtClean="0"/>
            <a:t>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u="none" kern="1200" dirty="0" smtClean="0"/>
            <a:t>988.297.786,89 </a:t>
          </a:r>
          <a:r>
            <a:rPr lang="hr-HR" sz="1400" u="none" kern="1200" dirty="0" smtClean="0"/>
            <a:t>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5" y="83356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 </a:t>
          </a:r>
          <a:r>
            <a:rPr lang="hr-HR" sz="1400" b="0" kern="1200" dirty="0" smtClean="0"/>
            <a:t>26.000.000,00 </a:t>
          </a:r>
          <a:r>
            <a:rPr lang="hr-HR" sz="1400" b="0" kern="1200" dirty="0" smtClean="0"/>
            <a:t>kn</a:t>
          </a:r>
          <a:endParaRPr lang="hr-HR" sz="1400" b="0" kern="1200" dirty="0"/>
        </a:p>
      </dsp:txBody>
      <dsp:txXfrm>
        <a:off x="169954" y="859508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6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31.539.035,09 </a:t>
          </a:r>
          <a:r>
            <a:rPr lang="hr-HR" sz="1400" kern="1200" dirty="0" smtClean="0"/>
            <a:t>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Preneseni manjak iz 2018. godine</a:t>
          </a:r>
          <a:endParaRPr lang="hr-HR" sz="1400" b="1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-3.136.821,98 </a:t>
          </a:r>
          <a:r>
            <a:rPr lang="hr-HR" sz="1400" kern="1200" dirty="0" smtClean="0"/>
            <a:t>kn</a:t>
          </a:r>
          <a:endParaRPr lang="hr-HR" sz="1400" kern="1200" dirty="0"/>
        </a:p>
      </dsp:txBody>
      <dsp:txXfrm>
        <a:off x="193383" y="2511199"/>
        <a:ext cx="3029664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>
              <a:solidFill>
                <a:schemeClr val="bg1"/>
              </a:solidFill>
            </a:rPr>
            <a:t>Izmjene i dopune za 2019. godinu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1.042.700.000,00 </a:t>
          </a:r>
          <a:r>
            <a:rPr lang="hr-HR" sz="1800" b="1" u="sng" kern="1200" dirty="0" smtClean="0"/>
            <a:t>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/>
            <a:t>Plan za 2019.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1.018.000.000,00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23.09.19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Izmjene i dopune </a:t>
            </a:r>
            <a:r>
              <a:rPr lang="hr-HR" sz="3100" b="1" dirty="0">
                <a:solidFill>
                  <a:srgbClr val="121284"/>
                </a:solidFill>
              </a:rPr>
              <a:t>p</a:t>
            </a:r>
            <a:r>
              <a:rPr lang="hr-HR" sz="3100" b="1" dirty="0" smtClean="0">
                <a:solidFill>
                  <a:srgbClr val="121284"/>
                </a:solidFill>
              </a:rPr>
              <a:t>roračuna Zadarske županije za 2019.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200" b="1" dirty="0" smtClean="0">
                <a:solidFill>
                  <a:srgbClr val="002060"/>
                </a:solidFill>
              </a:rPr>
              <a:t> </a:t>
            </a:r>
            <a:r>
              <a:rPr lang="hr-HR" sz="2900" b="1" dirty="0" smtClean="0">
                <a:solidFill>
                  <a:srgbClr val="002060"/>
                </a:solidFill>
              </a:rPr>
              <a:t>proračun za građane </a:t>
            </a:r>
            <a:r>
              <a:rPr lang="hr-HR" sz="2900" b="1" dirty="0" smtClean="0">
                <a:solidFill>
                  <a:srgbClr val="006600"/>
                </a:solidFill>
              </a:rPr>
              <a:t/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hr-HR" sz="1400" b="1" dirty="0" smtClean="0">
                <a:solidFill>
                  <a:srgbClr val="002060"/>
                </a:solidFill>
              </a:rPr>
              <a:t>Prijedlog Izmjena i dopuna Proračuna Zadarske županije za 2019. godinu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usvojen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je na 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18.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sjednici Kolegija župana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05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rujna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 2019.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godine i poslan Županijskoj skupštini na </a:t>
            </a:r>
            <a:r>
              <a:rPr lang="hr-HR" sz="1400" b="1" dirty="0" smtClean="0">
                <a:solidFill>
                  <a:schemeClr val="tx2">
                    <a:lumMod val="75000"/>
                  </a:schemeClr>
                </a:solidFill>
              </a:rPr>
              <a:t>donošenje</a:t>
            </a:r>
            <a:endParaRPr lang="hr-H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</a:t>
            </a:r>
            <a:r>
              <a:rPr lang="hr-HR" sz="2900" b="1" dirty="0" smtClean="0">
                <a:solidFill>
                  <a:srgbClr val="121284"/>
                </a:solidFill>
              </a:rPr>
              <a:t>rujan </a:t>
            </a:r>
            <a:r>
              <a:rPr lang="hr-HR" sz="2900" b="1" dirty="0" smtClean="0">
                <a:solidFill>
                  <a:srgbClr val="121284"/>
                </a:solidFill>
              </a:rPr>
              <a:t>2019.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</a:t>
            </a:r>
            <a:r>
              <a:rPr lang="hr-HR" sz="2800" b="1" dirty="0" smtClean="0"/>
              <a:t>zmjene i dopune proračuna Zadarske županije</a:t>
            </a:r>
            <a:br>
              <a:rPr lang="hr-HR" sz="2800" b="1" dirty="0" smtClean="0"/>
            </a:br>
            <a:r>
              <a:rPr lang="hr-HR" sz="2800" b="1" dirty="0" smtClean="0"/>
              <a:t>za 2019. </a:t>
            </a:r>
            <a:r>
              <a:rPr lang="hr-HR" sz="2800" b="1" dirty="0" smtClean="0"/>
              <a:t>godinu </a:t>
            </a:r>
            <a:r>
              <a:rPr lang="hr-HR" sz="2800" b="1" i="1" dirty="0" smtClean="0">
                <a:solidFill>
                  <a:srgbClr val="FF0000"/>
                </a:solidFill>
              </a:rPr>
              <a:t>(bez proračunskih korisnika)</a:t>
            </a:r>
            <a:endParaRPr lang="hr-HR" sz="2800" b="1" i="1" dirty="0">
              <a:solidFill>
                <a:srgbClr val="FF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256589955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304595297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</a:t>
            </a:r>
            <a:r>
              <a:rPr lang="hr-HR" sz="2800" b="1" dirty="0" smtClean="0"/>
              <a:t>zmjene i </a:t>
            </a:r>
            <a:r>
              <a:rPr lang="hr-HR" sz="2800" b="1" dirty="0" smtClean="0"/>
              <a:t>dopune </a:t>
            </a:r>
            <a:r>
              <a:rPr lang="hr-HR" sz="2800" b="1" i="1" dirty="0" smtClean="0">
                <a:solidFill>
                  <a:srgbClr val="FF0000"/>
                </a:solidFill>
              </a:rPr>
              <a:t>konsolidiranog </a:t>
            </a:r>
            <a:r>
              <a:rPr lang="hr-HR" sz="2800" b="1" i="1" dirty="0" smtClean="0">
                <a:solidFill>
                  <a:srgbClr val="FF0000"/>
                </a:solidFill>
              </a:rPr>
              <a:t>proračuna</a:t>
            </a:r>
            <a:r>
              <a:rPr lang="hr-HR" sz="2800" b="1" dirty="0" smtClean="0"/>
              <a:t> Zadarske </a:t>
            </a:r>
            <a:r>
              <a:rPr lang="hr-HR" sz="2800" b="1" dirty="0" smtClean="0"/>
              <a:t>županije za </a:t>
            </a:r>
            <a:r>
              <a:rPr lang="hr-HR" sz="2800" b="1" dirty="0" smtClean="0"/>
              <a:t>2019. </a:t>
            </a:r>
            <a:r>
              <a:rPr lang="hr-HR" sz="2800" b="1" dirty="0" smtClean="0"/>
              <a:t>godinu </a:t>
            </a:r>
            <a:r>
              <a:rPr lang="hr-HR" sz="2800" b="1" i="1" dirty="0" smtClean="0">
                <a:solidFill>
                  <a:srgbClr val="FF0000"/>
                </a:solidFill>
              </a:rPr>
              <a:t>(sa 64 proračunska korisnika)</a:t>
            </a:r>
            <a:endParaRPr lang="hr-HR" sz="2800" b="1" i="1" dirty="0">
              <a:solidFill>
                <a:srgbClr val="FF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307113737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2218291085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1684784" y="338132"/>
            <a:ext cx="8229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800" b="1" spc="-9" dirty="0"/>
              <a:t>Fiskalni </a:t>
            </a:r>
            <a:r>
              <a:rPr sz="2800" b="1" spc="-4" dirty="0"/>
              <a:t>učinak na</a:t>
            </a:r>
            <a:r>
              <a:rPr sz="2800" b="1" spc="18" dirty="0"/>
              <a:t> </a:t>
            </a:r>
            <a:r>
              <a:rPr sz="2800" b="1" spc="-13" dirty="0"/>
              <a:t>proračun</a:t>
            </a:r>
          </a:p>
        </p:txBody>
      </p:sp>
      <p:sp>
        <p:nvSpPr>
          <p:cNvPr id="3" name="object 3"/>
          <p:cNvSpPr/>
          <p:nvPr/>
        </p:nvSpPr>
        <p:spPr>
          <a:xfrm>
            <a:off x="1121939" y="1532503"/>
            <a:ext cx="6837909" cy="4442716"/>
          </a:xfrm>
          <a:custGeom>
            <a:avLst/>
            <a:gdLst/>
            <a:ahLst/>
            <a:cxnLst/>
            <a:rect l="l" t="t" r="r" b="b"/>
            <a:pathLst>
              <a:path w="7996555" h="4895215">
                <a:moveTo>
                  <a:pt x="3047" y="4895088"/>
                </a:moveTo>
                <a:lnTo>
                  <a:pt x="3047" y="0"/>
                </a:lnTo>
                <a:lnTo>
                  <a:pt x="1523" y="0"/>
                </a:lnTo>
                <a:lnTo>
                  <a:pt x="0" y="1523"/>
                </a:lnTo>
                <a:lnTo>
                  <a:pt x="3047" y="3389"/>
                </a:lnTo>
                <a:lnTo>
                  <a:pt x="3047" y="4895088"/>
                </a:lnTo>
                <a:close/>
              </a:path>
              <a:path w="7996555" h="4895215">
                <a:moveTo>
                  <a:pt x="7996424" y="1524"/>
                </a:moveTo>
                <a:lnTo>
                  <a:pt x="7996424" y="0"/>
                </a:lnTo>
                <a:lnTo>
                  <a:pt x="7994900" y="0"/>
                </a:lnTo>
                <a:lnTo>
                  <a:pt x="7994900" y="1524"/>
                </a:lnTo>
                <a:lnTo>
                  <a:pt x="7996424" y="1524"/>
                </a:lnTo>
                <a:close/>
              </a:path>
              <a:path w="7996555" h="4895215">
                <a:moveTo>
                  <a:pt x="7996424" y="4895088"/>
                </a:moveTo>
                <a:lnTo>
                  <a:pt x="7996424" y="1524"/>
                </a:lnTo>
                <a:lnTo>
                  <a:pt x="7994900" y="1524"/>
                </a:lnTo>
                <a:lnTo>
                  <a:pt x="7994900" y="4894155"/>
                </a:lnTo>
                <a:lnTo>
                  <a:pt x="7996424" y="48950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24546" y="1533888"/>
            <a:ext cx="6834107" cy="3199782"/>
          </a:xfrm>
          <a:custGeom>
            <a:avLst/>
            <a:gdLst/>
            <a:ahLst/>
            <a:cxnLst/>
            <a:rect l="l" t="t" r="r" b="b"/>
            <a:pathLst>
              <a:path w="7992109" h="4893945">
                <a:moveTo>
                  <a:pt x="0" y="0"/>
                </a:moveTo>
                <a:lnTo>
                  <a:pt x="0" y="4893563"/>
                </a:lnTo>
                <a:lnTo>
                  <a:pt x="7991855" y="4893563"/>
                </a:lnTo>
                <a:lnTo>
                  <a:pt x="79918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7785" y="1559437"/>
            <a:ext cx="8263661" cy="46782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 smtClean="0">
              <a:solidFill>
                <a:srgbClr val="002060"/>
              </a:solidFill>
              <a:cs typeface="Calibri"/>
            </a:endParaRPr>
          </a:p>
          <a:p>
            <a:pPr marL="11135" marR="4454" algn="just"/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zmjenama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dopunama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 Proračun Zadarske županije za 2019. godinu povećava se za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24.700.000,00</a:t>
            </a:r>
            <a:r>
              <a:rPr lang="hr-HR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kuna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 </a:t>
            </a:r>
            <a:r>
              <a:rPr sz="1600" b="1" spc="-13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što</a:t>
            </a:r>
            <a:r>
              <a:rPr sz="1600" b="1" spc="-13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je </a:t>
            </a:r>
            <a:r>
              <a:rPr sz="1600" b="1" spc="-13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za</a:t>
            </a:r>
            <a:r>
              <a:rPr sz="1600" b="1" spc="-13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2,4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%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više 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u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odnosu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na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plan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te iznosi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1.042.700.000,00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kuna.</a:t>
            </a:r>
            <a:endParaRPr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Planira se povećanje: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općih prihoda i primitaka –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3,3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</a:t>
            </a:r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v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lastitih prihoda –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0,8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rihoda za posebne namjene –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21,4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omoći iz proračuna JLS –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1,5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refundacija/sufinanciranja po projektima – 10,0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rimitaka od financijske imovine – 3,0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</a:t>
            </a:r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u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z istodobno smanjenje prihoda po osnovi: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pomoći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iz inozemstva –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4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,2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t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ekućih donacija – 0,5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kuna.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</a:endParaRP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85456" y="769019"/>
            <a:ext cx="430050" cy="5726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0411388"/>
              </p:ext>
            </p:extLst>
          </p:nvPr>
        </p:nvGraphicFramePr>
        <p:xfrm>
          <a:off x="179512" y="2132856"/>
          <a:ext cx="4536504" cy="398158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656184"/>
                <a:gridCol w="1152128"/>
                <a:gridCol w="1152128"/>
                <a:gridCol w="57606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2019.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961.149.658,74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988.297.786,89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102,82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</a:t>
                      </a:r>
                      <a:r>
                        <a:rPr lang="hr-HR" sz="800" baseline="0" dirty="0" smtClean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87.943.880,00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92.199.000,00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104,84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</a:t>
                      </a:r>
                      <a:r>
                        <a:rPr lang="hr-HR" sz="800" baseline="0" dirty="0" smtClean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239.246.474,10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240.049.343,58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100,34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13.375.075,00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13.897.267,38</a:t>
                      </a:r>
                      <a:endParaRPr lang="hr-HR" sz="8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103,90</a:t>
                      </a:r>
                      <a:endParaRPr lang="hr-HR" sz="800" dirty="0" smtClean="0"/>
                    </a:p>
                  </a:txBody>
                  <a:tcPr anchor="ctr"/>
                </a:tc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</a:t>
                      </a:r>
                    </a:p>
                    <a:p>
                      <a:r>
                        <a:rPr lang="hr-HR" sz="800" baseline="0" dirty="0" smtClean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46.740.428,56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76.491.342,63</a:t>
                      </a:r>
                      <a:endParaRPr lang="hr-HR" sz="8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163,65</a:t>
                      </a:r>
                      <a:endParaRPr lang="hr-HR" sz="800" dirty="0" smtClean="0"/>
                    </a:p>
                  </a:txBody>
                  <a:tcPr anchor="ctr"/>
                </a:tc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 PROIZV.</a:t>
                      </a:r>
                      <a:r>
                        <a:rPr lang="hr-HR" sz="800" baseline="0" dirty="0" smtClean="0"/>
                        <a:t> </a:t>
                      </a:r>
                    </a:p>
                    <a:p>
                      <a:r>
                        <a:rPr lang="hr-HR" sz="800" baseline="0" dirty="0" smtClean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62.174.911,43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62.769.338,60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100,96</a:t>
                      </a:r>
                      <a:endParaRPr lang="hr-HR" sz="800" dirty="0"/>
                    </a:p>
                  </a:txBody>
                  <a:tcPr anchor="ctr"/>
                </a:tc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</a:t>
                      </a:r>
                      <a:r>
                        <a:rPr lang="hr-HR" sz="800" baseline="0" dirty="0" smtClean="0"/>
                        <a:t> PRIHODI IZ NADL. PRORAČUNA </a:t>
                      </a:r>
                    </a:p>
                    <a:p>
                      <a:r>
                        <a:rPr lang="hr-HR" sz="800" dirty="0" smtClean="0"/>
                        <a:t>      I OD HZZO     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509.556.389,65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500.560.469,43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98,23</a:t>
                      </a:r>
                      <a:endParaRPr lang="hr-HR" sz="800" dirty="0"/>
                    </a:p>
                  </a:txBody>
                  <a:tcPr anchor="ctr"/>
                </a:tc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KAZNE, UPRAVNE</a:t>
                      </a:r>
                      <a:r>
                        <a:rPr lang="hr-HR" sz="800" baseline="0" dirty="0" smtClean="0"/>
                        <a:t> MJERE I OST.</a:t>
                      </a:r>
                    </a:p>
                    <a:p>
                      <a:r>
                        <a:rPr lang="hr-HR" sz="800" baseline="0" dirty="0" smtClean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2.112.500,00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2.331.025,27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110,34</a:t>
                      </a:r>
                      <a:endParaRPr lang="hr-HR" sz="800" dirty="0"/>
                    </a:p>
                  </a:txBody>
                  <a:tcPr anchor="ctr"/>
                </a:tc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PRIHODI OD</a:t>
                      </a:r>
                      <a:r>
                        <a:rPr lang="hr-HR" sz="800" b="1" baseline="0" dirty="0" smtClean="0"/>
                        <a:t> PRODAJE NEFIN. </a:t>
                      </a:r>
                    </a:p>
                    <a:p>
                      <a:r>
                        <a:rPr lang="hr-HR" sz="800" b="1" baseline="0" dirty="0" smtClean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31.529.777,12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31.539.035,09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PRIMICI</a:t>
                      </a:r>
                      <a:r>
                        <a:rPr lang="hr-HR" sz="800" b="1" baseline="0" dirty="0" smtClean="0"/>
                        <a:t> OD FIN IMOVINE I </a:t>
                      </a:r>
                    </a:p>
                    <a:p>
                      <a:r>
                        <a:rPr lang="hr-HR" sz="800" b="1" baseline="0" dirty="0" smtClean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23.000.000,00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26.000.000,00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113,04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 VLASTITI</a:t>
                      </a:r>
                      <a:r>
                        <a:rPr lang="hr-HR" sz="800" b="1" baseline="0" dirty="0" smtClean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2.320.564,14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-3.136.821,98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-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 smtClean="0"/>
                        <a:t>UKUPNO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smtClean="0"/>
                        <a:t>1.018.000.000,00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1.042.700.000,00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102,43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828399295"/>
              </p:ext>
            </p:extLst>
          </p:nvPr>
        </p:nvGraphicFramePr>
        <p:xfrm>
          <a:off x="4932040" y="2276872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Usporedni prikaz Plana za 2019. te Izmjena i dopuna proračuna za 2019. godinu</a:t>
            </a:r>
          </a:p>
          <a:p>
            <a:endParaRPr lang="hr-HR" sz="1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860032" y="1340768"/>
            <a:ext cx="4680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Grafikon 1. Usporedni prikaz odnosa prihoda poslovanja Plana za 2019. godinu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i dopuna proračuna za 2019. godinu</a:t>
            </a:r>
            <a:endParaRPr lang="vi-VN" sz="11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657757"/>
              </p:ext>
            </p:extLst>
          </p:nvPr>
        </p:nvGraphicFramePr>
        <p:xfrm>
          <a:off x="179512" y="2204864"/>
          <a:ext cx="4464495" cy="349868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72208"/>
                <a:gridCol w="1008112"/>
                <a:gridCol w="1080120"/>
                <a:gridCol w="504055"/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2019.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aseline="0" dirty="0" smtClean="0"/>
                        <a:t> I</a:t>
                      </a:r>
                      <a:r>
                        <a:rPr lang="hr-HR" sz="1000" dirty="0" smtClean="0"/>
                        <a:t>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3</a:t>
                      </a:r>
                      <a:r>
                        <a:rPr lang="hr-HR" sz="800" b="1" baseline="0" dirty="0" smtClean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804.621.881,48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823.691.417,39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102,37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31 RASHODI ZA</a:t>
                      </a:r>
                      <a:r>
                        <a:rPr lang="hr-HR" sz="800" baseline="0" dirty="0" smtClean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386.344.928,12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396.687.258,62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102,68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32 MATERIJALNI</a:t>
                      </a:r>
                      <a:r>
                        <a:rPr lang="hr-HR" sz="800" baseline="0" dirty="0" smtClean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345.185.102,23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353.468.259,32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102,40</a:t>
                      </a:r>
                      <a:endParaRPr lang="hr-HR" sz="800" dirty="0" smtClean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34 FINANCIJSKI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801.318,00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1.004.351,51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125,34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35 SUBVENCIJE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3.477.000,00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3.045.000,00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87,58</a:t>
                      </a:r>
                      <a:endParaRPr lang="hr-HR" sz="800" dirty="0"/>
                    </a:p>
                  </a:txBody>
                  <a:tcPr anchor="ctr"/>
                </a:tc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36 POMOĆI DANE</a:t>
                      </a:r>
                      <a:r>
                        <a:rPr lang="hr-HR" sz="800" baseline="0" dirty="0" smtClean="0"/>
                        <a:t> U INOZ. I UNUTAR </a:t>
                      </a:r>
                    </a:p>
                    <a:p>
                      <a:r>
                        <a:rPr lang="hr-HR" sz="800" baseline="0" dirty="0" smtClean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30.300.366,78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28.761.595,54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94,92</a:t>
                      </a:r>
                      <a:endParaRPr lang="hr-HR" sz="800" dirty="0"/>
                    </a:p>
                  </a:txBody>
                  <a:tcPr anchor="ctr"/>
                </a:tc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37 NAKNADE</a:t>
                      </a:r>
                      <a:r>
                        <a:rPr lang="hr-HR" sz="800" baseline="0" dirty="0" smtClean="0"/>
                        <a:t> GRAĐANA I KUĆANSTAVA</a:t>
                      </a:r>
                    </a:p>
                    <a:p>
                      <a:r>
                        <a:rPr lang="hr-HR" sz="800" baseline="0" dirty="0" smtClean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18.805.031,75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21.292.407,75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113,23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19.708.134,60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19.432.544,65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98,60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212.988.118,52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216.702.953,07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101,74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5 IZDACI ZA</a:t>
                      </a:r>
                      <a:r>
                        <a:rPr lang="hr-HR" sz="800" b="1" baseline="0" dirty="0" smtClean="0"/>
                        <a:t> FIN. IMOVINU I OTPLATU </a:t>
                      </a:r>
                    </a:p>
                    <a:p>
                      <a:r>
                        <a:rPr lang="hr-HR" sz="800" b="1" baseline="0" dirty="0" smtClean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390.000,00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2.305.629,54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591,19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 smtClean="0"/>
                        <a:t>UKUPNO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1.018.000.000,00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1.042.700.000,00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102,42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395798558"/>
              </p:ext>
            </p:extLst>
          </p:nvPr>
        </p:nvGraphicFramePr>
        <p:xfrm>
          <a:off x="5004048" y="2276872"/>
          <a:ext cx="403244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Tablica 2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Plana 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2019. te Izmjena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i dopuna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Proračuna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2019.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788024" y="1412776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odnosa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rashoda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poslovanja Plana 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2019.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godinu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i dopuna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Proračuna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2019.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godinu</a:t>
            </a:r>
            <a:endParaRPr lang="hr-HR" sz="11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</a:rPr>
              <a:t>(</a:t>
            </a:r>
            <a:r>
              <a:rPr lang="hr-HR" sz="1000" b="1" dirty="0" smtClean="0">
                <a:solidFill>
                  <a:prstClr val="black"/>
                </a:solidFill>
              </a:rPr>
              <a:t>mil. kn</a:t>
            </a:r>
            <a:r>
              <a:rPr lang="hr-HR" sz="1100" b="1" dirty="0" smtClean="0">
                <a:solidFill>
                  <a:prstClr val="black"/>
                </a:solidFill>
              </a:rPr>
              <a:t>)</a:t>
            </a:r>
            <a:endParaRPr lang="hr-HR" sz="1100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13695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 smtClean="0">
                <a:solidFill>
                  <a:schemeClr val="bg1"/>
                </a:solidFill>
              </a:rPr>
              <a:t>jadera</a:t>
            </a:r>
            <a:r>
              <a:rPr lang="hr-HR" sz="16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sz="16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ukupno planiranih prihoda i primitaka (bez vlastitih izvora/viška),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732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 ili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70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%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odnosi se na proračunske korisnike Zadarske županije: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ustanove u zdravstvu –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659,8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 (7 korisnika),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srednje škole –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35,0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 (20 korisnika),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osnovne škole –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10,2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 (27 korisnika),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ustanove u kulturi –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5,6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 (Narodni muzej, Kazalište lutaka),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korisnici Sustava riznice – 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21,4</a:t>
            </a:r>
            <a:r>
              <a:rPr lang="hr-HR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 (AGRRA, Inovacija, Natura </a:t>
            </a:r>
            <a:r>
              <a:rPr lang="hr-HR" sz="1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Jadera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, Zavod za prostorno uređenje, Zadra Nova).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872926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Izvorni prihodi </a:t>
            </a:r>
            <a:r>
              <a:rPr lang="hr-HR" sz="2800" b="1" dirty="0" smtClean="0"/>
              <a:t>Zadarske 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19822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Izmjenama i dopunama, 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Zadarske županije kao JLP(R)S (izvorni) iznose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129,4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kuna, a odnose se na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:</a:t>
            </a:r>
          </a:p>
          <a:p>
            <a:pPr algn="just">
              <a:spcAft>
                <a:spcPts val="0"/>
              </a:spcAft>
            </a:pPr>
            <a:endParaRPr lang="hr-HR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od poreza na dohodak (17%)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67,5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udio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poreza na dohodak (5%) za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15,3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  <a:endParaRPr lang="hr-HR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porezni prihodi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9,3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  <a:endParaRPr lang="hr-HR" b="1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refundacije/sufinanciranje po projektima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16,5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imovine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13,7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administrativnih pristojbi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6,7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kuna, 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prihodi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0,4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kuna.</a:t>
            </a:r>
            <a:endParaRPr lang="hr-HR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Proračun </a:t>
            </a: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1412776"/>
            <a:ext cx="8748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 Grafikon 3</a:t>
            </a:r>
            <a:r>
              <a:rPr lang="hr-HR" sz="1400" b="1" dirty="0" smtClean="0">
                <a:cs typeface="Arial" pitchFamily="34" charset="0"/>
              </a:rPr>
              <a:t>. Izmjene </a:t>
            </a:r>
            <a:r>
              <a:rPr lang="hr-HR" sz="1400" b="1" dirty="0" smtClean="0">
                <a:cs typeface="Arial" pitchFamily="34" charset="0"/>
              </a:rPr>
              <a:t>i </a:t>
            </a:r>
            <a:r>
              <a:rPr lang="hr-HR" sz="1400" b="1" dirty="0" smtClean="0">
                <a:cs typeface="Arial" pitchFamily="34" charset="0"/>
              </a:rPr>
              <a:t>dopune </a:t>
            </a:r>
            <a:r>
              <a:rPr lang="hr-HR" sz="1400" b="1" dirty="0" smtClean="0">
                <a:cs typeface="Arial" pitchFamily="34" charset="0"/>
              </a:rPr>
              <a:t>Proračuna Zadarske županije po </a:t>
            </a:r>
            <a:r>
              <a:rPr lang="hr-HR" sz="1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 smtClean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154800829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Grafikon 4. Rashodi </a:t>
            </a:r>
            <a:r>
              <a:rPr lang="hr-HR" sz="1400" b="1" dirty="0">
                <a:cs typeface="Arial" pitchFamily="34" charset="0"/>
              </a:rPr>
              <a:t>I</a:t>
            </a:r>
            <a:r>
              <a:rPr lang="hr-HR" sz="1400" b="1" dirty="0" smtClean="0">
                <a:cs typeface="Arial" pitchFamily="34" charset="0"/>
              </a:rPr>
              <a:t>zmjena i dopuna proračuna Zadarske županije po </a:t>
            </a:r>
            <a:r>
              <a:rPr lang="hr-HR" sz="1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 </a:t>
            </a:r>
            <a:r>
              <a:rPr lang="hr-HR" sz="1400" b="1" dirty="0" smtClean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644440569"/>
              </p:ext>
            </p:extLst>
          </p:nvPr>
        </p:nvGraphicFramePr>
        <p:xfrm>
          <a:off x="611560" y="1988840"/>
          <a:ext cx="7704856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0"/>
            <a:ext cx="8435280" cy="850106"/>
          </a:xfrm>
        </p:spPr>
        <p:txBody>
          <a:bodyPr>
            <a:normAutofit fontScale="90000"/>
          </a:bodyPr>
          <a:lstStyle/>
          <a:p>
            <a:pPr algn="l"/>
            <a:r>
              <a:rPr lang="hr-HR" sz="2000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Lista </a:t>
            </a:r>
            <a:r>
              <a:rPr lang="hr-HR" sz="2000" b="1" dirty="0">
                <a:solidFill>
                  <a:srgbClr val="000000"/>
                </a:solidFill>
                <a:ea typeface="Times New Roman" panose="02020603050405020304" pitchFamily="18" charset="0"/>
              </a:rPr>
              <a:t>projekata financiranih od međunarodnih organizacija, institucija i tijela EU i iz državnog proračuna temeljem prijenosa EU sredstava u županijski </a:t>
            </a:r>
            <a:r>
              <a:rPr lang="hr-HR" sz="2000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proračun po nositeljima projekata</a:t>
            </a:r>
            <a:endParaRPr lang="hr-HR" sz="20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130670"/>
              </p:ext>
            </p:extLst>
          </p:nvPr>
        </p:nvGraphicFramePr>
        <p:xfrm>
          <a:off x="611558" y="1340772"/>
          <a:ext cx="7560841" cy="4824530"/>
        </p:xfrm>
        <a:graphic>
          <a:graphicData uri="http://schemas.openxmlformats.org/drawingml/2006/table">
            <a:tbl>
              <a:tblPr firstRow="1" firstCol="1" bandRow="1"/>
              <a:tblGrid>
                <a:gridCol w="1218319"/>
                <a:gridCol w="2985809"/>
                <a:gridCol w="1144814"/>
                <a:gridCol w="1144814"/>
                <a:gridCol w="1067085"/>
              </a:tblGrid>
              <a:tr h="5388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IZMJENE I DOPUNE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RAZLIKA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Skills+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272.031,31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257.402,89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-14.628,42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Blue Smart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100.924,79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80.924,79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Count me in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-30.000,00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Alternet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-86.000,00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InvestInFish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56.162,50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-56.162,50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E-Citijens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92.462,50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-92.462,50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Geco 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163.000,00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-163.000,00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Royal Youth Mobility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2.214,44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2.214,44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Apprenticeship HUBS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469.112,69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469.112,69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749.656,31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859.654,81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109.998,50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Plavo-zeleni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48.500,00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-48.500,00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2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kreativne industrije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5.153.782,72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7.346.641,00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2.192.858,28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136.092,55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35.537,93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-100.554,62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Networld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177.508,54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239.733,04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62.224,50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Innoxenia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18.600,08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48.137,04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29.536,96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Rosie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109.371,19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67.458,45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-41.912,74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za edukaciju i razvoj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232.056,00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257.905,00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25.849,00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Stronger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179.894,61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34.299,94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-145.594,67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2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6.055.805,69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8.029.712,40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1.973.906,71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0"/>
            <a:ext cx="8435280" cy="850106"/>
          </a:xfrm>
        </p:spPr>
        <p:txBody>
          <a:bodyPr>
            <a:normAutofit fontScale="90000"/>
          </a:bodyPr>
          <a:lstStyle/>
          <a:p>
            <a:pPr algn="l"/>
            <a:r>
              <a:rPr lang="hr-HR" sz="20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20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043174"/>
              </p:ext>
            </p:extLst>
          </p:nvPr>
        </p:nvGraphicFramePr>
        <p:xfrm>
          <a:off x="683568" y="1225065"/>
          <a:ext cx="7560840" cy="5084248"/>
        </p:xfrm>
        <a:graphic>
          <a:graphicData uri="http://schemas.openxmlformats.org/drawingml/2006/table">
            <a:tbl>
              <a:tblPr firstRow="1" firstCol="1" bandRow="1"/>
              <a:tblGrid>
                <a:gridCol w="1217911"/>
                <a:gridCol w="2875855"/>
                <a:gridCol w="1196795"/>
                <a:gridCol w="1197639"/>
                <a:gridCol w="1072640"/>
              </a:tblGrid>
              <a:tr h="4415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IZMJENE I DOPUNE 2019.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RAZLIKA 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NATURA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Crew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NATURA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Bird watching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124.051,80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-124.051,80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NATURA JADERA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356.051,80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232.000,00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-124.051,80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Zero Waste Blue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147.486,78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50.924,20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-96.562,58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SOS-Surađuj i ostvaruj sebe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1.290.053,47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1.077.089,94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-212.963,53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Urban Green Belts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386.335,80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202.007,20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-184.328,60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Učinkovito upravljanje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28.440,00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238.701,64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210.261,64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Cowork MED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8.041,00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1.563,00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-6.478,00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Mobilitas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871.786,60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97.224,09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-774.562,51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Chestnut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605.918,53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88.977,96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-516.940,57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Irene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7.129.595,13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7.071.517,04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-58.078,09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Ruins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182.500,10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210.150,81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27.650,71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 Commuting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264.791,80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244.568,17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-20.223,63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Bastini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12.139,54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255.410,32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243.270,78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Adriatic Canyoning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414.487,45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188.703,45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-225.784,00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Code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467.724,56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284.777,05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-182.947,51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Smile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333.519,48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327.383,20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-6.136,28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Adrion 5 Senses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328.328,07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329.134,32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806,25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Pepsea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1.948.575,03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2.000.000,00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51.424,97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Made in Land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Hives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59.744,86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59.744,86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Foster child rights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23.130,03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23.130,03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Gaging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52.700,00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52.700,00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 za vas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1.072.352,12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1.072.352,12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InZadar2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59.022,36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59.022,36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Nova znanja 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5.587,26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5.587,26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9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14.419.723,34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13.970.669,02</a:t>
                      </a:r>
                      <a:endParaRPr lang="hr-H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-449.054,32</a:t>
                      </a:r>
                      <a:endParaRPr lang="hr-H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105" marR="551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694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7504" y="87707"/>
            <a:ext cx="8229600" cy="814543"/>
          </a:xfrm>
        </p:spPr>
        <p:txBody>
          <a:bodyPr>
            <a:noAutofit/>
          </a:bodyPr>
          <a:lstStyle/>
          <a:p>
            <a:pPr algn="l"/>
            <a:r>
              <a:rPr lang="hr-HR" sz="18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1800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graphicFrame>
        <p:nvGraphicFramePr>
          <p:cNvPr id="11" name="Rezervirano mjesto sadržaja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3707850"/>
              </p:ext>
            </p:extLst>
          </p:nvPr>
        </p:nvGraphicFramePr>
        <p:xfrm>
          <a:off x="827584" y="1628792"/>
          <a:ext cx="7416824" cy="4392495"/>
        </p:xfrm>
        <a:graphic>
          <a:graphicData uri="http://schemas.openxmlformats.org/drawingml/2006/table">
            <a:tbl>
              <a:tblPr firstRow="1" firstCol="1" bandRow="1"/>
              <a:tblGrid>
                <a:gridCol w="1194711"/>
                <a:gridCol w="2821078"/>
                <a:gridCol w="1173999"/>
                <a:gridCol w="1174828"/>
                <a:gridCol w="1052208"/>
              </a:tblGrid>
              <a:tr h="7245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IZMJENE I DOPUNE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RAZLIKA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 V. Nazor -Abu Dhabi UAE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125.348,80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197.172,80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71.824,00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K201 OŠ Nin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-25.000,00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KA219 OŠ Nin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-35.000,00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 KA101+ OŠ Nin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 2018/19 - 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2.396.797,37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1.643.096,75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-753.700,62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OŠ Pag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134.075,74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593.291,87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459.216,13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Gračac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1.312.313,44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1.237.677,93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-74.635,51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Škabrnja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1.239.790,28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1.342.811,80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103.021,52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Školska shema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171.908,00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30.988,73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-140.919,27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Prehrana u riziku od siromaštva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649.630,05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552.185,21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-97.444,84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403.222,97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403.222,97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 reforme OŠ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12.739,58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12.739,58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OSNOVNE ŠKOLE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6.134.863,68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6.038.187,64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-96.676,04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953295"/>
      </p:ext>
    </p:extLst>
  </p:cSld>
  <p:clrMapOvr>
    <a:masterClrMapping/>
  </p:clrMapOvr>
  <p:transition spd="slow" advClick="0" advTm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Rezervirano mjesto sadržaja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2272382"/>
              </p:ext>
            </p:extLst>
          </p:nvPr>
        </p:nvGraphicFramePr>
        <p:xfrm>
          <a:off x="539552" y="1225057"/>
          <a:ext cx="7632847" cy="5072127"/>
        </p:xfrm>
        <a:graphic>
          <a:graphicData uri="http://schemas.openxmlformats.org/drawingml/2006/table">
            <a:tbl>
              <a:tblPr firstRow="1" firstCol="1" bandRow="1"/>
              <a:tblGrid>
                <a:gridCol w="1229509"/>
                <a:gridCol w="2903244"/>
                <a:gridCol w="1208193"/>
                <a:gridCol w="1209046"/>
                <a:gridCol w="1082855"/>
              </a:tblGrid>
              <a:tr h="5097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IZMJENE I DOPUNE 2019.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RAZLIKA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KA219 - GVN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32.000,00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KA219 - HTU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50.000,00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-150.000,00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Medicinska škola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31.995,68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-13.004,32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KA102 V.Vlatković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43.580,16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98.269,76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54.689,60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 2018/19 - 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613.084,44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487.952,70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-125.131,74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Kako smo ispravljali Pisin toranj - SŠ Benkovac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405.000,00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467.841,53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62.841,53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558.498,22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28.498,22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Healthy future - HTU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-70.000,00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Cooking Tour@Zadar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1.203.299,00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1.600.000,00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396.701,00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V.Nazor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1.779.469,59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2.521.099,77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741.630,18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Postanimo finan. i digit. pismeni - V.Vlatković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615.662,90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589.692,67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-25.970,23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Perma Horti-SŠ S. Ožanić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512.486,24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512.486,24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Erasmus+ KA116 Vice Vlatkovića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88.654,76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88.654,76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Tesla je znao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66.584,55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66.584,55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My Europe, My life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31.498,17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31.498,17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153.125,72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153.125,72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 vas trebamo - SŠ Benkovac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1.267.586,00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1.267.586,00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 reforme 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6.069,00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6.069,00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Laboratorij za mlade Prir. Graf. Škola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100.078,00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100.078,00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SREDNJE ŠKOLE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6.062.582,33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8.693.432,77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2.630.850,44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55" marR="659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868958"/>
          </a:xfrm>
        </p:spPr>
        <p:txBody>
          <a:bodyPr>
            <a:noAutofit/>
          </a:bodyPr>
          <a:lstStyle/>
          <a:p>
            <a:pPr algn="l"/>
            <a:r>
              <a:rPr lang="hr-HR" sz="18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1800" b="1" dirty="0"/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347253"/>
      </p:ext>
    </p:extLst>
  </p:cSld>
  <p:clrMapOvr>
    <a:masterClrMapping/>
  </p:clrMapOvr>
  <p:transition spd="slow" advClick="0"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339293"/>
              </p:ext>
            </p:extLst>
          </p:nvPr>
        </p:nvGraphicFramePr>
        <p:xfrm>
          <a:off x="971601" y="1417624"/>
          <a:ext cx="7200800" cy="4891699"/>
        </p:xfrm>
        <a:graphic>
          <a:graphicData uri="http://schemas.openxmlformats.org/drawingml/2006/table">
            <a:tbl>
              <a:tblPr firstRow="1" firstCol="1" bandRow="1"/>
              <a:tblGrid>
                <a:gridCol w="1159915"/>
                <a:gridCol w="2738910"/>
                <a:gridCol w="1139805"/>
                <a:gridCol w="1140610"/>
                <a:gridCol w="1021560"/>
              </a:tblGrid>
              <a:tr h="343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2019.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IZMJENE I DOPUNE 2019.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RAZLIKA 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OBZ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Izgradnja i opremanje dnevnih bolnica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43.980.000,00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43.980.000,00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MELAdetect 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2.772.527,00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2.880.621,00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108.094,00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AdSWIM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587.582,00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587.582,00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DZZŽ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ZHMZŽ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243.767,97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293.767,97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PBU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Kapitalna investicija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4.000.000,00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-3.000.000,00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USTANOVE U ZDRAVSTVU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52.646.294,97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50.391.970,97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-2.254.324,00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Poboljšanje pristupa PZZ na otocima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431.864,96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457.939,16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26.074,20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Europa Direct Zadar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120.600,00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180.506,69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59.906,69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novih tehnologija (CENT)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9.569.124,00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109.329,00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-9.459.795,00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Kulturna ruta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3.420.120,00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2.432.000,00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-988.120,00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Hercultour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7.247.424,01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6.479.398,58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-768.025,43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Readiness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809.258,60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70.420,30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-738.838,30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Pokret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160.000,00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1.407.700,00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1.247.700,00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 Bio Energy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1.024.987,03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699.680,49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-325.306,54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Pescar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2.340.398,08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2.868.071,84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527.673,76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Dory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474.410,53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403.835,00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-70.575,53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Prizefish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51.613,35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-51.613,35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Smartfish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113.112,00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-113.112,00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CGO Biljane Donje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141.374,65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141.374,65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Mazing zelena škola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139.981,50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-139.981,50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Sparc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883.704,00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403.230,00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-480.474,00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Sustav navodnjavanja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27.207.818,03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37.713.284,73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10.505.466,70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Eco Sea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484.448,10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484.448,10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63.480,84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63.480,84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Coolturizacija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158.605,33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158.605,33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Argos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1.826,60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1.826,60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ZADARSKA ŽUPANIJA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54.135.790,74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54.075.131,31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-60.659,43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11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140.560.768,86</a:t>
                      </a:r>
                      <a:endParaRPr lang="hr-H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142.290.758,92</a:t>
                      </a:r>
                      <a:endParaRPr lang="hr-H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1.729.990,06</a:t>
                      </a:r>
                      <a:endParaRPr lang="hr-H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576" marR="445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5" name="Naslov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940966"/>
          </a:xfrm>
        </p:spPr>
        <p:txBody>
          <a:bodyPr>
            <a:normAutofit/>
          </a:bodyPr>
          <a:lstStyle/>
          <a:p>
            <a:pPr algn="l"/>
            <a:r>
              <a:rPr lang="hr-HR" sz="18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1800" b="1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153786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500" y="54868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9300</TotalTime>
  <Words>2068</Words>
  <Application>Microsoft Office PowerPoint</Application>
  <PresentationFormat>Prikaz na zaslonu (4:3)</PresentationFormat>
  <Paragraphs>816</Paragraphs>
  <Slides>16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2" baseType="lpstr">
      <vt:lpstr>Arial</vt:lpstr>
      <vt:lpstr>Calibri</vt:lpstr>
      <vt:lpstr>Gabriola</vt:lpstr>
      <vt:lpstr>Symbol</vt:lpstr>
      <vt:lpstr>Times New Roman</vt:lpstr>
      <vt:lpstr>Office tema</vt:lpstr>
      <vt:lpstr>  REPUBLIKA HRVATSKA ZADARSKA ŽUPANIJA  Izmjene i dopune proračuna Zadarske županije za 2019. godinu  proračun za građane   </vt:lpstr>
      <vt:lpstr>Izmjene i dopune proračuna Zadarske županije za 2019. godinu (bez proračunskih korisnika)</vt:lpstr>
      <vt:lpstr>Izmjene i dopune konsolidiranog proračuna Zadarske županije za 2019. godinu (sa 64 proračunska korisnika)</vt:lpstr>
      <vt:lpstr>Fiskalni učinak na proračun</vt:lpstr>
      <vt:lpstr>Prihodi i primici Proračuna Zadarske županije</vt:lpstr>
      <vt:lpstr>Rashodi i izdaci Proračuna Zadarske županije</vt:lpstr>
      <vt:lpstr>Proračunski korisnici Zadarske županije</vt:lpstr>
      <vt:lpstr>Izvorni prihodi Zadarske županije</vt:lpstr>
      <vt:lpstr>  </vt:lpstr>
      <vt:lpstr>  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Roko</cp:lastModifiedBy>
  <cp:revision>1220</cp:revision>
  <cp:lastPrinted>2019-09-23T12:08:56Z</cp:lastPrinted>
  <dcterms:created xsi:type="dcterms:W3CDTF">2014-10-06T07:52:48Z</dcterms:created>
  <dcterms:modified xsi:type="dcterms:W3CDTF">2019-09-23T12:08:57Z</dcterms:modified>
</cp:coreProperties>
</file>