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54" r:id="rId2"/>
    <p:sldId id="364" r:id="rId3"/>
    <p:sldId id="366" r:id="rId4"/>
    <p:sldId id="355" r:id="rId5"/>
    <p:sldId id="363" r:id="rId6"/>
    <p:sldId id="359" r:id="rId7"/>
    <p:sldId id="356" r:id="rId8"/>
    <p:sldId id="357" r:id="rId9"/>
    <p:sldId id="358" r:id="rId10"/>
    <p:sldId id="353" r:id="rId11"/>
    <p:sldId id="328" r:id="rId12"/>
    <p:sldId id="335" r:id="rId13"/>
    <p:sldId id="337" r:id="rId14"/>
    <p:sldId id="352" r:id="rId15"/>
    <p:sldId id="360" r:id="rId16"/>
    <p:sldId id="362" r:id="rId17"/>
    <p:sldId id="361" r:id="rId18"/>
    <p:sldId id="367" r:id="rId19"/>
    <p:sldId id="327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64"/>
            <p14:sldId id="366"/>
            <p14:sldId id="355"/>
            <p14:sldId id="363"/>
            <p14:sldId id="359"/>
            <p14:sldId id="356"/>
            <p14:sldId id="357"/>
            <p14:sldId id="358"/>
          </p14:sldIdLst>
        </p14:section>
        <p14:section name="Sekcija bez naslova" id="{6F440071-0825-4550-BD7E-66E014C1ED6A}">
          <p14:sldIdLst>
            <p14:sldId id="353"/>
            <p14:sldId id="328"/>
            <p14:sldId id="335"/>
            <p14:sldId id="337"/>
            <p14:sldId id="352"/>
            <p14:sldId id="360"/>
            <p14:sldId id="362"/>
            <p14:sldId id="361"/>
            <p14:sldId id="367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DDED"/>
    <a:srgbClr val="BCCFE6"/>
    <a:srgbClr val="7896B2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45" autoAdjust="0"/>
    <p:restoredTop sz="96056" autoAdjust="0"/>
  </p:normalViewPr>
  <p:slideViewPr>
    <p:cSldViewPr>
      <p:cViewPr varScale="1">
        <p:scale>
          <a:sx n="114" d="100"/>
          <a:sy n="114" d="100"/>
        </p:scale>
        <p:origin x="1830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79250000</c:v>
                </c:pt>
                <c:pt idx="1">
                  <c:v>550732215.12</c:v>
                </c:pt>
                <c:pt idx="2">
                  <c:v>9811191.0399999991</c:v>
                </c:pt>
                <c:pt idx="3">
                  <c:v>75126146.310000002</c:v>
                </c:pt>
                <c:pt idx="4">
                  <c:v>54396236.979999997</c:v>
                </c:pt>
                <c:pt idx="5">
                  <c:v>547329016.57000005</c:v>
                </c:pt>
                <c:pt idx="6">
                  <c:v>2814011.09</c:v>
                </c:pt>
                <c:pt idx="7">
                  <c:v>27210399.989999998</c:v>
                </c:pt>
                <c:pt idx="8">
                  <c:v>36600000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12-4748-8CDF-DE11C0CA1DD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81265000</c:v>
                </c:pt>
                <c:pt idx="1">
                  <c:v>538608648.09000003</c:v>
                </c:pt>
                <c:pt idx="2">
                  <c:v>9886327.3800000008</c:v>
                </c:pt>
                <c:pt idx="3">
                  <c:v>71299434.359999999</c:v>
                </c:pt>
                <c:pt idx="4">
                  <c:v>59404353.109999999</c:v>
                </c:pt>
                <c:pt idx="5">
                  <c:v>540262863.11000001</c:v>
                </c:pt>
                <c:pt idx="6">
                  <c:v>2624171.29</c:v>
                </c:pt>
                <c:pt idx="7">
                  <c:v>22559824.989999998</c:v>
                </c:pt>
                <c:pt idx="8">
                  <c:v>24340869.609999999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12-4748-8CDF-DE11C0CA1DD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474624"/>
        <c:axId val="34476256"/>
      </c:barChart>
      <c:catAx>
        <c:axId val="3447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en-US"/>
          </a:p>
        </c:txPr>
        <c:crossAx val="34476256"/>
        <c:crosses val="autoZero"/>
        <c:auto val="1"/>
        <c:lblAlgn val="ctr"/>
        <c:lblOffset val="100"/>
        <c:noMultiLvlLbl val="0"/>
      </c:catAx>
      <c:valAx>
        <c:axId val="3447625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en-US"/>
          </a:p>
        </c:txPr>
        <c:crossAx val="34474624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7612588500268"/>
          <c:y val="6.1256325054791887E-2"/>
          <c:w val="0.86536344446576641"/>
          <c:h val="0.802947904778256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688402503.32000005</c:v>
                </c:pt>
                <c:pt idx="1">
                  <c:v>365415310.13999999</c:v>
                </c:pt>
                <c:pt idx="2">
                  <c:v>3686880.07</c:v>
                </c:pt>
                <c:pt idx="3">
                  <c:v>5418747.7599999998</c:v>
                </c:pt>
                <c:pt idx="4">
                  <c:v>28851825.18</c:v>
                </c:pt>
                <c:pt idx="5">
                  <c:v>17622343.719999999</c:v>
                </c:pt>
                <c:pt idx="6">
                  <c:v>19590401.100000001</c:v>
                </c:pt>
                <c:pt idx="7">
                  <c:v>236877351.71000001</c:v>
                </c:pt>
                <c:pt idx="8">
                  <c:v>1134637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87-4DCB-AA3E-8412A5693391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711240799.05999994</c:v>
                </c:pt>
                <c:pt idx="1">
                  <c:v>371825400.41000003</c:v>
                </c:pt>
                <c:pt idx="2">
                  <c:v>3166308.33</c:v>
                </c:pt>
                <c:pt idx="3">
                  <c:v>4486242.13</c:v>
                </c:pt>
                <c:pt idx="4">
                  <c:v>21506536.620000001</c:v>
                </c:pt>
                <c:pt idx="5">
                  <c:v>17410641.02</c:v>
                </c:pt>
                <c:pt idx="6">
                  <c:v>15915384.24</c:v>
                </c:pt>
                <c:pt idx="7">
                  <c:v>186518751.19</c:v>
                </c:pt>
                <c:pt idx="8">
                  <c:v>3029937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87-4DCB-AA3E-8412A56933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465920"/>
        <c:axId val="34476800"/>
      </c:barChart>
      <c:catAx>
        <c:axId val="34465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34476800"/>
        <c:crosses val="autoZero"/>
        <c:auto val="1"/>
        <c:lblAlgn val="ctr"/>
        <c:lblOffset val="100"/>
        <c:noMultiLvlLbl val="0"/>
      </c:catAx>
      <c:valAx>
        <c:axId val="3447680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en-US"/>
          </a:p>
        </c:txPr>
        <c:crossAx val="34465920"/>
        <c:crosses val="autoZero"/>
        <c:crossBetween val="between"/>
        <c:dispUnits>
          <c:builtInUnit val="millions"/>
        </c:dispUnits>
      </c:valAx>
    </c:plotArea>
    <c:legend>
      <c:legendPos val="b"/>
      <c:overlay val="0"/>
      <c:txPr>
        <a:bodyPr/>
        <a:lstStyle/>
        <a:p>
          <a:pPr>
            <a:defRPr sz="1100" b="1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4224190726159176E-2"/>
                  <c:y val="-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FAD-4258-B2E9-24D336CB39C2}"/>
                </c:ext>
              </c:extLst>
            </c:dLbl>
            <c:dLbl>
              <c:idx val="1"/>
              <c:layout>
                <c:manualLayout>
                  <c:x val="2.8185586176727857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FAD-4258-B2E9-24D336CB39C2}"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FAD-4258-B2E9-24D336CB39C2}"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FAD-4258-B2E9-24D336CB39C2}"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FAD-4258-B2E9-24D336CB39C2}"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FAD-4258-B2E9-24D336CB39C2}"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FAD-4258-B2E9-24D336CB39C2}"/>
                </c:ext>
              </c:extLst>
            </c:dLbl>
            <c:dLbl>
              <c:idx val="7"/>
              <c:layout>
                <c:manualLayout>
                  <c:x val="0.18786264216972878"/>
                  <c:y val="-5.689332009705066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FAD-4258-B2E9-24D336CB39C2}"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FAD-4258-B2E9-24D336CB39C2}"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FAD-4258-B2E9-24D336CB39C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Javna nabava i upr. imovinom (2,6)</c:v>
                </c:pt>
                <c:pt idx="1">
                  <c:v>Pravni i zajednički poslovi (8,3)</c:v>
                </c:pt>
                <c:pt idx="2">
                  <c:v>Pomorsko dobro, more i promet (5,9)</c:v>
                </c:pt>
                <c:pt idx="3">
                  <c:v>Poljop., ribarstvo, vodno gosp. ruralni i otočni razvoj (30,1)</c:v>
                </c:pt>
                <c:pt idx="4">
                  <c:v>Gospod., turizam, infrastr. i EU fondovi (49,7)</c:v>
                </c:pt>
                <c:pt idx="5">
                  <c:v>Prost. uređenje, zaš. okoliša i komun. poslovi (14,4)</c:v>
                </c:pt>
                <c:pt idx="6">
                  <c:v>Zdravstvo, soc. skrb, udruge i mladi (775,2)</c:v>
                </c:pt>
                <c:pt idx="7">
                  <c:v>Obrazovanje, kult. i šport (401,9)</c:v>
                </c:pt>
                <c:pt idx="8">
                  <c:v>Financije i proračun (44,3)</c:v>
                </c:pt>
                <c:pt idx="9">
                  <c:v>Ured župana (2,6)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1.9E-3</c:v>
                </c:pt>
                <c:pt idx="1">
                  <c:v>6.1999999999999998E-3</c:v>
                </c:pt>
                <c:pt idx="2">
                  <c:v>4.4000000000000003E-3</c:v>
                </c:pt>
                <c:pt idx="3">
                  <c:v>2.2499999999999999E-2</c:v>
                </c:pt>
                <c:pt idx="4">
                  <c:v>3.7199999999999997E-2</c:v>
                </c:pt>
                <c:pt idx="5">
                  <c:v>1.0699999999999999E-2</c:v>
                </c:pt>
                <c:pt idx="6">
                  <c:v>0.5806</c:v>
                </c:pt>
                <c:pt idx="7">
                  <c:v>0.30099999999999999</c:v>
                </c:pt>
                <c:pt idx="8">
                  <c:v>3.3099999999999997E-2</c:v>
                </c:pt>
                <c:pt idx="9">
                  <c:v>1.9E-3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CFAD-4258-B2E9-24D336CB39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66464"/>
        <c:axId val="34479520"/>
      </c:barChart>
      <c:catAx>
        <c:axId val="344664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en-US"/>
          </a:p>
        </c:txPr>
        <c:crossAx val="34479520"/>
        <c:crosses val="autoZero"/>
        <c:auto val="1"/>
        <c:lblAlgn val="ctr"/>
        <c:lblOffset val="100"/>
        <c:noMultiLvlLbl val="0"/>
      </c:catAx>
      <c:valAx>
        <c:axId val="34479520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4466464"/>
        <c:crosses val="autoZero"/>
        <c:crossBetween val="between"/>
      </c:valAx>
      <c:spPr>
        <a:solidFill>
          <a:schemeClr val="accent5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787110955925532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30C-490E-8733-138E177AC781}"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30C-490E-8733-138E177AC781}"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30C-490E-8733-138E177AC781}"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0C-490E-8733-138E177AC781}"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30C-490E-8733-138E177AC781}"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0C-490E-8733-138E177AC781}"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30C-490E-8733-138E177AC781}"/>
                </c:ext>
              </c:extLst>
            </c:dLbl>
            <c:dLbl>
              <c:idx val="7"/>
              <c:layout>
                <c:manualLayout>
                  <c:x val="0.30042720121044741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30C-490E-8733-138E177AC781}"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30C-490E-8733-138E177AC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(9,0)</c:v>
                </c:pt>
                <c:pt idx="1">
                  <c:v>Ekonomski poslovi (30,8)</c:v>
                </c:pt>
                <c:pt idx="2">
                  <c:v>Rekreacija, kultura i religija (14,2)</c:v>
                </c:pt>
                <c:pt idx="3">
                  <c:v>Socijalna zaštita (34,4)</c:v>
                </c:pt>
                <c:pt idx="4">
                  <c:v>Opće i javne usluge (59,1)</c:v>
                </c:pt>
                <c:pt idx="5">
                  <c:v>Usluge unapređ. stan. i zajednice (64,6)</c:v>
                </c:pt>
                <c:pt idx="6">
                  <c:v>Obrazovanje (381,3)</c:v>
                </c:pt>
                <c:pt idx="7">
                  <c:v>Zdravstvo (740,6)</c:v>
                </c:pt>
                <c:pt idx="8">
                  <c:v>Javni red i sigurnost (1,1)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6.7000000000000002E-3</c:v>
                </c:pt>
                <c:pt idx="1">
                  <c:v>2.3099999999999999E-2</c:v>
                </c:pt>
                <c:pt idx="2">
                  <c:v>1.06E-2</c:v>
                </c:pt>
                <c:pt idx="3">
                  <c:v>2.5700000000000001E-2</c:v>
                </c:pt>
                <c:pt idx="4">
                  <c:v>4.4200000000000003E-2</c:v>
                </c:pt>
                <c:pt idx="5">
                  <c:v>4.8399999999999999E-2</c:v>
                </c:pt>
                <c:pt idx="6">
                  <c:v>0.28549999999999998</c:v>
                </c:pt>
                <c:pt idx="7">
                  <c:v>0.55459999999999998</c:v>
                </c:pt>
                <c:pt idx="8">
                  <c:v>8.0000000000000004E-4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130C-490E-8733-138E177AC78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77344"/>
        <c:axId val="34477888"/>
      </c:barChart>
      <c:catAx>
        <c:axId val="344773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en-US"/>
          </a:p>
        </c:txPr>
        <c:crossAx val="34477888"/>
        <c:crosses val="autoZero"/>
        <c:auto val="1"/>
        <c:lblAlgn val="ctr"/>
        <c:lblOffset val="100"/>
        <c:noMultiLvlLbl val="0"/>
      </c:catAx>
      <c:valAx>
        <c:axId val="344778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477344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u="none" dirty="0"/>
            <a:t>1.303.350.797,34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1" dirty="0"/>
            <a:t> </a:t>
          </a:r>
          <a:r>
            <a:rPr lang="hr-HR" sz="1400" b="0" dirty="0"/>
            <a:t>24.340.869,61 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22.559.824,99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manjak iz 2019. godine</a:t>
          </a:r>
        </a:p>
        <a:p>
          <a:r>
            <a:rPr lang="hr-HR" sz="1400" dirty="0"/>
            <a:t>-15.151.491,94 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60037" custLinFactNeighborX="-19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44663" custLinFactNeighborX="-14298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Y="91698" custLinFactNeighborX="-94609" custLinFactNeighborY="1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X="-11811" custLinFactNeighborX="-100000" custLinFactNeighborY="-98864">
        <dgm:presLayoutVars>
          <dgm:bulletEnabled val="1"/>
        </dgm:presLayoutVars>
      </dgm:prSet>
      <dgm:spPr/>
    </dgm:pt>
  </dgm:ptLst>
  <dgm:cxnLst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hr-HR" b="1" u="none" dirty="0"/>
            <a:t>Prve izmjene i dopune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hr-HR" b="1" u="none" dirty="0">
              <a:solidFill>
                <a:schemeClr val="bg1"/>
              </a:solidFill>
            </a:rPr>
            <a:t>Druge Izmjene i dopune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hr-HR" sz="1800" b="1" u="sng" dirty="0"/>
            <a:t>1.335.100.000,00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hr-HR" sz="1800" b="1" u="sng" dirty="0"/>
            <a:t>1.367.000.000,00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6_2" csCatId="accent6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dirty="0"/>
            <a:t>243.896.929,88 kn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fin. imovine i zaduživanja</a:t>
          </a:r>
        </a:p>
        <a:p>
          <a:r>
            <a:rPr lang="hr-HR" sz="1400" b="0" dirty="0"/>
            <a:t> 9.990.869,61 kn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nefin. imovine</a:t>
          </a:r>
        </a:p>
        <a:p>
          <a:r>
            <a:rPr lang="hr-HR" sz="1400" dirty="0"/>
            <a:t>22.334.455,99 kn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2019. godine</a:t>
          </a:r>
        </a:p>
        <a:p>
          <a:r>
            <a:rPr lang="hr-HR" sz="1400" dirty="0"/>
            <a:t>3.388.104,19 kn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30718" custLinFactY="52210" custLinFactNeighborX="-14403" custLinFactNeighborY="100000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/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1453" custLinFactY="-60784" custLinFactNeighborX="-14299" custLinFactNeighborY="-100000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X="-5360" custLinFactY="131541" custLinFactNeighborX="-100000" custLinFactNeighborY="200000">
        <dgm:presLayoutVars>
          <dgm:bulletEnabled val="1"/>
        </dgm:presLayoutVars>
      </dgm:prSet>
      <dgm:spPr/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Y="-43282" custLinFactNeighborY="-100000">
        <dgm:presLayoutVars>
          <dgm:bulletEnabled val="1"/>
        </dgm:presLayoutVars>
      </dgm:prSet>
      <dgm:spPr/>
    </dgm:pt>
  </dgm:ptLst>
  <dgm:cxnLst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hr-HR" b="1" u="none" dirty="0"/>
            <a:t>Prve izmjene i dopune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hr-HR" b="1" u="none" dirty="0">
              <a:solidFill>
                <a:schemeClr val="bg1"/>
              </a:solidFill>
            </a:rPr>
            <a:t>Druge Izmjene i dopune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hr-HR" sz="1800" b="1" u="sng" dirty="0"/>
            <a:t>279.610.359,67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hr-HR" sz="1800" b="1" u="sng" dirty="0"/>
            <a:t>308.219.006.68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u="none" kern="1200" dirty="0"/>
            <a:t>1.303.350.797,34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67120" y="1702672"/>
          <a:ext cx="306431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 </a:t>
          </a:r>
          <a:r>
            <a:rPr lang="hr-HR" sz="1400" b="0" kern="1200" dirty="0"/>
            <a:t>24.340.869,61 kn</a:t>
          </a:r>
        </a:p>
      </dsp:txBody>
      <dsp:txXfrm>
        <a:off x="193059" y="1728611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44760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2" y="900098"/>
          <a:ext cx="308154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22.559.824,99 kn</a:t>
          </a:r>
        </a:p>
      </dsp:txBody>
      <dsp:txXfrm>
        <a:off x="169441" y="92603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488278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manjak iz 2019.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-15.151.491,94 kn</a:t>
          </a:r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>
              <a:solidFill>
                <a:schemeClr val="bg1"/>
              </a:solidFill>
            </a:rPr>
            <a:t>Druge Izmjene i dopune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1.335.100.000,00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Prve izmjene i dopune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1.367.000.000,00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243.896.929,88 kn</a:t>
          </a:r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3327" y="1661083"/>
          <a:ext cx="306431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fin.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9.990.869,61 kn</a:t>
          </a:r>
        </a:p>
      </dsp:txBody>
      <dsp:txXfrm>
        <a:off x="169266" y="1687022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2725529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3501" y="814438"/>
          <a:ext cx="308154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nefin.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22.334.455,99 kn</a:t>
          </a:r>
        </a:p>
      </dsp:txBody>
      <dsp:txXfrm>
        <a:off x="169440" y="840377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288932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2019.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3.388.104,19 kn</a:t>
          </a:r>
        </a:p>
      </dsp:txBody>
      <dsp:txXfrm>
        <a:off x="193383" y="2511199"/>
        <a:ext cx="3029664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>
              <a:solidFill>
                <a:schemeClr val="bg1"/>
              </a:solidFill>
            </a:rPr>
            <a:t>Druge Izmjene i dopune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279.610.359,67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Prve izmjene i dopune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308.219.006.68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09.12.20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Druge Izmjene i dopune proračuna Zadarske županije za 2020.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- </a:t>
            </a:r>
            <a:r>
              <a:rPr lang="hr-HR" sz="2900" b="1" dirty="0">
                <a:solidFill>
                  <a:srgbClr val="002060"/>
                </a:solidFill>
              </a:rPr>
              <a:t>proračun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06223" y="4530607"/>
            <a:ext cx="6840760" cy="1512167"/>
          </a:xfrm>
        </p:spPr>
        <p:txBody>
          <a:bodyPr>
            <a:normAutofit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prosinac 2020.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  <p:sp>
        <p:nvSpPr>
          <p:cNvPr id="6" name="TekstniOkvir 5">
            <a:extLst>
              <a:ext uri="{FF2B5EF4-FFF2-40B4-BE49-F238E27FC236}">
                <a16:creationId xmlns:a16="http://schemas.microsoft.com/office/drawing/2014/main" id="{FC64FD83-BBA3-4270-AB69-DCCA336BF3F1}"/>
              </a:ext>
            </a:extLst>
          </p:cNvPr>
          <p:cNvSpPr txBox="1"/>
          <p:nvPr/>
        </p:nvSpPr>
        <p:spPr>
          <a:xfrm>
            <a:off x="1170219" y="6042774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hr-HR" sz="1400" b="1" dirty="0">
                <a:solidFill>
                  <a:srgbClr val="002060"/>
                </a:solidFill>
              </a:rPr>
              <a:t>Prijedlog Drugih Izmjena i dopuna proračuna Zadarske županije za 2020. godinu </a:t>
            </a:r>
            <a:r>
              <a:rPr lang="hr-HR" sz="1400" b="1" dirty="0"/>
              <a:t>poslan je Županijskoj skupštini na donošenje u zakonski predviđenom roku</a:t>
            </a:r>
          </a:p>
        </p:txBody>
      </p:sp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zervirano mjesto sadržaja 3"/>
          <p:cNvSpPr>
            <a:spLocks noGrp="1"/>
          </p:cNvSpPr>
          <p:nvPr>
            <p:ph idx="1"/>
          </p:nvPr>
        </p:nvSpPr>
        <p:spPr>
          <a:xfrm>
            <a:off x="457200" y="925401"/>
            <a:ext cx="8229600" cy="50071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r-HR" sz="2100" b="1" i="1" dirty="0"/>
              <a:t>Makroekonomski okvir</a:t>
            </a:r>
          </a:p>
          <a:p>
            <a:pPr marL="0" indent="0">
              <a:buNone/>
            </a:pPr>
            <a:endParaRPr lang="hr-HR" sz="2100" i="1" dirty="0"/>
          </a:p>
          <a:p>
            <a:pPr marL="0" indent="0">
              <a:buNone/>
            </a:pPr>
            <a:r>
              <a:rPr lang="hr-HR" sz="2100" i="1" dirty="0"/>
              <a:t>U prvih šest mjeseci posljedice zdravstvene krize uzrokovane </a:t>
            </a:r>
            <a:r>
              <a:rPr lang="hr-HR" sz="2100" i="1" dirty="0" err="1"/>
              <a:t>pandemijom</a:t>
            </a:r>
            <a:r>
              <a:rPr lang="hr-HR" sz="2100" i="1" dirty="0"/>
              <a:t> COVID_19 se očituju po: </a:t>
            </a:r>
          </a:p>
          <a:p>
            <a:r>
              <a:rPr lang="hr-HR" sz="2100" i="1" dirty="0"/>
              <a:t>gubitcima dohotka i radnih mjesta</a:t>
            </a:r>
          </a:p>
          <a:p>
            <a:r>
              <a:rPr lang="hr-HR" sz="2100" i="1" dirty="0"/>
              <a:t>smanjenju likvidnosti i solventnosti poduzeća zbog smanjene ekonomske aktivnosti </a:t>
            </a:r>
          </a:p>
          <a:p>
            <a:r>
              <a:rPr lang="hr-HR" sz="2100" i="1" dirty="0"/>
              <a:t>smanjenju potrošnje kućanstva od 6,8% </a:t>
            </a:r>
          </a:p>
          <a:p>
            <a:r>
              <a:rPr lang="hr-HR" sz="2100" i="1" dirty="0"/>
              <a:t>smanjenju bruto investicija od 6,3%</a:t>
            </a:r>
          </a:p>
          <a:p>
            <a:pPr>
              <a:spcAft>
                <a:spcPts val="600"/>
              </a:spcAft>
            </a:pPr>
            <a:r>
              <a:rPr lang="hr-HR" sz="2100" i="1" dirty="0"/>
              <a:t>padu realnog BDP-a od 15,1%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hr-HR" sz="2100" i="1" dirty="0"/>
              <a:t>te se za razdoblje 2020. godine predviđa gospodarski pad od 8%</a:t>
            </a:r>
          </a:p>
          <a:p>
            <a:endParaRPr lang="hr-HR" sz="2100" i="1" dirty="0"/>
          </a:p>
          <a:p>
            <a:pPr marL="0" indent="0">
              <a:buNone/>
            </a:pPr>
            <a:r>
              <a:rPr lang="hr-HR" sz="2100" i="1" dirty="0"/>
              <a:t>Na području Zadarske županije zabilježen je:</a:t>
            </a:r>
          </a:p>
          <a:p>
            <a:r>
              <a:rPr lang="hr-HR" sz="2100" i="1" dirty="0"/>
              <a:t>rast nezaposlenosti od 21,7 % , u razdoblju siječanj - listopad 2019./2020. (izvor HZZ) </a:t>
            </a:r>
          </a:p>
          <a:p>
            <a:pPr marL="0" indent="0">
              <a:buNone/>
            </a:pPr>
            <a:endParaRPr lang="hr-HR" sz="2100" b="1" i="1" dirty="0"/>
          </a:p>
          <a:p>
            <a:pPr marL="0" indent="0">
              <a:buNone/>
            </a:pPr>
            <a:endParaRPr lang="hr-HR" sz="2100" i="1" dirty="0"/>
          </a:p>
          <a:p>
            <a:pPr marL="0" indent="0">
              <a:buNone/>
            </a:pPr>
            <a:endParaRPr lang="hr-HR" sz="2100" dirty="0"/>
          </a:p>
          <a:p>
            <a:endParaRPr lang="hr-HR" sz="2100" dirty="0"/>
          </a:p>
        </p:txBody>
      </p:sp>
    </p:spTree>
    <p:extLst>
      <p:ext uri="{BB962C8B-B14F-4D97-AF65-F5344CB8AC3E}">
        <p14:creationId xmlns:p14="http://schemas.microsoft.com/office/powerpoint/2010/main" val="3216906220"/>
      </p:ext>
    </p:extLst>
  </p:cSld>
  <p:clrMapOvr>
    <a:masterClrMapping/>
  </p:clrMapOvr>
  <p:transition spd="slow" advClick="0" advTm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zervirano mjesto sadržaja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r-HR" sz="2100" dirty="0"/>
          </a:p>
          <a:p>
            <a:endParaRPr lang="hr-HR" sz="2100" dirty="0"/>
          </a:p>
        </p:txBody>
      </p:sp>
      <p:sp>
        <p:nvSpPr>
          <p:cNvPr id="5" name="Rezervirano mjesto sadržaja 3"/>
          <p:cNvSpPr txBox="1">
            <a:spLocks/>
          </p:cNvSpPr>
          <p:nvPr/>
        </p:nvSpPr>
        <p:spPr>
          <a:xfrm>
            <a:off x="179512" y="892286"/>
            <a:ext cx="8867328" cy="507342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hr-HR" sz="2100" b="1" i="1" dirty="0"/>
              <a:t>Na snazi su i dalje sljedeće odluke u svrhu prilagodbe prihoda i primitaka te rashoda i izdataka Zadarske županije :</a:t>
            </a:r>
          </a:p>
          <a:p>
            <a:pPr marL="0" indent="0">
              <a:buFont typeface="Arial" pitchFamily="34" charset="0"/>
              <a:buNone/>
            </a:pPr>
            <a:endParaRPr lang="hr-HR" sz="2100" b="1" i="1" dirty="0"/>
          </a:p>
          <a:p>
            <a:r>
              <a:rPr lang="hr-HR" sz="2100" i="1" dirty="0"/>
              <a:t>Pravilnik o izmjeni i dopuni Pravilnika o provedbi postupaka jednostavne nabave (7/20),</a:t>
            </a:r>
          </a:p>
          <a:p>
            <a:r>
              <a:rPr lang="hr-HR" sz="2100" i="1" dirty="0"/>
              <a:t>Odluka o posebnim mjerama za korištenje proračunskih sredstava Zadarske županije u cilju prilagodbe uvjetima u vrijeme epidemije bolesti COVID_19  (8/20),</a:t>
            </a:r>
          </a:p>
          <a:p>
            <a:r>
              <a:rPr lang="hr-HR" sz="2100" i="1" dirty="0"/>
              <a:t>Odluka o izmjeni Odluke o visini osnovice za obračun plaća dužnosnika Zadarske županije (8/20),</a:t>
            </a:r>
          </a:p>
          <a:p>
            <a:r>
              <a:rPr lang="hr-HR" sz="2100" i="1" dirty="0"/>
              <a:t>Odluka o ograničenju korištenja sredstava predviđenih proračunom Zadarske županije i financijskim planovima proračunskih, izvanproračunskih i ostalih korisnika za 2020. godinu (9/20),</a:t>
            </a:r>
          </a:p>
          <a:p>
            <a:endParaRPr lang="hr-HR" sz="2100" i="1" dirty="0"/>
          </a:p>
          <a:p>
            <a:pPr marL="0" indent="0">
              <a:buNone/>
            </a:pPr>
            <a:r>
              <a:rPr lang="hr-HR" sz="2100" b="1" i="1" dirty="0"/>
              <a:t>Druge Izmjene i dopune za 2020. godinu izrađuju se zbog potrebe:</a:t>
            </a:r>
          </a:p>
          <a:p>
            <a:r>
              <a:rPr lang="hr-HR" sz="2100" i="1" dirty="0"/>
              <a:t>uravnoteženja prihoda i rashoda kroz aktivnosti i projekte s izvorima financiranja,</a:t>
            </a:r>
          </a:p>
          <a:p>
            <a:r>
              <a:rPr lang="hr-HR" sz="2100" i="1" dirty="0"/>
              <a:t>usklađenja plana s izvršenjem rashoda kroz programe odnosno projekte i aktivnosti te planiranje novih aktivnosti i projekata</a:t>
            </a:r>
          </a:p>
          <a:p>
            <a:pPr marL="0" indent="0">
              <a:buFont typeface="Arial" pitchFamily="34" charset="0"/>
              <a:buNone/>
            </a:pPr>
            <a:endParaRPr lang="hr-HR" sz="2100" dirty="0"/>
          </a:p>
          <a:p>
            <a:endParaRPr lang="hr-HR" sz="2100" dirty="0"/>
          </a:p>
        </p:txBody>
      </p:sp>
    </p:spTree>
    <p:extLst>
      <p:ext uri="{BB962C8B-B14F-4D97-AF65-F5344CB8AC3E}">
        <p14:creationId xmlns:p14="http://schemas.microsoft.com/office/powerpoint/2010/main" val="1833938859"/>
      </p:ext>
    </p:extLst>
  </p:cSld>
  <p:clrMapOvr>
    <a:masterClrMapping/>
  </p:clrMapOvr>
  <p:transition spd="slow" advClick="0" advTm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Druge 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</a:t>
            </a:r>
            <a:r>
              <a:rPr lang="hr-HR" sz="2400" b="1" i="1" dirty="0">
                <a:solidFill>
                  <a:srgbClr val="C00000"/>
                </a:solidFill>
              </a:rPr>
              <a:t>(sa 64 proračunska korisnika) </a:t>
            </a:r>
            <a:r>
              <a:rPr lang="hr-HR" sz="2400" b="1" dirty="0"/>
              <a:t>za 2020.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702021860"/>
              </p:ext>
            </p:extLst>
          </p:nvPr>
        </p:nvGraphicFramePr>
        <p:xfrm>
          <a:off x="5436096" y="2744924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434827813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5876" y="4859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Druge izmjene i dopune proračuna Zadarske županije </a:t>
            </a:r>
            <a:r>
              <a:rPr lang="hr-HR" sz="2400" b="1" i="1" dirty="0">
                <a:solidFill>
                  <a:srgbClr val="C00000"/>
                </a:solidFill>
              </a:rPr>
              <a:t>(bez proračunskih korisnika) </a:t>
            </a:r>
            <a:r>
              <a:rPr lang="hr-HR" sz="2400" b="1" dirty="0"/>
              <a:t>za 2020.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892588966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148704315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„Izvorni” prihodi Zadarske županije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352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Drugim Izmjenama i dopunama za 2020. godinu, ”izvorni” prihodi Zadarske županije kao JLP(R)S iznose 121,2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., a odnose se na :</a:t>
            </a:r>
          </a:p>
          <a:p>
            <a:pPr algn="just">
              <a:spcAft>
                <a:spcPts val="0"/>
              </a:spcAft>
            </a:pPr>
            <a:endParaRPr lang="hr-HR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57,2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 od poreza na dohodak (0,7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17,9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refundacije/sufinanciranje po projektima (4,8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13,8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udio poreza na dohodak za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(0,8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10,2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porezni prihodi (0,7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9,9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imovine (0,2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6,1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prihodi od administrativnih pristojbi (0,7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manje), 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3,4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kompenzacijska mjera MF (bez promjene) </a:t>
            </a:r>
          </a:p>
          <a:p>
            <a:pPr indent="-144000" algn="just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/>
              <a:t>  </a:t>
            </a:r>
            <a:r>
              <a:rPr lang="en-US" b="1" dirty="0"/>
              <a:t>2,1 mil. </a:t>
            </a:r>
            <a:r>
              <a:rPr lang="en-US" b="1" dirty="0" err="1"/>
              <a:t>kuna</a:t>
            </a:r>
            <a:r>
              <a:rPr lang="hr-HR" b="1" dirty="0"/>
              <a:t> </a:t>
            </a:r>
            <a:r>
              <a:rPr lang="en-US" b="1" dirty="0" err="1"/>
              <a:t>povrat</a:t>
            </a:r>
            <a:r>
              <a:rPr lang="en-US" b="1" dirty="0"/>
              <a:t> </a:t>
            </a:r>
            <a:r>
              <a:rPr lang="en-US" b="1" dirty="0" err="1"/>
              <a:t>depozita</a:t>
            </a:r>
            <a:r>
              <a:rPr lang="en-US" b="1" dirty="0"/>
              <a:t> od </a:t>
            </a:r>
            <a:r>
              <a:rPr lang="en-US" b="1" dirty="0" err="1"/>
              <a:t>jamstvenog</a:t>
            </a:r>
            <a:r>
              <a:rPr lang="en-US" b="1" dirty="0"/>
              <a:t> </a:t>
            </a:r>
            <a:r>
              <a:rPr lang="en-US" b="1" dirty="0" err="1"/>
              <a:t>fonda</a:t>
            </a:r>
            <a:endParaRPr lang="hr-HR" b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lvl="0" indent="-144000" algn="just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  0,6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ostali prihodi (0,2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više),</a:t>
            </a: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468560" y="332656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b="1" spc="-9" dirty="0"/>
              <a:t>Fiskalni </a:t>
            </a:r>
            <a:r>
              <a:rPr sz="2800" b="1" spc="-4" dirty="0"/>
              <a:t>učinak na</a:t>
            </a:r>
            <a:r>
              <a:rPr sz="2800" b="1" spc="18" dirty="0"/>
              <a:t> </a:t>
            </a:r>
            <a:r>
              <a:rPr sz="2800" b="1" spc="-13" dirty="0"/>
              <a:t>proračun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4661" y="948690"/>
            <a:ext cx="8229600" cy="6155531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Drugim 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sz="1600" b="1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i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, Proračun Zadarske županije za 2020. godinu smanjuje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</a:t>
            </a:r>
            <a:r>
              <a:rPr lang="hr-HR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31.900.000,00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kuna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C0C0C0"/>
                </a:highlight>
                <a:cs typeface="Times New Roman" panose="02020603050405020304" pitchFamily="18" charset="0"/>
              </a:rPr>
              <a:t> u odnosu na Prve izmjene i dopune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C0C0C0"/>
              </a:highlight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Planira se </a:t>
            </a:r>
            <a:r>
              <a:rPr lang="hr-HR" sz="1600" b="1" u="sng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smanjenje: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refundacije/ sufinanciranje po projektima za 4,8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prihodi za posebne namjene  za 10 </a:t>
            </a:r>
            <a:r>
              <a:rPr lang="hr-HR" sz="1600" b="1" dirty="0" err="1"/>
              <a:t>mil</a:t>
            </a:r>
            <a:r>
              <a:rPr lang="hr-HR" sz="1600" b="1" dirty="0"/>
              <a:t>. kuna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en-US" sz="1600" b="1" dirty="0" err="1"/>
              <a:t>prihodi</a:t>
            </a:r>
            <a:r>
              <a:rPr lang="en-US" sz="1600" b="1" dirty="0"/>
              <a:t> od </a:t>
            </a:r>
            <a:r>
              <a:rPr lang="en-US" sz="1600" b="1" dirty="0" err="1"/>
              <a:t>prodaje</a:t>
            </a:r>
            <a:r>
              <a:rPr lang="en-US" sz="1600" b="1" dirty="0"/>
              <a:t> </a:t>
            </a:r>
            <a:r>
              <a:rPr lang="en-US" sz="1600" b="1" dirty="0" err="1"/>
              <a:t>nefinancijske</a:t>
            </a:r>
            <a:r>
              <a:rPr lang="en-US" sz="1600" b="1" dirty="0"/>
              <a:t> </a:t>
            </a:r>
            <a:r>
              <a:rPr lang="en-US" sz="1600" b="1" dirty="0" err="1"/>
              <a:t>imovine</a:t>
            </a:r>
            <a:r>
              <a:rPr lang="hr-HR" sz="1600" b="1" dirty="0"/>
              <a:t> </a:t>
            </a:r>
            <a:r>
              <a:rPr lang="en-US" sz="1600" b="1" dirty="0"/>
              <a:t>za 4,6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endParaRPr lang="hr-HR" sz="1600" b="1" dirty="0"/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en-US" sz="1600" b="1" dirty="0" err="1"/>
              <a:t>primici</a:t>
            </a:r>
            <a:r>
              <a:rPr lang="en-US" sz="1600" b="1" dirty="0"/>
              <a:t> od </a:t>
            </a:r>
            <a:r>
              <a:rPr lang="en-US" sz="1600" b="1" dirty="0" err="1"/>
              <a:t>financijske</a:t>
            </a:r>
            <a:r>
              <a:rPr lang="en-US" sz="1600" b="1" dirty="0"/>
              <a:t> </a:t>
            </a:r>
            <a:r>
              <a:rPr lang="en-US" sz="1600" b="1" dirty="0" err="1"/>
              <a:t>imovine</a:t>
            </a:r>
            <a:r>
              <a:rPr lang="en-US" sz="1600" b="1" dirty="0"/>
              <a:t> </a:t>
            </a:r>
            <a:r>
              <a:rPr lang="en-US" sz="1600" b="1" dirty="0" err="1"/>
              <a:t>i</a:t>
            </a:r>
            <a:r>
              <a:rPr lang="en-US" sz="1600" b="1" dirty="0"/>
              <a:t> </a:t>
            </a:r>
            <a:r>
              <a:rPr lang="en-US" sz="1600" b="1" dirty="0" err="1"/>
              <a:t>zaduživanja</a:t>
            </a:r>
            <a:r>
              <a:rPr lang="hr-HR" sz="1600" b="1" dirty="0"/>
              <a:t> </a:t>
            </a:r>
            <a:r>
              <a:rPr lang="en-US" sz="1600" b="1" dirty="0"/>
              <a:t>za 14,5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endParaRPr lang="hr-HR" sz="1600" b="1" dirty="0"/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pomoći iz inozemstva (52,1 </a:t>
            </a:r>
            <a:r>
              <a:rPr lang="hr-HR" sz="1600" b="1" dirty="0" err="1"/>
              <a:t>mil</a:t>
            </a:r>
            <a:r>
              <a:rPr lang="hr-HR" sz="1600" b="1" dirty="0"/>
              <a:t>. kuna) :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4,4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PEPSEA, 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3,8 </a:t>
            </a:r>
            <a:r>
              <a:rPr lang="hr-HR" sz="1600" b="1" dirty="0" err="1"/>
              <a:t>mil</a:t>
            </a:r>
            <a:r>
              <a:rPr lang="hr-HR" sz="1600" b="1" dirty="0"/>
              <a:t>. kuna manje za projekt LAB OP OB Zadar,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22,7 </a:t>
            </a:r>
            <a:r>
              <a:rPr lang="hr-HR" sz="1600" b="1" dirty="0" err="1"/>
              <a:t>mil</a:t>
            </a:r>
            <a:r>
              <a:rPr lang="hr-HR" sz="1600" b="1" dirty="0"/>
              <a:t>. kuna manje za izgradnju i opremanje dnevnih bolnica OB Zadar</a:t>
            </a:r>
            <a:endParaRPr lang="en-US" sz="1600" b="1" dirty="0"/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Uz istodobno </a:t>
            </a:r>
            <a:r>
              <a:rPr lang="hr-HR" sz="1600" b="1" u="sng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povećanje</a:t>
            </a:r>
            <a:r>
              <a:rPr lang="hr-HR" sz="16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općih prihoda i primitaka (3,5 </a:t>
            </a:r>
            <a:r>
              <a:rPr lang="hr-HR" sz="1600" b="1" dirty="0" err="1"/>
              <a:t>mil</a:t>
            </a:r>
            <a:r>
              <a:rPr lang="hr-HR" sz="1600" b="1" dirty="0"/>
              <a:t>. kuna), od čega najviše: 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  porez na dohodak  (0,7 </a:t>
            </a:r>
            <a:r>
              <a:rPr lang="hr-HR" sz="1600" b="1" dirty="0" err="1"/>
              <a:t>mil</a:t>
            </a:r>
            <a:r>
              <a:rPr lang="hr-HR" sz="1600" b="1" dirty="0"/>
              <a:t>. kuna),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  </a:t>
            </a:r>
            <a:r>
              <a:rPr lang="pt-BR" sz="1600" b="1" dirty="0"/>
              <a:t>poreza na </a:t>
            </a:r>
            <a:r>
              <a:rPr lang="hr-HR" sz="1600" b="1" dirty="0"/>
              <a:t>c</a:t>
            </a:r>
            <a:r>
              <a:rPr lang="pt-BR" sz="1600" b="1" dirty="0"/>
              <a:t>estovna motorna vozila i na plovne objekte (0,5 mil. </a:t>
            </a:r>
            <a:r>
              <a:rPr lang="hr-HR" sz="1600" b="1" dirty="0"/>
              <a:t>k</a:t>
            </a:r>
            <a:r>
              <a:rPr lang="pt-BR" sz="1600" b="1" dirty="0"/>
              <a:t>una</a:t>
            </a:r>
            <a:r>
              <a:rPr lang="hr-HR" sz="1600" b="1" dirty="0"/>
              <a:t>),</a:t>
            </a:r>
          </a:p>
          <a:p>
            <a:pPr marL="285750" indent="-180000">
              <a:buFont typeface="Wingdings" panose="05000000000000000000" pitchFamily="2" charset="2"/>
              <a:buChar char="Ø"/>
            </a:pPr>
            <a:r>
              <a:rPr lang="hr-HR" sz="1600" b="1" dirty="0"/>
              <a:t>        </a:t>
            </a:r>
            <a:r>
              <a:rPr lang="en-US" sz="1600" b="1" dirty="0" err="1"/>
              <a:t>povrata</a:t>
            </a:r>
            <a:r>
              <a:rPr lang="en-US" sz="1600" b="1" dirty="0"/>
              <a:t> </a:t>
            </a:r>
            <a:r>
              <a:rPr lang="en-US" sz="1600" b="1" dirty="0" err="1"/>
              <a:t>depozita</a:t>
            </a:r>
            <a:r>
              <a:rPr lang="en-US" sz="1600" b="1" dirty="0"/>
              <a:t> </a:t>
            </a:r>
            <a:r>
              <a:rPr lang="en-US" sz="1600" b="1" dirty="0" err="1"/>
              <a:t>iz</a:t>
            </a:r>
            <a:r>
              <a:rPr lang="en-US" sz="1600" b="1" dirty="0"/>
              <a:t> </a:t>
            </a:r>
            <a:r>
              <a:rPr lang="en-US" sz="1600" b="1" dirty="0" err="1"/>
              <a:t>jamstvenog</a:t>
            </a:r>
            <a:r>
              <a:rPr lang="en-US" sz="1600" b="1" dirty="0"/>
              <a:t> </a:t>
            </a:r>
            <a:r>
              <a:rPr lang="en-US" sz="1600" b="1" dirty="0" err="1"/>
              <a:t>fonda</a:t>
            </a:r>
            <a:r>
              <a:rPr lang="en-US" sz="1600" b="1" dirty="0"/>
              <a:t> </a:t>
            </a:r>
            <a:r>
              <a:rPr lang="hr-HR" sz="1600" b="1" dirty="0"/>
              <a:t>(</a:t>
            </a:r>
            <a:r>
              <a:rPr lang="en-US" sz="1600" b="1" dirty="0"/>
              <a:t>2,1 mil. </a:t>
            </a:r>
            <a:r>
              <a:rPr lang="hr-HR" sz="1600" b="1" dirty="0"/>
              <a:t>k</a:t>
            </a:r>
            <a:r>
              <a:rPr lang="en-US" sz="1600" b="1" dirty="0"/>
              <a:t>una</a:t>
            </a:r>
            <a:r>
              <a:rPr lang="hr-HR" sz="1600" b="1" dirty="0"/>
              <a:t>)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vlastiti prihodi - korisnici (3,5 </a:t>
            </a:r>
            <a:r>
              <a:rPr lang="hr-HR" sz="1600" b="1" dirty="0" err="1"/>
              <a:t>mil</a:t>
            </a:r>
            <a:r>
              <a:rPr lang="hr-HR" sz="1600" b="1" dirty="0"/>
              <a:t>. kuna )- od čega najviše u ustanovama u srednjem školstvu</a:t>
            </a:r>
          </a:p>
          <a:p>
            <a:pPr marL="285750" indent="-180000">
              <a:buFont typeface="Arial" panose="020B0604020202020204" pitchFamily="34" charset="0"/>
              <a:buChar char="•"/>
            </a:pPr>
            <a:r>
              <a:rPr lang="hr-HR" sz="1600" b="1" dirty="0"/>
              <a:t>državni proračun (46 milijuna), a odnosi se najviše na pomoć zdravstvenim ustanovama (37,7 </a:t>
            </a:r>
            <a:r>
              <a:rPr lang="hr-HR" sz="1600" b="1" dirty="0" err="1"/>
              <a:t>mil</a:t>
            </a:r>
            <a:r>
              <a:rPr lang="hr-HR" sz="1600" b="1" dirty="0"/>
              <a:t>. kuna)</a:t>
            </a:r>
            <a:endParaRPr 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75338" y="54124"/>
            <a:ext cx="3024336" cy="1048626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prihodi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4705156"/>
              </p:ext>
            </p:extLst>
          </p:nvPr>
        </p:nvGraphicFramePr>
        <p:xfrm>
          <a:off x="221426" y="2101053"/>
          <a:ext cx="4507825" cy="40177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6275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Prve izmjene i dopune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Druge izmjene i dopune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/>
                        <a:t>6 PRIHODI POSLOVANJA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1.319.458.817,11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1.303.350.797,34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98,78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61 PRIHODI</a:t>
                      </a:r>
                      <a:r>
                        <a:rPr lang="hr-HR" sz="800" baseline="0" dirty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79.250.000,00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81.265.000,00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102,54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63 POMOĆI</a:t>
                      </a:r>
                      <a:r>
                        <a:rPr lang="hr-HR" sz="800" baseline="0" dirty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550.732.215,12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538.608.648,09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97,80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/>
                        <a:t>64 PRIHODI OD IMOVINE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/>
                        <a:t>9.811.191,04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/>
                        <a:t>9.886.327,38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/>
                        <a:t>100,77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/>
                        <a:t>65 PRIHODI OD UPRAVNIH</a:t>
                      </a:r>
                      <a:r>
                        <a:rPr lang="hr-HR" sz="800" baseline="0" dirty="0"/>
                        <a:t> I</a:t>
                      </a:r>
                    </a:p>
                    <a:p>
                      <a:r>
                        <a:rPr lang="hr-HR" sz="800" baseline="0" dirty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75.126.146,31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71.299.434,36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94,91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/>
                        <a:t>66 PRIHODI OD PRODAJE  PROIZV.</a:t>
                      </a:r>
                      <a:r>
                        <a:rPr lang="hr-HR" sz="800" baseline="0" dirty="0"/>
                        <a:t> </a:t>
                      </a:r>
                    </a:p>
                    <a:p>
                      <a:r>
                        <a:rPr lang="hr-HR" sz="800" baseline="0" dirty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54.396.236,98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59.404.353,11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109,21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/>
                        <a:t>67</a:t>
                      </a:r>
                      <a:r>
                        <a:rPr lang="hr-HR" sz="800" baseline="0" dirty="0"/>
                        <a:t> PRIHODI IZ NADL. PRORAČUNA </a:t>
                      </a:r>
                    </a:p>
                    <a:p>
                      <a:r>
                        <a:rPr lang="hr-HR" sz="800" dirty="0"/>
                        <a:t>      I OD HZZO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547.329.016,57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540.262.863,11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98,71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/>
                        <a:t>68 KAZNE, UPRAVNE</a:t>
                      </a:r>
                      <a:r>
                        <a:rPr lang="hr-HR" sz="800" baseline="0" dirty="0"/>
                        <a:t> MJERE I OST.</a:t>
                      </a:r>
                    </a:p>
                    <a:p>
                      <a:r>
                        <a:rPr lang="hr-HR" sz="800" baseline="0" dirty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2.814.011,09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2.624.171,29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93,25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/>
                        <a:t>7 PRIHODI OD</a:t>
                      </a:r>
                      <a:r>
                        <a:rPr lang="hr-HR" sz="800" b="1" baseline="0" dirty="0"/>
                        <a:t> PRODAJE NEFIN. </a:t>
                      </a:r>
                    </a:p>
                    <a:p>
                      <a:r>
                        <a:rPr lang="hr-HR" sz="800" b="1" baseline="0" dirty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27.210.399,99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22.559.824,99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82,91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/>
                        <a:t>8 PRIMICI</a:t>
                      </a:r>
                      <a:r>
                        <a:rPr lang="hr-HR" sz="800" b="1" baseline="0" dirty="0"/>
                        <a:t> OD FIN IMOVINE I </a:t>
                      </a:r>
                    </a:p>
                    <a:p>
                      <a:r>
                        <a:rPr lang="hr-HR" sz="800" b="1" baseline="0" dirty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36.600.000,00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24.340.869,61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66,51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/>
                        <a:t>9 VLASTITI</a:t>
                      </a:r>
                      <a:r>
                        <a:rPr lang="hr-HR" sz="800" b="1" baseline="0" dirty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-16.269.217,10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-15.151.491,94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93,13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1.367.000.000,00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1.335.100.000,00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97,66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323951037"/>
              </p:ext>
            </p:extLst>
          </p:nvPr>
        </p:nvGraphicFramePr>
        <p:xfrm>
          <a:off x="4860032" y="2261380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prihoda Prvih i Drugih Izmjena i dopuna proračuna za 2020. godinu</a:t>
            </a:r>
          </a:p>
          <a:p>
            <a:endParaRPr lang="hr-HR" sz="1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729251" y="1354456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Grafikon 1. Usporedni prikaz odnosa prihoda poslovanja Prvih i Drugih Izmjena i dopuna proračuna za 2020. godinu</a:t>
            </a:r>
            <a:endParaRPr lang="vi-VN" sz="1100" b="1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3168352" cy="934943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Ukupni rashodi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3045437"/>
              </p:ext>
            </p:extLst>
          </p:nvPr>
        </p:nvGraphicFramePr>
        <p:xfrm>
          <a:off x="179512" y="2204864"/>
          <a:ext cx="4680520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9627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6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2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84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/>
                        <a:t>(u kn)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Prve izmjene i dopune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aseline="0" dirty="0"/>
                        <a:t>Druge I</a:t>
                      </a:r>
                      <a:r>
                        <a:rPr lang="hr-HR" sz="1000" dirty="0"/>
                        <a:t>zmjene i dopune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/>
                        <a:t>3</a:t>
                      </a:r>
                      <a:r>
                        <a:rPr lang="hr-HR" sz="800" b="1" baseline="0" dirty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dirty="0"/>
                        <a:t>1.128.988.011,29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1.145.551.311,81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101,47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31 RASHODI ZA</a:t>
                      </a:r>
                      <a:r>
                        <a:rPr lang="hr-HR" sz="800" baseline="0" dirty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/>
                        <a:t>688.402.503,32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711.240.799,06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103,32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32 MATERIJALNI</a:t>
                      </a:r>
                      <a:r>
                        <a:rPr lang="hr-HR" sz="800" baseline="0" dirty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365.415.310,14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371.825.400,41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101,75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34 FINANCIJSKI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3.686.880,07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3.166.308,33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85,88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35 SUBVENCIJE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5.418.747,76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4.486.242,13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82,79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/>
                        <a:t>36 POMOĆI DANE</a:t>
                      </a:r>
                      <a:r>
                        <a:rPr lang="hr-HR" sz="800" baseline="0" dirty="0"/>
                        <a:t> U INOZ. I UNUTAR </a:t>
                      </a:r>
                    </a:p>
                    <a:p>
                      <a:r>
                        <a:rPr lang="hr-HR" sz="800" baseline="0" dirty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28.851.825,18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21.506.536,62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74,54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/>
                        <a:t>37 NAKNADE</a:t>
                      </a:r>
                      <a:r>
                        <a:rPr lang="hr-HR" sz="800" baseline="0" dirty="0"/>
                        <a:t> GRAĐANA I KUĆANSTAVA</a:t>
                      </a:r>
                    </a:p>
                    <a:p>
                      <a:r>
                        <a:rPr lang="hr-HR" sz="800" baseline="0" dirty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17.622.343,72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17.410.641,02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98,80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/>
                        <a:t>38 OSTALI RASHODI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19.590.401,10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15.915.384,24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/>
                        <a:t>81,24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/>
                        <a:t>4 RASHODI ZA NAB. NEFIN. IMOVINE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236.877.351,71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186.518.751,19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78,74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/>
                        <a:t>5 IZDACI ZA</a:t>
                      </a:r>
                      <a:r>
                        <a:rPr lang="hr-HR" sz="800" b="1" baseline="0" dirty="0"/>
                        <a:t> FIN. IMOVINU I OTPLATU </a:t>
                      </a:r>
                    </a:p>
                    <a:p>
                      <a:r>
                        <a:rPr lang="hr-HR" sz="800" b="1" baseline="0" dirty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1.134.637,00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3.029.937,00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/>
                        <a:t>267,04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1.367.000.000,00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1.335.100.000,00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97,66</a:t>
                      </a: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681595765"/>
              </p:ext>
            </p:extLst>
          </p:nvPr>
        </p:nvGraphicFramePr>
        <p:xfrm>
          <a:off x="5076056" y="2276872"/>
          <a:ext cx="396044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Tablica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rashoda Prvih i Drugih Izmjena i dopuna Proračuna za 2020.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odnosa rashoda poslovanja Prvih i Drugih Izmjena i dopuna Proračuna za 2020.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>
                <a:solidFill>
                  <a:prstClr val="black"/>
                </a:solidFill>
              </a:rPr>
              <a:t>(</a:t>
            </a:r>
            <a:r>
              <a:rPr lang="hr-HR" sz="1000" b="1" dirty="0">
                <a:solidFill>
                  <a:prstClr val="black"/>
                </a:solidFill>
              </a:rPr>
              <a:t>mil. kn</a:t>
            </a:r>
            <a:r>
              <a:rPr lang="hr-HR" sz="1100" b="1" dirty="0">
                <a:solidFill>
                  <a:prstClr val="black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Proračunski korisnici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929046"/>
          </a:xfrm>
          <a:solidFill>
            <a:srgbClr val="7896B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hr-HR" sz="1800" b="1" u="sng" dirty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>
              <a:solidFill>
                <a:schemeClr val="bg1"/>
              </a:solidFill>
            </a:endParaRPr>
          </a:p>
          <a:p>
            <a:r>
              <a:rPr lang="hr-HR" sz="1600" b="1" dirty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>
                <a:solidFill>
                  <a:schemeClr val="bg1"/>
                </a:solidFill>
              </a:rPr>
              <a:t>Jadera</a:t>
            </a:r>
            <a:r>
              <a:rPr lang="hr-HR" sz="1600" b="1" dirty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/>
          </a:p>
          <a:p>
            <a:pPr marL="0" indent="0">
              <a:buNone/>
            </a:pPr>
            <a:endParaRPr lang="hr-HR" sz="16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/>
              <a:t>Zadarska županija ima 64 proračunska korisnika.</a:t>
            </a: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154616" y="4888269"/>
            <a:ext cx="9136860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hr-HR" b="1" i="1" dirty="0"/>
              <a:t>Od ukupno planiranih prihoda i primitaka na proračunske korisnike se odnosi 1,074 </a:t>
            </a:r>
            <a:r>
              <a:rPr lang="hr-HR" b="1" i="1" dirty="0" err="1"/>
              <a:t>mlrd</a:t>
            </a:r>
            <a:r>
              <a:rPr lang="hr-HR" b="1" i="1" dirty="0"/>
              <a:t>. kuna</a:t>
            </a:r>
          </a:p>
          <a:p>
            <a:r>
              <a:rPr lang="hr-HR" b="1" i="1" dirty="0"/>
              <a:t>ili 80% </a:t>
            </a:r>
            <a:r>
              <a:rPr lang="pl-PL" b="1" i="1" dirty="0"/>
              <a:t>(za 4 mil. kuna manje u odnosu na Prve Izmjene i </a:t>
            </a:r>
            <a:r>
              <a:rPr lang="hr-HR" b="1" i="1" dirty="0"/>
              <a:t>d</a:t>
            </a:r>
            <a:r>
              <a:rPr lang="en-US" b="1" i="1" dirty="0" err="1"/>
              <a:t>opune</a:t>
            </a:r>
            <a:r>
              <a:rPr lang="hr-HR" b="1" i="1" dirty="0"/>
              <a:t>)</a:t>
            </a:r>
            <a:endParaRPr lang="hr-HR" b="1" i="1" u="sng" dirty="0"/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87292678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298" y="1376288"/>
            <a:ext cx="88511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    Grafikon 3. Rashodi Drugih Izmjena i dopuna Proračuna Zadarske županije po </a:t>
            </a:r>
            <a:r>
              <a:rPr lang="hr-HR" sz="1400" b="1" dirty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2080988815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klasifikaciji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Grafikon 4. Rashodi Drugih Izmjena i dopuna proračuna Zadarske županije po </a:t>
            </a:r>
            <a:r>
              <a:rPr lang="hr-HR" sz="1400" b="1" dirty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funkcijskoj klasifikaciji  </a:t>
            </a:r>
            <a:r>
              <a:rPr lang="hr-HR" sz="1400" b="1" dirty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2400328611"/>
              </p:ext>
            </p:extLst>
          </p:nvPr>
        </p:nvGraphicFramePr>
        <p:xfrm>
          <a:off x="611560" y="1988840"/>
          <a:ext cx="7560840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359966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hr-HR" sz="24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359966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Tablica 3">
            <a:extLst>
              <a:ext uri="{FF2B5EF4-FFF2-40B4-BE49-F238E27FC236}">
                <a16:creationId xmlns:a16="http://schemas.microsoft.com/office/drawing/2014/main" id="{B48D3E0D-B820-442B-BDFD-3B9A43F94BA1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1653381"/>
          <a:ext cx="8229600" cy="44196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162027137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68819451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9444342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231602514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0413143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5611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106.547,86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106.547,86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35784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Adrianetbook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40913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Count me in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87.000,00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05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InvestInFish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581.556,97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-201.556,97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60785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E-Citijens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861.250,26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861.250,26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79635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Geco 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651.131,35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651.131,35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90181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CCI4Tourisam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46717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Apprenticeship HUBS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521.000,00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521.000,00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605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Smartriver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41295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Ecowaves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223.000,00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50207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CUHaCHA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647.000,00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647.000,00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9836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TRACK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895.120,69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895.120,69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22662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3.750.486,44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5.091.050,16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1.340.563,72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91957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kreativne industrije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13.127.683,30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12.426.064,00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-701.619,30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54761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Innoxenia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481.924,19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135.240,69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-346.683,50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6363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180.426,32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190.032,00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9.605,68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04561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edukaciju i razvoj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82.015,00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80.419,00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-1.596,00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58578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Stronger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804.093,00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538.567,27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-265.525,73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50371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RI2 Integrate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337.317,36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384.654,59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47.337,23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98284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Networld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68.774,80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125.594,02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56.819,22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85157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Pružanje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usl</a:t>
                      </a: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. inf. i pov. za MSP u ZŽ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85.390,00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85.390,00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09095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15.167.623,97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13.965.961,57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-1.201.662,40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0582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Crew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411.865,52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361.325,52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-50.540,00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76926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Dinalp Connect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187.170,00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-187.170,00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8829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Posbemed 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207.972,90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-190.972,90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0315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NATURA JADERA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807.008,42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378.325,52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-428.682,90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3529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463659"/>
            <a:ext cx="8229600" cy="85010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hr-HR" sz="24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1" y="483499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AFD6209-C6C3-4C1C-9FE1-820480C903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261515"/>
              </p:ext>
            </p:extLst>
          </p:nvPr>
        </p:nvGraphicFramePr>
        <p:xfrm>
          <a:off x="467544" y="2110580"/>
          <a:ext cx="8219255" cy="3505200"/>
        </p:xfrm>
        <a:graphic>
          <a:graphicData uri="http://schemas.openxmlformats.org/drawingml/2006/table">
            <a:tbl>
              <a:tblPr firstRow="1" firstCol="1" bandRow="1"/>
              <a:tblGrid>
                <a:gridCol w="1643851">
                  <a:extLst>
                    <a:ext uri="{9D8B030D-6E8A-4147-A177-3AD203B41FA5}">
                      <a16:colId xmlns:a16="http://schemas.microsoft.com/office/drawing/2014/main" val="1578469996"/>
                    </a:ext>
                  </a:extLst>
                </a:gridCol>
                <a:gridCol w="1643851">
                  <a:extLst>
                    <a:ext uri="{9D8B030D-6E8A-4147-A177-3AD203B41FA5}">
                      <a16:colId xmlns:a16="http://schemas.microsoft.com/office/drawing/2014/main" val="3217104967"/>
                    </a:ext>
                  </a:extLst>
                </a:gridCol>
                <a:gridCol w="1643851">
                  <a:extLst>
                    <a:ext uri="{9D8B030D-6E8A-4147-A177-3AD203B41FA5}">
                      <a16:colId xmlns:a16="http://schemas.microsoft.com/office/drawing/2014/main" val="491153424"/>
                    </a:ext>
                  </a:extLst>
                </a:gridCol>
                <a:gridCol w="1643851">
                  <a:extLst>
                    <a:ext uri="{9D8B030D-6E8A-4147-A177-3AD203B41FA5}">
                      <a16:colId xmlns:a16="http://schemas.microsoft.com/office/drawing/2014/main" val="1487082803"/>
                    </a:ext>
                  </a:extLst>
                </a:gridCol>
                <a:gridCol w="1643851">
                  <a:extLst>
                    <a:ext uri="{9D8B030D-6E8A-4147-A177-3AD203B41FA5}">
                      <a16:colId xmlns:a16="http://schemas.microsoft.com/office/drawing/2014/main" val="366845407"/>
                    </a:ext>
                  </a:extLst>
                </a:gridCol>
              </a:tblGrid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SOS-Surađuj i ostvaruj sebe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1.076.299,66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758.852,69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-317.446,97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2285151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Belts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170.073,30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158.716,18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-11.357,12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4808692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364.289,45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409.905,71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45.616,26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7675157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Chestnut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493.202,94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464.065,87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-29.137,07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0766468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3.250.374,79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865.999,50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-2.384.375,29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6990837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227.554,01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129.457,90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-98.096,11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438467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423.891,89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218.379,78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-205.512,11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3172061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</a:t>
                      </a:r>
                      <a:r>
                        <a:rPr lang="hr-HR" sz="1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Canyoning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336.469,96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139.590,70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-196.879,26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9664551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347.936,95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159.898,95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-188.038,00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939816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Smile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404.623,18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302.811,66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-101.811,52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8882800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Adrion 5 Senses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558.826,25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173.016,23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-385.810,02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1924607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Adrireef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59.224,06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200.068,78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140.844,72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2795469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Pepsea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5.858.079,32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1.426.142,02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-4.431.937,30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872264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Made in Land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323.995,40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302.050,05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-21.945,35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591255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 za vas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4.725.859,18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4.000.125,91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-725.733,27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6981650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 CLIM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-55.000,00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0101154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Foster child rights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23.130,03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-23.130,03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9552896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Cowork MED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1.563,00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-1.563,00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01537523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Baštini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17.288,82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17.288,82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2668854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59.744,86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-59.744,86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7894480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InZadar2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59.022,36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11.145,73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-47.876,63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434876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Zero Waste Blue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399.217,07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399.217,07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028717"/>
                  </a:ext>
                </a:extLst>
              </a:tr>
              <a:tr h="1514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19.235.666,48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10.136.733,55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-9.098.932,93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666683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F56EE078-0B8D-4FA3-BA7F-8FE992B809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063467"/>
              </p:ext>
            </p:extLst>
          </p:nvPr>
        </p:nvGraphicFramePr>
        <p:xfrm>
          <a:off x="467544" y="1805780"/>
          <a:ext cx="8229600" cy="3048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211129454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87772653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1112645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05563678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2692022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4789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300839" y="633972"/>
            <a:ext cx="8399276" cy="814543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hr-HR" sz="2400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633972"/>
            <a:ext cx="504056" cy="633001"/>
          </a:xfrm>
          <a:prstGeom prst="rect">
            <a:avLst/>
          </a:prstGeom>
        </p:spPr>
      </p:pic>
      <p:graphicFrame>
        <p:nvGraphicFramePr>
          <p:cNvPr id="5" name="Rezervirano mjesto sadržaja 4">
            <a:extLst>
              <a:ext uri="{FF2B5EF4-FFF2-40B4-BE49-F238E27FC236}">
                <a16:creationId xmlns:a16="http://schemas.microsoft.com/office/drawing/2014/main" id="{1F5F160C-63A5-4632-8618-C8CDFC3DCB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2872581"/>
          <a:ext cx="8229600" cy="19812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425438071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7765455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9927818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44737934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3630777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OŠ Nin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20.881,28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-118,72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22370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2019/20 - 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2.214.751,39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1.232.047,09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-982.704,30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37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OŠ Gračac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1.015.679,62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1.041.249,95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25.570,33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16759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OŠ Pag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230.406,68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230.406,68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81439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OŠ Škabrnja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247.665,84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190.785,93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-56.879,91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14665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112.200,00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89.653,76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-22.546,24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67585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845.299,61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845.299,61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1790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153.661,12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144.941,24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-8.719,88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80105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4.840.664,26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3.795.265,54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-1.045.398,72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8449277"/>
                  </a:ext>
                </a:extLst>
              </a:tr>
            </a:tbl>
          </a:graphicData>
        </a:graphic>
      </p:graphicFrame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D06FA57E-E739-42E9-9730-332C62B17B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458002"/>
              </p:ext>
            </p:extLst>
          </p:nvPr>
        </p:nvGraphicFramePr>
        <p:xfrm>
          <a:off x="457200" y="2537137"/>
          <a:ext cx="8229600" cy="3048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69521666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620407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378102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63472699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80105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6872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953295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1"/>
          <p:cNvSpPr>
            <a:spLocks noGrp="1"/>
          </p:cNvSpPr>
          <p:nvPr>
            <p:ph type="title"/>
          </p:nvPr>
        </p:nvSpPr>
        <p:spPr>
          <a:xfrm>
            <a:off x="306169" y="297589"/>
            <a:ext cx="8314296" cy="868958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hr-HR" sz="2400" b="1" dirty="0">
              <a:cs typeface="Times New Roman" panose="02020603050405020304" pitchFamily="18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903" y="371243"/>
            <a:ext cx="504056" cy="633001"/>
          </a:xfrm>
          <a:prstGeom prst="rect">
            <a:avLst/>
          </a:prstGeom>
        </p:spPr>
      </p:pic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8656C866-3D46-4920-B8C2-23AD19E0A3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5779401"/>
              </p:ext>
            </p:extLst>
          </p:nvPr>
        </p:nvGraphicFramePr>
        <p:xfrm>
          <a:off x="478172" y="1599322"/>
          <a:ext cx="8229600" cy="359164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103092799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96741227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69075832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7378826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19778836"/>
                    </a:ext>
                  </a:extLst>
                </a:gridCol>
              </a:tblGrid>
              <a:tr h="3591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911645"/>
                  </a:ext>
                </a:extLst>
              </a:tr>
            </a:tbl>
          </a:graphicData>
        </a:graphic>
      </p:graphicFrame>
      <p:graphicFrame>
        <p:nvGraphicFramePr>
          <p:cNvPr id="12" name="Rezervirano mjesto sadržaja 11">
            <a:extLst>
              <a:ext uri="{FF2B5EF4-FFF2-40B4-BE49-F238E27FC236}">
                <a16:creationId xmlns:a16="http://schemas.microsoft.com/office/drawing/2014/main" id="{9F3DBDBB-8770-46F0-9138-AED1DF4F1A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8803907"/>
              </p:ext>
            </p:extLst>
          </p:nvPr>
        </p:nvGraphicFramePr>
        <p:xfrm>
          <a:off x="478172" y="1959332"/>
          <a:ext cx="8229600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110214438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50037489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78496183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68475986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0014409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S. Ožanića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46.410,74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201.170,02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154.759,28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95833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GameINg Innovative Games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52.547,77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04290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KA201 PICELS - GVN - Špa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82.500,00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738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KA116 V.V. - SŠ Brno Češka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88.899,29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-88.899,29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21893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KA219 - GVN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31.613,20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32.365,08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751,88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43843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 F. Petrića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70.727,12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70.727,12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13642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KA229 Ekonomska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39687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LUNA SŠ Hoteljerska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93.486,46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93.486,46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8902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Facing ARTS SŠ Prim. umjetnosti i diz.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188.463,23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188.463,23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46897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CoLab Prir. graf. škola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491.061,16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491.061,16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54656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Budi spreman i kompetentan SŠ V.V.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2.766.334,44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205.700,00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-2.560.634,44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1056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2019/20 - 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752.164,70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423.857,73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-328.306,97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31807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580.215,00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580.215,00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1342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Kako smo ispravljali Pisin toranj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74.225,06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74.225,06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7702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Dobar posao u Benkovcu SŠ Benkovac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68214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800.000,00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560.000,00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-240.000,00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53866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- V.Nazor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1.914.631,65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1.985.052,74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70.421,09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9761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1347253"/>
      </p:ext>
    </p:extLst>
  </p:cSld>
  <p:clrMapOvr>
    <a:masterClrMapping/>
  </p:clrMapOvr>
  <p:transition spd="slow"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1"/>
          <p:cNvSpPr>
            <a:spLocks noGrp="1"/>
          </p:cNvSpPr>
          <p:nvPr>
            <p:ph type="title"/>
          </p:nvPr>
        </p:nvSpPr>
        <p:spPr>
          <a:xfrm>
            <a:off x="611560" y="226084"/>
            <a:ext cx="8196074" cy="940966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hr-HR" sz="2400" b="1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3108" y="213710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9" name="Tablica 8">
            <a:extLst>
              <a:ext uri="{FF2B5EF4-FFF2-40B4-BE49-F238E27FC236}">
                <a16:creationId xmlns:a16="http://schemas.microsoft.com/office/drawing/2014/main" id="{39D881A6-A2C9-4DF1-8EEA-BF8734D4EB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977592"/>
              </p:ext>
            </p:extLst>
          </p:nvPr>
        </p:nvGraphicFramePr>
        <p:xfrm>
          <a:off x="788390" y="1359488"/>
          <a:ext cx="7220540" cy="369332"/>
        </p:xfrm>
        <a:graphic>
          <a:graphicData uri="http://schemas.openxmlformats.org/drawingml/2006/table">
            <a:tbl>
              <a:tblPr firstRow="1" firstCol="1" bandRow="1"/>
              <a:tblGrid>
                <a:gridCol w="1444108">
                  <a:extLst>
                    <a:ext uri="{9D8B030D-6E8A-4147-A177-3AD203B41FA5}">
                      <a16:colId xmlns:a16="http://schemas.microsoft.com/office/drawing/2014/main" val="4176804253"/>
                    </a:ext>
                  </a:extLst>
                </a:gridCol>
                <a:gridCol w="1444108">
                  <a:extLst>
                    <a:ext uri="{9D8B030D-6E8A-4147-A177-3AD203B41FA5}">
                      <a16:colId xmlns:a16="http://schemas.microsoft.com/office/drawing/2014/main" val="1013483327"/>
                    </a:ext>
                  </a:extLst>
                </a:gridCol>
                <a:gridCol w="1444108">
                  <a:extLst>
                    <a:ext uri="{9D8B030D-6E8A-4147-A177-3AD203B41FA5}">
                      <a16:colId xmlns:a16="http://schemas.microsoft.com/office/drawing/2014/main" val="1286252622"/>
                    </a:ext>
                  </a:extLst>
                </a:gridCol>
                <a:gridCol w="1444108">
                  <a:extLst>
                    <a:ext uri="{9D8B030D-6E8A-4147-A177-3AD203B41FA5}">
                      <a16:colId xmlns:a16="http://schemas.microsoft.com/office/drawing/2014/main" val="979926254"/>
                    </a:ext>
                  </a:extLst>
                </a:gridCol>
                <a:gridCol w="1444108">
                  <a:extLst>
                    <a:ext uri="{9D8B030D-6E8A-4147-A177-3AD203B41FA5}">
                      <a16:colId xmlns:a16="http://schemas.microsoft.com/office/drawing/2014/main" val="4232522301"/>
                    </a:ext>
                  </a:extLst>
                </a:gridCol>
              </a:tblGrid>
              <a:tr h="369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8225782"/>
                  </a:ext>
                </a:extLst>
              </a:tr>
            </a:tbl>
          </a:graphicData>
        </a:graphic>
      </p:graphicFrame>
      <p:graphicFrame>
        <p:nvGraphicFramePr>
          <p:cNvPr id="12" name="Rezervirano mjesto sadržaja 11">
            <a:extLst>
              <a:ext uri="{FF2B5EF4-FFF2-40B4-BE49-F238E27FC236}">
                <a16:creationId xmlns:a16="http://schemas.microsoft.com/office/drawing/2014/main" id="{4C498B4C-DC35-4F91-9151-DE517220EA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2798029"/>
              </p:ext>
            </p:extLst>
          </p:nvPr>
        </p:nvGraphicFramePr>
        <p:xfrm>
          <a:off x="783584" y="1744156"/>
          <a:ext cx="7207075" cy="4663440"/>
        </p:xfrm>
        <a:graphic>
          <a:graphicData uri="http://schemas.openxmlformats.org/drawingml/2006/table">
            <a:tbl>
              <a:tblPr firstRow="1" firstCol="1" bandRow="1"/>
              <a:tblGrid>
                <a:gridCol w="1441415">
                  <a:extLst>
                    <a:ext uri="{9D8B030D-6E8A-4147-A177-3AD203B41FA5}">
                      <a16:colId xmlns:a16="http://schemas.microsoft.com/office/drawing/2014/main" val="1743240189"/>
                    </a:ext>
                  </a:extLst>
                </a:gridCol>
                <a:gridCol w="1441415">
                  <a:extLst>
                    <a:ext uri="{9D8B030D-6E8A-4147-A177-3AD203B41FA5}">
                      <a16:colId xmlns:a16="http://schemas.microsoft.com/office/drawing/2014/main" val="291721532"/>
                    </a:ext>
                  </a:extLst>
                </a:gridCol>
                <a:gridCol w="1441415">
                  <a:extLst>
                    <a:ext uri="{9D8B030D-6E8A-4147-A177-3AD203B41FA5}">
                      <a16:colId xmlns:a16="http://schemas.microsoft.com/office/drawing/2014/main" val="1744403914"/>
                    </a:ext>
                  </a:extLst>
                </a:gridCol>
                <a:gridCol w="1441415">
                  <a:extLst>
                    <a:ext uri="{9D8B030D-6E8A-4147-A177-3AD203B41FA5}">
                      <a16:colId xmlns:a16="http://schemas.microsoft.com/office/drawing/2014/main" val="3135319616"/>
                    </a:ext>
                  </a:extLst>
                </a:gridCol>
                <a:gridCol w="1441415">
                  <a:extLst>
                    <a:ext uri="{9D8B030D-6E8A-4147-A177-3AD203B41FA5}">
                      <a16:colId xmlns:a16="http://schemas.microsoft.com/office/drawing/2014/main" val="197719571"/>
                    </a:ext>
                  </a:extLst>
                </a:gridCol>
              </a:tblGrid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Perma Horti-SŠ S. Ožanić 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512.486,24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250.844,61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-261.641,63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6551444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Mi vas trebamo - SŠ Benkovac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1.175.000,00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1.175.000,00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330698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Laboratorij za mlade Prir. Graf. Škola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23.053,55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22.865,70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-187,85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756152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Postanimo fin. i dig. pismeni SŠ V. V.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95.944,63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98.891,43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2.946,80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5761861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Bolji uvjeti za učenje kroz rad SŠ V.V.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693.605,60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399.048,90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-294.556,70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3228552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Od mjere do karijere - Pripravništvo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19.836,44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19.836,44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2702883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Medicinska+ SŠ Medicinska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224.200,00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224.200,00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7559064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Remember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98.634,65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254.234,65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155.600,00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6530035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 I NARODNI MUZEJ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9.788.266,52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8.346.293,10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-1.441.973,42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97593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36.140.000,00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13.380.000,00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-22.760.000,00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677550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Vaša sigurnost je u našim rukama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-690.000,00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3869808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LAB-OP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6.190.000,00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2.434.250,00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-3.755.750,00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7525517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 HZZ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4234641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MELAdetect 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584.712,00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454.636,00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-130.076,00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1755950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AdSWIM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320.076,00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205.514,00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-114.562,00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0725400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Moje zdravo dijete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917.155,00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308.100,00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-609.055,00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186079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ON TIME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1.265.845,00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625.202,00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-640.643,00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1948388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 HZZ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38.280,00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38.280,00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0454502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DZZŽ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1.408.000,00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1.408.000,00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4941397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ZHMZŽ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312.716,10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312.716,10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455006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Investicijsko ulaganje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11.729.913,00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4.250.000,00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-7.479.913,00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05235"/>
                  </a:ext>
                </a:extLst>
              </a:tr>
              <a:tr h="1368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PBU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Pripravništvo HZZ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213.611,00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213.611,00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8979057"/>
                  </a:ext>
                </a:extLst>
              </a:tr>
              <a:tr h="2736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60.762.028,10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24.620.309,10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-36.141.719,00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9902" marR="5990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2189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1153786"/>
      </p:ext>
    </p:extLst>
  </p:cSld>
  <p:clrMapOvr>
    <a:masterClrMapping/>
  </p:clrMapOvr>
  <p:transition spd="slow" advClick="0" advTm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DA93584-32BE-4BDB-8BD1-7B768CB04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4443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i="1" dirty="0">
                <a:ea typeface="Times New Roman" panose="02020603050405020304" pitchFamily="18" charset="0"/>
              </a:rPr>
              <a:t>Prihodi po nositeljima projekata Zadarske županije i proračunskih korisnika u 2020. godini </a:t>
            </a:r>
            <a:endParaRPr lang="en-US" sz="2400" b="1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129354F1-A815-4226-BC6F-C7EBBCB4AC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1790024"/>
              </p:ext>
            </p:extLst>
          </p:nvPr>
        </p:nvGraphicFramePr>
        <p:xfrm>
          <a:off x="457200" y="2420888"/>
          <a:ext cx="8229600" cy="350520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217769111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584830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425895094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156759074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8955700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Poboljšanje pristupa PZZ na otocima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152.553,56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-152.553,56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70923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Direct Zadar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170.142,15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170.142,15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66516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izvrsnosti Cerovačke špilje 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1.897.450,00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600.200,00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-1.297.250,00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2991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Kulturna ruta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1.939.807,92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1.698.625,19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-241.182,73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6926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4.475.813,95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4.274.368,04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-201.445,91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0470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1.149.407,40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1.870.819,97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721.412,57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45291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Podrška razvoju rane intervencije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14.303,14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-14.303,14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152826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Firespill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202.050,00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-202.050,00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61006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868.504,10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513.447,08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-355.057,02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82371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Prizefish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673.692,24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387.536,24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-286.156,00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41440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Smartfish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854.850,95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166.674,96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-688.175,99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386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25.429.453,45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19.617.851,35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-5.811.602,10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6086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Argos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2.795,60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2.795,60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03014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ForBioEnergy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403.009,51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451.576,53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48.567,02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44602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Hera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53.900,42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53.900,42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91154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Readiness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706.336,35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706.336,35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8233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Dory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530.073,77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305.068,57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-225.005,20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3702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39.524.144,51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30.819.342,45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-8.704.802,06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405718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153.875.888,70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97.153.280,99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-56.722.607,71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398290"/>
                  </a:ext>
                </a:extLst>
              </a:tr>
            </a:tbl>
          </a:graphicData>
        </a:graphic>
      </p:graphicFrame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FB50941F-BCA4-40FE-B677-DE80E8388F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767508"/>
              </p:ext>
            </p:extLst>
          </p:nvPr>
        </p:nvGraphicFramePr>
        <p:xfrm>
          <a:off x="457200" y="2032248"/>
          <a:ext cx="8229600" cy="388640"/>
        </p:xfrm>
        <a:graphic>
          <a:graphicData uri="http://schemas.openxmlformats.org/drawingml/2006/table">
            <a:tbl>
              <a:tblPr firstRow="1" firstCol="1" bandRow="1"/>
              <a:tblGrid>
                <a:gridCol w="1645920">
                  <a:extLst>
                    <a:ext uri="{9D8B030D-6E8A-4147-A177-3AD203B41FA5}">
                      <a16:colId xmlns:a16="http://schemas.microsoft.com/office/drawing/2014/main" val="398982938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16833261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0057423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719378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776912688"/>
                    </a:ext>
                  </a:extLst>
                </a:gridCol>
              </a:tblGrid>
              <a:tr h="3886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DRUGE IZMJENE I DOPUNE 2020.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RAZLIKA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255604"/>
                  </a:ext>
                </a:extLst>
              </a:tr>
            </a:tbl>
          </a:graphicData>
        </a:graphic>
      </p:graphicFrame>
      <p:pic>
        <p:nvPicPr>
          <p:cNvPr id="6" name="Slika 5">
            <a:extLst>
              <a:ext uri="{FF2B5EF4-FFF2-40B4-BE49-F238E27FC236}">
                <a16:creationId xmlns:a16="http://schemas.microsoft.com/office/drawing/2014/main" id="{3C8777DB-6A87-4D17-84AB-A9BE1EF2FF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48680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262937"/>
      </p:ext>
    </p:extLst>
  </p:cSld>
  <p:clrMapOvr>
    <a:masterClrMapping/>
  </p:clrMapOvr>
  <p:transition spd="slow" advClick="0" advTm="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726886" y="2420888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97569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10766</TotalTime>
  <Words>2554</Words>
  <Application>Microsoft Office PowerPoint</Application>
  <PresentationFormat>Prikaz na zaslonu (4:3)</PresentationFormat>
  <Paragraphs>872</Paragraphs>
  <Slides>19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19</vt:i4>
      </vt:variant>
    </vt:vector>
  </HeadingPairs>
  <TitlesOfParts>
    <vt:vector size="25" baseType="lpstr">
      <vt:lpstr>Arial</vt:lpstr>
      <vt:lpstr>Calibri</vt:lpstr>
      <vt:lpstr>Gabriola</vt:lpstr>
      <vt:lpstr>Times New Roman</vt:lpstr>
      <vt:lpstr>Wingdings</vt:lpstr>
      <vt:lpstr>Office tema</vt:lpstr>
      <vt:lpstr>  REPUBLIKA HRVATSKA ZADARSKA ŽUPANIJA  Druge Izmjene i dopune proračuna Zadarske županije za 2020. godinu  - proračun za građane -  </vt:lpstr>
      <vt:lpstr>PowerPoint prezentacija</vt:lpstr>
      <vt:lpstr>PowerPoint prezentacija</vt:lpstr>
      <vt:lpstr>Druge izmjene i dopune proračuna Zadarske županije (sa 64 proračunska korisnika) za 2020. godinu</vt:lpstr>
      <vt:lpstr>Druge izmjene i dopune proračuna Zadarske županije (bez proračunskih korisnika) za 2020. godinu</vt:lpstr>
      <vt:lpstr>„Izvorni” prihodi Zadarske županije</vt:lpstr>
      <vt:lpstr>Fiskalni učinak na proračun</vt:lpstr>
      <vt:lpstr>Ukupni prihodi</vt:lpstr>
      <vt:lpstr>Ukupni rashodi</vt:lpstr>
      <vt:lpstr>Proračunski korisnici Zadarske županije</vt:lpstr>
      <vt:lpstr>  </vt:lpstr>
      <vt:lpstr>  </vt:lpstr>
      <vt:lpstr>Prihodi po nositeljima projekata Zadarske županije i proračunskih korisnika u 2020. godini </vt:lpstr>
      <vt:lpstr>Prihodi po nositeljima projekata Zadarske županije i proračunskih korisnika u 2020. godini </vt:lpstr>
      <vt:lpstr>Prihodi po nositeljima projekata Zadarske županije i proračunskih korisnika u 2020. godini </vt:lpstr>
      <vt:lpstr>Prihodi po nositeljima projekata Zadarske županije i proračunskih korisnika u 2020. godini </vt:lpstr>
      <vt:lpstr>Prihodi po nositeljima projekata Zadarske županije i proračunskih korisnika u 2020. godini </vt:lpstr>
      <vt:lpstr>Prihodi po nositeljima projekata Zadarske županije i proračunskih korisnika u 2020. godini 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Iva Vanjak</cp:lastModifiedBy>
  <cp:revision>1369</cp:revision>
  <cp:lastPrinted>2020-12-09T09:06:55Z</cp:lastPrinted>
  <dcterms:created xsi:type="dcterms:W3CDTF">2014-10-06T07:52:48Z</dcterms:created>
  <dcterms:modified xsi:type="dcterms:W3CDTF">2020-12-09T10:29:12Z</dcterms:modified>
</cp:coreProperties>
</file>