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54" r:id="rId2"/>
    <p:sldId id="355" r:id="rId3"/>
    <p:sldId id="363" r:id="rId4"/>
    <p:sldId id="359" r:id="rId5"/>
    <p:sldId id="356" r:id="rId6"/>
    <p:sldId id="357" r:id="rId7"/>
    <p:sldId id="358" r:id="rId8"/>
    <p:sldId id="353" r:id="rId9"/>
    <p:sldId id="328" r:id="rId10"/>
    <p:sldId id="335" r:id="rId11"/>
    <p:sldId id="337" r:id="rId12"/>
    <p:sldId id="352" r:id="rId13"/>
    <p:sldId id="360" r:id="rId14"/>
    <p:sldId id="362" r:id="rId15"/>
    <p:sldId id="361" r:id="rId16"/>
    <p:sldId id="327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55"/>
            <p14:sldId id="363"/>
            <p14:sldId id="359"/>
            <p14:sldId id="356"/>
            <p14:sldId id="357"/>
            <p14:sldId id="358"/>
          </p14:sldIdLst>
        </p14:section>
        <p14:section name="Sekcija bez naslova" id="{6F440071-0825-4550-BD7E-66E014C1ED6A}">
          <p14:sldIdLst>
            <p14:sldId id="353"/>
            <p14:sldId id="328"/>
            <p14:sldId id="335"/>
            <p14:sldId id="337"/>
            <p14:sldId id="352"/>
            <p14:sldId id="360"/>
            <p14:sldId id="362"/>
            <p14:sldId id="361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3DBD"/>
    <a:srgbClr val="CFDDED"/>
    <a:srgbClr val="BCCFE6"/>
    <a:srgbClr val="7896B2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45" autoAdjust="0"/>
    <p:restoredTop sz="96056" autoAdjust="0"/>
  </p:normalViewPr>
  <p:slideViewPr>
    <p:cSldViewPr>
      <p:cViewPr varScale="1">
        <p:scale>
          <a:sx n="114" d="100"/>
          <a:sy n="114" d="100"/>
        </p:scale>
        <p:origin x="183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2021.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82400000</c:v>
                </c:pt>
                <c:pt idx="1">
                  <c:v>586179922.10000002</c:v>
                </c:pt>
                <c:pt idx="2">
                  <c:v>12119736</c:v>
                </c:pt>
                <c:pt idx="3">
                  <c:v>75462472</c:v>
                </c:pt>
                <c:pt idx="4">
                  <c:v>57118952.850000001</c:v>
                </c:pt>
                <c:pt idx="5">
                  <c:v>602052447.07000005</c:v>
                </c:pt>
                <c:pt idx="6">
                  <c:v>2575653.15</c:v>
                </c:pt>
                <c:pt idx="7">
                  <c:v>4514085.8</c:v>
                </c:pt>
                <c:pt idx="8">
                  <c:v>26400000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12-4748-8CDF-DE11C0CA1DD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89130000</c:v>
                </c:pt>
                <c:pt idx="1">
                  <c:v>576617623.87</c:v>
                </c:pt>
                <c:pt idx="2">
                  <c:v>11024739</c:v>
                </c:pt>
                <c:pt idx="3">
                  <c:v>73877439.930000007</c:v>
                </c:pt>
                <c:pt idx="4">
                  <c:v>85263281.409999996</c:v>
                </c:pt>
                <c:pt idx="5">
                  <c:v>603092171.77999997</c:v>
                </c:pt>
                <c:pt idx="6">
                  <c:v>6258566.5099999998</c:v>
                </c:pt>
                <c:pt idx="7">
                  <c:v>158572.26</c:v>
                </c:pt>
                <c:pt idx="8">
                  <c:v>23501200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12-4748-8CDF-DE11C0CA1DD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474624"/>
        <c:axId val="34476256"/>
      </c:barChart>
      <c:catAx>
        <c:axId val="3447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6256"/>
        <c:crosses val="autoZero"/>
        <c:auto val="1"/>
        <c:lblAlgn val="ctr"/>
        <c:lblOffset val="100"/>
        <c:noMultiLvlLbl val="0"/>
      </c:catAx>
      <c:valAx>
        <c:axId val="3447625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4624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7612588500268"/>
          <c:y val="6.1256325054791887E-2"/>
          <c:w val="0.86536344446576641"/>
          <c:h val="0.802947904778256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za 2021.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750604934.14999998</c:v>
                </c:pt>
                <c:pt idx="1">
                  <c:v>394626661.5</c:v>
                </c:pt>
                <c:pt idx="2">
                  <c:v>2063688.9</c:v>
                </c:pt>
                <c:pt idx="3">
                  <c:v>4185000</c:v>
                </c:pt>
                <c:pt idx="4">
                  <c:v>67573171.530000001</c:v>
                </c:pt>
                <c:pt idx="5">
                  <c:v>21628028</c:v>
                </c:pt>
                <c:pt idx="6">
                  <c:v>24175264.329999998</c:v>
                </c:pt>
                <c:pt idx="7">
                  <c:v>176612914.59</c:v>
                </c:pt>
                <c:pt idx="8">
                  <c:v>9530337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87-4DCB-AA3E-8412A56933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780810938.13</c:v>
                </c:pt>
                <c:pt idx="1">
                  <c:v>403484379.30000001</c:v>
                </c:pt>
                <c:pt idx="2">
                  <c:v>5330835.84</c:v>
                </c:pt>
                <c:pt idx="3">
                  <c:v>5575560.4900000002</c:v>
                </c:pt>
                <c:pt idx="4">
                  <c:v>35745668.619999997</c:v>
                </c:pt>
                <c:pt idx="5">
                  <c:v>19979840.649999999</c:v>
                </c:pt>
                <c:pt idx="6">
                  <c:v>23934531.73</c:v>
                </c:pt>
                <c:pt idx="7">
                  <c:v>154318110.71000001</c:v>
                </c:pt>
                <c:pt idx="8">
                  <c:v>12020134.529999999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87-4DCB-AA3E-8412A56933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465920"/>
        <c:axId val="34476800"/>
      </c:barChart>
      <c:catAx>
        <c:axId val="34465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76800"/>
        <c:crosses val="autoZero"/>
        <c:auto val="1"/>
        <c:lblAlgn val="ctr"/>
        <c:lblOffset val="100"/>
        <c:noMultiLvlLbl val="0"/>
      </c:catAx>
      <c:valAx>
        <c:axId val="3447680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65920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4224190726159176E-2"/>
                  <c:y val="-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D-4258-B2E9-24D336CB39C2}"/>
                </c:ext>
              </c:extLst>
            </c:dLbl>
            <c:dLbl>
              <c:idx val="1"/>
              <c:layout>
                <c:manualLayout>
                  <c:x val="2.8185586176727857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D-4258-B2E9-24D336CB39C2}"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D-4258-B2E9-24D336CB39C2}"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AD-4258-B2E9-24D336CB39C2}"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FAD-4258-B2E9-24D336CB39C2}"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FAD-4258-B2E9-24D336CB39C2}"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FAD-4258-B2E9-24D336CB39C2}"/>
                </c:ext>
              </c:extLst>
            </c:dLbl>
            <c:dLbl>
              <c:idx val="7"/>
              <c:layout>
                <c:manualLayout>
                  <c:x val="0.18786264216972878"/>
                  <c:y val="-5.689332009705066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FAD-4258-B2E9-24D336CB39C2}"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FAD-4258-B2E9-24D336CB39C2}"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FAD-4258-B2E9-24D336CB39C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Javna nabava i upr. imovinom (4,8)</c:v>
                </c:pt>
                <c:pt idx="1">
                  <c:v>Pravni i zajednički poslovi (8,0)</c:v>
                </c:pt>
                <c:pt idx="2">
                  <c:v>Pomorsko dobro, more i promet (8,5)</c:v>
                </c:pt>
                <c:pt idx="3">
                  <c:v>Poljop., ribarstvo, vodno gosp. ruralni i otočni razvoj (30,3)</c:v>
                </c:pt>
                <c:pt idx="4">
                  <c:v>Gospod., turizam, infrastr. i EU fondovi (44,3)</c:v>
                </c:pt>
                <c:pt idx="5">
                  <c:v>Prost. uređenje, zaš. okoliša i komun. poslovi (21,1)</c:v>
                </c:pt>
                <c:pt idx="6">
                  <c:v>Zdravstvo, soc. skrb, udruge i mladi (824,2)</c:v>
                </c:pt>
                <c:pt idx="7">
                  <c:v>Obrazovanje, kult. i šport (443,1)</c:v>
                </c:pt>
                <c:pt idx="8">
                  <c:v>Financije i proračun (54,0</c:v>
                </c:pt>
                <c:pt idx="9">
                  <c:v>Ured župana (2,4)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3.0000000000000001E-3</c:v>
                </c:pt>
                <c:pt idx="1">
                  <c:v>5.0000000000000001E-3</c:v>
                </c:pt>
                <c:pt idx="2">
                  <c:v>5.0000000000000001E-3</c:v>
                </c:pt>
                <c:pt idx="3">
                  <c:v>2.1000000000000001E-2</c:v>
                </c:pt>
                <c:pt idx="4">
                  <c:v>0.03</c:v>
                </c:pt>
                <c:pt idx="5">
                  <c:v>1.4E-2</c:v>
                </c:pt>
                <c:pt idx="6">
                  <c:v>0.57099999999999995</c:v>
                </c:pt>
                <c:pt idx="7">
                  <c:v>0.307</c:v>
                </c:pt>
                <c:pt idx="8">
                  <c:v>3.6999999999999998E-2</c:v>
                </c:pt>
                <c:pt idx="9">
                  <c:v>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FAD-4258-B2E9-24D336CB39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66464"/>
        <c:axId val="34479520"/>
      </c:barChart>
      <c:catAx>
        <c:axId val="344664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9520"/>
        <c:crosses val="autoZero"/>
        <c:auto val="1"/>
        <c:lblAlgn val="ctr"/>
        <c:lblOffset val="100"/>
        <c:noMultiLvlLbl val="0"/>
      </c:catAx>
      <c:valAx>
        <c:axId val="34479520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4466464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787110955925532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0C-490E-8733-138E177AC781}"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0C-490E-8733-138E177AC781}"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0C-490E-8733-138E177AC781}"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0C-490E-8733-138E177AC781}"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0C-490E-8733-138E177AC781}"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0C-490E-8733-138E177AC781}"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0C-490E-8733-138E177AC781}"/>
                </c:ext>
              </c:extLst>
            </c:dLbl>
            <c:dLbl>
              <c:idx val="7"/>
              <c:layout>
                <c:manualLayout>
                  <c:x val="0.30042720121044741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0C-490E-8733-138E177AC781}"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0C-490E-8733-138E177AC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(16,1)</c:v>
                </c:pt>
                <c:pt idx="1">
                  <c:v>Ekonomski poslovi (31,8)</c:v>
                </c:pt>
                <c:pt idx="2">
                  <c:v>Rekreacija, kultura i religija (16,6)</c:v>
                </c:pt>
                <c:pt idx="3">
                  <c:v>Socijalna zaštita (35,4)</c:v>
                </c:pt>
                <c:pt idx="4">
                  <c:v>Opće i javne usluge (70,09)</c:v>
                </c:pt>
                <c:pt idx="5">
                  <c:v>Usluge unapređ. stan. i zajednice (53,6)</c:v>
                </c:pt>
                <c:pt idx="6">
                  <c:v>Obrazovanje (425,5)</c:v>
                </c:pt>
                <c:pt idx="7">
                  <c:v>Zdravstvo (788,9)</c:v>
                </c:pt>
                <c:pt idx="8">
                  <c:v>Javni red i sigurnost (2,9)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1.0999999999999999E-2</c:v>
                </c:pt>
                <c:pt idx="1">
                  <c:v>2.1999999999999999E-2</c:v>
                </c:pt>
                <c:pt idx="2">
                  <c:v>1.0999999999999999E-2</c:v>
                </c:pt>
                <c:pt idx="3">
                  <c:v>2.4E-2</c:v>
                </c:pt>
                <c:pt idx="4">
                  <c:v>4.8000000000000001E-2</c:v>
                </c:pt>
                <c:pt idx="5">
                  <c:v>3.6999999999999998E-2</c:v>
                </c:pt>
                <c:pt idx="6">
                  <c:v>0.29499999999999998</c:v>
                </c:pt>
                <c:pt idx="7">
                  <c:v>0.54700000000000004</c:v>
                </c:pt>
                <c:pt idx="8">
                  <c:v>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30C-490E-8733-138E177AC7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77344"/>
        <c:axId val="34477888"/>
      </c:barChart>
      <c:catAx>
        <c:axId val="344773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7888"/>
        <c:crosses val="autoZero"/>
        <c:auto val="1"/>
        <c:lblAlgn val="ctr"/>
        <c:lblOffset val="100"/>
        <c:noMultiLvlLbl val="0"/>
      </c:catAx>
      <c:valAx>
        <c:axId val="344778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477344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4_2" csCatId="accent4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u="none" dirty="0"/>
            <a:t>1.445.263.822,50kn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1" dirty="0"/>
            <a:t> </a:t>
          </a:r>
          <a:r>
            <a:rPr lang="hr-HR" sz="1400" b="0" dirty="0"/>
            <a:t>23.501.200,00 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158.572,26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manjak iz 2020. godine</a:t>
          </a:r>
        </a:p>
        <a:p>
          <a:r>
            <a:rPr lang="hr-HR" sz="1400" dirty="0"/>
            <a:t>- 27.723.594,76 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60037" custLinFactNeighborX="-19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44663" custLinFactNeighborX="-14298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Y="91698" custLinFactNeighborX="-94609" custLinFactNeighborY="1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X="-11811" custLinFactNeighborX="-100000" custLinFactNeighborY="-98864">
        <dgm:presLayoutVars>
          <dgm:bulletEnabled val="1"/>
        </dgm:presLayoutVars>
      </dgm:prSet>
      <dgm:spPr/>
    </dgm:pt>
  </dgm:ptLst>
  <dgm:cxnLst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/>
            <a:t>Plan za 2021.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/>
            <a:t>Izmjene i dopune za 2021.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1.441.200.000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1.451.000.000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4_2" csCatId="accent4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dirty="0"/>
            <a:t>244.791.755,57 kn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0" dirty="0"/>
            <a:t>  11.656.057,00kn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 0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2020. godine</a:t>
          </a:r>
        </a:p>
        <a:p>
          <a:r>
            <a:rPr lang="hr-HR" sz="1400" dirty="0"/>
            <a:t> 24.773.842,38kn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52210" custLinFactNeighborX="-1440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60784" custLinFactNeighborX="-14299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X="-5360" custLinFactY="131541" custLinFactNeighborX="-100000" custLinFactNeighborY="2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Y="-43282" custLinFactNeighborY="-100000">
        <dgm:presLayoutVars>
          <dgm:bulletEnabled val="1"/>
        </dgm:presLayoutVars>
      </dgm:prSet>
      <dgm:spPr/>
    </dgm:pt>
  </dgm:ptLst>
  <dgm:cxnLst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/>
            <a:t>Izmjene i dopune za 2021.godinu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281.221.654,95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281.213.708,84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/>
            <a:t>Plan za 2021. godinu</a:t>
          </a:r>
          <a:endParaRPr lang="hr-HR" dirty="0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992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u="none" kern="1200" dirty="0"/>
            <a:t>1.445.263.822,50kn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67120" y="1702672"/>
          <a:ext cx="306431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 </a:t>
          </a:r>
          <a:r>
            <a:rPr lang="hr-HR" sz="1400" b="0" kern="1200" dirty="0"/>
            <a:t>23.501.200,00 kn</a:t>
          </a:r>
        </a:p>
      </dsp:txBody>
      <dsp:txXfrm>
        <a:off x="193059" y="1728611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44760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2" y="900098"/>
          <a:ext cx="308154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158.572,26 kn</a:t>
          </a:r>
        </a:p>
      </dsp:txBody>
      <dsp:txXfrm>
        <a:off x="169441" y="92603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488278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manjak iz 2020.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- 27.723.594,76 kn</a:t>
          </a:r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2021. 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1.441.200.000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2021.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1.451.000.000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244.791.755,57 kn</a:t>
          </a:r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3327" y="1661083"/>
          <a:ext cx="306431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 11.656.057,00kn</a:t>
          </a:r>
        </a:p>
      </dsp:txBody>
      <dsp:txXfrm>
        <a:off x="169266" y="1687022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72552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1" y="814438"/>
          <a:ext cx="308154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0 kn</a:t>
          </a:r>
        </a:p>
      </dsp:txBody>
      <dsp:txXfrm>
        <a:off x="169440" y="84037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28893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2020.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24.773.842,38kn</a:t>
          </a:r>
        </a:p>
      </dsp:txBody>
      <dsp:txXfrm>
        <a:off x="193383" y="2511199"/>
        <a:ext cx="3029664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2021.godinu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281.221.654,95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2021.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281.213.708,84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08.10.21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Izmjene i dopune proračuna Zadarske županije za 2021.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06223" y="4530607"/>
            <a:ext cx="6840760" cy="1512167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listopad 2021.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FC64FD83-BBA3-4270-AB69-DCCA336BF3F1}"/>
              </a:ext>
            </a:extLst>
          </p:cNvPr>
          <p:cNvSpPr txBox="1"/>
          <p:nvPr/>
        </p:nvSpPr>
        <p:spPr>
          <a:xfrm>
            <a:off x="1170219" y="604277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hr-HR" sz="1400" b="1" dirty="0">
                <a:solidFill>
                  <a:srgbClr val="002060"/>
                </a:solidFill>
              </a:rPr>
              <a:t>Prijedlog Izmjena i dopuna proračuna Zadarske županije za 2021. godinu </a:t>
            </a:r>
            <a:r>
              <a:rPr lang="hr-HR" sz="1400" b="1" dirty="0"/>
              <a:t>poslan je Županijskoj skupštini na donošenje u zakonski predviđenom roku</a:t>
            </a:r>
          </a:p>
        </p:txBody>
      </p:sp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</a:t>
            </a:r>
            <a:r>
              <a:rPr lang="hr-HR" sz="2400" b="1" i="1" dirty="0">
                <a:solidFill>
                  <a:srgbClr val="C00000"/>
                </a:solidFill>
              </a:rPr>
              <a:t>(sa 64 proračunska korisnika) </a:t>
            </a:r>
            <a:r>
              <a:rPr lang="hr-HR" sz="2400" b="1" dirty="0"/>
              <a:t>za 2021.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525429145"/>
              </p:ext>
            </p:extLst>
          </p:nvPr>
        </p:nvGraphicFramePr>
        <p:xfrm>
          <a:off x="5436096" y="2744924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2322716076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5876" y="4859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Izmjene i dopune proračuna Zadarske županije </a:t>
            </a:r>
            <a:r>
              <a:rPr lang="hr-HR" sz="2400" b="1" i="1" dirty="0">
                <a:solidFill>
                  <a:srgbClr val="C00000"/>
                </a:solidFill>
              </a:rPr>
              <a:t>(bez proračunskih korisnika) </a:t>
            </a:r>
            <a:r>
              <a:rPr lang="hr-HR" sz="2400" b="1" dirty="0"/>
              <a:t>za 2021.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878775500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99518427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„Izvorni” prihodi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3529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Izmjenama i dopunama za 2021. godinu, ”izvorni” prihodi Zadarske županije kao JLP(R)S iznose 134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što je 5,3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više, a odnose se na :</a:t>
            </a:r>
          </a:p>
          <a:p>
            <a:pPr algn="just">
              <a:spcAft>
                <a:spcPts val="0"/>
              </a:spcAft>
            </a:pPr>
            <a:endParaRPr lang="hr-HR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63,0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 od poreza na dohodak (4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23,4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refundacije/sufinanciranje po projektima (0,2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14,6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udio poreza na dohodak za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(1,1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11,4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porezni prihodi (1,5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10,9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imovine (1,0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7,8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administrativnih pristojbi (0,3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 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2,5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sredstva fiskalnog izravnavanja (0,3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0,2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prihodi </a:t>
            </a: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32656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b="1" spc="-9" dirty="0"/>
              <a:t>Fiskalni </a:t>
            </a:r>
            <a:r>
              <a:rPr sz="2800" b="1" spc="-4" dirty="0"/>
              <a:t>učinak na</a:t>
            </a:r>
            <a:r>
              <a:rPr sz="2800" b="1" spc="18" dirty="0"/>
              <a:t> </a:t>
            </a:r>
            <a:r>
              <a:rPr sz="2800" b="1" spc="-13" dirty="0"/>
              <a:t>proračun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4661" y="948690"/>
            <a:ext cx="8229600" cy="590931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sz="1600" b="1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i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, Proračun Zadarske županije za 2021. godinu smanjuje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lang="hr-HR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9.800.000,00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kuna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u odnosu na Plan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C0C0C0"/>
              </a:highlight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Planira se </a:t>
            </a:r>
            <a:r>
              <a:rPr lang="hr-HR" sz="1600" b="1" u="sng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smanjenje: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refundacije/ sufinanciranje po projektima za 0,3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en-US" sz="1600" b="1" dirty="0" err="1"/>
              <a:t>prihodi</a:t>
            </a:r>
            <a:r>
              <a:rPr lang="en-US" sz="1600" b="1" dirty="0"/>
              <a:t> od </a:t>
            </a:r>
            <a:r>
              <a:rPr lang="en-US" sz="1600" b="1" dirty="0" err="1"/>
              <a:t>prodaje</a:t>
            </a:r>
            <a:r>
              <a:rPr lang="en-US" sz="1600" b="1" dirty="0"/>
              <a:t> </a:t>
            </a:r>
            <a:r>
              <a:rPr lang="en-US" sz="1600" b="1" dirty="0" err="1"/>
              <a:t>nefinancijske</a:t>
            </a:r>
            <a:r>
              <a:rPr lang="en-US" sz="1600" b="1" dirty="0"/>
              <a:t> </a:t>
            </a:r>
            <a:r>
              <a:rPr lang="en-US" sz="1600" b="1" dirty="0" err="1"/>
              <a:t>imovine</a:t>
            </a:r>
            <a:r>
              <a:rPr lang="hr-HR" sz="1600" b="1" dirty="0"/>
              <a:t> </a:t>
            </a:r>
            <a:r>
              <a:rPr lang="en-US" sz="1600" b="1" dirty="0"/>
              <a:t>za 4,</a:t>
            </a:r>
            <a:r>
              <a:rPr lang="hr-HR" sz="1600" b="1" dirty="0"/>
              <a:t>4</a:t>
            </a:r>
            <a:r>
              <a:rPr lang="en-US" sz="1600" b="1" dirty="0"/>
              <a:t>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endParaRPr lang="hr-HR" sz="1600" b="1" dirty="0"/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en-US" sz="1600" b="1" dirty="0" err="1"/>
              <a:t>primici</a:t>
            </a:r>
            <a:r>
              <a:rPr lang="en-US" sz="1600" b="1" dirty="0"/>
              <a:t> od </a:t>
            </a:r>
            <a:r>
              <a:rPr lang="en-US" sz="1600" b="1" dirty="0" err="1"/>
              <a:t>financijske</a:t>
            </a:r>
            <a:r>
              <a:rPr lang="en-US" sz="1600" b="1" dirty="0"/>
              <a:t> </a:t>
            </a:r>
            <a:r>
              <a:rPr lang="en-US" sz="1600" b="1" dirty="0" err="1"/>
              <a:t>imovine</a:t>
            </a:r>
            <a:r>
              <a:rPr lang="en-US" sz="1600" b="1" dirty="0"/>
              <a:t> </a:t>
            </a:r>
            <a:r>
              <a:rPr lang="en-US" sz="1600" b="1" dirty="0" err="1"/>
              <a:t>i</a:t>
            </a:r>
            <a:r>
              <a:rPr lang="en-US" sz="1600" b="1" dirty="0"/>
              <a:t> </a:t>
            </a:r>
            <a:r>
              <a:rPr lang="en-US" sz="1600" b="1" dirty="0" err="1"/>
              <a:t>zaduživanja</a:t>
            </a:r>
            <a:r>
              <a:rPr lang="hr-HR" sz="1600" b="1" dirty="0"/>
              <a:t> </a:t>
            </a:r>
            <a:r>
              <a:rPr lang="en-US" sz="1600" b="1" dirty="0"/>
              <a:t>za </a:t>
            </a:r>
            <a:r>
              <a:rPr lang="hr-HR" sz="1600" b="1" dirty="0"/>
              <a:t>11,0</a:t>
            </a:r>
            <a:r>
              <a:rPr lang="en-US" sz="1600" b="1" dirty="0"/>
              <a:t>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endParaRPr lang="hr-HR" sz="1600" b="1" dirty="0"/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pomoći iz inozemstva (70,2 </a:t>
            </a:r>
            <a:r>
              <a:rPr lang="hr-HR" sz="1600" b="1" dirty="0" err="1"/>
              <a:t>mil</a:t>
            </a:r>
            <a:r>
              <a:rPr lang="hr-HR" sz="1600" b="1" dirty="0"/>
              <a:t>. kuna) :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15,7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STREAM, 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8,7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Bolji uvjeti za učenje kroz rad, SŠ Vice Vlatkovića,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4,2 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Budi spreman i kompetentan , SŠ Vice Vlatkovića</a:t>
            </a:r>
            <a:endParaRPr lang="en-US" sz="1600" b="1" dirty="0"/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Uz istodobno </a:t>
            </a:r>
            <a:r>
              <a:rPr lang="hr-HR" sz="1600" b="1" u="sng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povećanje</a:t>
            </a:r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općih prihoda i primitaka za 4,6 </a:t>
            </a:r>
            <a:r>
              <a:rPr lang="hr-HR" sz="1600" b="1" dirty="0" err="1"/>
              <a:t>mil</a:t>
            </a:r>
            <a:r>
              <a:rPr lang="hr-HR" sz="1600" b="1" dirty="0"/>
              <a:t>. kuna, od čega najviše: 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  porez na dohodak  (4,0 </a:t>
            </a:r>
            <a:r>
              <a:rPr lang="hr-HR" sz="1600" b="1" dirty="0" err="1"/>
              <a:t>mil</a:t>
            </a:r>
            <a:r>
              <a:rPr lang="hr-HR" sz="1600" b="1" dirty="0"/>
              <a:t>. kuna),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prihodi za posebne namjene  za 0,7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vlastiti prihodi - korisnici za 31,4 </a:t>
            </a:r>
            <a:r>
              <a:rPr lang="hr-HR" sz="1600" b="1" dirty="0" err="1"/>
              <a:t>mil</a:t>
            </a:r>
            <a:r>
              <a:rPr lang="hr-HR" sz="1600" b="1" dirty="0"/>
              <a:t>. kuna od čega najviše u ustanovama u srednjem školstvu   i ustanovama u zdravstvu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pomoći iz državnog proračuna za 58,7 </a:t>
            </a:r>
            <a:r>
              <a:rPr lang="hr-HR" sz="1600" b="1" dirty="0" err="1"/>
              <a:t>mil</a:t>
            </a:r>
            <a:r>
              <a:rPr lang="hr-HR" sz="1600" b="1" dirty="0"/>
              <a:t>. kuna, a najviše zbog prijenosa Ministarstva zdravstva ustanovama u zdravstvu za podmirenje obveza</a:t>
            </a: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331640" y="67812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500" b="1" dirty="0"/>
              <a:t>Prihodi i primici Proračuna Zadarske županije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607691"/>
              </p:ext>
            </p:extLst>
          </p:nvPr>
        </p:nvGraphicFramePr>
        <p:xfrm>
          <a:off x="221426" y="2101053"/>
          <a:ext cx="4507825" cy="3981581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627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2021.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Izmjene i dopune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/>
                        <a:t>6 PRIHODI POSLOVANJA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1.417.909.183,17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1.445.263.822,50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101,93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61 PRIHODI</a:t>
                      </a:r>
                      <a:r>
                        <a:rPr lang="hr-HR" sz="800" baseline="0" dirty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82.400.000,00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89.130.000,00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108,17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63 POMOĆI</a:t>
                      </a:r>
                      <a:r>
                        <a:rPr lang="hr-HR" sz="800" baseline="0" dirty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586.179.922,10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576.617.623,87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98,37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12.119.736,00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11.024.739,00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90,97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</a:t>
                      </a:r>
                    </a:p>
                    <a:p>
                      <a:r>
                        <a:rPr lang="hr-HR" sz="800" baseline="0" dirty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75.462.472,00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73.877.439,93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97,90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 PROIZV.</a:t>
                      </a:r>
                      <a:r>
                        <a:rPr lang="hr-HR" sz="800" baseline="0" dirty="0"/>
                        <a:t> </a:t>
                      </a:r>
                    </a:p>
                    <a:p>
                      <a:r>
                        <a:rPr lang="hr-HR" sz="800" baseline="0" dirty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57.118.952,85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85.263.281,41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149,27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/>
                        <a:t>67</a:t>
                      </a:r>
                      <a:r>
                        <a:rPr lang="hr-HR" sz="800" baseline="0" dirty="0"/>
                        <a:t> PRIHODI IZ NADL. PRORAČUNA </a:t>
                      </a:r>
                    </a:p>
                    <a:p>
                      <a:r>
                        <a:rPr lang="hr-HR" sz="800" dirty="0"/>
                        <a:t>      I OD HZZO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602.052.447,07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603.092.171,78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100,17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/>
                        <a:t>68 KAZNE, UPRAVNE</a:t>
                      </a:r>
                      <a:r>
                        <a:rPr lang="hr-HR" sz="800" baseline="0" dirty="0"/>
                        <a:t> MJERE I OST.</a:t>
                      </a:r>
                    </a:p>
                    <a:p>
                      <a:r>
                        <a:rPr lang="hr-HR" sz="800" baseline="0" dirty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2.575.653,15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6.258.566,51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242,99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/>
                        <a:t>7 PRIHODI OD</a:t>
                      </a:r>
                      <a:r>
                        <a:rPr lang="hr-HR" sz="800" b="1" baseline="0" dirty="0"/>
                        <a:t> PRODAJE NEFIN. </a:t>
                      </a:r>
                    </a:p>
                    <a:p>
                      <a:r>
                        <a:rPr lang="hr-HR" sz="800" b="1" baseline="0" dirty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4.514.085,80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158.572,26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3,51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/>
                        <a:t>8 PRIMICI</a:t>
                      </a:r>
                      <a:r>
                        <a:rPr lang="hr-HR" sz="800" b="1" baseline="0" dirty="0"/>
                        <a:t> OD FIN IMOVINE I </a:t>
                      </a:r>
                    </a:p>
                    <a:p>
                      <a:r>
                        <a:rPr lang="hr-HR" sz="800" b="1" baseline="0" dirty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26.400.000,00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23.501.200,00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89,00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/>
                        <a:t>9 VLASTITI</a:t>
                      </a:r>
                      <a:r>
                        <a:rPr lang="hr-HR" sz="800" b="1" baseline="0" dirty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2.176.731,03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-27.723.594,76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-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1.451.000.000,00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1.441.200.000,00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99,32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2754790694"/>
              </p:ext>
            </p:extLst>
          </p:nvPr>
        </p:nvGraphicFramePr>
        <p:xfrm>
          <a:off x="4860032" y="2261380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2021. te Izmjena i dopuna proračuna za 2021. godinu</a:t>
            </a:r>
          </a:p>
          <a:p>
            <a:endParaRPr lang="hr-HR" sz="1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729251" y="1354456"/>
            <a:ext cx="46672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Grafikon 1. Usporedni prikaz odnosa prihoda poslovanja Plana i Izmjena i dopuna proračuna za 2021. godinu</a:t>
            </a:r>
            <a:endParaRPr lang="vi-VN" sz="1100" b="1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95636" y="116632"/>
            <a:ext cx="6696744" cy="934943"/>
          </a:xfrm>
        </p:spPr>
        <p:txBody>
          <a:bodyPr>
            <a:normAutofit fontScale="90000"/>
          </a:bodyPr>
          <a:lstStyle/>
          <a:p>
            <a:pPr algn="l"/>
            <a:r>
              <a:rPr lang="hr-HR" sz="2800" b="1" dirty="0"/>
              <a:t>Rashodi i izdaci Proračuna Zadarske županije 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8274069"/>
              </p:ext>
            </p:extLst>
          </p:nvPr>
        </p:nvGraphicFramePr>
        <p:xfrm>
          <a:off x="179512" y="2204864"/>
          <a:ext cx="4680520" cy="3364524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962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2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84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2021.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Izmjene i dopune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/>
                        <a:t>3</a:t>
                      </a:r>
                      <a:r>
                        <a:rPr lang="hr-HR" sz="800" b="1" baseline="0" dirty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1.264.856.748,41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1.274.861.754,76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100,79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31 RASHODI ZA</a:t>
                      </a:r>
                      <a:r>
                        <a:rPr lang="hr-HR" sz="800" baseline="0" dirty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750.604.934,15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780.810.938,13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104,02</a:t>
                      </a:r>
                      <a:endParaRPr lang="hr-HR" sz="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32 MATERIJALNI</a:t>
                      </a:r>
                      <a:r>
                        <a:rPr lang="hr-HR" sz="800" baseline="0" dirty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394.626.661,50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403.484.379,30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102,24</a:t>
                      </a:r>
                      <a:endParaRPr lang="hr-HR" sz="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34 FINANCIJSKI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2.063.688,90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5.330.835,84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258,32</a:t>
                      </a:r>
                      <a:endParaRPr lang="hr-HR" sz="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35 SUBVENCIJE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4.185.000,00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5.575.560,49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133,23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/>
                        <a:t>36 POMOĆI DANE</a:t>
                      </a:r>
                      <a:r>
                        <a:rPr lang="hr-HR" sz="800" baseline="0" dirty="0"/>
                        <a:t> U INOZ. I UNUTAR </a:t>
                      </a:r>
                    </a:p>
                    <a:p>
                      <a:r>
                        <a:rPr lang="hr-HR" sz="800" baseline="0" dirty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67.573.171,53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35.745.668,62</a:t>
                      </a:r>
                      <a:endParaRPr lang="hr-HR" sz="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52,90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/>
                        <a:t>37 NAKNADE</a:t>
                      </a:r>
                      <a:r>
                        <a:rPr lang="hr-HR" sz="800" baseline="0" dirty="0"/>
                        <a:t> GRAĐANA I KUĆANSTAVA</a:t>
                      </a:r>
                    </a:p>
                    <a:p>
                      <a:r>
                        <a:rPr lang="hr-HR" sz="800" baseline="0" dirty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21.628.028,00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19.979.840,65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92,38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24.175.264,33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23.934.531,73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99,00</a:t>
                      </a:r>
                      <a:endParaRPr lang="hr-HR" sz="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/>
                        <a:t>4 RASHODI ZA NAB. NEFIN. IMOVINE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176.612.914,59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154.318.110,71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87,38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/>
                        <a:t>5 IZDACI ZA</a:t>
                      </a:r>
                      <a:r>
                        <a:rPr lang="hr-HR" sz="800" b="1" baseline="0" dirty="0"/>
                        <a:t> FIN. IMOVINU I OTPLATU </a:t>
                      </a:r>
                    </a:p>
                    <a:p>
                      <a:r>
                        <a:rPr lang="hr-HR" sz="800" b="1" baseline="0" dirty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9.530.337,00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12.020.134,53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126,12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1.451.000.000,00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1.441.200.000,00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99,32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617235712"/>
              </p:ext>
            </p:extLst>
          </p:nvPr>
        </p:nvGraphicFramePr>
        <p:xfrm>
          <a:off x="5076056" y="2276872"/>
          <a:ext cx="39604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2021. te Izmjena i dopuna proračuna za 2021.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644008" y="1419748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Usporedni prikaz odnosa rashoda poslovanja Plana i Izmjena i dopuna proračuna za 2021.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</a:rPr>
              <a:t>(</a:t>
            </a:r>
            <a:r>
              <a:rPr lang="hr-HR" sz="1000" b="1" dirty="0">
                <a:solidFill>
                  <a:prstClr val="black"/>
                </a:solidFill>
              </a:rPr>
              <a:t>mil. kn</a:t>
            </a:r>
            <a:r>
              <a:rPr lang="hr-HR" sz="1100" b="1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929046"/>
          </a:xfrm>
          <a:solidFill>
            <a:srgbClr val="7896B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hr-HR" sz="1800" b="1" u="sng" dirty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bg1"/>
              </a:solidFill>
            </a:endParaRPr>
          </a:p>
          <a:p>
            <a:r>
              <a:rPr lang="hr-HR" sz="1600" b="1" dirty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>
                <a:solidFill>
                  <a:schemeClr val="bg1"/>
                </a:solidFill>
              </a:rPr>
              <a:t>Jadera</a:t>
            </a:r>
            <a:r>
              <a:rPr lang="hr-HR" sz="1600" b="1" dirty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/>
          </a:p>
          <a:p>
            <a:pPr marL="0" indent="0">
              <a:buNone/>
            </a:pPr>
            <a:endParaRPr lang="hr-HR" sz="16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/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154616" y="4888269"/>
            <a:ext cx="9136860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hr-HR" b="1" i="1" dirty="0"/>
              <a:t>Od ukupno planiranih prihoda i primitaka na proračunske korisnike se odnosi 1,2 </a:t>
            </a:r>
            <a:r>
              <a:rPr lang="hr-HR" b="1" i="1" dirty="0" err="1"/>
              <a:t>mlrd</a:t>
            </a:r>
            <a:r>
              <a:rPr lang="hr-HR" b="1" i="1" dirty="0"/>
              <a:t>. kuna</a:t>
            </a:r>
          </a:p>
          <a:p>
            <a:r>
              <a:rPr lang="hr-HR" b="1" i="1" dirty="0"/>
              <a:t>ili 80%</a:t>
            </a:r>
            <a:endParaRPr lang="hr-HR" b="1" i="1" u="sng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87292678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</a:t>
            </a:r>
            <a:r>
              <a:rPr lang="hr-HR" sz="9600" b="1" dirty="0">
                <a:cs typeface="Arial" pitchFamily="34" charset="0"/>
              </a:rPr>
              <a:t>Izmjena i dopuna </a:t>
            </a: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proračuna Zadarske županije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298" y="1376288"/>
            <a:ext cx="88511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    Grafikon 3. Rashodi Izmjena i dopuna Proračuna Zadarske županije po </a:t>
            </a:r>
            <a:r>
              <a:rPr lang="hr-HR" sz="1400" b="1" dirty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2288059463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Izmjena i dopuna proračuna Zadarske županije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Grafikon 4. Rashodi Izmjena i dopuna Proračuna Zadarske županije po </a:t>
            </a:r>
            <a:r>
              <a:rPr lang="hr-HR" sz="1400" b="1" dirty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funkcijskoj klasifikaciji 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910637561"/>
              </p:ext>
            </p:extLst>
          </p:nvPr>
        </p:nvGraphicFramePr>
        <p:xfrm>
          <a:off x="611560" y="1988840"/>
          <a:ext cx="7560840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359966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2021. godini </a:t>
            </a:r>
            <a:endParaRPr lang="hr-HR" sz="24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359966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D1AF6965-5792-476F-A78E-8CF6F266D8D1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729581"/>
          <a:ext cx="8229600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5657023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93691447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883085838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5272618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869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48.206,03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3305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769.950,00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766.579,27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85857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488.800,00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576.709,27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385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485.780,00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709.729,15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797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391.450,00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394.974,54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94694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480.570,00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652.857,16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35291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04310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533.580,00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226.752,43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713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914.400,00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1.253.416,76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3396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1.484.875,00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995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pism. Digit@Literacy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60.793,75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0293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43.603,82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01085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848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66.385,87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961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do poduzetništva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7436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6.318.530,00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6.763.833,05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7746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7.509.295,00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6.547.723,28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5871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560.500,00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532.458,29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10522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usluga inf. i pov. MSP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439.000,00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285.515,53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72126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212.453,61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208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8.958.795,00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7.578.150,71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780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793.760,00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129.259,07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8462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304.250,00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207.483,18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72183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143.764,68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3600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64.328,40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1257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470.365,00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262.600,00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7329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2.051.075,00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807.435,33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76042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463659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2021. godini </a:t>
            </a:r>
            <a:endParaRPr lang="hr-HR" sz="24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1" y="483499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14EEFF10-F29C-438B-A11E-E1808ED7D446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600200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53272206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9350575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89500459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0711328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271781"/>
                  </a:ext>
                </a:extLst>
              </a:tr>
            </a:tbl>
          </a:graphicData>
        </a:graphic>
      </p:graphicFrame>
      <p:graphicFrame>
        <p:nvGraphicFramePr>
          <p:cNvPr id="8" name="Tablica 7">
            <a:extLst>
              <a:ext uri="{FF2B5EF4-FFF2-40B4-BE49-F238E27FC236}">
                <a16:creationId xmlns:a16="http://schemas.microsoft.com/office/drawing/2014/main" id="{1601F004-792C-4811-AAEF-1BF381463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794980"/>
              </p:ext>
            </p:extLst>
          </p:nvPr>
        </p:nvGraphicFramePr>
        <p:xfrm>
          <a:off x="457200" y="1767616"/>
          <a:ext cx="8229600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362845287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973765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47838819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949108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190.944,48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366.940,50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62632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257.700,00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226.532,89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3779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12.376,93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9881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288.575,65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29686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565.432,36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11161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594.750,00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84.069,83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249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8.054.949,40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3.704.066,64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6941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1.432.000,00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129.754,67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535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6.001.949,99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5.354.522,16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3263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26.762.599,66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11.150.710,00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1096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1.401.000,00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215.026,55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65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130.401,00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146.955,61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358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Canyoning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194.365,64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301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37.684,49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3803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154.946,96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6893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Gaging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8.576,46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7950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111.475,07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8459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272.298,20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54166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belts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11.357,12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524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47.511.294,53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23.035.667,73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3860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Škabrnja Sretna škola plave ekonomije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171.964,60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6835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Ersamus+ KA122 OŠ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82.524,00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0746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1.825.085,72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2.063.002,75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3768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354.000,00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174.738,20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779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302.303,38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151.439,00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942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69.630,96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119.113,61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40088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2.679.020,06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2.762.782,16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595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9552" y="432061"/>
            <a:ext cx="8399276" cy="814543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2021. godini </a:t>
            </a:r>
            <a:endParaRPr lang="hr-HR" sz="2400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633972"/>
            <a:ext cx="504056" cy="633001"/>
          </a:xfrm>
          <a:prstGeom prst="rect">
            <a:avLst/>
          </a:prstGeom>
        </p:spPr>
      </p:pic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2142AAA0-E22A-4C57-AC60-09DA96F462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5948985"/>
              </p:ext>
            </p:extLst>
          </p:nvPr>
        </p:nvGraphicFramePr>
        <p:xfrm>
          <a:off x="457200" y="1759149"/>
          <a:ext cx="8229600" cy="41148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65695594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578533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39419236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288770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5748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3.888,79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22.275,00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60188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LUNA HTŠ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93.486,46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291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18.337,56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22207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28960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KA201 PICELS GVN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26790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Europe, My life SŠ Biograd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1.584,38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26178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460.494,43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623.869,58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2857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10.606.500,66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1.867.185,23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46733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207.706,07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552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41.621,45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2339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8.147.657,23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3.928.445,86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403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16.401.873,00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1.357.941,98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061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10.823.787,57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3.719.610,85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0788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3270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 vas trebamo -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04797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4660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44.321,55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87.653,68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22267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1.533,51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94203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196.500,00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803.471,70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1425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50.577.401,56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15.905.128,72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996590"/>
                  </a:ext>
                </a:extLst>
              </a:tr>
            </a:tbl>
          </a:graphicData>
        </a:graphic>
      </p:graphicFrame>
      <p:graphicFrame>
        <p:nvGraphicFramePr>
          <p:cNvPr id="10" name="Tablica 9">
            <a:extLst>
              <a:ext uri="{FF2B5EF4-FFF2-40B4-BE49-F238E27FC236}">
                <a16:creationId xmlns:a16="http://schemas.microsoft.com/office/drawing/2014/main" id="{1B1FE7F2-FE87-4F96-B3A5-C2DC528C38D7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600200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53272206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9350575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89500459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0711328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271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953295"/>
      </p:ext>
    </p:extLst>
  </p:cSld>
  <p:clrMapOvr>
    <a:masterClrMapping/>
  </p:clrMapOvr>
  <p:transition spd="slow" advClick="0"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1"/>
          <p:cNvSpPr>
            <a:spLocks noGrp="1"/>
          </p:cNvSpPr>
          <p:nvPr>
            <p:ph type="title"/>
          </p:nvPr>
        </p:nvSpPr>
        <p:spPr>
          <a:xfrm>
            <a:off x="306169" y="297589"/>
            <a:ext cx="8314296" cy="868958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Prihodi po nositeljima projekata Zadarske županije i proračunskih korisnika u 2021. godini </a:t>
            </a:r>
            <a:endParaRPr lang="hr-HR" sz="2400" b="1" dirty="0">
              <a:cs typeface="Times New Roman" panose="02020603050405020304" pitchFamily="18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03" y="371243"/>
            <a:ext cx="504056" cy="633001"/>
          </a:xfrm>
          <a:prstGeom prst="rect">
            <a:avLst/>
          </a:prstGeom>
        </p:spPr>
      </p:pic>
      <p:graphicFrame>
        <p:nvGraphicFramePr>
          <p:cNvPr id="7" name="Rezervirano mjesto sadržaja 6">
            <a:extLst>
              <a:ext uri="{FF2B5EF4-FFF2-40B4-BE49-F238E27FC236}">
                <a16:creationId xmlns:a16="http://schemas.microsoft.com/office/drawing/2014/main" id="{FE71C78B-CE01-45A3-90A3-769073E37C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2967261"/>
              </p:ext>
            </p:extLst>
          </p:nvPr>
        </p:nvGraphicFramePr>
        <p:xfrm>
          <a:off x="457200" y="1762503"/>
          <a:ext cx="8229600" cy="27432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223220668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6897926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3433371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8968471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25.595.000,00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13.115.000,00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71395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574.500,00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189.000,00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288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3.504.540,00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2.631.575,00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54130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3.757.000,00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2.270.250,00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7868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747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178.590,00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243.430,00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95328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1.408.000,00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79707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Moje zdravo dijete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833.410,00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22758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6482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209.000,00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09937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516.500,00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54509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zgrada PB Ugljan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6.367.120,00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6.476.875,00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6679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Edukacija - ljudski potencijali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120.050,00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853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862.565,72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41346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47.157.363,00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33.805.448,72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75643"/>
                  </a:ext>
                </a:extLst>
              </a:tr>
            </a:tbl>
          </a:graphicData>
        </a:graphic>
      </p:graphicFrame>
      <p:graphicFrame>
        <p:nvGraphicFramePr>
          <p:cNvPr id="8" name="Tablica 7">
            <a:extLst>
              <a:ext uri="{FF2B5EF4-FFF2-40B4-BE49-F238E27FC236}">
                <a16:creationId xmlns:a16="http://schemas.microsoft.com/office/drawing/2014/main" id="{F1011EC7-4DB1-46D8-9CAE-AFB49D71B1FE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600200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367822542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204322103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777662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2467029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25098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1347253"/>
      </p:ext>
    </p:extLst>
  </p:cSld>
  <p:clrMapOvr>
    <a:masterClrMapping/>
  </p:clrMapOvr>
  <p:transition spd="slow"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1"/>
          <p:cNvSpPr>
            <a:spLocks noGrp="1"/>
          </p:cNvSpPr>
          <p:nvPr>
            <p:ph type="title"/>
          </p:nvPr>
        </p:nvSpPr>
        <p:spPr>
          <a:xfrm>
            <a:off x="611560" y="226084"/>
            <a:ext cx="8196074" cy="94096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2021. godini </a:t>
            </a:r>
            <a:endParaRPr lang="hr-HR" sz="2400" b="1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108" y="213710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32C4E1DB-3CE9-4535-9A32-5DA1529500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6259367"/>
              </p:ext>
            </p:extLst>
          </p:nvPr>
        </p:nvGraphicFramePr>
        <p:xfrm>
          <a:off x="421986" y="2060848"/>
          <a:ext cx="822960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19783655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44059205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55021463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254001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133.300,00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146.038,45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71608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773.700,00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773.700,00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5759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2.106.495,00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1.593.321,40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186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94267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1.459.625,00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1.459.625,00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081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404.449,79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29092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691.754,97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4649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1.090.000,00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706.832,83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4707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13.173.875,00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16.278.669,08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10156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273.028,38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950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56354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201.445,91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9659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268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56.841,74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567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ruta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224.719,90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897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Poboljšanje PZZ na otocima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188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Perivoj V. Nazora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1.664.576,34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40325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20.941.275,00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24.489.283,79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505878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94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186.194.754,15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115.147.730,21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898392"/>
                  </a:ext>
                </a:extLst>
              </a:tr>
            </a:tbl>
          </a:graphicData>
        </a:graphic>
      </p:graphicFrame>
      <p:graphicFrame>
        <p:nvGraphicFramePr>
          <p:cNvPr id="8" name="Tablica 7">
            <a:extLst>
              <a:ext uri="{FF2B5EF4-FFF2-40B4-BE49-F238E27FC236}">
                <a16:creationId xmlns:a16="http://schemas.microsoft.com/office/drawing/2014/main" id="{2FF7F84D-AC00-4337-8588-2BA5B6CC4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39179"/>
              </p:ext>
            </p:extLst>
          </p:nvPr>
        </p:nvGraphicFramePr>
        <p:xfrm>
          <a:off x="421986" y="1908448"/>
          <a:ext cx="8229600" cy="152400"/>
        </p:xfrm>
        <a:graphic>
          <a:graphicData uri="http://schemas.openxmlformats.org/drawingml/2006/table">
            <a:tbl>
              <a:tblPr firstRow="1" firstCol="1" bandRow="1"/>
              <a:tblGrid>
                <a:gridCol w="2057400">
                  <a:extLst>
                    <a:ext uri="{9D8B030D-6E8A-4147-A177-3AD203B41FA5}">
                      <a16:colId xmlns:a16="http://schemas.microsoft.com/office/drawing/2014/main" val="1351854713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45877669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65404100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5525024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190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153786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726886" y="2420888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7569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11184</TotalTime>
  <Words>2034</Words>
  <Application>Microsoft Office PowerPoint</Application>
  <PresentationFormat>Prikaz na zaslonu (4:3)</PresentationFormat>
  <Paragraphs>695</Paragraphs>
  <Slides>16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2" baseType="lpstr">
      <vt:lpstr>Arial</vt:lpstr>
      <vt:lpstr>Calibri</vt:lpstr>
      <vt:lpstr>Gabriola</vt:lpstr>
      <vt:lpstr>Times New Roman</vt:lpstr>
      <vt:lpstr>Wingdings</vt:lpstr>
      <vt:lpstr>Office tema</vt:lpstr>
      <vt:lpstr>  REPUBLIKA HRVATSKA ZADARSKA ŽUPANIJA  Izmjene i dopune proračuna Zadarske županije za 2021. godinu  - vodič za građane -  </vt:lpstr>
      <vt:lpstr>Izmjene i dopune proračuna Zadarske županije (sa 64 proračunska korisnika) za 2021. godinu</vt:lpstr>
      <vt:lpstr>Izmjene i dopune proračuna Zadarske županije (bez proračunskih korisnika) za 2021. godinu</vt:lpstr>
      <vt:lpstr>„Izvorni” prihodi Zadarske županije</vt:lpstr>
      <vt:lpstr>Fiskalni učinak na proračun</vt:lpstr>
      <vt:lpstr>Prihodi i primici Proračuna Zadarske županije</vt:lpstr>
      <vt:lpstr>Rashodi i izdaci Proračuna Zadarske županije </vt:lpstr>
      <vt:lpstr>Proračunski korisnici Zadarske županije</vt:lpstr>
      <vt:lpstr>  </vt:lpstr>
      <vt:lpstr>  </vt:lpstr>
      <vt:lpstr>Prihodi po nositeljima projekata Zadarske županije i proračunskih korisnika u 2021. godini </vt:lpstr>
      <vt:lpstr>Prihodi po nositeljima projekata Zadarske županije i proračunskih korisnika u 2021. godini </vt:lpstr>
      <vt:lpstr>Prihodi po nositeljima projekata Zadarske županije i proračunskih korisnika u 2021. godini </vt:lpstr>
      <vt:lpstr>Prihodi po nositeljima projekata Zadarske županije i proračunskih korisnika u 2021. godini </vt:lpstr>
      <vt:lpstr>Prihodi po nositeljima projekata Zadarske županije i proračunskih korisnika u 2021. godini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1427</cp:revision>
  <cp:lastPrinted>2021-10-08T08:08:47Z</cp:lastPrinted>
  <dcterms:created xsi:type="dcterms:W3CDTF">2014-10-06T07:52:48Z</dcterms:created>
  <dcterms:modified xsi:type="dcterms:W3CDTF">2021-10-08T08:08:49Z</dcterms:modified>
</cp:coreProperties>
</file>