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54" r:id="rId2"/>
    <p:sldId id="366" r:id="rId3"/>
    <p:sldId id="355" r:id="rId4"/>
    <p:sldId id="356" r:id="rId5"/>
    <p:sldId id="368" r:id="rId6"/>
    <p:sldId id="357" r:id="rId7"/>
    <p:sldId id="365" r:id="rId8"/>
    <p:sldId id="367" r:id="rId9"/>
    <p:sldId id="358" r:id="rId10"/>
    <p:sldId id="328" r:id="rId11"/>
    <p:sldId id="335" r:id="rId12"/>
    <p:sldId id="364" r:id="rId13"/>
    <p:sldId id="327" r:id="rId14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66"/>
            <p14:sldId id="355"/>
            <p14:sldId id="356"/>
            <p14:sldId id="368"/>
            <p14:sldId id="357"/>
            <p14:sldId id="365"/>
            <p14:sldId id="367"/>
            <p14:sldId id="358"/>
          </p14:sldIdLst>
        </p14:section>
        <p14:section name="Sekcija bez naslova" id="{6F440071-0825-4550-BD7E-66E014C1ED6A}">
          <p14:sldIdLst>
            <p14:sldId id="328"/>
            <p14:sldId id="335"/>
            <p14:sldId id="364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FE6"/>
    <a:srgbClr val="7896B2"/>
    <a:srgbClr val="AA4C12"/>
    <a:srgbClr val="863DBD"/>
    <a:srgbClr val="CFDDED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43" autoAdjust="0"/>
    <p:restoredTop sz="96056" autoAdjust="0"/>
  </p:normalViewPr>
  <p:slideViewPr>
    <p:cSldViewPr>
      <p:cViewPr varScale="1">
        <p:scale>
          <a:sx n="113" d="100"/>
          <a:sy n="113" d="100"/>
        </p:scale>
        <p:origin x="191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a Salopek" userId="e043be42-4cc3-4ef2-b2d3-2499b59a05e5" providerId="ADAL" clId="{66CA62ED-2CA6-4BCB-8FA6-B9EFC72EFE43}"/>
    <pc:docChg chg="undo custSel modSld">
      <pc:chgData name="Martina Salopek" userId="e043be42-4cc3-4ef2-b2d3-2499b59a05e5" providerId="ADAL" clId="{66CA62ED-2CA6-4BCB-8FA6-B9EFC72EFE43}" dt="2023-06-23T07:15:58.701" v="927" actId="20577"/>
      <pc:docMkLst>
        <pc:docMk/>
      </pc:docMkLst>
      <pc:sldChg chg="modSp mod">
        <pc:chgData name="Martina Salopek" userId="e043be42-4cc3-4ef2-b2d3-2499b59a05e5" providerId="ADAL" clId="{66CA62ED-2CA6-4BCB-8FA6-B9EFC72EFE43}" dt="2023-06-23T07:15:05.120" v="925" actId="20577"/>
        <pc:sldMkLst>
          <pc:docMk/>
          <pc:sldMk cId="4032118621" sldId="328"/>
        </pc:sldMkLst>
        <pc:spChg chg="mod">
          <ac:chgData name="Martina Salopek" userId="e043be42-4cc3-4ef2-b2d3-2499b59a05e5" providerId="ADAL" clId="{66CA62ED-2CA6-4BCB-8FA6-B9EFC72EFE43}" dt="2023-06-23T07:15:05.120" v="925" actId="20577"/>
          <ac:spMkLst>
            <pc:docMk/>
            <pc:sldMk cId="4032118621" sldId="328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54.158" v="722" actId="113"/>
          <ac:graphicFrameMkLst>
            <pc:docMk/>
            <pc:sldMk cId="4032118621" sldId="328"/>
            <ac:graphicFrameMk id="17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7:14:59.903" v="917" actId="20577"/>
        <pc:sldMkLst>
          <pc:docMk/>
          <pc:sldMk cId="1272884714" sldId="335"/>
        </pc:sldMkLst>
        <pc:spChg chg="mod">
          <ac:chgData name="Martina Salopek" userId="e043be42-4cc3-4ef2-b2d3-2499b59a05e5" providerId="ADAL" clId="{66CA62ED-2CA6-4BCB-8FA6-B9EFC72EFE43}" dt="2023-06-23T07:14:59.903" v="917" actId="20577"/>
          <ac:spMkLst>
            <pc:docMk/>
            <pc:sldMk cId="1272884714" sldId="335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49.799" v="721" actId="113"/>
          <ac:graphicFrameMkLst>
            <pc:docMk/>
            <pc:sldMk cId="1272884714" sldId="335"/>
            <ac:graphicFrameMk id="10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4:56.679" v="776" actId="113"/>
        <pc:sldMkLst>
          <pc:docMk/>
          <pc:sldMk cId="0" sldId="337"/>
        </pc:sldMkLst>
        <pc:spChg chg="mod">
          <ac:chgData name="Martina Salopek" userId="e043be42-4cc3-4ef2-b2d3-2499b59a05e5" providerId="ADAL" clId="{66CA62ED-2CA6-4BCB-8FA6-B9EFC72EFE43}" dt="2023-06-23T06:46:11.096" v="732" actId="20577"/>
          <ac:spMkLst>
            <pc:docMk/>
            <pc:sldMk cId="0" sldId="337"/>
            <ac:spMk id="2" creationId="{00000000-0000-0000-0000-000000000000}"/>
          </ac:spMkLst>
        </pc:spChg>
        <pc:graphicFrameChg chg="del">
          <ac:chgData name="Martina Salopek" userId="e043be42-4cc3-4ef2-b2d3-2499b59a05e5" providerId="ADAL" clId="{66CA62ED-2CA6-4BCB-8FA6-B9EFC72EFE43}" dt="2023-06-23T06:46:51.649" v="736" actId="478"/>
          <ac:graphicFrameMkLst>
            <pc:docMk/>
            <pc:sldMk cId="0" sldId="337"/>
            <ac:graphicFrameMk id="3" creationId="{7054DB9C-2617-45B6-8AF1-AFE28A1870C9}"/>
          </ac:graphicFrameMkLst>
        </pc:graphicFrameChg>
        <pc:graphicFrameChg chg="add del">
          <ac:chgData name="Martina Salopek" userId="e043be42-4cc3-4ef2-b2d3-2499b59a05e5" providerId="ADAL" clId="{66CA62ED-2CA6-4BCB-8FA6-B9EFC72EFE43}" dt="2023-06-23T06:46:30.857" v="734"/>
          <ac:graphicFrameMkLst>
            <pc:docMk/>
            <pc:sldMk cId="0" sldId="337"/>
            <ac:graphicFrameMk id="4" creationId="{7508546E-96CF-4FE5-AFC5-F2FAE17C7FB4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4:45.354" v="772" actId="478"/>
          <ac:graphicFrameMkLst>
            <pc:docMk/>
            <pc:sldMk cId="0" sldId="337"/>
            <ac:graphicFrameMk id="5" creationId="{98F08287-C123-4071-B625-AD458771FDB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4:56.679" v="776" actId="113"/>
          <ac:graphicFrameMkLst>
            <pc:docMk/>
            <pc:sldMk cId="0" sldId="337"/>
            <ac:graphicFrameMk id="6" creationId="{6363160A-D4AB-43DF-A2E5-E8EE4C451AE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6:54.755" v="792" actId="113"/>
        <pc:sldMkLst>
          <pc:docMk/>
          <pc:sldMk cId="2684469411" sldId="352"/>
        </pc:sldMkLst>
        <pc:graphicFrameChg chg="add del mod modGraphic">
          <ac:chgData name="Martina Salopek" userId="e043be42-4cc3-4ef2-b2d3-2499b59a05e5" providerId="ADAL" clId="{66CA62ED-2CA6-4BCB-8FA6-B9EFC72EFE43}" dt="2023-06-23T06:48:01.726" v="744" actId="478"/>
          <ac:graphicFrameMkLst>
            <pc:docMk/>
            <pc:sldMk cId="2684469411" sldId="352"/>
            <ac:graphicFrameMk id="2" creationId="{F747CECA-8E3D-43BE-B0CF-2D8B03C49182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9.372" v="741" actId="478"/>
          <ac:graphicFrameMkLst>
            <pc:docMk/>
            <pc:sldMk cId="2684469411" sldId="352"/>
            <ac:graphicFrameMk id="3" creationId="{8D191136-105F-4ADD-B5CA-DA36FD195034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6.467" v="740" actId="478"/>
          <ac:graphicFrameMkLst>
            <pc:docMk/>
            <pc:sldMk cId="2684469411" sldId="352"/>
            <ac:graphicFrameMk id="4" creationId="{5B905DC5-FFFC-4D7C-B770-65677A5B5FD5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5:12.295" v="777" actId="478"/>
          <ac:graphicFrameMkLst>
            <pc:docMk/>
            <pc:sldMk cId="2684469411" sldId="352"/>
            <ac:graphicFrameMk id="5" creationId="{D51F62C1-1EB5-413A-8F72-E7B53F7B700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5:44.350" v="783" actId="113"/>
          <ac:graphicFrameMkLst>
            <pc:docMk/>
            <pc:sldMk cId="2684469411" sldId="352"/>
            <ac:graphicFrameMk id="6" creationId="{B5E8A590-FB28-40B6-8BFC-9DEE149A0D79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22.497" v="788" actId="113"/>
          <ac:graphicFrameMkLst>
            <pc:docMk/>
            <pc:sldMk cId="2684469411" sldId="352"/>
            <ac:graphicFrameMk id="8" creationId="{E5BBE89A-536B-4A9F-BF73-B31DAB9C7B4F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54.755" v="792" actId="113"/>
          <ac:graphicFrameMkLst>
            <pc:docMk/>
            <pc:sldMk cId="2684469411" sldId="352"/>
            <ac:graphicFrameMk id="9" creationId="{008CB673-E8F2-4405-8B8A-C2B55CC72A1E}"/>
          </ac:graphicFrameMkLst>
        </pc:graphicFrameChg>
        <pc:picChg chg="mod">
          <ac:chgData name="Martina Salopek" userId="e043be42-4cc3-4ef2-b2d3-2499b59a05e5" providerId="ADAL" clId="{66CA62ED-2CA6-4BCB-8FA6-B9EFC72EFE43}" dt="2023-06-23T06:49:43.124" v="748" actId="1076"/>
          <ac:picMkLst>
            <pc:docMk/>
            <pc:sldMk cId="2684469411" sldId="352"/>
            <ac:picMk id="7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7:15:58.701" v="927" actId="20577"/>
        <pc:sldMkLst>
          <pc:docMk/>
          <pc:sldMk cId="3369435440" sldId="355"/>
        </pc:sldMkLst>
        <pc:graphicFrameChg chg="mod">
          <ac:chgData name="Martina Salopek" userId="e043be42-4cc3-4ef2-b2d3-2499b59a05e5" providerId="ADAL" clId="{66CA62ED-2CA6-4BCB-8FA6-B9EFC72EFE43}" dt="2023-06-23T07:15:58.701" v="927" actId="20577"/>
          <ac:graphicFrameMkLst>
            <pc:docMk/>
            <pc:sldMk cId="3369435440" sldId="355"/>
            <ac:graphicFrameMk id="8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5:49:47.649" v="138" actId="20577"/>
        <pc:sldMkLst>
          <pc:docMk/>
          <pc:sldMk cId="2437570542" sldId="357"/>
        </pc:sldMkLst>
        <pc:graphicFrameChg chg="mod modGraphic">
          <ac:chgData name="Martina Salopek" userId="e043be42-4cc3-4ef2-b2d3-2499b59a05e5" providerId="ADAL" clId="{66CA62ED-2CA6-4BCB-8FA6-B9EFC72EFE43}" dt="2023-06-23T05:49:47.649" v="138" actId="20577"/>
          <ac:graphicFrameMkLst>
            <pc:docMk/>
            <pc:sldMk cId="2437570542" sldId="357"/>
            <ac:graphicFrameMk id="4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6:21:04.783" v="655"/>
        <pc:sldMkLst>
          <pc:docMk/>
          <pc:sldMk cId="1500681443" sldId="358"/>
        </pc:sldMkLst>
        <pc:spChg chg="mod">
          <ac:chgData name="Martina Salopek" userId="e043be42-4cc3-4ef2-b2d3-2499b59a05e5" providerId="ADAL" clId="{66CA62ED-2CA6-4BCB-8FA6-B9EFC72EFE43}" dt="2023-06-23T06:16:34.660" v="495" actId="20577"/>
          <ac:spMkLst>
            <pc:docMk/>
            <pc:sldMk cId="1500681443" sldId="358"/>
            <ac:spMk id="6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00:56.825" v="238" actId="20577"/>
          <ac:spMkLst>
            <pc:docMk/>
            <pc:sldMk cId="1500681443" sldId="358"/>
            <ac:spMk id="7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16:42.174" v="501" actId="20577"/>
          <ac:spMkLst>
            <pc:docMk/>
            <pc:sldMk cId="1500681443" sldId="358"/>
            <ac:spMk id="11" creationId="{00000000-0000-0000-0000-000000000000}"/>
          </ac:spMkLst>
        </pc:spChg>
        <pc:graphicFrameChg chg="mod modGraphic">
          <ac:chgData name="Martina Salopek" userId="e043be42-4cc3-4ef2-b2d3-2499b59a05e5" providerId="ADAL" clId="{66CA62ED-2CA6-4BCB-8FA6-B9EFC72EFE43}" dt="2023-06-23T06:20:48.787" v="654"/>
          <ac:graphicFrameMkLst>
            <pc:docMk/>
            <pc:sldMk cId="1500681443" sldId="358"/>
            <ac:graphicFrameMk id="4" creationId="{00000000-0000-0000-0000-000000000000}"/>
          </ac:graphicFrameMkLst>
        </pc:graphicFrameChg>
        <pc:graphicFrameChg chg="mod">
          <ac:chgData name="Martina Salopek" userId="e043be42-4cc3-4ef2-b2d3-2499b59a05e5" providerId="ADAL" clId="{66CA62ED-2CA6-4BCB-8FA6-B9EFC72EFE43}" dt="2023-06-23T06:21:04.783" v="655"/>
          <ac:graphicFrameMkLst>
            <pc:docMk/>
            <pc:sldMk cId="1500681443" sldId="358"/>
            <ac:graphicFrameMk id="5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7:05:51.769" v="907"/>
        <pc:sldMkLst>
          <pc:docMk/>
          <pc:sldMk cId="3557953295" sldId="360"/>
        </pc:sldMkLst>
        <pc:graphicFrameChg chg="add del mod modGraphic">
          <ac:chgData name="Martina Salopek" userId="e043be42-4cc3-4ef2-b2d3-2499b59a05e5" providerId="ADAL" clId="{66CA62ED-2CA6-4BCB-8FA6-B9EFC72EFE43}" dt="2023-06-23T06:57:01.457" v="793" actId="478"/>
          <ac:graphicFrameMkLst>
            <pc:docMk/>
            <pc:sldMk cId="3557953295" sldId="360"/>
            <ac:graphicFrameMk id="2" creationId="{157345FA-AA1A-4B7C-A758-8DF43B37B36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5:51.769" v="907"/>
          <ac:graphicFrameMkLst>
            <pc:docMk/>
            <pc:sldMk cId="3557953295" sldId="360"/>
            <ac:graphicFrameMk id="3" creationId="{191AD77F-872E-4456-B610-9B2B1AF07290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8:21.125" v="804" actId="1076"/>
          <ac:graphicFrameMkLst>
            <pc:docMk/>
            <pc:sldMk cId="3557953295" sldId="360"/>
            <ac:graphicFrameMk id="4" creationId="{698401F9-5450-4604-98FC-38A4E6CCE2A2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1:34.567" v="754" actId="478"/>
          <ac:graphicFrameMkLst>
            <pc:docMk/>
            <pc:sldMk cId="3557953295" sldId="360"/>
            <ac:graphicFrameMk id="5" creationId="{91BA50F0-4D96-4F0A-8369-AC5600F05EAF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1:32.442" v="753" actId="478"/>
          <ac:graphicFrameMkLst>
            <pc:docMk/>
            <pc:sldMk cId="3557953295" sldId="360"/>
            <ac:graphicFrameMk id="7" creationId="{E813C7E7-8238-44AE-9E8B-14112ED165E8}"/>
          </ac:graphicFrameMkLst>
        </pc:graphicFrameChg>
        <pc:picChg chg="del">
          <ac:chgData name="Martina Salopek" userId="e043be42-4cc3-4ef2-b2d3-2499b59a05e5" providerId="ADAL" clId="{66CA62ED-2CA6-4BCB-8FA6-B9EFC72EFE43}" dt="2023-06-23T07:03:33.349" v="842" actId="478"/>
          <ac:picMkLst>
            <pc:docMk/>
            <pc:sldMk cId="3557953295" sldId="360"/>
            <ac:picMk id="9" creationId="{00000000-0000-0000-0000-000000000000}"/>
          </ac:picMkLst>
        </pc:picChg>
      </pc:sldChg>
      <pc:sldChg chg="addSp delSp modSp setBg">
        <pc:chgData name="Martina Salopek" userId="e043be42-4cc3-4ef2-b2d3-2499b59a05e5" providerId="ADAL" clId="{66CA62ED-2CA6-4BCB-8FA6-B9EFC72EFE43}" dt="2023-06-23T07:15:19.992" v="926" actId="113"/>
        <pc:sldMkLst>
          <pc:docMk/>
          <pc:sldMk cId="3731347253" sldId="362"/>
        </pc:sldMkLst>
        <pc:graphicFrameChg chg="add mod modGraphic">
          <ac:chgData name="Martina Salopek" userId="e043be42-4cc3-4ef2-b2d3-2499b59a05e5" providerId="ADAL" clId="{66CA62ED-2CA6-4BCB-8FA6-B9EFC72EFE43}" dt="2023-06-23T07:03:29.803" v="841" actId="14100"/>
          <ac:graphicFrameMkLst>
            <pc:docMk/>
            <pc:sldMk cId="3731347253" sldId="362"/>
            <ac:graphicFrameMk id="2" creationId="{68D7855B-3452-49FA-8A32-1C0F785C69D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0:19.160" v="819" actId="1076"/>
          <ac:graphicFrameMkLst>
            <pc:docMk/>
            <pc:sldMk cId="3731347253" sldId="362"/>
            <ac:graphicFrameMk id="3" creationId="{B818F88C-C8AA-4B66-92D1-372C2A7F2C11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15:19.992" v="926" actId="113"/>
          <ac:graphicFrameMkLst>
            <pc:docMk/>
            <pc:sldMk cId="3731347253" sldId="362"/>
            <ac:graphicFrameMk id="4" creationId="{47634B73-2C0E-4486-BEDB-586954166F7C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9:12.457" v="807" actId="478"/>
          <ac:graphicFrameMkLst>
            <pc:docMk/>
            <pc:sldMk cId="3731347253" sldId="362"/>
            <ac:graphicFrameMk id="9" creationId="{C3C7F074-5D91-419B-BEF8-9794F434908B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9:08.193" v="805" actId="478"/>
          <ac:graphicFrameMkLst>
            <pc:docMk/>
            <pc:sldMk cId="3731347253" sldId="362"/>
            <ac:graphicFrameMk id="10" creationId="{132FFB2C-EAA0-4492-B5F2-3F05E1C719F9}"/>
          </ac:graphicFrameMkLst>
        </pc:graphicFrameChg>
        <pc:picChg chg="del">
          <ac:chgData name="Martina Salopek" userId="e043be42-4cc3-4ef2-b2d3-2499b59a05e5" providerId="ADAL" clId="{66CA62ED-2CA6-4BCB-8FA6-B9EFC72EFE43}" dt="2023-06-23T07:03:26.663" v="840" actId="478"/>
          <ac:picMkLst>
            <pc:docMk/>
            <pc:sldMk cId="3731347253" sldId="362"/>
            <ac:picMk id="6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6:45:20.936" v="730" actId="5793"/>
        <pc:sldMkLst>
          <pc:docMk/>
          <pc:sldMk cId="402010083" sldId="364"/>
        </pc:sldMkLst>
        <pc:spChg chg="mod">
          <ac:chgData name="Martina Salopek" userId="e043be42-4cc3-4ef2-b2d3-2499b59a05e5" providerId="ADAL" clId="{66CA62ED-2CA6-4BCB-8FA6-B9EFC72EFE43}" dt="2023-06-23T06:45:20.936" v="730" actId="5793"/>
          <ac:spMkLst>
            <pc:docMk/>
            <pc:sldMk cId="402010083" sldId="364"/>
            <ac:spMk id="3" creationId="{7E3AB512-EE00-470B-8232-21A5A89F94D9}"/>
          </ac:spMkLst>
        </pc:spChg>
      </pc:sldChg>
      <pc:sldChg chg="modSp">
        <pc:chgData name="Martina Salopek" userId="e043be42-4cc3-4ef2-b2d3-2499b59a05e5" providerId="ADAL" clId="{66CA62ED-2CA6-4BCB-8FA6-B9EFC72EFE43}" dt="2023-06-23T05:59:54.496" v="236" actId="20577"/>
        <pc:sldMkLst>
          <pc:docMk/>
          <pc:sldMk cId="915342159" sldId="365"/>
        </pc:sldMkLst>
        <pc:spChg chg="mod">
          <ac:chgData name="Martina Salopek" userId="e043be42-4cc3-4ef2-b2d3-2499b59a05e5" providerId="ADAL" clId="{66CA62ED-2CA6-4BCB-8FA6-B9EFC72EFE43}" dt="2023-06-23T05:59:54.496" v="236" actId="20577"/>
          <ac:spMkLst>
            <pc:docMk/>
            <pc:sldMk cId="915342159" sldId="365"/>
            <ac:spMk id="3" creationId="{E7FD378E-2309-49A3-BF19-04DA3FA8C577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7001968503937006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AD-4258-B2E9-24D336CB39C2}"/>
                </c:ext>
              </c:extLst>
            </c:dLbl>
            <c:dLbl>
              <c:idx val="1"/>
              <c:layout>
                <c:manualLayout>
                  <c:x val="3.651891951006124E-2"/>
                  <c:y val="5.689332009704910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AD-4258-B2E9-24D336CB39C2}"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AD-4258-B2E9-24D336CB39C2}"/>
                </c:ext>
              </c:extLst>
            </c:dLbl>
            <c:dLbl>
              <c:idx val="3"/>
              <c:layout>
                <c:manualLayout>
                  <c:x val="4.00866141732283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AD-4258-B2E9-24D336CB39C2}"/>
                </c:ext>
              </c:extLst>
            </c:dLbl>
            <c:dLbl>
              <c:idx val="4"/>
              <c:layout>
                <c:manualLayout>
                  <c:x val="5.828816710411204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FAD-4258-B2E9-24D336CB39C2}"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FAD-4258-B2E9-24D336CB39C2}"/>
                </c:ext>
              </c:extLst>
            </c:dLbl>
            <c:dLbl>
              <c:idx val="6"/>
              <c:layout>
                <c:manualLayout>
                  <c:x val="0.32907403762029724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FAD-4258-B2E9-24D336CB39C2}"/>
                </c:ext>
              </c:extLst>
            </c:dLbl>
            <c:dLbl>
              <c:idx val="7"/>
              <c:layout>
                <c:manualLayout>
                  <c:x val="0.19758486439195092"/>
                  <c:y val="-3.129132605337758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FAD-4258-B2E9-24D336CB39C2}"/>
                </c:ext>
              </c:extLst>
            </c:dLbl>
            <c:dLbl>
              <c:idx val="8"/>
              <c:layout>
                <c:manualLayout>
                  <c:x val="5.4428477690288711E-2"/>
                  <c:y val="-3.129132605337760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FAD-4258-B2E9-24D336CB39C2}"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FAD-4258-B2E9-24D336CB39C2}"/>
                </c:ext>
              </c:extLst>
            </c:dLbl>
            <c:dLbl>
              <c:idx val="10"/>
              <c:layout>
                <c:manualLayout>
                  <c:x val="2.7777777777777728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97D-482E-9FA1-3A93EE8F04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List1!$A$2:$A$12</c:f>
              <c:strCache>
                <c:ptCount val="11"/>
                <c:pt idx="0">
                  <c:v>Hrvatski branitelji, udruge, demografija i soc.politika (6,8)</c:v>
                </c:pt>
                <c:pt idx="1">
                  <c:v>Javna nabava i upr. imovinom (6,0)</c:v>
                </c:pt>
                <c:pt idx="2">
                  <c:v>Pravni i zajednički poslovi (1,3)</c:v>
                </c:pt>
                <c:pt idx="3">
                  <c:v>Pomorsko dobro, more i promet (1,7)</c:v>
                </c:pt>
                <c:pt idx="4">
                  <c:v>Poljoprivreda, ribarstvo i EU fondovi (12,0)</c:v>
                </c:pt>
                <c:pt idx="5">
                  <c:v>Gospodarstvo i turizam (0,8)</c:v>
                </c:pt>
                <c:pt idx="6">
                  <c:v>Prost. uređenje, zaš. okoliša i komun. poslovi (3,1)</c:v>
                </c:pt>
                <c:pt idx="7">
                  <c:v>Zdravstvo (61,2)</c:v>
                </c:pt>
                <c:pt idx="8">
                  <c:v>Obrazovanje, kult. i šport (98,0)</c:v>
                </c:pt>
                <c:pt idx="9">
                  <c:v>Financije i proračun (10,0)</c:v>
                </c:pt>
                <c:pt idx="10">
                  <c:v>Služba ureda župana (0,6)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3.3599999999999998E-2</c:v>
                </c:pt>
                <c:pt idx="1">
                  <c:v>2.9899999999999999E-2</c:v>
                </c:pt>
                <c:pt idx="2">
                  <c:v>6.3E-3</c:v>
                </c:pt>
                <c:pt idx="3">
                  <c:v>8.5000000000000006E-3</c:v>
                </c:pt>
                <c:pt idx="4">
                  <c:v>5.9499999999999997E-2</c:v>
                </c:pt>
                <c:pt idx="5">
                  <c:v>4.0000000000000001E-3</c:v>
                </c:pt>
                <c:pt idx="6">
                  <c:v>1.5299999999999999E-2</c:v>
                </c:pt>
                <c:pt idx="7">
                  <c:v>0.30370000000000003</c:v>
                </c:pt>
                <c:pt idx="8">
                  <c:v>0.48609999999999998</c:v>
                </c:pt>
                <c:pt idx="9">
                  <c:v>4.9500000000000002E-2</c:v>
                </c:pt>
                <c:pt idx="10">
                  <c:v>2.8999999999999998E-3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FAD-4258-B2E9-24D336CB39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1525760"/>
        <c:axId val="141528448"/>
      </c:barChart>
      <c:catAx>
        <c:axId val="14152576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1528448"/>
        <c:crosses val="autoZero"/>
        <c:auto val="1"/>
        <c:lblAlgn val="ctr"/>
        <c:lblOffset val="100"/>
        <c:noMultiLvlLbl val="0"/>
      </c:catAx>
      <c:valAx>
        <c:axId val="1415284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152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787110955925532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30C-490E-8733-138E177AC781}"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30C-490E-8733-138E177AC781}"/>
                </c:ext>
              </c:extLst>
            </c:dLbl>
            <c:dLbl>
              <c:idx val="2"/>
              <c:layout>
                <c:manualLayout>
                  <c:x val="3.4614534002971632E-2"/>
                  <c:y val="3.004266057802078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30C-490E-8733-138E177AC781}"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0C-490E-8733-138E177AC781}"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30C-490E-8733-138E177AC781}"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0C-490E-8733-138E177AC781}"/>
                </c:ext>
              </c:extLst>
            </c:dLbl>
            <c:dLbl>
              <c:idx val="6"/>
              <c:layout>
                <c:manualLayout>
                  <c:x val="0.1697760477288608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0C-490E-8733-138E177AC781}"/>
                </c:ext>
              </c:extLst>
            </c:dLbl>
            <c:dLbl>
              <c:idx val="7"/>
              <c:layout>
                <c:manualLayout>
                  <c:x val="0.30042720121044741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30C-490E-8733-138E177AC781}"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0C-490E-8733-138E177AC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 (6,5)</c:v>
                </c:pt>
                <c:pt idx="1">
                  <c:v>Obrazovanje (94,4)</c:v>
                </c:pt>
                <c:pt idx="2">
                  <c:v>Rekreacija, kultura i religija (3,9)</c:v>
                </c:pt>
                <c:pt idx="3">
                  <c:v>Zdravstvo (60,9)</c:v>
                </c:pt>
                <c:pt idx="4">
                  <c:v>Usluge unapređenja stanovanja i zajed.(1,0)</c:v>
                </c:pt>
                <c:pt idx="5">
                  <c:v>Zaštita okoliša (2,6)</c:v>
                </c:pt>
                <c:pt idx="6">
                  <c:v>Ekonomski poslovi (12,1)</c:v>
                </c:pt>
                <c:pt idx="7">
                  <c:v>Javni red i sigurnost (0,4)</c:v>
                </c:pt>
                <c:pt idx="8">
                  <c:v>Opće javne usluge (19,0)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3.2399999999999998E-2</c:v>
                </c:pt>
                <c:pt idx="1">
                  <c:v>0.46939999999999998</c:v>
                </c:pt>
                <c:pt idx="2">
                  <c:v>1.9199999999999998E-2</c:v>
                </c:pt>
                <c:pt idx="3">
                  <c:v>0.30320000000000003</c:v>
                </c:pt>
                <c:pt idx="4">
                  <c:v>5.4000000000000003E-3</c:v>
                </c:pt>
                <c:pt idx="5">
                  <c:v>1.3100000000000001E-2</c:v>
                </c:pt>
                <c:pt idx="6">
                  <c:v>6.0299999999999999E-2</c:v>
                </c:pt>
                <c:pt idx="7">
                  <c:v>1.9E-3</c:v>
                </c:pt>
                <c:pt idx="8">
                  <c:v>9.4799999999999995E-2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30C-490E-8733-138E177AC78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5429632"/>
        <c:axId val="145432576"/>
      </c:barChart>
      <c:catAx>
        <c:axId val="14542963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5432576"/>
        <c:crosses val="autoZero"/>
        <c:auto val="1"/>
        <c:lblAlgn val="ctr"/>
        <c:lblOffset val="100"/>
        <c:noMultiLvlLbl val="0"/>
      </c:catAx>
      <c:valAx>
        <c:axId val="1454325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5429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vList2" loCatId="list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dirty="0"/>
            <a:t>Prihodi poslovanja</a:t>
          </a:r>
        </a:p>
        <a:p>
          <a:r>
            <a:rPr lang="hr-HR" sz="1400" dirty="0"/>
            <a:t>189.519.631,60 eura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1" dirty="0"/>
            <a:t> </a:t>
          </a:r>
          <a:r>
            <a:rPr lang="hr-HR" sz="1400" b="0" dirty="0"/>
            <a:t> 8.225.540,42 eura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b="0" dirty="0"/>
            <a:t> 353.697,12 eura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2024. godine</a:t>
          </a:r>
        </a:p>
        <a:p>
          <a:r>
            <a:rPr lang="hr-HR" sz="1400" dirty="0"/>
            <a:t> 3.501.130,86 eura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EB2D8033-FE26-4FC7-AEB3-DEC54653511C}" type="pres">
      <dgm:prSet presAssocID="{4FD69540-C5EE-4A3E-8BB1-417CF83C52A3}" presName="linear" presStyleCnt="0">
        <dgm:presLayoutVars>
          <dgm:animLvl val="lvl"/>
          <dgm:resizeHandles val="exact"/>
        </dgm:presLayoutVars>
      </dgm:prSet>
      <dgm:spPr/>
    </dgm:pt>
    <dgm:pt modelId="{814D3AB5-9D8D-4EFF-9F7B-DDC855E48387}" type="pres">
      <dgm:prSet presAssocID="{D858A00B-872B-4D14-8BCB-FD5DA9704E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BF81B8E-51A6-4A0F-A383-D62572699C2A}" type="pres">
      <dgm:prSet presAssocID="{DD4E373D-ABF8-4174-8D61-CBAFEA9D7616}" presName="spacer" presStyleCnt="0"/>
      <dgm:spPr/>
    </dgm:pt>
    <dgm:pt modelId="{4430A0A9-EBBE-4851-B8F5-CCC4CB53C15F}" type="pres">
      <dgm:prSet presAssocID="{0DBF0460-17AD-49D7-AE13-B162857ACAF4}" presName="parentText" presStyleLbl="node1" presStyleIdx="1" presStyleCnt="4" custLinFactY="97982" custLinFactNeighborY="100000">
        <dgm:presLayoutVars>
          <dgm:chMax val="0"/>
          <dgm:bulletEnabled val="1"/>
        </dgm:presLayoutVars>
      </dgm:prSet>
      <dgm:spPr/>
    </dgm:pt>
    <dgm:pt modelId="{D77DE0D9-EB7B-4F94-88C8-1996F89C4BCF}" type="pres">
      <dgm:prSet presAssocID="{1465BADE-E651-4D1D-A7FC-51BEEF22B585}" presName="spacer" presStyleCnt="0"/>
      <dgm:spPr/>
    </dgm:pt>
    <dgm:pt modelId="{EEB8353C-810F-499B-9144-B2322D7BC01D}" type="pres">
      <dgm:prSet presAssocID="{0740B641-6C4D-4D43-987E-8A98E4A7C33C}" presName="parentText" presStyleLbl="node1" presStyleIdx="2" presStyleCnt="4" custLinFactY="-100000" custLinFactNeighborY="-106734">
        <dgm:presLayoutVars>
          <dgm:chMax val="0"/>
          <dgm:bulletEnabled val="1"/>
        </dgm:presLayoutVars>
      </dgm:prSet>
      <dgm:spPr/>
    </dgm:pt>
    <dgm:pt modelId="{7D1D1D46-B95D-4F94-A3F1-C75E6CB6DBAB}" type="pres">
      <dgm:prSet presAssocID="{0670A606-DF99-4924-A716-690CA6DE5B71}" presName="spacer" presStyleCnt="0"/>
      <dgm:spPr/>
    </dgm:pt>
    <dgm:pt modelId="{76593AEE-6677-4237-BDA2-3F8F68DC9F91}" type="pres">
      <dgm:prSet presAssocID="{5A3839C2-9DFA-4C18-AD73-301A617808C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04FA2863-3BFE-4BFD-9911-88106661BAC4}" type="presOf" srcId="{0DBF0460-17AD-49D7-AE13-B162857ACAF4}" destId="{4430A0A9-EBBE-4851-B8F5-CCC4CB53C15F}" srcOrd="0" destOrd="0" presId="urn:microsoft.com/office/officeart/2005/8/layout/vList2"/>
    <dgm:cxn modelId="{0BCDB4A1-99AF-4BBC-8877-835AA0078198}" type="presOf" srcId="{0740B641-6C4D-4D43-987E-8A98E4A7C33C}" destId="{EEB8353C-810F-499B-9144-B2322D7BC01D}" srcOrd="0" destOrd="0" presId="urn:microsoft.com/office/officeart/2005/8/layout/vList2"/>
    <dgm:cxn modelId="{3380F2A7-CDDD-497F-9BC1-8E80E2833BC0}" type="presOf" srcId="{D858A00B-872B-4D14-8BCB-FD5DA9704EC1}" destId="{814D3AB5-9D8D-4EFF-9F7B-DDC855E48387}" srcOrd="0" destOrd="0" presId="urn:microsoft.com/office/officeart/2005/8/layout/vList2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181D85DB-B348-4C9A-8ADD-53E71B61FC6C}" type="presOf" srcId="{4FD69540-C5EE-4A3E-8BB1-417CF83C52A3}" destId="{EB2D8033-FE26-4FC7-AEB3-DEC54653511C}" srcOrd="0" destOrd="0" presId="urn:microsoft.com/office/officeart/2005/8/layout/vList2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ED528FE-D495-48FF-8435-6285A4D17681}" type="presOf" srcId="{5A3839C2-9DFA-4C18-AD73-301A617808C5}" destId="{76593AEE-6677-4237-BDA2-3F8F68DC9F91}" srcOrd="0" destOrd="0" presId="urn:microsoft.com/office/officeart/2005/8/layout/vList2"/>
    <dgm:cxn modelId="{F25143B1-5BA7-41FE-8AED-D989508BC44A}" type="presParOf" srcId="{EB2D8033-FE26-4FC7-AEB3-DEC54653511C}" destId="{814D3AB5-9D8D-4EFF-9F7B-DDC855E48387}" srcOrd="0" destOrd="0" presId="urn:microsoft.com/office/officeart/2005/8/layout/vList2"/>
    <dgm:cxn modelId="{E4CC0F17-95D4-48AB-89D0-5FD95AD6F75A}" type="presParOf" srcId="{EB2D8033-FE26-4FC7-AEB3-DEC54653511C}" destId="{6BF81B8E-51A6-4A0F-A383-D62572699C2A}" srcOrd="1" destOrd="0" presId="urn:microsoft.com/office/officeart/2005/8/layout/vList2"/>
    <dgm:cxn modelId="{0AA04C44-0B2E-47D3-9629-4DD9B637A49D}" type="presParOf" srcId="{EB2D8033-FE26-4FC7-AEB3-DEC54653511C}" destId="{4430A0A9-EBBE-4851-B8F5-CCC4CB53C15F}" srcOrd="2" destOrd="0" presId="urn:microsoft.com/office/officeart/2005/8/layout/vList2"/>
    <dgm:cxn modelId="{DEA20093-657C-4D24-A3AF-4ADA7B17D33E}" type="presParOf" srcId="{EB2D8033-FE26-4FC7-AEB3-DEC54653511C}" destId="{D77DE0D9-EB7B-4F94-88C8-1996F89C4BCF}" srcOrd="3" destOrd="0" presId="urn:microsoft.com/office/officeart/2005/8/layout/vList2"/>
    <dgm:cxn modelId="{D8831B78-7114-4CAF-BE8B-43B283FDD28E}" type="presParOf" srcId="{EB2D8033-FE26-4FC7-AEB3-DEC54653511C}" destId="{EEB8353C-810F-499B-9144-B2322D7BC01D}" srcOrd="4" destOrd="0" presId="urn:microsoft.com/office/officeart/2005/8/layout/vList2"/>
    <dgm:cxn modelId="{BA4B1023-D9B2-4FDC-B2FD-CB3530AE9ABC}" type="presParOf" srcId="{EB2D8033-FE26-4FC7-AEB3-DEC54653511C}" destId="{7D1D1D46-B95D-4F94-A3F1-C75E6CB6DBAB}" srcOrd="5" destOrd="0" presId="urn:microsoft.com/office/officeart/2005/8/layout/vList2"/>
    <dgm:cxn modelId="{10181D2D-E865-4BDF-9263-AF1C6418801D}" type="presParOf" srcId="{EB2D8033-FE26-4FC7-AEB3-DEC54653511C}" destId="{76593AEE-6677-4237-BDA2-3F8F68DC9F91}" srcOrd="6" destOrd="0" presId="urn:microsoft.com/office/officeart/2005/8/layout/vList2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/>
            <a:t>I. REBALANS 2024. 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/>
            <a:t>II. REBALANS 2024. 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201.600.000,00 eura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/>
            <a:t>200.555.000,00 eura</a:t>
          </a:r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2370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4D3AB5-9D8D-4EFF-9F7B-DDC855E48387}">
      <dsp:nvSpPr>
        <dsp:cNvPr id="0" name=""/>
        <dsp:cNvSpPr/>
      </dsp:nvSpPr>
      <dsp:spPr>
        <a:xfrm>
          <a:off x="0" y="33299"/>
          <a:ext cx="3348880" cy="7113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189.519.631,60 eura</a:t>
          </a:r>
        </a:p>
      </dsp:txBody>
      <dsp:txXfrm>
        <a:off x="34726" y="68025"/>
        <a:ext cx="3279428" cy="641908"/>
      </dsp:txXfrm>
    </dsp:sp>
    <dsp:sp modelId="{4430A0A9-EBBE-4851-B8F5-CCC4CB53C15F}">
      <dsp:nvSpPr>
        <dsp:cNvPr id="0" name=""/>
        <dsp:cNvSpPr/>
      </dsp:nvSpPr>
      <dsp:spPr>
        <a:xfrm>
          <a:off x="0" y="1660544"/>
          <a:ext cx="3348880" cy="7113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 </a:t>
          </a:r>
          <a:r>
            <a:rPr lang="hr-HR" sz="1400" b="0" kern="1200" dirty="0"/>
            <a:t> 8.225.540,42 eura</a:t>
          </a:r>
        </a:p>
      </dsp:txBody>
      <dsp:txXfrm>
        <a:off x="34726" y="1695270"/>
        <a:ext cx="3279428" cy="641908"/>
      </dsp:txXfrm>
    </dsp:sp>
    <dsp:sp modelId="{EEB8353C-810F-499B-9144-B2322D7BC01D}">
      <dsp:nvSpPr>
        <dsp:cNvPr id="0" name=""/>
        <dsp:cNvSpPr/>
      </dsp:nvSpPr>
      <dsp:spPr>
        <a:xfrm>
          <a:off x="0" y="846730"/>
          <a:ext cx="3348880" cy="7113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 353.697,12 eura</a:t>
          </a:r>
        </a:p>
      </dsp:txBody>
      <dsp:txXfrm>
        <a:off x="34726" y="881456"/>
        <a:ext cx="3279428" cy="641908"/>
      </dsp:txXfrm>
    </dsp:sp>
    <dsp:sp modelId="{76593AEE-6677-4237-BDA2-3F8F68DC9F91}">
      <dsp:nvSpPr>
        <dsp:cNvPr id="0" name=""/>
        <dsp:cNvSpPr/>
      </dsp:nvSpPr>
      <dsp:spPr>
        <a:xfrm>
          <a:off x="0" y="2495700"/>
          <a:ext cx="3348880" cy="7113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2024.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3.501.130,86 eura</a:t>
          </a:r>
        </a:p>
      </dsp:txBody>
      <dsp:txXfrm>
        <a:off x="34726" y="2530426"/>
        <a:ext cx="3279428" cy="6419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II. REBALANS 2024. 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201.600.000,00 eura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I. REBALANS 2024. 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200.555.000,00 eura</a:t>
          </a:r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14.01.2025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upravni-odjeli/financije-i-prora%C4%8Dun/prora%C4%8Dun-vodi%C4%8D-za-gra%C4%91ane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Druge</a:t>
            </a:r>
            <a:r>
              <a:rPr lang="hr-HR" b="1" dirty="0">
                <a:solidFill>
                  <a:srgbClr val="121284"/>
                </a:solidFill>
              </a:rPr>
              <a:t> </a:t>
            </a:r>
            <a:r>
              <a:rPr lang="hr-HR" sz="3100" b="1" dirty="0">
                <a:solidFill>
                  <a:srgbClr val="121284"/>
                </a:solidFill>
              </a:rPr>
              <a:t>izmjene i dopune proračuna Zadarske županije za 2024.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- </a:t>
            </a:r>
            <a:r>
              <a:rPr lang="hr-HR" sz="2900" b="1" dirty="0">
                <a:solidFill>
                  <a:srgbClr val="002060"/>
                </a:solidFill>
              </a:rPr>
              <a:t>vodič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061013" y="4535707"/>
            <a:ext cx="6840537" cy="1511300"/>
          </a:xfrm>
        </p:spPr>
        <p:txBody>
          <a:bodyPr>
            <a:normAutofit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3901" y="3570430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B5E34AE-D780-42CD-B4FD-D8D226499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3322712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hr-HR" sz="2800" dirty="0"/>
              <a:t>Što je rebalans?</a:t>
            </a: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818017BA-E2A7-4709-87F7-2EEEA49F8D62}"/>
              </a:ext>
            </a:extLst>
          </p:cNvPr>
          <p:cNvSpPr txBox="1"/>
          <p:nvPr/>
        </p:nvSpPr>
        <p:spPr>
          <a:xfrm>
            <a:off x="456208" y="2204864"/>
            <a:ext cx="6984775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r-HR" i="1" dirty="0"/>
              <a:t>Rebalans je izmjena proračunskih iznosa odnosno njihovo smanjenje i/ili povećanje u odnosu na plan proračuna donesen na početku kalendarske godine.</a:t>
            </a:r>
          </a:p>
          <a:p>
            <a:endParaRPr lang="hr-HR" i="1" dirty="0"/>
          </a:p>
          <a:p>
            <a:r>
              <a:rPr lang="hr-HR" i="1" dirty="0"/>
              <a:t>Do rebalansa dolazi kada se tijekom proračunske godine povećaju rashodi i izdaci odnosno smanje prihodi i primici pa se proračun mora uravnotežiti pronalaženjem novih prihoda i primitaka, odnosno smanjenjem predviđenih rashoda i izdataka.</a:t>
            </a:r>
          </a:p>
          <a:p>
            <a:endParaRPr lang="hr-HR" i="1" dirty="0"/>
          </a:p>
          <a:p>
            <a:r>
              <a:rPr lang="hr-HR" i="1" dirty="0"/>
              <a:t>Rebalansom se mijenja isključivo plan za tekuću proračunsku godinu.</a:t>
            </a:r>
          </a:p>
        </p:txBody>
      </p:sp>
    </p:spTree>
    <p:extLst>
      <p:ext uri="{BB962C8B-B14F-4D97-AF65-F5344CB8AC3E}">
        <p14:creationId xmlns:p14="http://schemas.microsoft.com/office/powerpoint/2010/main" val="1294430417"/>
      </p:ext>
    </p:extLst>
  </p:cSld>
  <p:clrMapOvr>
    <a:masterClrMapping/>
  </p:clrMapOvr>
  <p:transition spd="slow" advClick="0" advTm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Ukupan iznos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za 2024.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376887569"/>
              </p:ext>
            </p:extLst>
          </p:nvPr>
        </p:nvGraphicFramePr>
        <p:xfrm>
          <a:off x="5436096" y="2852936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2734455066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68560" y="363433"/>
            <a:ext cx="82296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lang="hr-HR" sz="2400" b="1" spc="-9" dirty="0"/>
              <a:t>Povećanje/smanjenje prihoda i primitaka</a:t>
            </a:r>
            <a:endParaRPr sz="2400" b="1" spc="-13" dirty="0"/>
          </a:p>
        </p:txBody>
      </p:sp>
      <p:sp>
        <p:nvSpPr>
          <p:cNvPr id="6" name="object 6"/>
          <p:cNvSpPr txBox="1"/>
          <p:nvPr/>
        </p:nvSpPr>
        <p:spPr>
          <a:xfrm>
            <a:off x="314661" y="948690"/>
            <a:ext cx="8229600" cy="390876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cs typeface="Calibri"/>
            </a:endParaRPr>
          </a:p>
          <a:p>
            <a:pPr marL="11135" marR="4454" algn="just"/>
            <a:r>
              <a:rPr lang="hr-HR" sz="1600" b="1" spc="-4" dirty="0">
                <a:highlight>
                  <a:srgbClr val="BCCFE6"/>
                </a:highlight>
                <a:cs typeface="Times New Roman" panose="02020603050405020304" pitchFamily="18" charset="0"/>
              </a:rPr>
              <a:t>Proračun Zadarske županije za 2024. godinu povećava se za</a:t>
            </a:r>
            <a:r>
              <a:rPr sz="1600" b="1" dirty="0"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lang="hr-HR" sz="1600" b="1" spc="-4" dirty="0">
                <a:highlight>
                  <a:srgbClr val="BCCFE6"/>
                </a:highlight>
                <a:cs typeface="Times New Roman" panose="02020603050405020304" pitchFamily="18" charset="0"/>
              </a:rPr>
              <a:t> 1.045.000,00</a:t>
            </a:r>
          </a:p>
          <a:p>
            <a:pPr marL="11135" marR="4454" algn="just"/>
            <a:endParaRPr lang="hr-HR" sz="1600" b="1" i="1" dirty="0">
              <a:cs typeface="Times New Roman" panose="02020603050405020304" pitchFamily="18" charset="0"/>
            </a:endParaRPr>
          </a:p>
          <a:p>
            <a:r>
              <a:rPr lang="hr-HR" sz="1600" b="1" i="1" dirty="0">
                <a:cs typeface="Times New Roman" panose="02020603050405020304" pitchFamily="18" charset="0"/>
              </a:rPr>
              <a:t>  Planira se</a:t>
            </a:r>
            <a:r>
              <a:rPr lang="hr-HR" sz="1600" b="1" i="1" u="sng" dirty="0">
                <a:cs typeface="Times New Roman" panose="02020603050405020304" pitchFamily="18" charset="0"/>
              </a:rPr>
              <a:t> povećanje</a:t>
            </a:r>
            <a:r>
              <a:rPr lang="hr-HR" sz="1600" b="1" i="1" dirty="0">
                <a:cs typeface="Times New Roman" panose="02020603050405020304" pitchFamily="18" charset="0"/>
              </a:rPr>
              <a:t> prihoda i primitaka po osnovi: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  općih prihoda i primitaka za  1,0 </a:t>
            </a:r>
            <a:r>
              <a:rPr lang="hr-HR" sz="1600" b="1" dirty="0" err="1"/>
              <a:t>mil</a:t>
            </a:r>
            <a:r>
              <a:rPr lang="hr-HR" sz="1600" b="1" dirty="0"/>
              <a:t>. eura,</a:t>
            </a:r>
            <a:endParaRPr lang="hr-HR" sz="1600" b="1" dirty="0">
              <a:ea typeface="Times New Roman" panose="02020603050405020304" pitchFamily="18" charset="0"/>
            </a:endParaRP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  koncesije za 0,1 </a:t>
            </a:r>
            <a:r>
              <a:rPr lang="hr-HR" sz="1600" b="1" dirty="0" err="1"/>
              <a:t>mil</a:t>
            </a:r>
            <a:r>
              <a:rPr lang="hr-HR" sz="1600" b="1" dirty="0"/>
              <a:t>. eura,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  FP i </a:t>
            </a:r>
            <a:r>
              <a:rPr lang="hr-HR" sz="1600" b="1" dirty="0" err="1"/>
              <a:t>dod</a:t>
            </a:r>
            <a:r>
              <a:rPr lang="hr-HR" sz="1600" b="1" dirty="0"/>
              <a:t>. udio u </a:t>
            </a:r>
            <a:r>
              <a:rPr lang="hr-HR" sz="1600" b="1" dirty="0" err="1"/>
              <a:t>por</a:t>
            </a:r>
            <a:r>
              <a:rPr lang="hr-HR" sz="1600" b="1" dirty="0"/>
              <a:t>. na dohodak za 0,4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  državni proračun za 0,6 </a:t>
            </a:r>
            <a:r>
              <a:rPr lang="hr-HR" sz="1600" b="1" dirty="0" err="1"/>
              <a:t>mil</a:t>
            </a:r>
            <a:r>
              <a:rPr lang="hr-HR" sz="1600" b="1" dirty="0"/>
              <a:t>. eura </a:t>
            </a:r>
          </a:p>
          <a:p>
            <a:pPr marL="105750"/>
            <a:endParaRPr lang="hr-HR" sz="1600" dirty="0"/>
          </a:p>
          <a:p>
            <a:pPr marL="105750"/>
            <a:r>
              <a:rPr lang="hr-HR" sz="1600" b="1" i="1" dirty="0">
                <a:cs typeface="Times New Roman" panose="02020603050405020304" pitchFamily="18" charset="0"/>
              </a:rPr>
              <a:t>Uz istodobno </a:t>
            </a:r>
            <a:r>
              <a:rPr lang="hr-HR" sz="1600" b="1" i="1" u="sng" dirty="0">
                <a:cs typeface="Times New Roman" panose="02020603050405020304" pitchFamily="18" charset="0"/>
              </a:rPr>
              <a:t>smanjenje:</a:t>
            </a:r>
          </a:p>
          <a:p>
            <a:pPr marL="391500" indent="-285750">
              <a:buFont typeface="Arial" panose="020B0604020202020204" pitchFamily="34" charset="0"/>
              <a:buChar char="•"/>
            </a:pPr>
            <a:r>
              <a:rPr lang="hr-HR" sz="1600" b="1" dirty="0"/>
              <a:t>izvanproračunski fondovi za 0,3 </a:t>
            </a:r>
            <a:r>
              <a:rPr lang="hr-HR" sz="1600" b="1" dirty="0" err="1"/>
              <a:t>mil</a:t>
            </a:r>
            <a:r>
              <a:rPr lang="hr-HR" sz="1600" b="1" dirty="0"/>
              <a:t>. eura </a:t>
            </a:r>
          </a:p>
          <a:p>
            <a:pPr marL="391500" indent="-285750">
              <a:buFont typeface="Arial" panose="020B0604020202020204" pitchFamily="34" charset="0"/>
              <a:buChar char="•"/>
            </a:pPr>
            <a:r>
              <a:rPr lang="hr-HR" sz="1600" b="1" dirty="0"/>
              <a:t>primitaka od financijske imovine i zaduživanja za 0,8 </a:t>
            </a:r>
            <a:r>
              <a:rPr lang="hr-HR" sz="1600" b="1" dirty="0" err="1"/>
              <a:t>mil</a:t>
            </a:r>
            <a:r>
              <a:rPr lang="hr-HR" sz="1600" b="1" dirty="0"/>
              <a:t>. eura</a:t>
            </a:r>
          </a:p>
          <a:p>
            <a:pPr marL="391500" indent="-285750">
              <a:buFont typeface="Arial" panose="020B0604020202020204" pitchFamily="34" charset="0"/>
              <a:buChar char="•"/>
            </a:pPr>
            <a:r>
              <a:rPr lang="hr-HR" sz="1600" b="1" dirty="0"/>
              <a:t>preraspodjela sredstava unutar programa, aktivnosti, projekata kao i uvrštavanja novih rashoda temeljem nove procjene prihoda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ransition spd="slow" advClick="0" advTm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AAF76316-6080-4420-885A-DB0B8081FE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467919"/>
              </p:ext>
            </p:extLst>
          </p:nvPr>
        </p:nvGraphicFramePr>
        <p:xfrm>
          <a:off x="971600" y="1628800"/>
          <a:ext cx="6984776" cy="4248468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2650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4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6061">
                  <a:extLst>
                    <a:ext uri="{9D8B030D-6E8A-4147-A177-3AD203B41FA5}">
                      <a16:colId xmlns:a16="http://schemas.microsoft.com/office/drawing/2014/main" val="3424494515"/>
                    </a:ext>
                  </a:extLst>
                </a:gridCol>
                <a:gridCol w="1064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3366">
                <a:tc>
                  <a:txBody>
                    <a:bodyPr/>
                    <a:lstStyle/>
                    <a:p>
                      <a:r>
                        <a:rPr lang="hr-HR" sz="1000" dirty="0"/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 PLAN 2024.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NOVI PLAN 2024.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Povećanje/</a:t>
                      </a:r>
                      <a:br>
                        <a:rPr lang="hr-HR" sz="1000" dirty="0"/>
                      </a:br>
                      <a:r>
                        <a:rPr lang="hr-HR" sz="1000" dirty="0"/>
                        <a:t>smanjenje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351">
                <a:tc>
                  <a:txBody>
                    <a:bodyPr/>
                    <a:lstStyle/>
                    <a:p>
                      <a:r>
                        <a:rPr lang="hr-HR" sz="900" b="1" dirty="0"/>
                        <a:t>6 PRIHODI POSLOVANJA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187.743.738,18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189.519.631,60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1.755.893,42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351">
                <a:tc>
                  <a:txBody>
                    <a:bodyPr/>
                    <a:lstStyle/>
                    <a:p>
                      <a:r>
                        <a:rPr lang="hr-HR" sz="900" dirty="0"/>
                        <a:t>61 PRIHODI</a:t>
                      </a:r>
                      <a:r>
                        <a:rPr lang="hr-HR" sz="900" baseline="0" dirty="0"/>
                        <a:t> OD </a:t>
                      </a:r>
                      <a:r>
                        <a:rPr lang="hr-HR" sz="900" i="0" baseline="0" dirty="0"/>
                        <a:t>POREZA</a:t>
                      </a:r>
                      <a:endParaRPr lang="hr-HR" sz="900" i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22.316.905,79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24.164.971,25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1.848.065,46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048">
                <a:tc>
                  <a:txBody>
                    <a:bodyPr/>
                    <a:lstStyle/>
                    <a:p>
                      <a:r>
                        <a:rPr lang="hr-HR" sz="900" dirty="0"/>
                        <a:t>63 POMOĆI</a:t>
                      </a:r>
                      <a:r>
                        <a:rPr lang="hr-HR" sz="900" baseline="0" dirty="0"/>
                        <a:t> IZ INOZEMSTVA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102.313.205,04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102.159.940,63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-153.264,41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351">
                <a:tc>
                  <a:txBody>
                    <a:bodyPr/>
                    <a:lstStyle/>
                    <a:p>
                      <a:r>
                        <a:rPr lang="hr-HR" sz="900" dirty="0"/>
                        <a:t>64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2.646.880,88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2.870.191,18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223.310,30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0066">
                <a:tc>
                  <a:txBody>
                    <a:bodyPr/>
                    <a:lstStyle/>
                    <a:p>
                      <a:r>
                        <a:rPr lang="hr-HR" sz="900" dirty="0"/>
                        <a:t>65 PRIHODI OD UPRAVNIH</a:t>
                      </a:r>
                      <a:r>
                        <a:rPr lang="hr-HR" sz="900" baseline="0" dirty="0"/>
                        <a:t> I</a:t>
                      </a:r>
                    </a:p>
                    <a:p>
                      <a:r>
                        <a:rPr lang="hr-HR" sz="900" baseline="0" dirty="0"/>
                        <a:t>      ADMIN. PRISTOJBI</a:t>
                      </a:r>
                      <a:endParaRPr lang="hr-HR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7.800.604,95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7.650.437,14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-150.167,81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782">
                <a:tc>
                  <a:txBody>
                    <a:bodyPr/>
                    <a:lstStyle/>
                    <a:p>
                      <a:r>
                        <a:rPr lang="hr-HR" sz="900" dirty="0"/>
                        <a:t>66 PRIHODI OD PRODAJE  PROIZV.</a:t>
                      </a:r>
                      <a:r>
                        <a:rPr lang="hr-HR" sz="900" baseline="0" dirty="0"/>
                        <a:t> </a:t>
                      </a:r>
                    </a:p>
                    <a:p>
                      <a:r>
                        <a:rPr lang="hr-HR" sz="900" baseline="0" dirty="0"/>
                        <a:t>      I ROBE, USLUGA I DONACIJA</a:t>
                      </a:r>
                      <a:endParaRPr lang="hr-HR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11.439.892,99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11.439.892,99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695">
                <a:tc>
                  <a:txBody>
                    <a:bodyPr/>
                    <a:lstStyle/>
                    <a:p>
                      <a:r>
                        <a:rPr lang="hr-HR" sz="900" dirty="0"/>
                        <a:t>67</a:t>
                      </a:r>
                      <a:r>
                        <a:rPr lang="hr-HR" sz="900" baseline="0" dirty="0"/>
                        <a:t> PRIHODI IZ NADL. PRORAČUNA </a:t>
                      </a:r>
                    </a:p>
                    <a:p>
                      <a:r>
                        <a:rPr lang="hr-HR" sz="900" dirty="0"/>
                        <a:t>      I OD HZZO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41.186.199,41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41.186.199,41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6695">
                <a:tc>
                  <a:txBody>
                    <a:bodyPr/>
                    <a:lstStyle/>
                    <a:p>
                      <a:r>
                        <a:rPr lang="hr-HR" sz="900" dirty="0"/>
                        <a:t>68 KAZNE, UPRAVNE</a:t>
                      </a:r>
                      <a:r>
                        <a:rPr lang="hr-HR" sz="900" baseline="0" dirty="0"/>
                        <a:t> MJERE I OST.</a:t>
                      </a:r>
                    </a:p>
                    <a:p>
                      <a:r>
                        <a:rPr lang="hr-HR" sz="900" baseline="0" dirty="0"/>
                        <a:t>      PRIHODI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40.049,12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47.999,00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7.949,88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6695">
                <a:tc>
                  <a:txBody>
                    <a:bodyPr/>
                    <a:lstStyle/>
                    <a:p>
                      <a:r>
                        <a:rPr lang="hr-HR" sz="900" b="1" dirty="0"/>
                        <a:t>7 PRIHODI OD</a:t>
                      </a:r>
                      <a:r>
                        <a:rPr lang="hr-HR" sz="900" b="1" baseline="0" dirty="0"/>
                        <a:t> PRODAJE NEFIN. </a:t>
                      </a:r>
                    </a:p>
                    <a:p>
                      <a:r>
                        <a:rPr lang="hr-HR" sz="900" b="1" baseline="0" dirty="0"/>
                        <a:t>      IMOVINE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363.697,12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353.697,12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-10.000,00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6695">
                <a:tc>
                  <a:txBody>
                    <a:bodyPr/>
                    <a:lstStyle/>
                    <a:p>
                      <a:r>
                        <a:rPr lang="hr-HR" sz="900" b="1" dirty="0"/>
                        <a:t>8 PRIMICI</a:t>
                      </a:r>
                      <a:r>
                        <a:rPr lang="hr-HR" sz="900" b="1" baseline="0" dirty="0"/>
                        <a:t> OD FIN IMOVINE I </a:t>
                      </a:r>
                    </a:p>
                    <a:p>
                      <a:r>
                        <a:rPr lang="hr-HR" sz="900" b="1" baseline="0" dirty="0"/>
                        <a:t>   ZADUŽIVANJA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8.983.077,35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8.225.540,42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-757.536,93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351">
                <a:tc>
                  <a:txBody>
                    <a:bodyPr/>
                    <a:lstStyle/>
                    <a:p>
                      <a:r>
                        <a:rPr lang="hr-HR" sz="900" b="1" dirty="0"/>
                        <a:t>9 VLASTITI</a:t>
                      </a:r>
                      <a:r>
                        <a:rPr lang="hr-HR" sz="900" b="1" baseline="0" dirty="0"/>
                        <a:t> IZVORI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3.464.487,35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3.501.130,86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36.643,51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4022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200.555.000,00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201.600.000,00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1.045.000,00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5" name="Naslov 1">
            <a:extLst>
              <a:ext uri="{FF2B5EF4-FFF2-40B4-BE49-F238E27FC236}">
                <a16:creationId xmlns:a16="http://schemas.microsoft.com/office/drawing/2014/main" id="{C4AA87B2-0F0E-4B52-A3D7-284B16717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260648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Prihodi i primici Proračuna Zadarske županije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48C9AF34-0681-49AF-9806-F713319D2059}"/>
              </a:ext>
            </a:extLst>
          </p:cNvPr>
          <p:cNvSpPr txBox="1"/>
          <p:nvPr/>
        </p:nvSpPr>
        <p:spPr>
          <a:xfrm>
            <a:off x="251520" y="6250964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kstniOkvir 6">
            <a:extLst>
              <a:ext uri="{FF2B5EF4-FFF2-40B4-BE49-F238E27FC236}">
                <a16:creationId xmlns:a16="http://schemas.microsoft.com/office/drawing/2014/main" id="{3A239472-7D86-4695-90E7-F1DA95ED58C9}"/>
              </a:ext>
            </a:extLst>
          </p:cNvPr>
          <p:cNvSpPr txBox="1"/>
          <p:nvPr/>
        </p:nvSpPr>
        <p:spPr>
          <a:xfrm>
            <a:off x="899592" y="1255104"/>
            <a:ext cx="49326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dirty="0"/>
              <a:t>Povećanje/smanjenje prihoda/primitaka po osnovnim skupinama</a:t>
            </a:r>
          </a:p>
        </p:txBody>
      </p:sp>
    </p:spTree>
    <p:extLst>
      <p:ext uri="{BB962C8B-B14F-4D97-AF65-F5344CB8AC3E}">
        <p14:creationId xmlns:p14="http://schemas.microsoft.com/office/powerpoint/2010/main" val="4263341333"/>
      </p:ext>
    </p:extLst>
  </p:cSld>
  <p:clrMapOvr>
    <a:masterClrMapping/>
  </p:clrMapOvr>
  <p:transition spd="slow" advClick="0" advTm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87624" y="175501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Prihodi i primici Proračuna Zadarske županije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132135"/>
              </p:ext>
            </p:extLst>
          </p:nvPr>
        </p:nvGraphicFramePr>
        <p:xfrm>
          <a:off x="1043608" y="1446919"/>
          <a:ext cx="5904656" cy="4711267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1992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0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7123">
                  <a:extLst>
                    <a:ext uri="{9D8B030D-6E8A-4147-A177-3AD203B41FA5}">
                      <a16:colId xmlns:a16="http://schemas.microsoft.com/office/drawing/2014/main" val="3424494515"/>
                    </a:ext>
                  </a:extLst>
                </a:gridCol>
                <a:gridCol w="1144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3788">
                <a:tc>
                  <a:txBody>
                    <a:bodyPr/>
                    <a:lstStyle/>
                    <a:p>
                      <a:r>
                        <a:rPr lang="hr-HR" sz="1000" dirty="0"/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 Zadarska županija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Proračunski korisnici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646">
                <a:tc>
                  <a:txBody>
                    <a:bodyPr/>
                    <a:lstStyle/>
                    <a:p>
                      <a:r>
                        <a:rPr lang="hr-HR" sz="900" b="1" dirty="0"/>
                        <a:t>6 PRIHODI POSLOVANJA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47.271.017,19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hr-HR" sz="9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142.248.614,41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189.519.631,60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585">
                <a:tc>
                  <a:txBody>
                    <a:bodyPr/>
                    <a:lstStyle/>
                    <a:p>
                      <a:r>
                        <a:rPr lang="hr-HR" sz="900" dirty="0"/>
                        <a:t>61 PRIHODI</a:t>
                      </a:r>
                      <a:r>
                        <a:rPr lang="hr-HR" sz="900" baseline="0" dirty="0"/>
                        <a:t> OD </a:t>
                      </a:r>
                      <a:r>
                        <a:rPr lang="hr-HR" sz="900" i="0" baseline="0" dirty="0"/>
                        <a:t>POREZA</a:t>
                      </a:r>
                      <a:endParaRPr lang="hr-HR" sz="900" i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24.164.971,25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24.164.971,25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325">
                <a:tc>
                  <a:txBody>
                    <a:bodyPr/>
                    <a:lstStyle/>
                    <a:p>
                      <a:r>
                        <a:rPr lang="hr-HR" sz="900" dirty="0"/>
                        <a:t>63 POMOĆI</a:t>
                      </a:r>
                      <a:r>
                        <a:rPr lang="hr-HR" sz="900" baseline="0" dirty="0"/>
                        <a:t> IZ INOZEMSTVA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19.221.804,76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82.938.135,87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102.159.940,63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325">
                <a:tc>
                  <a:txBody>
                    <a:bodyPr/>
                    <a:lstStyle/>
                    <a:p>
                      <a:r>
                        <a:rPr lang="hr-HR" sz="900" dirty="0"/>
                        <a:t>64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2.867.210,18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2.981,00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2.870.191,18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393">
                <a:tc>
                  <a:txBody>
                    <a:bodyPr/>
                    <a:lstStyle/>
                    <a:p>
                      <a:r>
                        <a:rPr lang="hr-HR" sz="900" dirty="0"/>
                        <a:t>65 PRIHODI OD UPRAVNIH</a:t>
                      </a:r>
                      <a:r>
                        <a:rPr lang="hr-HR" sz="900" baseline="0" dirty="0"/>
                        <a:t> I</a:t>
                      </a:r>
                    </a:p>
                    <a:p>
                      <a:r>
                        <a:rPr lang="hr-HR" sz="900" baseline="0" dirty="0"/>
                        <a:t>      ADMIN. PRISTOJBI</a:t>
                      </a:r>
                      <a:endParaRPr lang="hr-HR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1.002.031,00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6.648.406,14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7.650.437,14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7643">
                <a:tc>
                  <a:txBody>
                    <a:bodyPr/>
                    <a:lstStyle/>
                    <a:p>
                      <a:r>
                        <a:rPr lang="hr-HR" sz="900" dirty="0"/>
                        <a:t>66 PRIHODI OD PRODAJE  PROIZV.</a:t>
                      </a:r>
                      <a:r>
                        <a:rPr lang="hr-HR" sz="900" baseline="0" dirty="0"/>
                        <a:t> </a:t>
                      </a:r>
                    </a:p>
                    <a:p>
                      <a:r>
                        <a:rPr lang="hr-HR" sz="900" baseline="0" dirty="0"/>
                        <a:t>      I ROBE, USLUGA I DONACIJA</a:t>
                      </a:r>
                      <a:endParaRPr lang="hr-HR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11.439.892,99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11.439.892,99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643">
                <a:tc>
                  <a:txBody>
                    <a:bodyPr/>
                    <a:lstStyle/>
                    <a:p>
                      <a:r>
                        <a:rPr lang="hr-HR" sz="900" dirty="0"/>
                        <a:t>67</a:t>
                      </a:r>
                      <a:r>
                        <a:rPr lang="hr-HR" sz="900" baseline="0" dirty="0"/>
                        <a:t> PRIHODI IZ NADL. PRORAČUNA </a:t>
                      </a:r>
                    </a:p>
                    <a:p>
                      <a:r>
                        <a:rPr lang="hr-HR" sz="900" dirty="0"/>
                        <a:t>      I OD HZZO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41.186.199,41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41.186.199,41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7643">
                <a:tc>
                  <a:txBody>
                    <a:bodyPr/>
                    <a:lstStyle/>
                    <a:p>
                      <a:r>
                        <a:rPr lang="hr-HR" sz="900" dirty="0"/>
                        <a:t>68 KAZNE, UPRAVNE</a:t>
                      </a:r>
                      <a:r>
                        <a:rPr lang="hr-HR" sz="900" baseline="0" dirty="0"/>
                        <a:t> MJERE I OST.</a:t>
                      </a:r>
                    </a:p>
                    <a:p>
                      <a:r>
                        <a:rPr lang="hr-HR" sz="900" baseline="0" dirty="0"/>
                        <a:t>      PRIHODI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15.000,00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32.999,00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47.999,00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3205">
                <a:tc>
                  <a:txBody>
                    <a:bodyPr/>
                    <a:lstStyle/>
                    <a:p>
                      <a:r>
                        <a:rPr lang="hr-HR" sz="900" b="1" dirty="0"/>
                        <a:t>7 PRIHODI OD</a:t>
                      </a:r>
                      <a:r>
                        <a:rPr lang="hr-HR" sz="900" b="1" baseline="0" dirty="0"/>
                        <a:t> PRODAJE NEFIN. </a:t>
                      </a:r>
                    </a:p>
                    <a:p>
                      <a:r>
                        <a:rPr lang="hr-HR" sz="900" b="1" baseline="0" dirty="0"/>
                        <a:t>      IMOVINE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0,00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353.697,12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353.697,12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3205">
                <a:tc>
                  <a:txBody>
                    <a:bodyPr/>
                    <a:lstStyle/>
                    <a:p>
                      <a:r>
                        <a:rPr lang="hr-HR" sz="900" b="1" dirty="0"/>
                        <a:t>8 PRIMICI</a:t>
                      </a:r>
                      <a:r>
                        <a:rPr lang="hr-HR" sz="900" b="1" baseline="0" dirty="0"/>
                        <a:t> OD FIN IMOVINE I </a:t>
                      </a:r>
                    </a:p>
                    <a:p>
                      <a:r>
                        <a:rPr lang="hr-HR" sz="900" b="1" baseline="0" dirty="0"/>
                        <a:t>   ZADUŽIVANJA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5.890.106,56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2.335.433,86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8.225.540,42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646">
                <a:tc>
                  <a:txBody>
                    <a:bodyPr/>
                    <a:lstStyle/>
                    <a:p>
                      <a:r>
                        <a:rPr lang="hr-HR" sz="900" b="1" dirty="0"/>
                        <a:t>9 VLASTITI</a:t>
                      </a:r>
                      <a:r>
                        <a:rPr lang="hr-HR" sz="900" b="1" baseline="0" dirty="0"/>
                        <a:t> IZVORI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4.392.534,03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-891.403,17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3.501.130,86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9291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57.553.657,78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r-HR" sz="10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144.046.342,22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hr-H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201.600.000,00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8" name="Slika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FD378E-2309-49A3-BF19-04DA3FA8C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19256" cy="51125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sz="2000" b="1" dirty="0"/>
              <a:t>RASHODI POSLOVANJA </a:t>
            </a:r>
            <a:r>
              <a:rPr lang="hr-HR" sz="2000" dirty="0"/>
              <a:t>– povećavaju se za 1,3 </a:t>
            </a:r>
            <a:r>
              <a:rPr lang="hr-HR" sz="2000" dirty="0" err="1"/>
              <a:t>mil</a:t>
            </a:r>
            <a:r>
              <a:rPr lang="hr-HR" sz="2000" dirty="0"/>
              <a:t>. eura i iznose 164.999.640,85 </a:t>
            </a:r>
            <a:r>
              <a:rPr lang="hr-HR" sz="2000" b="1" dirty="0"/>
              <a:t>eura </a:t>
            </a:r>
            <a:r>
              <a:rPr lang="hr-HR" sz="2000" dirty="0"/>
              <a:t>od kojih: </a:t>
            </a:r>
          </a:p>
          <a:p>
            <a:pPr marL="0" indent="0">
              <a:buNone/>
            </a:pPr>
            <a:endParaRPr lang="hr-HR" sz="2000" dirty="0"/>
          </a:p>
          <a:p>
            <a:pPr lvl="0" algn="just"/>
            <a:r>
              <a:rPr lang="hr-HR" sz="2100" b="1" dirty="0"/>
              <a:t>rashodi za zaposlene - </a:t>
            </a:r>
            <a:r>
              <a:rPr lang="hr-HR" sz="2100" dirty="0"/>
              <a:t>smanjeni za 95 tis. eura, a odnose se na korekcije kod EU projekata </a:t>
            </a:r>
            <a:r>
              <a:rPr lang="hr-HR" sz="2100" dirty="0" err="1"/>
              <a:t>predfinanciranih</a:t>
            </a:r>
            <a:r>
              <a:rPr lang="hr-HR" sz="2100" dirty="0"/>
              <a:t> iz županijskog proračuna</a:t>
            </a:r>
          </a:p>
          <a:p>
            <a:pPr lvl="0"/>
            <a:r>
              <a:rPr lang="pl-PL" sz="2100" b="1" dirty="0"/>
              <a:t>materijalni rashodi - </a:t>
            </a:r>
            <a:r>
              <a:rPr lang="hr-HR" sz="2100" dirty="0"/>
              <a:t> povećavaju se za 0,7 </a:t>
            </a:r>
            <a:r>
              <a:rPr lang="hr-HR" sz="2100" dirty="0" err="1"/>
              <a:t>mil</a:t>
            </a:r>
            <a:r>
              <a:rPr lang="hr-HR" sz="2100" dirty="0"/>
              <a:t>. eura i iznose 41,6 </a:t>
            </a:r>
            <a:r>
              <a:rPr lang="hr-HR" sz="2100" dirty="0" err="1"/>
              <a:t>mil</a:t>
            </a:r>
            <a:r>
              <a:rPr lang="hr-HR" sz="2100" dirty="0"/>
              <a:t>. eura od kojih se dodatna sredstva iz izvornih županijskih sredstava raspoređuju za pokriće materijalnih rashoda kod osnovnih škola i Doma zdravlja ZŽ</a:t>
            </a:r>
          </a:p>
          <a:p>
            <a:pPr lvl="0"/>
            <a:r>
              <a:rPr lang="hr-HR" sz="2100" b="1" dirty="0"/>
              <a:t>pomoći </a:t>
            </a:r>
            <a:r>
              <a:rPr lang="hr-HR" sz="2100" dirty="0"/>
              <a:t>– povećavaju se za 0,3 </a:t>
            </a:r>
            <a:r>
              <a:rPr lang="hr-HR" sz="2100" dirty="0" err="1"/>
              <a:t>mil</a:t>
            </a:r>
            <a:r>
              <a:rPr lang="hr-HR" sz="2100" dirty="0"/>
              <a:t>. eura u najvećem dijelu za projekt Revers JU Nature</a:t>
            </a:r>
          </a:p>
          <a:p>
            <a:pPr marL="0" lvl="0" indent="0">
              <a:buNone/>
            </a:pPr>
            <a:endParaRPr lang="hr-HR" sz="2000" b="1" dirty="0"/>
          </a:p>
          <a:p>
            <a:pPr marL="0" indent="0">
              <a:buNone/>
            </a:pPr>
            <a:r>
              <a:rPr lang="hr-HR" sz="2100" b="1" dirty="0"/>
              <a:t>RASHODI ZA NABAVU NEFINANCIJSKE IMOVINE  </a:t>
            </a:r>
            <a:r>
              <a:rPr lang="hr-HR" sz="2100" dirty="0"/>
              <a:t>smanjeni su za 0,3 </a:t>
            </a:r>
            <a:r>
              <a:rPr lang="hr-HR" sz="2100" dirty="0" err="1"/>
              <a:t>mil</a:t>
            </a:r>
            <a:r>
              <a:rPr lang="hr-HR" sz="2100" dirty="0"/>
              <a:t>. eura i iznose 36.079.973,90 eura, a smanjenje se odnosi na EU projekt RCK, Medicinske škole A. </a:t>
            </a:r>
            <a:r>
              <a:rPr lang="hr-HR" sz="2100" dirty="0" err="1"/>
              <a:t>Kuzmanića</a:t>
            </a:r>
            <a:r>
              <a:rPr lang="hr-HR" sz="2100" dirty="0"/>
              <a:t>. </a:t>
            </a: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CAD02EAD-86AE-46C6-8239-816EFDE972E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468560" y="363433"/>
            <a:ext cx="82296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lang="hr-HR" sz="2400" b="1" spc="-9" dirty="0"/>
              <a:t>Povećanje/smanjenje rashoda i izdataka</a:t>
            </a:r>
            <a:endParaRPr sz="2400" b="1" spc="-13" dirty="0"/>
          </a:p>
        </p:txBody>
      </p:sp>
    </p:spTree>
    <p:extLst>
      <p:ext uri="{BB962C8B-B14F-4D97-AF65-F5344CB8AC3E}">
        <p14:creationId xmlns:p14="http://schemas.microsoft.com/office/powerpoint/2010/main" val="915342159"/>
      </p:ext>
    </p:extLst>
  </p:cSld>
  <p:clrMapOvr>
    <a:masterClrMapping/>
  </p:clrMapOvr>
  <p:transition spd="slow" advClick="0" advTm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376BCEE6-DA2A-4C30-B5CA-E7DC87984B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6116562"/>
              </p:ext>
            </p:extLst>
          </p:nvPr>
        </p:nvGraphicFramePr>
        <p:xfrm>
          <a:off x="754864" y="1628800"/>
          <a:ext cx="7200801" cy="446449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019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7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74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0994">
                <a:tc>
                  <a:txBody>
                    <a:bodyPr/>
                    <a:lstStyle/>
                    <a:p>
                      <a:r>
                        <a:rPr lang="hr-HR" sz="1000" dirty="0"/>
                        <a:t>RASHODI I IZDACI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NOVI PLAN 2024.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Povećanje/</a:t>
                      </a:r>
                      <a:br>
                        <a:rPr lang="hr-HR" sz="1000" dirty="0"/>
                      </a:br>
                      <a:r>
                        <a:rPr lang="hr-HR" sz="1000" dirty="0"/>
                        <a:t>smanjenje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525">
                <a:tc>
                  <a:txBody>
                    <a:bodyPr/>
                    <a:lstStyle/>
                    <a:p>
                      <a:r>
                        <a:rPr lang="hr-HR" sz="900" dirty="0"/>
                        <a:t>3</a:t>
                      </a:r>
                      <a:r>
                        <a:rPr lang="hr-HR" sz="900" baseline="0" dirty="0"/>
                        <a:t> RASHODI POSLOVANJA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163.676.605,52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164.999.640,85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1.323.035,33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53">
                <a:tc>
                  <a:txBody>
                    <a:bodyPr/>
                    <a:lstStyle/>
                    <a:p>
                      <a:r>
                        <a:rPr lang="hr-HR" sz="900" dirty="0"/>
                        <a:t>31 RASHODI ZA</a:t>
                      </a:r>
                      <a:r>
                        <a:rPr lang="hr-HR" sz="900" baseline="0" dirty="0"/>
                        <a:t>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106.855.808,97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106.760.024,63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-95.784,34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53">
                <a:tc>
                  <a:txBody>
                    <a:bodyPr/>
                    <a:lstStyle/>
                    <a:p>
                      <a:r>
                        <a:rPr lang="hr-HR" sz="900" dirty="0"/>
                        <a:t>32 MATERIJALNI</a:t>
                      </a:r>
                      <a:r>
                        <a:rPr lang="hr-HR" sz="900" baseline="0" dirty="0"/>
                        <a:t> RASHODI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40.968.252,85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41.676.307,10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708.054,25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853">
                <a:tc>
                  <a:txBody>
                    <a:bodyPr/>
                    <a:lstStyle/>
                    <a:p>
                      <a:r>
                        <a:rPr lang="hr-HR" sz="900" dirty="0"/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357.440,37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249.761,42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-107.678,95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853">
                <a:tc>
                  <a:txBody>
                    <a:bodyPr/>
                    <a:lstStyle/>
                    <a:p>
                      <a:r>
                        <a:rPr lang="hr-HR" sz="900" dirty="0"/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811.291,96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997.632,77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186.340,81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0240">
                <a:tc>
                  <a:txBody>
                    <a:bodyPr/>
                    <a:lstStyle/>
                    <a:p>
                      <a:r>
                        <a:rPr lang="hr-HR" sz="900" dirty="0"/>
                        <a:t>36 POMOĆI DANE</a:t>
                      </a:r>
                      <a:r>
                        <a:rPr lang="hr-HR" sz="900" baseline="0" dirty="0"/>
                        <a:t> U INOZ. I UNUTAR </a:t>
                      </a:r>
                    </a:p>
                    <a:p>
                      <a:r>
                        <a:rPr lang="hr-HR" sz="900" baseline="0" dirty="0"/>
                        <a:t>      OPĆEG PRORAČUNA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7.699.640,07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8.035.676,28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336.036,21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0240">
                <a:tc>
                  <a:txBody>
                    <a:bodyPr/>
                    <a:lstStyle/>
                    <a:p>
                      <a:r>
                        <a:rPr lang="hr-HR" sz="900" dirty="0"/>
                        <a:t>37 NAKNADE</a:t>
                      </a:r>
                      <a:r>
                        <a:rPr lang="hr-HR" sz="900" baseline="0" dirty="0"/>
                        <a:t> GRAĐANA I KUĆANSTAVA</a:t>
                      </a:r>
                    </a:p>
                    <a:p>
                      <a:r>
                        <a:rPr lang="hr-HR" sz="900" baseline="0" dirty="0"/>
                        <a:t>     OD OSIG. I DRUGE NAKNADE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4.319.109,57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4.252.737,81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-66.371,76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853">
                <a:tc>
                  <a:txBody>
                    <a:bodyPr/>
                    <a:lstStyle/>
                    <a:p>
                      <a:r>
                        <a:rPr lang="hr-HR" sz="900" dirty="0"/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2.665.061,73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3.027.500,84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362.439,11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3455">
                <a:tc>
                  <a:txBody>
                    <a:bodyPr/>
                    <a:lstStyle/>
                    <a:p>
                      <a:r>
                        <a:rPr lang="hr-HR" sz="900" dirty="0"/>
                        <a:t>4 RASHODI ZA NAB. NEFIN. IMOVINE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r-HR" sz="900" dirty="0"/>
                    </a:p>
                    <a:p>
                      <a:pPr algn="ctr"/>
                      <a:r>
                        <a:rPr lang="hr-HR" sz="900" dirty="0"/>
                        <a:t>36.363.665,74</a:t>
                      </a:r>
                    </a:p>
                    <a:p>
                      <a:pPr algn="ctr"/>
                      <a:r>
                        <a:rPr lang="hr-HR" sz="900" dirty="0"/>
                        <a:t>	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36.094.973,90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-268.691,84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9926">
                <a:tc>
                  <a:txBody>
                    <a:bodyPr/>
                    <a:lstStyle/>
                    <a:p>
                      <a:r>
                        <a:rPr lang="hr-HR" sz="900" dirty="0"/>
                        <a:t>5 IZDACI ZA</a:t>
                      </a:r>
                      <a:r>
                        <a:rPr lang="hr-HR" sz="900" baseline="0" dirty="0"/>
                        <a:t> FIN. IMOVINU I OTPLATU </a:t>
                      </a:r>
                    </a:p>
                    <a:p>
                      <a:r>
                        <a:rPr lang="hr-HR" sz="900" baseline="0" dirty="0"/>
                        <a:t>   ZAJMOVA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          514.728,74	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505.385,25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-9.343,49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853">
                <a:tc>
                  <a:txBody>
                    <a:bodyPr/>
                    <a:lstStyle/>
                    <a:p>
                      <a:r>
                        <a:rPr lang="hr-HR" sz="1000" baseline="0" dirty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200.555.000,00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201.600.000,00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1.045.000,00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Naslov 1">
            <a:extLst>
              <a:ext uri="{FF2B5EF4-FFF2-40B4-BE49-F238E27FC236}">
                <a16:creationId xmlns:a16="http://schemas.microsoft.com/office/drawing/2014/main" id="{47C1478A-740A-4610-B289-BB449A96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342580"/>
            <a:ext cx="5526348" cy="81241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Povećanje/smanjenje rashoda i izdataka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869ADAF1-6D48-43CF-9AB8-A7B05EBA3CF7}"/>
              </a:ext>
            </a:extLst>
          </p:cNvPr>
          <p:cNvSpPr txBox="1"/>
          <p:nvPr/>
        </p:nvSpPr>
        <p:spPr>
          <a:xfrm>
            <a:off x="683568" y="1261093"/>
            <a:ext cx="67851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Rashodi se povećavaju u iznosu od 1.045,000,00 eura</a:t>
            </a:r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6378FD2B-A4D4-4324-8261-DAB3BF1530AF}"/>
              </a:ext>
            </a:extLst>
          </p:cNvPr>
          <p:cNvSpPr txBox="1"/>
          <p:nvPr/>
        </p:nvSpPr>
        <p:spPr>
          <a:xfrm>
            <a:off x="0" y="6388943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206765"/>
      </p:ext>
    </p:extLst>
  </p:cSld>
  <p:clrMapOvr>
    <a:masterClrMapping/>
  </p:clrMapOvr>
  <p:transition spd="slow" advClick="0" advTm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95635" y="475743"/>
            <a:ext cx="6336704" cy="81241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Rashodi i izdaci Proračuna Zadarske županije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128603"/>
              </p:ext>
            </p:extLst>
          </p:nvPr>
        </p:nvGraphicFramePr>
        <p:xfrm>
          <a:off x="899592" y="1484784"/>
          <a:ext cx="7128791" cy="4392486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584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4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48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48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149">
                <a:tc>
                  <a:txBody>
                    <a:bodyPr/>
                    <a:lstStyle/>
                    <a:p>
                      <a:r>
                        <a:rPr lang="hr-HR" sz="1000" dirty="0"/>
                        <a:t>RASHODI I IZDACI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Zadarska županija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Proračunski korisnici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713">
                <a:tc>
                  <a:txBody>
                    <a:bodyPr/>
                    <a:lstStyle/>
                    <a:p>
                      <a:r>
                        <a:rPr lang="hr-HR" sz="900" dirty="0"/>
                        <a:t>3</a:t>
                      </a:r>
                      <a:r>
                        <a:rPr lang="hr-HR" sz="900" baseline="0" dirty="0"/>
                        <a:t> RASHODI POSLOVANJA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39.376.782,65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125.622.858,20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164.999.640,85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757">
                <a:tc>
                  <a:txBody>
                    <a:bodyPr/>
                    <a:lstStyle/>
                    <a:p>
                      <a:r>
                        <a:rPr lang="hr-HR" sz="900" dirty="0"/>
                        <a:t>31 RASHODI ZA</a:t>
                      </a:r>
                      <a:r>
                        <a:rPr lang="hr-HR" sz="900" baseline="0" dirty="0"/>
                        <a:t>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13.744.525,97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93.015.498,66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106.760.024,63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757">
                <a:tc>
                  <a:txBody>
                    <a:bodyPr/>
                    <a:lstStyle/>
                    <a:p>
                      <a:r>
                        <a:rPr lang="hr-HR" sz="900" dirty="0"/>
                        <a:t>32 MATERIJALNI</a:t>
                      </a:r>
                      <a:r>
                        <a:rPr lang="hr-HR" sz="900" baseline="0" dirty="0"/>
                        <a:t> RASHODI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15.811.198,35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25.865.108,75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41.676.307,10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757">
                <a:tc>
                  <a:txBody>
                    <a:bodyPr/>
                    <a:lstStyle/>
                    <a:p>
                      <a:r>
                        <a:rPr lang="hr-HR" sz="900" dirty="0"/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136.458,81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113.302,61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249.761,42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757">
                <a:tc>
                  <a:txBody>
                    <a:bodyPr/>
                    <a:lstStyle/>
                    <a:p>
                      <a:r>
                        <a:rPr lang="hr-HR" sz="900" dirty="0"/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695.840,81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301.791,96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997.632,77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8666">
                <a:tc>
                  <a:txBody>
                    <a:bodyPr/>
                    <a:lstStyle/>
                    <a:p>
                      <a:r>
                        <a:rPr lang="hr-HR" sz="900" dirty="0"/>
                        <a:t>36 POMOĆI DANE</a:t>
                      </a:r>
                      <a:r>
                        <a:rPr lang="hr-HR" sz="900" baseline="0" dirty="0"/>
                        <a:t> U INOZ. I UNUTAR </a:t>
                      </a:r>
                    </a:p>
                    <a:p>
                      <a:r>
                        <a:rPr lang="hr-HR" sz="900" baseline="0" dirty="0"/>
                        <a:t>      OPĆEG PRORAČUNA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2.008.844,27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6.026.832,01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8.035.676,28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666">
                <a:tc>
                  <a:txBody>
                    <a:bodyPr/>
                    <a:lstStyle/>
                    <a:p>
                      <a:r>
                        <a:rPr lang="hr-HR" sz="900" dirty="0"/>
                        <a:t>37 NAKNADE</a:t>
                      </a:r>
                      <a:r>
                        <a:rPr lang="hr-HR" sz="900" baseline="0" dirty="0"/>
                        <a:t> GRAĐANA I KUĆANSTAVA</a:t>
                      </a:r>
                    </a:p>
                    <a:p>
                      <a:r>
                        <a:rPr lang="hr-HR" sz="900" baseline="0" dirty="0"/>
                        <a:t>     OD OSIG. I DRUGE NAKNADE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4.039.681,52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213.056,29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4.252.737,81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0757">
                <a:tc>
                  <a:txBody>
                    <a:bodyPr/>
                    <a:lstStyle/>
                    <a:p>
                      <a:r>
                        <a:rPr lang="hr-HR" sz="900" dirty="0"/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2.940.232,92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87.267,92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3.027.500,84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2445">
                <a:tc>
                  <a:txBody>
                    <a:bodyPr/>
                    <a:lstStyle/>
                    <a:p>
                      <a:r>
                        <a:rPr lang="hr-HR" sz="900" dirty="0"/>
                        <a:t>4 RASHODI ZA NAB. NEFIN. IMOVINE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17.708.489,88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18.386.484,02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36.094.973,90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3305">
                <a:tc>
                  <a:txBody>
                    <a:bodyPr/>
                    <a:lstStyle/>
                    <a:p>
                      <a:r>
                        <a:rPr lang="hr-HR" sz="900" dirty="0"/>
                        <a:t>5 IZDACI ZA</a:t>
                      </a:r>
                      <a:r>
                        <a:rPr lang="hr-HR" sz="900" baseline="0" dirty="0"/>
                        <a:t> FIN. IMOVINU I OTPLATU </a:t>
                      </a:r>
                    </a:p>
                    <a:p>
                      <a:r>
                        <a:rPr lang="hr-HR" sz="900" baseline="0" dirty="0"/>
                        <a:t>   ZAJMOVA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dirty="0"/>
                        <a:t>505.385,25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0" dirty="0"/>
                        <a:t>505.385,25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0757">
                <a:tc>
                  <a:txBody>
                    <a:bodyPr/>
                    <a:lstStyle/>
                    <a:p>
                      <a:r>
                        <a:rPr lang="hr-HR" sz="1000" baseline="0" dirty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57.085.272,53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144.514.727,41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201.600.000,00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223628" y="244459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3512922012"/>
              </p:ext>
            </p:extLst>
          </p:nvPr>
        </p:nvGraphicFramePr>
        <p:xfrm>
          <a:off x="0" y="1435917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047001" y="226466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874250536"/>
              </p:ext>
            </p:extLst>
          </p:nvPr>
        </p:nvGraphicFramePr>
        <p:xfrm>
          <a:off x="539552" y="1692275"/>
          <a:ext cx="7560840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E18E443-9718-4D15-866C-A83C1A281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Programi i projekti – značajna povećanja/smanjenja</a:t>
            </a:r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E6B6942E-0BFD-43AD-9941-1E79D364DF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819292"/>
              </p:ext>
            </p:extLst>
          </p:nvPr>
        </p:nvGraphicFramePr>
        <p:xfrm>
          <a:off x="302840" y="764705"/>
          <a:ext cx="8445624" cy="59676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12781">
                  <a:extLst>
                    <a:ext uri="{9D8B030D-6E8A-4147-A177-3AD203B41FA5}">
                      <a16:colId xmlns:a16="http://schemas.microsoft.com/office/drawing/2014/main" val="2159328738"/>
                    </a:ext>
                  </a:extLst>
                </a:gridCol>
                <a:gridCol w="1719021">
                  <a:extLst>
                    <a:ext uri="{9D8B030D-6E8A-4147-A177-3AD203B41FA5}">
                      <a16:colId xmlns:a16="http://schemas.microsoft.com/office/drawing/2014/main" val="1782831496"/>
                    </a:ext>
                  </a:extLst>
                </a:gridCol>
                <a:gridCol w="1569541">
                  <a:extLst>
                    <a:ext uri="{9D8B030D-6E8A-4147-A177-3AD203B41FA5}">
                      <a16:colId xmlns:a16="http://schemas.microsoft.com/office/drawing/2014/main" val="2693675654"/>
                    </a:ext>
                  </a:extLst>
                </a:gridCol>
                <a:gridCol w="1644281">
                  <a:extLst>
                    <a:ext uri="{9D8B030D-6E8A-4147-A177-3AD203B41FA5}">
                      <a16:colId xmlns:a16="http://schemas.microsoft.com/office/drawing/2014/main" val="3518160893"/>
                    </a:ext>
                  </a:extLst>
                </a:gridCol>
              </a:tblGrid>
              <a:tr h="262878"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Projekti/aktivnosti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Plan 2024.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povećanje/</a:t>
                      </a:r>
                      <a:br>
                        <a:rPr lang="hr-HR" sz="1200" dirty="0"/>
                      </a:br>
                      <a:r>
                        <a:rPr lang="hr-HR" sz="1200" dirty="0"/>
                        <a:t>smanjenje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Novi plan </a:t>
                      </a:r>
                      <a:br>
                        <a:rPr lang="hr-HR" sz="1200" dirty="0"/>
                      </a:br>
                      <a:r>
                        <a:rPr lang="hr-HR" sz="1200" dirty="0"/>
                        <a:t>2024.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21005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dirty="0"/>
                        <a:t>Kapitalna ulaganja u osnovnim školama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1.236.165,85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108.268,12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1.344.433,97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521511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Financiranje osnovnog školstva standard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3.696.696,38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736.991,00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4.433.687,38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9019346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Regionalni centar kompetentnosti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7.084.523,81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-580.000,00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/>
                        <a:t>6.504.523,81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723180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 Medicinska+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749.725,00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72.656,25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822.381,25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767153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 Inkluzija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1.242.524,36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54.616,49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1.297.140,85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175989"/>
                  </a:ext>
                </a:extLst>
              </a:tr>
              <a:tr h="259431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Financiranje zdravstvenih ustanova iznad standarda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1.920.941,44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148.539,00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2.069.480,44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236954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 Revers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287.203,95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287.203,95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7091448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Sanacija puteva </a:t>
                      </a:r>
                      <a:r>
                        <a:rPr lang="hr-HR" sz="1200" i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Kolanjsko</a:t>
                      </a:r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blato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334.855,51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-334.855,51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765632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Očuvanje i obnova obalnih ekosustava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48.125,00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-48.125,00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7128378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Djelatnost </a:t>
                      </a:r>
                      <a:r>
                        <a:rPr lang="hr-HR" sz="1200" i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mrtvozorenja</a:t>
                      </a:r>
                      <a:endParaRPr lang="hr-HR" sz="12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102.744,46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8.371,49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111.082,95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161644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Poboljšanje dostupnosti zdravstvene zaštite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34.732,43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7.628,51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42.360,94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53153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Promidžba turizma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131.000,00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190.000,00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475621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Sklonište za napuštene i izgubljene životinje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2.187.914,40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144.152,80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2.332.067,20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208041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Poljoprivredno edukacijski centar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1.100.428,63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185.766,17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1.286.194,80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668063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 IN4BLUE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25.815,00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17.406,00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43.221,00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625915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Projekt </a:t>
                      </a:r>
                      <a:r>
                        <a:rPr lang="hr-HR" sz="1200" i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Socrat</a:t>
                      </a:r>
                      <a:endParaRPr lang="hr-HR" sz="12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31.348,00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18.739,85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50.087,85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248482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Županijski linijski prijevoz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115.000,00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250.000,00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365.000,00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426769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Sanacija pomorskog dobra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345.000,00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95.000,00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440.000,00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281461"/>
                  </a:ext>
                </a:extLst>
              </a:tr>
              <a:tr h="264696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Podizanje razine kvalitete usluga – Poslovne zgrade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5.314.223,18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334.303,51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5.648.526,69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49275"/>
                  </a:ext>
                </a:extLst>
              </a:tr>
              <a:tr h="298383">
                <a:tc>
                  <a:txBody>
                    <a:bodyPr/>
                    <a:lstStyle/>
                    <a:p>
                      <a:r>
                        <a:rPr lang="hr-HR" sz="12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Financiranje domova za starije i nemoćne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1.118.857,00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56.876,00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1.175.733,00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464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010083"/>
      </p:ext>
    </p:extLst>
  </p:cSld>
  <p:clrMapOvr>
    <a:masterClrMapping/>
  </p:clrMapOvr>
  <p:transition spd="slow" advClick="0" advTm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726886" y="2420888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7569" y="3789040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https://www.zadarska-zupanija.hr/upravni-odjeli/financije-i-prora%C4%8Dun/prora%C4%8Dun-vodi%C4%8D-za-gra%C4%91ane</a:t>
            </a:r>
            <a:endParaRPr lang="hr-HR" dirty="0"/>
          </a:p>
          <a:p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14104</TotalTime>
  <Words>1217</Words>
  <Application>Microsoft Office PowerPoint</Application>
  <PresentationFormat>Prikaz na zaslonu (4:3)</PresentationFormat>
  <Paragraphs>396</Paragraphs>
  <Slides>13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13</vt:i4>
      </vt:variant>
    </vt:vector>
  </HeadingPairs>
  <TitlesOfParts>
    <vt:vector size="18" baseType="lpstr">
      <vt:lpstr>Arial</vt:lpstr>
      <vt:lpstr>Calibri</vt:lpstr>
      <vt:lpstr>Gabriola</vt:lpstr>
      <vt:lpstr>Times New Roman</vt:lpstr>
      <vt:lpstr>Office tema</vt:lpstr>
      <vt:lpstr>  REPUBLIKA HRVATSKA ZADARSKA ŽUPANIJA  Druge izmjene i dopune proračuna Zadarske županije za 2024. godinu  - vodič za građane -  </vt:lpstr>
      <vt:lpstr>Što je rebalans?</vt:lpstr>
      <vt:lpstr>Ukupan iznos proračuna Zadarske županije za 2024. godinu</vt:lpstr>
      <vt:lpstr>Povećanje/smanjenje prihoda i primitaka</vt:lpstr>
      <vt:lpstr>Prihodi i primici Proračuna Zadarske županije</vt:lpstr>
      <vt:lpstr>Prihodi i primici Proračuna Zadarske županije</vt:lpstr>
      <vt:lpstr>Povećanje/smanjenje rashoda i izdataka</vt:lpstr>
      <vt:lpstr>Povećanje/smanjenje rashoda i izdataka</vt:lpstr>
      <vt:lpstr>Rashodi i izdaci Proračuna Zadarske županije</vt:lpstr>
      <vt:lpstr>  </vt:lpstr>
      <vt:lpstr>  </vt:lpstr>
      <vt:lpstr>Programi i projekti – značajna povećanja/smanjenja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1787</cp:revision>
  <cp:lastPrinted>2024-12-03T14:16:32Z</cp:lastPrinted>
  <dcterms:created xsi:type="dcterms:W3CDTF">2014-10-06T07:52:48Z</dcterms:created>
  <dcterms:modified xsi:type="dcterms:W3CDTF">2025-01-14T14:47:44Z</dcterms:modified>
</cp:coreProperties>
</file>