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10" r:id="rId2"/>
    <p:sldId id="349" r:id="rId3"/>
    <p:sldId id="337" r:id="rId4"/>
    <p:sldId id="333" r:id="rId5"/>
    <p:sldId id="340" r:id="rId6"/>
    <p:sldId id="334" r:id="rId7"/>
    <p:sldId id="335" r:id="rId8"/>
    <p:sldId id="293" r:id="rId9"/>
    <p:sldId id="316" r:id="rId10"/>
    <p:sldId id="343" r:id="rId11"/>
    <p:sldId id="344" r:id="rId12"/>
    <p:sldId id="345" r:id="rId13"/>
    <p:sldId id="347" r:id="rId14"/>
    <p:sldId id="348" r:id="rId15"/>
    <p:sldId id="324" r:id="rId16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E3FB"/>
    <a:srgbClr val="E8F7AF"/>
    <a:srgbClr val="EAEDFC"/>
    <a:srgbClr val="FFFFCC"/>
    <a:srgbClr val="FFFF99"/>
    <a:srgbClr val="C8A094"/>
    <a:srgbClr val="A2CB9B"/>
    <a:srgbClr val="470999"/>
    <a:srgbClr val="006666"/>
    <a:srgbClr val="567A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7292A2E-F333-43FB-9621-5CBBE7FDCDCB}" styleName="Svijetli stil 2 - Isticanj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C083E6E3-FA7D-4D7B-A595-EF9225AFEA82}" styleName="Svijetli stil 1 - Isticanje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ijetli stil 3 - Isticanj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ijetli stil 3 - Isticanj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52" autoAdjust="0"/>
    <p:restoredTop sz="96374" autoAdjust="0"/>
  </p:normalViewPr>
  <p:slideViewPr>
    <p:cSldViewPr>
      <p:cViewPr varScale="1">
        <p:scale>
          <a:sx n="109" d="100"/>
          <a:sy n="109" d="100"/>
        </p:scale>
        <p:origin x="185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887775627269486"/>
          <c:y val="0"/>
          <c:w val="0.68269363832868468"/>
          <c:h val="0.6525189438925449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explosion val="14"/>
          <c:dPt>
            <c:idx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27C-4519-9AF0-322FA3C62744}"/>
              </c:ext>
            </c:extLst>
          </c:dPt>
          <c:dPt>
            <c:idx val="1"/>
            <c:bubble3D val="0"/>
            <c:spPr>
              <a:solidFill>
                <a:schemeClr val="accent1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27C-4519-9AF0-322FA3C62744}"/>
              </c:ext>
            </c:extLst>
          </c:dPt>
          <c:dPt>
            <c:idx val="2"/>
            <c:bubble3D val="0"/>
            <c:spPr>
              <a:solidFill>
                <a:schemeClr val="accent1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27C-4519-9AF0-322FA3C62744}"/>
              </c:ext>
            </c:extLst>
          </c:dPt>
          <c:dPt>
            <c:idx val="3"/>
            <c:bubble3D val="0"/>
            <c:spPr>
              <a:solidFill>
                <a:schemeClr val="accent1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3242-485A-9758-31E7D1C43546}"/>
              </c:ext>
            </c:extLst>
          </c:dPt>
          <c:dLbls>
            <c:dLbl>
              <c:idx val="0"/>
              <c:layout>
                <c:manualLayout>
                  <c:x val="0.1423331130849009"/>
                  <c:y val="-5.027641549417129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27C-4519-9AF0-322FA3C62744}"/>
                </c:ext>
              </c:extLst>
            </c:dLbl>
            <c:dLbl>
              <c:idx val="1"/>
              <c:layout>
                <c:manualLayout>
                  <c:x val="-8.0449150874074421E-2"/>
                  <c:y val="8.698740471086645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27C-4519-9AF0-322FA3C62744}"/>
                </c:ext>
              </c:extLst>
            </c:dLbl>
            <c:dLbl>
              <c:idx val="2"/>
              <c:layout>
                <c:manualLayout>
                  <c:x val="-8.6637547095157127E-2"/>
                  <c:y val="3.2217557300320905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27C-4519-9AF0-322FA3C62744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242-485A-9758-31E7D1C43546}"/>
                </c:ext>
              </c:extLst>
            </c:dLbl>
            <c:spPr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List1!$A$2:$A$5</c:f>
              <c:strCache>
                <c:ptCount val="4"/>
                <c:pt idx="0">
                  <c:v>PRIHODI OD POSLOVANJA</c:v>
                </c:pt>
                <c:pt idx="1">
                  <c:v>PRIHODI OD PRODAJE NEFINANCIJSKE IMOVINE</c:v>
                </c:pt>
                <c:pt idx="2">
                  <c:v>PRIMICI OD FINANCIJSKE IMOVINE I ZADUŽIVANJA</c:v>
                </c:pt>
                <c:pt idx="3">
                  <c:v>VLASTITI IZVORI (VIŠAK/MANJAK)</c:v>
                </c:pt>
              </c:strCache>
            </c:strRef>
          </c:cat>
          <c:val>
            <c:numRef>
              <c:f>List1!$B$2:$B$5</c:f>
              <c:numCache>
                <c:formatCode>0.00%</c:formatCode>
                <c:ptCount val="4"/>
                <c:pt idx="0">
                  <c:v>0.96</c:v>
                </c:pt>
                <c:pt idx="1">
                  <c:v>2.5000000000000001E-3</c:v>
                </c:pt>
                <c:pt idx="2">
                  <c:v>2.0799999999999999E-2</c:v>
                </c:pt>
                <c:pt idx="3">
                  <c:v>1.6400000000000001E-2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27C-4519-9AF0-322FA3C627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3"/>
        <c:delete val="1"/>
      </c:legendEntry>
      <c:layout>
        <c:manualLayout>
          <c:xMode val="edge"/>
          <c:yMode val="edge"/>
          <c:x val="0.15667484314608318"/>
          <c:y val="0.66021479835873931"/>
          <c:w val="0.79804144568732127"/>
          <c:h val="0.1958134933218330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3.336670800285086E-2"/>
          <c:y val="8.3985377286121668E-2"/>
          <c:w val="0.92525463627731086"/>
          <c:h val="0.65379390212681687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spPr>
            <a:ln>
              <a:solidFill>
                <a:schemeClr val="bg2">
                  <a:lumMod val="10000"/>
                </a:schemeClr>
              </a:solidFill>
            </a:ln>
          </c:spPr>
          <c:dPt>
            <c:idx val="0"/>
            <c:bubble3D val="0"/>
            <c:explosion val="12"/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1-ACE7-4DF2-992F-97C155D97791}"/>
              </c:ext>
            </c:extLst>
          </c:dPt>
          <c:dPt>
            <c:idx val="1"/>
            <c:bubble3D val="0"/>
            <c:spPr>
              <a:solidFill>
                <a:schemeClr val="bg2">
                  <a:lumMod val="75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3-ACE7-4DF2-992F-97C155D97791}"/>
              </c:ext>
            </c:extLst>
          </c:dPt>
          <c:dPt>
            <c:idx val="2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5-ACE7-4DF2-992F-97C155D97791}"/>
              </c:ext>
            </c:extLst>
          </c:dPt>
          <c:dLbls>
            <c:dLbl>
              <c:idx val="0"/>
              <c:layout>
                <c:manualLayout>
                  <c:x val="0.15924031945168474"/>
                  <c:y val="-1.9092040093093381E-2"/>
                </c:manualLayout>
              </c:layout>
              <c:tx>
                <c:rich>
                  <a:bodyPr/>
                  <a:lstStyle/>
                  <a:p>
                    <a:r>
                      <a:rPr lang="en-US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87,24%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009461555553657"/>
                      <c:h val="9.024116446575811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ACE7-4DF2-992F-97C155D97791}"/>
                </c:ext>
              </c:extLst>
            </c:dLbl>
            <c:dLbl>
              <c:idx val="1"/>
              <c:layout>
                <c:manualLayout>
                  <c:x val="-0.15009283156572348"/>
                  <c:y val="2.519556890530729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CE7-4DF2-992F-97C155D97791}"/>
                </c:ext>
              </c:extLst>
            </c:dLbl>
            <c:dLbl>
              <c:idx val="2"/>
              <c:layout>
                <c:manualLayout>
                  <c:x val="-3.0331832787810521E-3"/>
                  <c:y val="-4.805617072443278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0,59%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734291275328378"/>
                      <c:h val="5.45696544694921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ACE7-4DF2-992F-97C155D97791}"/>
                </c:ext>
              </c:extLst>
            </c:dLbl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/>
              <a:lstStyle/>
              <a:p>
                <a:pPr>
                  <a:defRPr sz="1000" b="1" u="none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FINANCIJSKU IMOVINU I OTPLATU ZAJMOVA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>
                  <c:v>0.87239999999999995</c:v>
                </c:pt>
                <c:pt idx="1">
                  <c:v>0.1216</c:v>
                </c:pt>
                <c:pt idx="2">
                  <c:v>5.8999999999999999E-3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CE7-4DF2-992F-97C155D977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0"/>
          <c:y val="0.52745567848495456"/>
          <c:w val="0.88727401015271812"/>
          <c:h val="0.19665771507882643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860382739892004"/>
          <c:y val="3.699792528779363E-2"/>
          <c:w val="0.58436166117281618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3,96%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3B6-490A-90E0-78672F671DF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2,44%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3B6-490A-90E0-78672F671DF0}"/>
                </c:ext>
              </c:extLst>
            </c:dLbl>
            <c:dLbl>
              <c:idx val="2"/>
              <c:layout>
                <c:manualLayout>
                  <c:x val="0"/>
                  <c:y val="3.674361319332956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0,66%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3B6-490A-90E0-78672F671DF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dirty="0"/>
                      <a:t>1,27%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3B6-490A-90E0-78672F671DF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dirty="0"/>
                      <a:t>4,13%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3B6-490A-90E0-78672F671DF0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dirty="0"/>
                      <a:t>0,42%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3B6-490A-90E0-78672F671DF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dirty="0"/>
                      <a:t>1,70%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3B6-490A-90E0-78672F671DF0}"/>
                </c:ext>
              </c:extLst>
            </c:dLbl>
            <c:dLbl>
              <c:idx val="7"/>
              <c:layout>
                <c:manualLayout>
                  <c:x val="2.8913005320220639E-3"/>
                  <c:y val="1.469744527733182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32,44%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3B6-490A-90E0-78672F671DF0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 dirty="0"/>
                      <a:t>47,62%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3B6-490A-90E0-78672F671DF0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 dirty="0"/>
                      <a:t>5,00%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3B6-490A-90E0-78672F671D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0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List1!$A$2:$A$12</c:f>
              <c:strCache>
                <c:ptCount val="11"/>
                <c:pt idx="0">
                  <c:v>11. Hrv. Branitelji, udruge, demografija i soc. Politika</c:v>
                </c:pt>
                <c:pt idx="1">
                  <c:v>10. Javna nabava i upr. imovnom </c:v>
                </c:pt>
                <c:pt idx="2">
                  <c:v>9. Pravni i zajednički poslovi </c:v>
                </c:pt>
                <c:pt idx="3">
                  <c:v>8. Pom. dobro, more i promet </c:v>
                </c:pt>
                <c:pt idx="4">
                  <c:v>7. Poljop., ribarstvo i EU fondovi</c:v>
                </c:pt>
                <c:pt idx="5">
                  <c:v>6. Gospodarstvo i turizam</c:v>
                </c:pt>
                <c:pt idx="6">
                  <c:v>5. Prostorno uređenje, zaštita okol. i kom. poslovi </c:v>
                </c:pt>
                <c:pt idx="7">
                  <c:v>4. Zdravstvo</c:v>
                </c:pt>
                <c:pt idx="8">
                  <c:v>3. Obrazovanje, kult. i šport</c:v>
                </c:pt>
                <c:pt idx="9">
                  <c:v>2. Financije i proračun </c:v>
                </c:pt>
                <c:pt idx="10">
                  <c:v>1. Služba ureda župana 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3.9600000000000003E-2</c:v>
                </c:pt>
                <c:pt idx="1">
                  <c:v>2.4400000000000002E-2</c:v>
                </c:pt>
                <c:pt idx="2">
                  <c:v>6.6E-3</c:v>
                </c:pt>
                <c:pt idx="3">
                  <c:v>1.2699999999999999E-2</c:v>
                </c:pt>
                <c:pt idx="4">
                  <c:v>4.1300000000000003E-2</c:v>
                </c:pt>
                <c:pt idx="5">
                  <c:v>4.1999999999999997E-3</c:v>
                </c:pt>
                <c:pt idx="6">
                  <c:v>1.7000000000000001E-2</c:v>
                </c:pt>
                <c:pt idx="7">
                  <c:v>0.32440000000000002</c:v>
                </c:pt>
                <c:pt idx="8">
                  <c:v>0.47620000000000001</c:v>
                </c:pt>
                <c:pt idx="9">
                  <c:v>0.05</c:v>
                </c:pt>
                <c:pt idx="10">
                  <c:v>3.0999999999999999E-3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B6-490A-90E0-78672F671DF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989778800"/>
        <c:axId val="1989771728"/>
        <c:extLst/>
      </c:barChart>
      <c:catAx>
        <c:axId val="198977880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989771728"/>
        <c:crosses val="autoZero"/>
        <c:auto val="1"/>
        <c:lblAlgn val="ctr"/>
        <c:lblOffset val="100"/>
        <c:noMultiLvlLbl val="0"/>
      </c:catAx>
      <c:valAx>
        <c:axId val="1989771728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1989778800"/>
        <c:crosses val="autoZero"/>
        <c:crossBetween val="between"/>
      </c:valAx>
    </c:plotArea>
    <c:plotVisOnly val="1"/>
    <c:dispBlanksAs val="gap"/>
    <c:showDLblsOverMax val="0"/>
  </c:chart>
  <c:spPr>
    <a:solidFill>
      <a:schemeClr val="tx2">
        <a:lumMod val="20000"/>
        <a:lumOff val="80000"/>
      </a:schemeClr>
    </a:solidFill>
  </c:spPr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908261876626505"/>
          <c:y val="4.7976009934502614E-2"/>
          <c:w val="0.54091738123373501"/>
          <c:h val="0.9040479801309947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367-4FF1-96CB-50E3E41D34F8}"/>
                </c:ext>
              </c:extLst>
            </c:dLbl>
            <c:dLbl>
              <c:idx val="1"/>
              <c:layout>
                <c:manualLayout>
                  <c:x val="0"/>
                  <c:y val="-6.991070696239207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367-4FF1-96CB-50E3E41D34F8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367-4FF1-96CB-50E3E41D34F8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367-4FF1-96CB-50E3E41D34F8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367-4FF1-96CB-50E3E41D34F8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367-4FF1-96CB-50E3E41D34F8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367-4FF1-96CB-50E3E41D34F8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dirty="0"/>
                      <a:t>0,24%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367-4FF1-96CB-50E3E41D34F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unapr.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3.8399999999999997E-2</c:v>
                </c:pt>
                <c:pt idx="1">
                  <c:v>0.45979999999999999</c:v>
                </c:pt>
                <c:pt idx="2">
                  <c:v>1.9300000000000001E-2</c:v>
                </c:pt>
                <c:pt idx="3">
                  <c:v>0.3251</c:v>
                </c:pt>
                <c:pt idx="4">
                  <c:v>8.2000000000000007E-3</c:v>
                </c:pt>
                <c:pt idx="5">
                  <c:v>1.5599999999999999E-2</c:v>
                </c:pt>
                <c:pt idx="6">
                  <c:v>4.2500000000000003E-2</c:v>
                </c:pt>
                <c:pt idx="7">
                  <c:v>3.0999999999999999E-3</c:v>
                </c:pt>
                <c:pt idx="8">
                  <c:v>8.77E-2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367-4FF1-96CB-50E3E41D34F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989783696"/>
        <c:axId val="1989784240"/>
      </c:barChart>
      <c:catAx>
        <c:axId val="1989783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989784240"/>
        <c:crosses val="autoZero"/>
        <c:auto val="1"/>
        <c:lblAlgn val="ctr"/>
        <c:lblOffset val="100"/>
        <c:noMultiLvlLbl val="0"/>
      </c:catAx>
      <c:valAx>
        <c:axId val="1989784240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1989783696"/>
        <c:crosses val="autoZero"/>
        <c:crossBetween val="between"/>
      </c:valAx>
      <c:spPr>
        <a:solidFill>
          <a:schemeClr val="accent4">
            <a:lumMod val="40000"/>
            <a:lumOff val="60000"/>
          </a:schemeClr>
        </a:solidFill>
      </c:spPr>
    </c:plotArea>
    <c:plotVisOnly val="1"/>
    <c:dispBlanksAs val="gap"/>
    <c:showDLblsOverMax val="0"/>
  </c:chart>
  <c:spPr>
    <a:solidFill>
      <a:schemeClr val="accent4">
        <a:lumMod val="20000"/>
        <a:lumOff val="80000"/>
      </a:schemeClr>
    </a:solidFill>
  </c:spPr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4B905-DF12-44A7-97FF-FEADA0BAC1C6}" type="doc">
      <dgm:prSet loTypeId="urn:microsoft.com/office/officeart/2005/8/layout/list1" loCatId="list" qsTypeId="urn:microsoft.com/office/officeart/2005/8/quickstyle/simple3" qsCatId="simple" csTypeId="urn:microsoft.com/office/officeart/2005/8/colors/accent0_2" csCatId="mainScheme" phldr="1"/>
      <dgm:spPr/>
      <dgm:t>
        <a:bodyPr/>
        <a:lstStyle/>
        <a:p>
          <a:endParaRPr lang="hr-HR"/>
        </a:p>
      </dgm:t>
    </dgm:pt>
    <dgm:pt modelId="{1DB8DC99-D35A-4223-BD85-F68ED6C62FF2}">
      <dgm:prSet phldrT="[Tekst]" custT="1"/>
      <dgm:spPr/>
      <dgm:t>
        <a:bodyPr/>
        <a:lstStyle/>
        <a:p>
          <a:r>
            <a:rPr lang="hr-HR" sz="1400" b="1" dirty="0">
              <a:latin typeface="+mn-lt"/>
            </a:rPr>
            <a:t>Prihodi i primici  194.637.610,73 eura</a:t>
          </a:r>
        </a:p>
      </dgm:t>
    </dgm:pt>
    <dgm:pt modelId="{3F7356BB-86DE-4D3A-A420-E7E4E9C92C69}" type="parTrans" cxnId="{EE1C0876-9766-4879-968C-DD25EAC2E36F}">
      <dgm:prSet/>
      <dgm:spPr/>
      <dgm:t>
        <a:bodyPr/>
        <a:lstStyle/>
        <a:p>
          <a:endParaRPr lang="hr-HR"/>
        </a:p>
      </dgm:t>
    </dgm:pt>
    <dgm:pt modelId="{74A7E9DE-96A0-4811-8EBA-D02691DF4983}" type="sibTrans" cxnId="{EE1C0876-9766-4879-968C-DD25EAC2E36F}">
      <dgm:prSet/>
      <dgm:spPr/>
      <dgm:t>
        <a:bodyPr/>
        <a:lstStyle/>
        <a:p>
          <a:endParaRPr lang="hr-HR"/>
        </a:p>
      </dgm:t>
    </dgm:pt>
    <dgm:pt modelId="{6F61644F-3D98-4B0F-ADCC-D6478A21C2F0}">
      <dgm:prSet phldrT="[Tekst]" custT="1"/>
      <dgm:spPr/>
      <dgm:t>
        <a:bodyPr/>
        <a:lstStyle/>
        <a:p>
          <a:r>
            <a:rPr lang="hr-HR" sz="1400" b="1" dirty="0">
              <a:latin typeface="+mn-lt"/>
            </a:rPr>
            <a:t>Vlastiti izvori (višak/manjak) prihoda iz prethodne godine  </a:t>
          </a:r>
          <a:r>
            <a:rPr lang="hr-HR" sz="1400" b="1" dirty="0">
              <a:latin typeface="+mn-lt"/>
              <a:cs typeface="Times New Roman"/>
            </a:rPr>
            <a:t>   3.262.389,27 eura</a:t>
          </a:r>
          <a:endParaRPr lang="hr-HR" sz="1400" b="1" dirty="0">
            <a:latin typeface="+mn-lt"/>
          </a:endParaRPr>
        </a:p>
      </dgm:t>
    </dgm:pt>
    <dgm:pt modelId="{521D4A9A-F822-499A-99A7-3DF6FB4AF6D9}" type="parTrans" cxnId="{1031D352-7D1E-4039-B468-9E45DC4DABB3}">
      <dgm:prSet/>
      <dgm:spPr/>
      <dgm:t>
        <a:bodyPr/>
        <a:lstStyle/>
        <a:p>
          <a:endParaRPr lang="hr-HR"/>
        </a:p>
      </dgm:t>
    </dgm:pt>
    <dgm:pt modelId="{FEED7CBD-8AA1-44AA-95FF-24F0F476B6CE}" type="sibTrans" cxnId="{1031D352-7D1E-4039-B468-9E45DC4DABB3}">
      <dgm:prSet/>
      <dgm:spPr/>
      <dgm:t>
        <a:bodyPr/>
        <a:lstStyle/>
        <a:p>
          <a:endParaRPr lang="hr-HR"/>
        </a:p>
      </dgm:t>
    </dgm:pt>
    <dgm:pt modelId="{E3160682-CCB9-4AF6-880E-2F87ECC66255}">
      <dgm:prSet phldrT="[Tekst]" custT="1"/>
      <dgm:spPr/>
      <dgm:t>
        <a:bodyPr/>
        <a:lstStyle/>
        <a:p>
          <a:r>
            <a:rPr lang="hr-HR" sz="1400" b="1" dirty="0">
              <a:latin typeface="+mn-lt"/>
            </a:rPr>
            <a:t>Rashodi i izdaci </a:t>
          </a:r>
          <a:r>
            <a:rPr lang="hr-HR" sz="1400" b="1" dirty="0">
              <a:latin typeface="+mn-lt"/>
              <a:cs typeface="Times New Roman"/>
            </a:rPr>
            <a:t> 197.900.000,00 eura</a:t>
          </a:r>
          <a:endParaRPr lang="hr-HR" sz="1400" b="1" dirty="0">
            <a:latin typeface="+mn-lt"/>
          </a:endParaRPr>
        </a:p>
      </dgm:t>
    </dgm:pt>
    <dgm:pt modelId="{1090C4C3-3CC2-4D88-80CE-12BBD8EF511A}" type="parTrans" cxnId="{23BA60C3-43D9-4382-98CD-B761217A7C89}">
      <dgm:prSet/>
      <dgm:spPr/>
      <dgm:t>
        <a:bodyPr/>
        <a:lstStyle/>
        <a:p>
          <a:endParaRPr lang="hr-HR"/>
        </a:p>
      </dgm:t>
    </dgm:pt>
    <dgm:pt modelId="{9932B054-E083-4BB4-A81D-7F73A35B037A}" type="sibTrans" cxnId="{23BA60C3-43D9-4382-98CD-B761217A7C89}">
      <dgm:prSet/>
      <dgm:spPr/>
      <dgm:t>
        <a:bodyPr/>
        <a:lstStyle/>
        <a:p>
          <a:endParaRPr lang="hr-HR"/>
        </a:p>
      </dgm:t>
    </dgm:pt>
    <dgm:pt modelId="{AFE17CD3-89E7-438D-9FE0-89070C29B761}" type="pres">
      <dgm:prSet presAssocID="{D954B905-DF12-44A7-97FF-FEADA0BAC1C6}" presName="linear" presStyleCnt="0">
        <dgm:presLayoutVars>
          <dgm:dir/>
          <dgm:animLvl val="lvl"/>
          <dgm:resizeHandles val="exact"/>
        </dgm:presLayoutVars>
      </dgm:prSet>
      <dgm:spPr/>
    </dgm:pt>
    <dgm:pt modelId="{A414F0C5-DD5C-4066-95F0-4F7FA91A38E9}" type="pres">
      <dgm:prSet presAssocID="{1DB8DC99-D35A-4223-BD85-F68ED6C62FF2}" presName="parentLin" presStyleCnt="0"/>
      <dgm:spPr/>
    </dgm:pt>
    <dgm:pt modelId="{E8196252-B420-43E8-9828-3124379EC670}" type="pres">
      <dgm:prSet presAssocID="{1DB8DC99-D35A-4223-BD85-F68ED6C62FF2}" presName="parentLeftMargin" presStyleLbl="node1" presStyleIdx="0" presStyleCnt="3"/>
      <dgm:spPr/>
    </dgm:pt>
    <dgm:pt modelId="{4981C8DB-4C1C-4358-8500-B5F48EC7587F}" type="pres">
      <dgm:prSet presAssocID="{1DB8DC99-D35A-4223-BD85-F68ED6C62FF2}" presName="parentText" presStyleLbl="node1" presStyleIdx="0" presStyleCnt="3" custScaleX="142857" custScaleY="224864">
        <dgm:presLayoutVars>
          <dgm:chMax val="0"/>
          <dgm:bulletEnabled val="1"/>
        </dgm:presLayoutVars>
      </dgm:prSet>
      <dgm:spPr/>
    </dgm:pt>
    <dgm:pt modelId="{3E27C463-2134-4CE2-81B9-CBA843123559}" type="pres">
      <dgm:prSet presAssocID="{1DB8DC99-D35A-4223-BD85-F68ED6C62FF2}" presName="negativeSpace" presStyleCnt="0"/>
      <dgm:spPr/>
    </dgm:pt>
    <dgm:pt modelId="{2D8D9B7F-F6B7-4DC9-82B7-BA53D1BBE431}" type="pres">
      <dgm:prSet presAssocID="{1DB8DC99-D35A-4223-BD85-F68ED6C62FF2}" presName="childText" presStyleLbl="conFgAcc1" presStyleIdx="0" presStyleCnt="3">
        <dgm:presLayoutVars>
          <dgm:bulletEnabled val="1"/>
        </dgm:presLayoutVars>
      </dgm:prSet>
      <dgm:spPr/>
    </dgm:pt>
    <dgm:pt modelId="{E1928073-0EDE-46F4-95EC-15E5C6208B1E}" type="pres">
      <dgm:prSet presAssocID="{74A7E9DE-96A0-4811-8EBA-D02691DF4983}" presName="spaceBetweenRectangles" presStyleCnt="0"/>
      <dgm:spPr/>
    </dgm:pt>
    <dgm:pt modelId="{AD8B9457-143E-4330-8237-DAC195152381}" type="pres">
      <dgm:prSet presAssocID="{6F61644F-3D98-4B0F-ADCC-D6478A21C2F0}" presName="parentLin" presStyleCnt="0"/>
      <dgm:spPr/>
    </dgm:pt>
    <dgm:pt modelId="{74F2F1D2-70EE-4570-9EB7-FDCA9A07234C}" type="pres">
      <dgm:prSet presAssocID="{6F61644F-3D98-4B0F-ADCC-D6478A21C2F0}" presName="parentLeftMargin" presStyleLbl="node1" presStyleIdx="0" presStyleCnt="3"/>
      <dgm:spPr/>
    </dgm:pt>
    <dgm:pt modelId="{0A3F990C-CC27-4C2E-8773-6EC1427BF3C7}" type="pres">
      <dgm:prSet presAssocID="{6F61644F-3D98-4B0F-ADCC-D6478A21C2F0}" presName="parentText" presStyleLbl="node1" presStyleIdx="1" presStyleCnt="3" custScaleX="142857" custScaleY="210260">
        <dgm:presLayoutVars>
          <dgm:chMax val="0"/>
          <dgm:bulletEnabled val="1"/>
        </dgm:presLayoutVars>
      </dgm:prSet>
      <dgm:spPr/>
    </dgm:pt>
    <dgm:pt modelId="{2C6004EA-D810-466A-8339-9B7C842D2C73}" type="pres">
      <dgm:prSet presAssocID="{6F61644F-3D98-4B0F-ADCC-D6478A21C2F0}" presName="negativeSpace" presStyleCnt="0"/>
      <dgm:spPr/>
    </dgm:pt>
    <dgm:pt modelId="{507187C2-E31E-42BA-9E4A-F0C436947ED1}" type="pres">
      <dgm:prSet presAssocID="{6F61644F-3D98-4B0F-ADCC-D6478A21C2F0}" presName="childText" presStyleLbl="conFgAcc1" presStyleIdx="1" presStyleCnt="3">
        <dgm:presLayoutVars>
          <dgm:bulletEnabled val="1"/>
        </dgm:presLayoutVars>
      </dgm:prSet>
      <dgm:spPr/>
    </dgm:pt>
    <dgm:pt modelId="{664C7DC4-31BD-405E-88C4-06B674E88CBA}" type="pres">
      <dgm:prSet presAssocID="{FEED7CBD-8AA1-44AA-95FF-24F0F476B6CE}" presName="spaceBetweenRectangles" presStyleCnt="0"/>
      <dgm:spPr/>
    </dgm:pt>
    <dgm:pt modelId="{52E95BF8-B6B9-4E21-8294-434A245A2965}" type="pres">
      <dgm:prSet presAssocID="{E3160682-CCB9-4AF6-880E-2F87ECC66255}" presName="parentLin" presStyleCnt="0"/>
      <dgm:spPr/>
    </dgm:pt>
    <dgm:pt modelId="{67D96E31-69C4-44F9-AAA6-6D4114640D9F}" type="pres">
      <dgm:prSet presAssocID="{E3160682-CCB9-4AF6-880E-2F87ECC66255}" presName="parentLeftMargin" presStyleLbl="node1" presStyleIdx="1" presStyleCnt="3"/>
      <dgm:spPr/>
    </dgm:pt>
    <dgm:pt modelId="{45186DC0-E01C-49BC-979F-F37A4A4E2488}" type="pres">
      <dgm:prSet presAssocID="{E3160682-CCB9-4AF6-880E-2F87ECC66255}" presName="parentText" presStyleLbl="node1" presStyleIdx="2" presStyleCnt="3" custScaleX="142857" custScaleY="212670">
        <dgm:presLayoutVars>
          <dgm:chMax val="0"/>
          <dgm:bulletEnabled val="1"/>
        </dgm:presLayoutVars>
      </dgm:prSet>
      <dgm:spPr/>
    </dgm:pt>
    <dgm:pt modelId="{BBD03EC6-1DA2-4128-BC41-7056DDF393FE}" type="pres">
      <dgm:prSet presAssocID="{E3160682-CCB9-4AF6-880E-2F87ECC66255}" presName="negativeSpace" presStyleCnt="0"/>
      <dgm:spPr/>
    </dgm:pt>
    <dgm:pt modelId="{D69C3A2C-23A7-4093-9185-2F5E434868C1}" type="pres">
      <dgm:prSet presAssocID="{E3160682-CCB9-4AF6-880E-2F87ECC6625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DD26B19-4665-4C7F-BE83-5CAE806232BC}" type="presOf" srcId="{6F61644F-3D98-4B0F-ADCC-D6478A21C2F0}" destId="{74F2F1D2-70EE-4570-9EB7-FDCA9A07234C}" srcOrd="0" destOrd="0" presId="urn:microsoft.com/office/officeart/2005/8/layout/list1"/>
    <dgm:cxn modelId="{FBF3FA19-20E5-4227-BB21-92FC884D245D}" type="presOf" srcId="{1DB8DC99-D35A-4223-BD85-F68ED6C62FF2}" destId="{4981C8DB-4C1C-4358-8500-B5F48EC7587F}" srcOrd="1" destOrd="0" presId="urn:microsoft.com/office/officeart/2005/8/layout/list1"/>
    <dgm:cxn modelId="{F0CA0937-BF79-4A5D-86DB-9A8B2CED6723}" type="presOf" srcId="{E3160682-CCB9-4AF6-880E-2F87ECC66255}" destId="{67D96E31-69C4-44F9-AAA6-6D4114640D9F}" srcOrd="0" destOrd="0" presId="urn:microsoft.com/office/officeart/2005/8/layout/list1"/>
    <dgm:cxn modelId="{D5BD553A-C695-4BBE-9EEA-11C8E17A268D}" type="presOf" srcId="{6F61644F-3D98-4B0F-ADCC-D6478A21C2F0}" destId="{0A3F990C-CC27-4C2E-8773-6EC1427BF3C7}" srcOrd="1" destOrd="0" presId="urn:microsoft.com/office/officeart/2005/8/layout/list1"/>
    <dgm:cxn modelId="{1031D352-7D1E-4039-B468-9E45DC4DABB3}" srcId="{D954B905-DF12-44A7-97FF-FEADA0BAC1C6}" destId="{6F61644F-3D98-4B0F-ADCC-D6478A21C2F0}" srcOrd="1" destOrd="0" parTransId="{521D4A9A-F822-499A-99A7-3DF6FB4AF6D9}" sibTransId="{FEED7CBD-8AA1-44AA-95FF-24F0F476B6CE}"/>
    <dgm:cxn modelId="{EE1C0876-9766-4879-968C-DD25EAC2E36F}" srcId="{D954B905-DF12-44A7-97FF-FEADA0BAC1C6}" destId="{1DB8DC99-D35A-4223-BD85-F68ED6C62FF2}" srcOrd="0" destOrd="0" parTransId="{3F7356BB-86DE-4D3A-A420-E7E4E9C92C69}" sibTransId="{74A7E9DE-96A0-4811-8EBA-D02691DF4983}"/>
    <dgm:cxn modelId="{6E1176B1-7FB5-4BB8-9932-6A18C533DAE0}" type="presOf" srcId="{1DB8DC99-D35A-4223-BD85-F68ED6C62FF2}" destId="{E8196252-B420-43E8-9828-3124379EC670}" srcOrd="0" destOrd="0" presId="urn:microsoft.com/office/officeart/2005/8/layout/list1"/>
    <dgm:cxn modelId="{23BA60C3-43D9-4382-98CD-B761217A7C89}" srcId="{D954B905-DF12-44A7-97FF-FEADA0BAC1C6}" destId="{E3160682-CCB9-4AF6-880E-2F87ECC66255}" srcOrd="2" destOrd="0" parTransId="{1090C4C3-3CC2-4D88-80CE-12BBD8EF511A}" sibTransId="{9932B054-E083-4BB4-A81D-7F73A35B037A}"/>
    <dgm:cxn modelId="{52765DD8-C11C-461B-9A1B-9FFFD1D6372E}" type="presOf" srcId="{E3160682-CCB9-4AF6-880E-2F87ECC66255}" destId="{45186DC0-E01C-49BC-979F-F37A4A4E2488}" srcOrd="1" destOrd="0" presId="urn:microsoft.com/office/officeart/2005/8/layout/list1"/>
    <dgm:cxn modelId="{F7CF89F9-DD34-4A25-88E6-B271F64F3DD6}" type="presOf" srcId="{D954B905-DF12-44A7-97FF-FEADA0BAC1C6}" destId="{AFE17CD3-89E7-438D-9FE0-89070C29B761}" srcOrd="0" destOrd="0" presId="urn:microsoft.com/office/officeart/2005/8/layout/list1"/>
    <dgm:cxn modelId="{6F80C0E0-FB8B-42D9-868A-B287D74A65EE}" type="presParOf" srcId="{AFE17CD3-89E7-438D-9FE0-89070C29B761}" destId="{A414F0C5-DD5C-4066-95F0-4F7FA91A38E9}" srcOrd="0" destOrd="0" presId="urn:microsoft.com/office/officeart/2005/8/layout/list1"/>
    <dgm:cxn modelId="{03073899-AB96-4D57-9CE9-B4F2FBCA9E06}" type="presParOf" srcId="{A414F0C5-DD5C-4066-95F0-4F7FA91A38E9}" destId="{E8196252-B420-43E8-9828-3124379EC670}" srcOrd="0" destOrd="0" presId="urn:microsoft.com/office/officeart/2005/8/layout/list1"/>
    <dgm:cxn modelId="{5D0C0EB9-D574-4C48-B701-F470C2069151}" type="presParOf" srcId="{A414F0C5-DD5C-4066-95F0-4F7FA91A38E9}" destId="{4981C8DB-4C1C-4358-8500-B5F48EC7587F}" srcOrd="1" destOrd="0" presId="urn:microsoft.com/office/officeart/2005/8/layout/list1"/>
    <dgm:cxn modelId="{AFB4FD8D-1F7B-422F-9951-781AB30BCE32}" type="presParOf" srcId="{AFE17CD3-89E7-438D-9FE0-89070C29B761}" destId="{3E27C463-2134-4CE2-81B9-CBA843123559}" srcOrd="1" destOrd="0" presId="urn:microsoft.com/office/officeart/2005/8/layout/list1"/>
    <dgm:cxn modelId="{DED122E1-FB1C-42F1-A0E4-2A74721DD953}" type="presParOf" srcId="{AFE17CD3-89E7-438D-9FE0-89070C29B761}" destId="{2D8D9B7F-F6B7-4DC9-82B7-BA53D1BBE431}" srcOrd="2" destOrd="0" presId="urn:microsoft.com/office/officeart/2005/8/layout/list1"/>
    <dgm:cxn modelId="{B5827158-6C83-464D-8011-9BB712339E70}" type="presParOf" srcId="{AFE17CD3-89E7-438D-9FE0-89070C29B761}" destId="{E1928073-0EDE-46F4-95EC-15E5C6208B1E}" srcOrd="3" destOrd="0" presId="urn:microsoft.com/office/officeart/2005/8/layout/list1"/>
    <dgm:cxn modelId="{D1EB5EC8-A1A8-48A3-BDE0-21BC67C5B3EA}" type="presParOf" srcId="{AFE17CD3-89E7-438D-9FE0-89070C29B761}" destId="{AD8B9457-143E-4330-8237-DAC195152381}" srcOrd="4" destOrd="0" presId="urn:microsoft.com/office/officeart/2005/8/layout/list1"/>
    <dgm:cxn modelId="{5D8DA2A8-44A7-4744-8623-1DBFB294BAF8}" type="presParOf" srcId="{AD8B9457-143E-4330-8237-DAC195152381}" destId="{74F2F1D2-70EE-4570-9EB7-FDCA9A07234C}" srcOrd="0" destOrd="0" presId="urn:microsoft.com/office/officeart/2005/8/layout/list1"/>
    <dgm:cxn modelId="{F3DAEE71-AC54-4555-B128-A80F5B783E3C}" type="presParOf" srcId="{AD8B9457-143E-4330-8237-DAC195152381}" destId="{0A3F990C-CC27-4C2E-8773-6EC1427BF3C7}" srcOrd="1" destOrd="0" presId="urn:microsoft.com/office/officeart/2005/8/layout/list1"/>
    <dgm:cxn modelId="{803BAAA1-871A-4442-A649-EDDDA267A5BE}" type="presParOf" srcId="{AFE17CD3-89E7-438D-9FE0-89070C29B761}" destId="{2C6004EA-D810-466A-8339-9B7C842D2C73}" srcOrd="5" destOrd="0" presId="urn:microsoft.com/office/officeart/2005/8/layout/list1"/>
    <dgm:cxn modelId="{A552973B-B23D-411C-B67C-A59889858D8F}" type="presParOf" srcId="{AFE17CD3-89E7-438D-9FE0-89070C29B761}" destId="{507187C2-E31E-42BA-9E4A-F0C436947ED1}" srcOrd="6" destOrd="0" presId="urn:microsoft.com/office/officeart/2005/8/layout/list1"/>
    <dgm:cxn modelId="{491153A6-BB48-460F-9031-B9DBF0E49C76}" type="presParOf" srcId="{AFE17CD3-89E7-438D-9FE0-89070C29B761}" destId="{664C7DC4-31BD-405E-88C4-06B674E88CBA}" srcOrd="7" destOrd="0" presId="urn:microsoft.com/office/officeart/2005/8/layout/list1"/>
    <dgm:cxn modelId="{DEEB42CF-04F5-4FEE-BDE4-E70BA35758D7}" type="presParOf" srcId="{AFE17CD3-89E7-438D-9FE0-89070C29B761}" destId="{52E95BF8-B6B9-4E21-8294-434A245A2965}" srcOrd="8" destOrd="0" presId="urn:microsoft.com/office/officeart/2005/8/layout/list1"/>
    <dgm:cxn modelId="{C5DBC52F-CE35-4624-922F-18961480ABAC}" type="presParOf" srcId="{52E95BF8-B6B9-4E21-8294-434A245A2965}" destId="{67D96E31-69C4-44F9-AAA6-6D4114640D9F}" srcOrd="0" destOrd="0" presId="urn:microsoft.com/office/officeart/2005/8/layout/list1"/>
    <dgm:cxn modelId="{556D206A-1BBB-4901-927B-59E9FBC86877}" type="presParOf" srcId="{52E95BF8-B6B9-4E21-8294-434A245A2965}" destId="{45186DC0-E01C-49BC-979F-F37A4A4E2488}" srcOrd="1" destOrd="0" presId="urn:microsoft.com/office/officeart/2005/8/layout/list1"/>
    <dgm:cxn modelId="{5F11B3C9-2C3E-4660-A28C-074C5E4B7A49}" type="presParOf" srcId="{AFE17CD3-89E7-438D-9FE0-89070C29B761}" destId="{BBD03EC6-1DA2-4128-BC41-7056DDF393FE}" srcOrd="9" destOrd="0" presId="urn:microsoft.com/office/officeart/2005/8/layout/list1"/>
    <dgm:cxn modelId="{16AD6BB0-E23C-4CAB-9E71-E195C24A6585}" type="presParOf" srcId="{AFE17CD3-89E7-438D-9FE0-89070C29B761}" destId="{D69C3A2C-23A7-4093-9185-2F5E434868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/>
      <dgm:t>
        <a:bodyPr/>
        <a:lstStyle/>
        <a:p>
          <a:r>
            <a:rPr lang="hr-HR" b="1" u="sng" dirty="0"/>
            <a:t>Proračun za 2025.</a:t>
          </a: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/>
            <a:t>  197.900.000,00 eura</a:t>
          </a: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/>
      <dgm:t>
        <a:bodyPr/>
        <a:lstStyle/>
        <a:p>
          <a:r>
            <a:rPr lang="hr-HR" b="1" u="sng" dirty="0"/>
            <a:t>Projekcija za 2026.</a:t>
          </a:r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dirty="0">
              <a:effectLst/>
              <a:latin typeface="+mn-lt"/>
              <a:ea typeface="Times New Roman" panose="02020603050405020304" pitchFamily="18" charset="0"/>
            </a:rPr>
            <a:t> 179.600.000,00 eura</a:t>
          </a:r>
          <a:endParaRPr lang="hr-HR" sz="2000" b="1" dirty="0">
            <a:latin typeface="+mn-lt"/>
          </a:endParaRPr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/>
      <dgm:t>
        <a:bodyPr/>
        <a:lstStyle/>
        <a:p>
          <a:r>
            <a:rPr lang="hr-HR" b="1" u="sng" dirty="0"/>
            <a:t>Projekcija za 2027.</a:t>
          </a:r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kern="1200">
              <a:effectLst/>
              <a:latin typeface="+mn-lt"/>
            </a:rPr>
            <a:t> </a:t>
          </a:r>
          <a:r>
            <a:rPr lang="hr-HR" sz="2000" b="1" kern="120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kern="1200">
              <a:effectLst/>
              <a:latin typeface="Calibri"/>
              <a:ea typeface="Times New Roman" panose="02020603050405020304" pitchFamily="18" charset="0"/>
              <a:cs typeface="+mn-cs"/>
            </a:rPr>
            <a:t>180.100.000,00</a:t>
          </a:r>
          <a:r>
            <a:rPr lang="hr-HR" sz="2000" b="1" kern="1200">
              <a:effectLst/>
              <a:latin typeface="+mn-lt"/>
              <a:ea typeface="Times New Roman" panose="02020603050405020304" pitchFamily="18" charset="0"/>
            </a:rPr>
            <a:t> eura</a:t>
          </a:r>
          <a:endParaRPr lang="hr-HR" sz="2000" b="1" kern="1200" dirty="0">
            <a:latin typeface="+mn-lt"/>
          </a:endParaRPr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</dgm:pt>
    <dgm:pt modelId="{DD7A56F5-5E0C-414D-AF2C-FB86E60EA96C}" type="pres">
      <dgm:prSet presAssocID="{232A567F-04B6-4416-A29E-E0DAAE320021}" presName="boxAndChildren" presStyleCnt="0"/>
      <dgm:spPr/>
    </dgm:pt>
    <dgm:pt modelId="{CE43CAE6-7D7C-4C21-9C6E-640373FEAF18}" type="pres">
      <dgm:prSet presAssocID="{232A567F-04B6-4416-A29E-E0DAAE320021}" presName="parentTextBox" presStyleLbl="node1" presStyleIdx="0" presStyleCnt="3"/>
      <dgm:spPr/>
    </dgm:pt>
    <dgm:pt modelId="{C9602C84-F0EE-4D07-BF0F-946FCBF767F4}" type="pres">
      <dgm:prSet presAssocID="{232A567F-04B6-4416-A29E-E0DAAE320021}" presName="entireBox" presStyleLbl="node1" presStyleIdx="0" presStyleCnt="3"/>
      <dgm:spPr/>
    </dgm:pt>
    <dgm:pt modelId="{12985AEB-3E80-4371-9B76-F8EE8D13C1FA}" type="pres">
      <dgm:prSet presAssocID="{232A567F-04B6-4416-A29E-E0DAAE320021}" presName="descendantBox" presStyleCnt="0"/>
      <dgm:spPr/>
    </dgm:pt>
    <dgm:pt modelId="{C0592647-F43B-4F97-9459-C51FD38FECFF}" type="pres">
      <dgm:prSet presAssocID="{541DBCBF-049F-4193-A469-E64A25B998AD}" presName="childTextBox" presStyleLbl="fgAccFollowNode1" presStyleIdx="0" presStyleCnt="3" custScaleX="2000000">
        <dgm:presLayoutVars>
          <dgm:bulletEnabled val="1"/>
        </dgm:presLayoutVars>
      </dgm:prSet>
      <dgm:spPr/>
    </dgm:pt>
    <dgm:pt modelId="{D4A5524E-B82A-4E64-9EB0-48CEFE8DB947}" type="pres">
      <dgm:prSet presAssocID="{FCBE4CF1-6F1D-48BB-B7FD-447132D04A58}" presName="sp" presStyleCnt="0"/>
      <dgm:spPr/>
    </dgm:pt>
    <dgm:pt modelId="{70ECF647-3911-4C42-97FC-C2A6913EA2C3}" type="pres">
      <dgm:prSet presAssocID="{1F1D8239-A27E-488F-993A-FCF6DE437581}" presName="arrowAndChildren" presStyleCnt="0"/>
      <dgm:spPr/>
    </dgm:pt>
    <dgm:pt modelId="{BF221DC8-5BA4-4B09-AE6D-ED9E33205BDE}" type="pres">
      <dgm:prSet presAssocID="{1F1D8239-A27E-488F-993A-FCF6DE437581}" presName="parentTextArrow" presStyleLbl="node1" presStyleIdx="0" presStyleCnt="3"/>
      <dgm:spPr/>
    </dgm:pt>
    <dgm:pt modelId="{3F90D2B3-D5D2-48AF-9013-DDA23FA4EEA3}" type="pres">
      <dgm:prSet presAssocID="{1F1D8239-A27E-488F-993A-FCF6DE437581}" presName="arrow" presStyleLbl="node1" presStyleIdx="1" presStyleCnt="3"/>
      <dgm:spPr/>
    </dgm:pt>
    <dgm:pt modelId="{16C05910-2AC7-4266-910D-498A3C796382}" type="pres">
      <dgm:prSet presAssocID="{1F1D8239-A27E-488F-993A-FCF6DE437581}" presName="descendantArrow" presStyleCnt="0"/>
      <dgm:spPr/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X="-100000" custLinFactNeighborX="-187868" custLinFactNeighborY="-3394">
        <dgm:presLayoutVars>
          <dgm:bulletEnabled val="1"/>
        </dgm:presLayoutVars>
      </dgm:prSet>
      <dgm:spPr/>
    </dgm:pt>
    <dgm:pt modelId="{7A3ADB0B-B2DF-4C9B-A67C-26FA22CA4A39}" type="pres">
      <dgm:prSet presAssocID="{C156E61A-CA9E-4C5A-8F5B-F00DCF6D0676}" presName="sp" presStyleCnt="0"/>
      <dgm:spPr/>
    </dgm:pt>
    <dgm:pt modelId="{963FF646-2C7A-4AA7-BACC-B0EE8BFAB0B4}" type="pres">
      <dgm:prSet presAssocID="{04444011-23E9-425C-9481-AF1AC77B8543}" presName="arrowAndChildren" presStyleCnt="0"/>
      <dgm:spPr/>
    </dgm:pt>
    <dgm:pt modelId="{B267DC42-6CA6-4D04-A3FB-C867C8B5913B}" type="pres">
      <dgm:prSet presAssocID="{04444011-23E9-425C-9481-AF1AC77B8543}" presName="parentTextArrow" presStyleLbl="node1" presStyleIdx="1" presStyleCnt="3"/>
      <dgm:spPr/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</dgm:pt>
    <dgm:pt modelId="{78E80564-152F-404D-B7B5-38FB07E022D8}" type="pres">
      <dgm:prSet presAssocID="{04444011-23E9-425C-9481-AF1AC77B8543}" presName="descendantArrow" presStyleCnt="0"/>
      <dgm:spPr/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</dgm:pt>
  </dgm:ptLst>
  <dgm:cxnLst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2187DB2A-8DE8-4263-B90B-20D0105C6B29}" type="presOf" srcId="{1F1D8239-A27E-488F-993A-FCF6DE437581}" destId="{BF221DC8-5BA4-4B09-AE6D-ED9E33205BDE}" srcOrd="0" destOrd="0" presId="urn:microsoft.com/office/officeart/2005/8/layout/process4"/>
    <dgm:cxn modelId="{40784065-477A-4787-80EB-E1B20CB20E58}" type="presOf" srcId="{232A567F-04B6-4416-A29E-E0DAAE320021}" destId="{CE43CAE6-7D7C-4C21-9C6E-640373FEAF18}" srcOrd="0" destOrd="0" presId="urn:microsoft.com/office/officeart/2005/8/layout/process4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BDE95F5A-3F7E-436D-81C4-550FA41E82D2}" type="presOf" srcId="{1F1D8239-A27E-488F-993A-FCF6DE437581}" destId="{3F90D2B3-D5D2-48AF-9013-DDA23FA4EEA3}" srcOrd="1" destOrd="0" presId="urn:microsoft.com/office/officeart/2005/8/layout/process4"/>
    <dgm:cxn modelId="{4DBFE27C-C789-4D61-9985-EE29D9E31C0B}" type="presOf" srcId="{7FA38D7F-EFDE-4EBD-87DF-254D531562FF}" destId="{FD6BBD5F-4D00-4D8D-A134-A43221E3DEA5}" srcOrd="0" destOrd="0" presId="urn:microsoft.com/office/officeart/2005/8/layout/process4"/>
    <dgm:cxn modelId="{E45BEA82-215D-4486-9D45-EE36A659364E}" type="presOf" srcId="{FCA35078-B7D1-41AE-8308-56294D2C6293}" destId="{98FF8CC7-AE5E-42D1-9C81-CD1D23024AF6}" srcOrd="0" destOrd="0" presId="urn:microsoft.com/office/officeart/2005/8/layout/process4"/>
    <dgm:cxn modelId="{269F9F86-5DEC-496F-9657-620755E29A21}" type="presOf" srcId="{541DBCBF-049F-4193-A469-E64A25B998AD}" destId="{C0592647-F43B-4F97-9459-C51FD38FECFF}" srcOrd="0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0A4989DB-E693-4833-AB62-0CB1C43318C4}" type="presOf" srcId="{04444011-23E9-425C-9481-AF1AC77B8543}" destId="{78B5DC7C-F5D5-47BC-85DF-8C8A624444AF}" srcOrd="1" destOrd="0" presId="urn:microsoft.com/office/officeart/2005/8/layout/process4"/>
    <dgm:cxn modelId="{F4C662EE-ED89-432F-8E87-E212823B7063}" type="presOf" srcId="{232A567F-04B6-4416-A29E-E0DAAE320021}" destId="{C9602C84-F0EE-4D07-BF0F-946FCBF767F4}" srcOrd="1" destOrd="0" presId="urn:microsoft.com/office/officeart/2005/8/layout/process4"/>
    <dgm:cxn modelId="{E220DBF9-D737-47AC-8989-273BDD67E4CC}" type="presOf" srcId="{9B8FD947-5909-462C-8C59-3C5E57F6932F}" destId="{A25C7A86-7993-4127-B1E4-E07518E588BA}" srcOrd="0" destOrd="0" presId="urn:microsoft.com/office/officeart/2005/8/layout/process4"/>
    <dgm:cxn modelId="{757CEBFE-5CB1-4DA3-9969-33D10D83A494}" type="presOf" srcId="{04444011-23E9-425C-9481-AF1AC77B8543}" destId="{B267DC42-6CA6-4D04-A3FB-C867C8B5913B}" srcOrd="0" destOrd="0" presId="urn:microsoft.com/office/officeart/2005/8/layout/process4"/>
    <dgm:cxn modelId="{83BE4327-DB74-40FC-AD07-65A5E8DD5814}" type="presParOf" srcId="{A25C7A86-7993-4127-B1E4-E07518E588BA}" destId="{DD7A56F5-5E0C-414D-AF2C-FB86E60EA96C}" srcOrd="0" destOrd="0" presId="urn:microsoft.com/office/officeart/2005/8/layout/process4"/>
    <dgm:cxn modelId="{36A56079-6530-4894-B2C0-AD7188D2E7C8}" type="presParOf" srcId="{DD7A56F5-5E0C-414D-AF2C-FB86E60EA96C}" destId="{CE43CAE6-7D7C-4C21-9C6E-640373FEAF18}" srcOrd="0" destOrd="0" presId="urn:microsoft.com/office/officeart/2005/8/layout/process4"/>
    <dgm:cxn modelId="{3DA287DC-F4D1-4498-8224-75B76B4FCE3D}" type="presParOf" srcId="{DD7A56F5-5E0C-414D-AF2C-FB86E60EA96C}" destId="{C9602C84-F0EE-4D07-BF0F-946FCBF767F4}" srcOrd="1" destOrd="0" presId="urn:microsoft.com/office/officeart/2005/8/layout/process4"/>
    <dgm:cxn modelId="{312F52F9-D2CE-4E51-9BA7-F6F8E01C279D}" type="presParOf" srcId="{DD7A56F5-5E0C-414D-AF2C-FB86E60EA96C}" destId="{12985AEB-3E80-4371-9B76-F8EE8D13C1FA}" srcOrd="2" destOrd="0" presId="urn:microsoft.com/office/officeart/2005/8/layout/process4"/>
    <dgm:cxn modelId="{08148859-64E2-49A1-8002-65A9F6462CC3}" type="presParOf" srcId="{12985AEB-3E80-4371-9B76-F8EE8D13C1FA}" destId="{C0592647-F43B-4F97-9459-C51FD38FECFF}" srcOrd="0" destOrd="0" presId="urn:microsoft.com/office/officeart/2005/8/layout/process4"/>
    <dgm:cxn modelId="{9CD39B0F-0273-4E40-92A5-676F0CC6D2E7}" type="presParOf" srcId="{A25C7A86-7993-4127-B1E4-E07518E588BA}" destId="{D4A5524E-B82A-4E64-9EB0-48CEFE8DB947}" srcOrd="1" destOrd="0" presId="urn:microsoft.com/office/officeart/2005/8/layout/process4"/>
    <dgm:cxn modelId="{3924209F-C76C-4071-8ADA-800474F2333D}" type="presParOf" srcId="{A25C7A86-7993-4127-B1E4-E07518E588BA}" destId="{70ECF647-3911-4C42-97FC-C2A6913EA2C3}" srcOrd="2" destOrd="0" presId="urn:microsoft.com/office/officeart/2005/8/layout/process4"/>
    <dgm:cxn modelId="{1888B11F-EF3A-45CF-89A3-1F755C2F7FEF}" type="presParOf" srcId="{70ECF647-3911-4C42-97FC-C2A6913EA2C3}" destId="{BF221DC8-5BA4-4B09-AE6D-ED9E33205BDE}" srcOrd="0" destOrd="0" presId="urn:microsoft.com/office/officeart/2005/8/layout/process4"/>
    <dgm:cxn modelId="{C62C630F-2F39-4E70-9301-12B043A8165A}" type="presParOf" srcId="{70ECF647-3911-4C42-97FC-C2A6913EA2C3}" destId="{3F90D2B3-D5D2-48AF-9013-DDA23FA4EEA3}" srcOrd="1" destOrd="0" presId="urn:microsoft.com/office/officeart/2005/8/layout/process4"/>
    <dgm:cxn modelId="{B78BA03A-60A5-475A-9FFC-D71ED1E10377}" type="presParOf" srcId="{70ECF647-3911-4C42-97FC-C2A6913EA2C3}" destId="{16C05910-2AC7-4266-910D-498A3C796382}" srcOrd="2" destOrd="0" presId="urn:microsoft.com/office/officeart/2005/8/layout/process4"/>
    <dgm:cxn modelId="{8889ADC5-DA96-45BD-A589-1B0A55736351}" type="presParOf" srcId="{16C05910-2AC7-4266-910D-498A3C796382}" destId="{FD6BBD5F-4D00-4D8D-A134-A43221E3DEA5}" srcOrd="0" destOrd="0" presId="urn:microsoft.com/office/officeart/2005/8/layout/process4"/>
    <dgm:cxn modelId="{3BAEECFF-828E-40A9-A60C-8089D1110810}" type="presParOf" srcId="{A25C7A86-7993-4127-B1E4-E07518E588BA}" destId="{7A3ADB0B-B2DF-4C9B-A67C-26FA22CA4A39}" srcOrd="3" destOrd="0" presId="urn:microsoft.com/office/officeart/2005/8/layout/process4"/>
    <dgm:cxn modelId="{E9717C31-F5C7-4917-A9CC-1C05F04BE477}" type="presParOf" srcId="{A25C7A86-7993-4127-B1E4-E07518E588BA}" destId="{963FF646-2C7A-4AA7-BACC-B0EE8BFAB0B4}" srcOrd="4" destOrd="0" presId="urn:microsoft.com/office/officeart/2005/8/layout/process4"/>
    <dgm:cxn modelId="{2BFA701E-4945-4424-93D4-C05333CA9E56}" type="presParOf" srcId="{963FF646-2C7A-4AA7-BACC-B0EE8BFAB0B4}" destId="{B267DC42-6CA6-4D04-A3FB-C867C8B5913B}" srcOrd="0" destOrd="0" presId="urn:microsoft.com/office/officeart/2005/8/layout/process4"/>
    <dgm:cxn modelId="{9D88C871-ED33-4F88-BAD3-FE4F499CEEBF}" type="presParOf" srcId="{963FF646-2C7A-4AA7-BACC-B0EE8BFAB0B4}" destId="{78B5DC7C-F5D5-47BC-85DF-8C8A624444AF}" srcOrd="1" destOrd="0" presId="urn:microsoft.com/office/officeart/2005/8/layout/process4"/>
    <dgm:cxn modelId="{02F44D7B-92F0-4EF9-BD4C-E59D4608006E}" type="presParOf" srcId="{963FF646-2C7A-4AA7-BACC-B0EE8BFAB0B4}" destId="{78E80564-152F-404D-B7B5-38FB07E022D8}" srcOrd="2" destOrd="0" presId="urn:microsoft.com/office/officeart/2005/8/layout/process4"/>
    <dgm:cxn modelId="{4B0863F7-1062-4791-B3AF-A5007BB62AAF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hr-HR" sz="2000" b="1" u="sng" dirty="0">
              <a:latin typeface="+mn-lt"/>
              <a:cs typeface="Arial" panose="020B0604020202020204" pitchFamily="34" charset="0"/>
            </a:rPr>
            <a:t>Prihodi i primici</a:t>
          </a: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hr-HR" sz="2000" b="1" dirty="0">
              <a:latin typeface="+mn-lt"/>
            </a:rPr>
            <a:t>  49.337.324,96 </a:t>
          </a:r>
          <a:r>
            <a:rPr lang="hr-HR" sz="2000" b="1" dirty="0" err="1">
              <a:latin typeface="+mn-lt"/>
            </a:rPr>
            <a:t>mil</a:t>
          </a:r>
          <a:r>
            <a:rPr lang="hr-HR" sz="2000" b="1" dirty="0">
              <a:latin typeface="+mn-lt"/>
            </a:rPr>
            <a:t>. eura</a:t>
          </a: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hr-HR" sz="2000" b="1" u="sng" dirty="0">
              <a:latin typeface="+mn-lt"/>
              <a:cs typeface="Arial" panose="020B0604020202020204" pitchFamily="34" charset="0"/>
            </a:rPr>
            <a:t>Višak prihoda iz prethodne godine</a:t>
          </a:r>
        </a:p>
        <a:p>
          <a:r>
            <a:rPr lang="hr-HR" sz="2000" b="1" dirty="0">
              <a:latin typeface="+mn-lt"/>
            </a:rPr>
            <a:t> 4.788.032,87 </a:t>
          </a:r>
          <a:r>
            <a:rPr lang="hr-HR" sz="2000" b="1" dirty="0" err="1">
              <a:latin typeface="+mn-lt"/>
            </a:rPr>
            <a:t>mil</a:t>
          </a:r>
          <a:r>
            <a:rPr lang="hr-HR" sz="2000" b="1" dirty="0">
              <a:latin typeface="+mn-lt"/>
            </a:rPr>
            <a:t>. eura</a:t>
          </a:r>
          <a:endParaRPr lang="hr-HR" sz="2000" b="1" u="sng" dirty="0">
            <a:latin typeface="+mn-lt"/>
          </a:endParaRPr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dirty="0">
              <a:latin typeface="+mn-lt"/>
              <a:cs typeface="Arial" panose="020B0604020202020204" pitchFamily="34" charset="0"/>
            </a:rPr>
            <a:t>Rashodi i izdaci</a:t>
          </a:r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dirty="0">
              <a:latin typeface="+mn-lt"/>
            </a:rPr>
            <a:t>  54.125.357,83 </a:t>
          </a:r>
          <a:r>
            <a:rPr lang="hr-HR" sz="2000" b="1" u="sng" dirty="0" err="1">
              <a:latin typeface="+mn-lt"/>
            </a:rPr>
            <a:t>mil</a:t>
          </a:r>
          <a:r>
            <a:rPr lang="hr-HR" sz="2000" b="1" u="sng" dirty="0">
              <a:latin typeface="+mn-lt"/>
            </a:rPr>
            <a:t>. eura</a:t>
          </a:r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6D6E3F36-E3B5-4E8C-A5FB-E123BEB4EB78}">
      <dgm:prSet phldrT="[Teks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hr-HR" sz="2000" b="1" dirty="0"/>
        </a:p>
      </dgm:t>
    </dgm:pt>
    <dgm:pt modelId="{77409329-E2A7-4270-8D67-266E41EB8F2B}" type="parTrans" cxnId="{3627CAD9-8FCE-4A8C-840F-ABD5FF690F13}">
      <dgm:prSet/>
      <dgm:spPr/>
      <dgm:t>
        <a:bodyPr/>
        <a:lstStyle/>
        <a:p>
          <a:endParaRPr lang="hr-HR"/>
        </a:p>
      </dgm:t>
    </dgm:pt>
    <dgm:pt modelId="{DDA01C1A-6D50-49AE-BA80-1B50B61E3E61}" type="sibTrans" cxnId="{3627CAD9-8FCE-4A8C-840F-ABD5FF690F13}">
      <dgm:prSet/>
      <dgm:spPr/>
      <dgm:t>
        <a:bodyPr/>
        <a:lstStyle/>
        <a:p>
          <a:endParaRPr lang="hr-HR"/>
        </a:p>
      </dgm:t>
    </dgm:pt>
    <dgm:pt modelId="{2ECC4D86-E670-433D-BF4E-61302DFB2FAE}" type="pres">
      <dgm:prSet presAssocID="{9B8FD947-5909-462C-8C59-3C5E57F6932F}" presName="Name0" presStyleCnt="0">
        <dgm:presLayoutVars>
          <dgm:chMax val="7"/>
          <dgm:chPref val="7"/>
          <dgm:dir/>
        </dgm:presLayoutVars>
      </dgm:prSet>
      <dgm:spPr/>
    </dgm:pt>
    <dgm:pt modelId="{4B94B288-2F8C-43FB-9B2F-9C206A6CB2EB}" type="pres">
      <dgm:prSet presAssocID="{9B8FD947-5909-462C-8C59-3C5E57F6932F}" presName="Name1" presStyleCnt="0"/>
      <dgm:spPr/>
    </dgm:pt>
    <dgm:pt modelId="{4A76F28E-97F9-483E-BC6E-B784B0B2094F}" type="pres">
      <dgm:prSet presAssocID="{9B8FD947-5909-462C-8C59-3C5E57F6932F}" presName="cycle" presStyleCnt="0"/>
      <dgm:spPr/>
    </dgm:pt>
    <dgm:pt modelId="{4238C99E-5A0C-4923-BD1F-4E03FA8FDBAD}" type="pres">
      <dgm:prSet presAssocID="{9B8FD947-5909-462C-8C59-3C5E57F6932F}" presName="srcNode" presStyleLbl="node1" presStyleIdx="0" presStyleCnt="3"/>
      <dgm:spPr/>
    </dgm:pt>
    <dgm:pt modelId="{B42DB774-F8DA-4058-893F-5E32B919AF4E}" type="pres">
      <dgm:prSet presAssocID="{9B8FD947-5909-462C-8C59-3C5E57F6932F}" presName="conn" presStyleLbl="parChTrans1D2" presStyleIdx="0" presStyleCnt="1"/>
      <dgm:spPr/>
    </dgm:pt>
    <dgm:pt modelId="{6731B73A-D851-400F-8682-8CB23A3A4996}" type="pres">
      <dgm:prSet presAssocID="{9B8FD947-5909-462C-8C59-3C5E57F6932F}" presName="extraNode" presStyleLbl="node1" presStyleIdx="0" presStyleCnt="3"/>
      <dgm:spPr/>
    </dgm:pt>
    <dgm:pt modelId="{4FEB6AD2-E473-4772-8032-87C2B5570ACE}" type="pres">
      <dgm:prSet presAssocID="{9B8FD947-5909-462C-8C59-3C5E57F6932F}" presName="dstNode" presStyleLbl="node1" presStyleIdx="0" presStyleCnt="3"/>
      <dgm:spPr/>
    </dgm:pt>
    <dgm:pt modelId="{9D2D1D59-D5DD-4C6B-8B00-39042649AA97}" type="pres">
      <dgm:prSet presAssocID="{04444011-23E9-425C-9481-AF1AC77B8543}" presName="text_1" presStyleLbl="node1" presStyleIdx="0" presStyleCnt="3" custLinFactNeighborX="1316" custLinFactNeighborY="2017">
        <dgm:presLayoutVars>
          <dgm:bulletEnabled val="1"/>
        </dgm:presLayoutVars>
      </dgm:prSet>
      <dgm:spPr/>
    </dgm:pt>
    <dgm:pt modelId="{D872C60B-812F-4887-BD26-8B72089FC964}" type="pres">
      <dgm:prSet presAssocID="{04444011-23E9-425C-9481-AF1AC77B8543}" presName="accent_1" presStyleCnt="0"/>
      <dgm:spPr/>
    </dgm:pt>
    <dgm:pt modelId="{321999CD-0770-4521-97D0-926033E14C17}" type="pres">
      <dgm:prSet presAssocID="{04444011-23E9-425C-9481-AF1AC77B8543}" presName="accentRepeatNode" presStyleLbl="solidFgAcc1" presStyleIdx="0" presStyleCnt="3"/>
      <dgm:spPr/>
    </dgm:pt>
    <dgm:pt modelId="{75B763E4-DDCA-4662-AABE-14B5ADD80B98}" type="pres">
      <dgm:prSet presAssocID="{1F1D8239-A27E-488F-993A-FCF6DE437581}" presName="text_2" presStyleLbl="node1" presStyleIdx="1" presStyleCnt="3" custLinFactNeighborX="1702" custLinFactNeighborY="-134">
        <dgm:presLayoutVars>
          <dgm:bulletEnabled val="1"/>
        </dgm:presLayoutVars>
      </dgm:prSet>
      <dgm:spPr/>
    </dgm:pt>
    <dgm:pt modelId="{29D3CD79-4E5C-44EF-8272-EDAF3CE3E45E}" type="pres">
      <dgm:prSet presAssocID="{1F1D8239-A27E-488F-993A-FCF6DE437581}" presName="accent_2" presStyleCnt="0"/>
      <dgm:spPr/>
    </dgm:pt>
    <dgm:pt modelId="{87B9F30E-A931-406D-90EB-8E4D718C2BD2}" type="pres">
      <dgm:prSet presAssocID="{1F1D8239-A27E-488F-993A-FCF6DE437581}" presName="accentRepeatNode" presStyleLbl="solidFgAcc1" presStyleIdx="1" presStyleCnt="3"/>
      <dgm:spPr/>
    </dgm:pt>
    <dgm:pt modelId="{FFD8329A-C50D-4628-9EB4-B3C637381D46}" type="pres">
      <dgm:prSet presAssocID="{232A567F-04B6-4416-A29E-E0DAAE320021}" presName="text_3" presStyleLbl="node1" presStyleIdx="2" presStyleCnt="3">
        <dgm:presLayoutVars>
          <dgm:bulletEnabled val="1"/>
        </dgm:presLayoutVars>
      </dgm:prSet>
      <dgm:spPr/>
    </dgm:pt>
    <dgm:pt modelId="{5A4ECD48-16D2-442E-AB8B-3C4BF5C25763}" type="pres">
      <dgm:prSet presAssocID="{232A567F-04B6-4416-A29E-E0DAAE320021}" presName="accent_3" presStyleCnt="0"/>
      <dgm:spPr/>
    </dgm:pt>
    <dgm:pt modelId="{B22AF4B9-B258-43C2-8256-6FEA7367F868}" type="pres">
      <dgm:prSet presAssocID="{232A567F-04B6-4416-A29E-E0DAAE320021}" presName="accentRepeatNode" presStyleLbl="solidFgAcc1" presStyleIdx="2" presStyleCnt="3"/>
      <dgm:spPr/>
    </dgm:pt>
  </dgm:ptLst>
  <dgm:cxnLst>
    <dgm:cxn modelId="{F4EB0915-3028-4CDF-9EC8-A7EAFAA03E4F}" type="presOf" srcId="{04444011-23E9-425C-9481-AF1AC77B8543}" destId="{9D2D1D59-D5DD-4C6B-8B00-39042649AA97}" srcOrd="0" destOrd="0" presId="urn:microsoft.com/office/officeart/2008/layout/VerticalCurvedList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5DC44729-A711-465D-814C-974D7E99EE0E}" type="presOf" srcId="{9B8FD947-5909-462C-8C59-3C5E57F6932F}" destId="{2ECC4D86-E670-433D-BF4E-61302DFB2FAE}" srcOrd="0" destOrd="0" presId="urn:microsoft.com/office/officeart/2008/layout/VerticalCurvedList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0725B7A0-1EFB-4A6E-A22F-736FAEDF660A}" type="presOf" srcId="{A1B29A46-2495-440E-9F60-105316ADDDC5}" destId="{B42DB774-F8DA-4058-893F-5E32B919AF4E}" srcOrd="0" destOrd="0" presId="urn:microsoft.com/office/officeart/2008/layout/VerticalCurvedList"/>
    <dgm:cxn modelId="{153729A1-02BD-410F-A59B-23928A69B486}" type="presOf" srcId="{1F1D8239-A27E-488F-993A-FCF6DE437581}" destId="{75B763E4-DDCA-4662-AABE-14B5ADD80B98}" srcOrd="0" destOrd="0" presId="urn:microsoft.com/office/officeart/2008/layout/VerticalCurvedList"/>
    <dgm:cxn modelId="{EFAD2EB6-12C3-49B2-8CC6-5A6DAE2C6558}" type="presOf" srcId="{6D6E3F36-E3B5-4E8C-A5FB-E123BEB4EB78}" destId="{FFD8329A-C50D-4628-9EB4-B3C637381D46}" srcOrd="0" destOrd="1" presId="urn:microsoft.com/office/officeart/2008/layout/VerticalCurvedList"/>
    <dgm:cxn modelId="{10E8A4CC-EE28-4975-8D80-8CF2EEE4838D}" type="presOf" srcId="{232A567F-04B6-4416-A29E-E0DAAE320021}" destId="{FFD8329A-C50D-4628-9EB4-B3C637381D46}" srcOrd="0" destOrd="0" presId="urn:microsoft.com/office/officeart/2008/layout/VerticalCurvedList"/>
    <dgm:cxn modelId="{3627CAD9-8FCE-4A8C-840F-ABD5FF690F13}" srcId="{232A567F-04B6-4416-A29E-E0DAAE320021}" destId="{6D6E3F36-E3B5-4E8C-A5FB-E123BEB4EB78}" srcOrd="0" destOrd="0" parTransId="{77409329-E2A7-4270-8D67-266E41EB8F2B}" sibTransId="{DDA01C1A-6D50-49AE-BA80-1B50B61E3E61}"/>
    <dgm:cxn modelId="{BF1350E9-580C-40D2-A720-5A7681101252}" type="presOf" srcId="{FCA35078-B7D1-41AE-8308-56294D2C6293}" destId="{9D2D1D59-D5DD-4C6B-8B00-39042649AA97}" srcOrd="0" destOrd="1" presId="urn:microsoft.com/office/officeart/2008/layout/VerticalCurvedList"/>
    <dgm:cxn modelId="{2A2A514D-D19B-4483-92D5-9DCA4D8856A0}" type="presParOf" srcId="{2ECC4D86-E670-433D-BF4E-61302DFB2FAE}" destId="{4B94B288-2F8C-43FB-9B2F-9C206A6CB2EB}" srcOrd="0" destOrd="0" presId="urn:microsoft.com/office/officeart/2008/layout/VerticalCurvedList"/>
    <dgm:cxn modelId="{2DBFF31A-02C7-43C9-8728-90C0966790D4}" type="presParOf" srcId="{4B94B288-2F8C-43FB-9B2F-9C206A6CB2EB}" destId="{4A76F28E-97F9-483E-BC6E-B784B0B2094F}" srcOrd="0" destOrd="0" presId="urn:microsoft.com/office/officeart/2008/layout/VerticalCurvedList"/>
    <dgm:cxn modelId="{070CC9E1-E488-4E2D-B492-771B2E89931A}" type="presParOf" srcId="{4A76F28E-97F9-483E-BC6E-B784B0B2094F}" destId="{4238C99E-5A0C-4923-BD1F-4E03FA8FDBAD}" srcOrd="0" destOrd="0" presId="urn:microsoft.com/office/officeart/2008/layout/VerticalCurvedList"/>
    <dgm:cxn modelId="{79E1061E-1B2D-49FE-B189-9D8AB5A4438B}" type="presParOf" srcId="{4A76F28E-97F9-483E-BC6E-B784B0B2094F}" destId="{B42DB774-F8DA-4058-893F-5E32B919AF4E}" srcOrd="1" destOrd="0" presId="urn:microsoft.com/office/officeart/2008/layout/VerticalCurvedList"/>
    <dgm:cxn modelId="{53F06B88-B53D-4226-B7DE-E16CFA5377D5}" type="presParOf" srcId="{4A76F28E-97F9-483E-BC6E-B784B0B2094F}" destId="{6731B73A-D851-400F-8682-8CB23A3A4996}" srcOrd="2" destOrd="0" presId="urn:microsoft.com/office/officeart/2008/layout/VerticalCurvedList"/>
    <dgm:cxn modelId="{3DC79E9E-6F76-4F4E-A69A-336B8C269B4C}" type="presParOf" srcId="{4A76F28E-97F9-483E-BC6E-B784B0B2094F}" destId="{4FEB6AD2-E473-4772-8032-87C2B5570ACE}" srcOrd="3" destOrd="0" presId="urn:microsoft.com/office/officeart/2008/layout/VerticalCurvedList"/>
    <dgm:cxn modelId="{7D7B5588-4C8C-451D-8AF7-F5869F395DAA}" type="presParOf" srcId="{4B94B288-2F8C-43FB-9B2F-9C206A6CB2EB}" destId="{9D2D1D59-D5DD-4C6B-8B00-39042649AA97}" srcOrd="1" destOrd="0" presId="urn:microsoft.com/office/officeart/2008/layout/VerticalCurvedList"/>
    <dgm:cxn modelId="{F4EC628C-086A-4AE2-80AE-041882BD964B}" type="presParOf" srcId="{4B94B288-2F8C-43FB-9B2F-9C206A6CB2EB}" destId="{D872C60B-812F-4887-BD26-8B72089FC964}" srcOrd="2" destOrd="0" presId="urn:microsoft.com/office/officeart/2008/layout/VerticalCurvedList"/>
    <dgm:cxn modelId="{6EDB2860-F35D-446E-BA9F-CA2510FD6040}" type="presParOf" srcId="{D872C60B-812F-4887-BD26-8B72089FC964}" destId="{321999CD-0770-4521-97D0-926033E14C17}" srcOrd="0" destOrd="0" presId="urn:microsoft.com/office/officeart/2008/layout/VerticalCurvedList"/>
    <dgm:cxn modelId="{7B047754-168A-48A1-9E2F-BD1C99E02D02}" type="presParOf" srcId="{4B94B288-2F8C-43FB-9B2F-9C206A6CB2EB}" destId="{75B763E4-DDCA-4662-AABE-14B5ADD80B98}" srcOrd="3" destOrd="0" presId="urn:microsoft.com/office/officeart/2008/layout/VerticalCurvedList"/>
    <dgm:cxn modelId="{F9007D89-05AB-464A-B75F-A5A7007689B0}" type="presParOf" srcId="{4B94B288-2F8C-43FB-9B2F-9C206A6CB2EB}" destId="{29D3CD79-4E5C-44EF-8272-EDAF3CE3E45E}" srcOrd="4" destOrd="0" presId="urn:microsoft.com/office/officeart/2008/layout/VerticalCurvedList"/>
    <dgm:cxn modelId="{00186F00-6AE8-46B8-A80F-16E297148318}" type="presParOf" srcId="{29D3CD79-4E5C-44EF-8272-EDAF3CE3E45E}" destId="{87B9F30E-A931-406D-90EB-8E4D718C2BD2}" srcOrd="0" destOrd="0" presId="urn:microsoft.com/office/officeart/2008/layout/VerticalCurvedList"/>
    <dgm:cxn modelId="{A4511A35-9F9C-485E-8F8E-05EB51185129}" type="presParOf" srcId="{4B94B288-2F8C-43FB-9B2F-9C206A6CB2EB}" destId="{FFD8329A-C50D-4628-9EB4-B3C637381D46}" srcOrd="5" destOrd="0" presId="urn:microsoft.com/office/officeart/2008/layout/VerticalCurvedList"/>
    <dgm:cxn modelId="{0FFD4D9D-B1F8-441D-988B-E186A2F55E66}" type="presParOf" srcId="{4B94B288-2F8C-43FB-9B2F-9C206A6CB2EB}" destId="{5A4ECD48-16D2-442E-AB8B-3C4BF5C25763}" srcOrd="6" destOrd="0" presId="urn:microsoft.com/office/officeart/2008/layout/VerticalCurvedList"/>
    <dgm:cxn modelId="{F4BC16FC-33B8-4565-8ABF-DE48BC759EDB}" type="presParOf" srcId="{5A4ECD48-16D2-442E-AB8B-3C4BF5C25763}" destId="{B22AF4B9-B258-43C2-8256-6FEA7367F86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5B016D1-6249-4409-8811-FE3C57469A2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51C34F-C19C-43C7-9C2C-0D57F791BDAD}" type="pres">
      <dgm:prSet presAssocID="{05B016D1-6249-4409-8811-FE3C57469A26}" presName="linearFlow" presStyleCnt="0">
        <dgm:presLayoutVars>
          <dgm:dir/>
          <dgm:resizeHandles val="exact"/>
        </dgm:presLayoutVars>
      </dgm:prSet>
      <dgm:spPr/>
    </dgm:pt>
  </dgm:ptLst>
  <dgm:cxnLst>
    <dgm:cxn modelId="{437FED56-0771-4CDD-9F44-ED8F3A435CC3}" type="presOf" srcId="{05B016D1-6249-4409-8811-FE3C57469A26}" destId="{7D51C34F-C19C-43C7-9C2C-0D57F791BDAD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08BA1C-DE86-424A-BC96-CB12392CCD0E}" type="doc">
      <dgm:prSet loTypeId="urn:microsoft.com/office/officeart/2005/8/layout/vList3" loCatId="list" qsTypeId="urn:microsoft.com/office/officeart/2005/8/quickstyle/simple1" qsCatId="simple" csTypeId="urn:microsoft.com/office/officeart/2005/8/colors/accent0_1" csCatId="mainScheme" phldr="1"/>
      <dgm:spPr/>
    </dgm:pt>
    <dgm:pt modelId="{3660AB3A-F65E-4306-8158-98C42CE16F56}">
      <dgm:prSet custT="1"/>
      <dgm:spPr/>
      <dgm:t>
        <a:bodyPr/>
        <a:lstStyle/>
        <a:p>
          <a:r>
            <a:rPr lang="hr-HR" sz="1600" b="1" dirty="0"/>
            <a:t>Razvojna komponenta</a:t>
          </a:r>
          <a:br>
            <a:rPr lang="hr-HR" sz="1400" b="1" dirty="0"/>
          </a:br>
          <a:r>
            <a:rPr lang="hr-HR" sz="1400" i="1" dirty="0"/>
            <a:t>(2,4 </a:t>
          </a:r>
          <a:r>
            <a:rPr lang="hr-HR" sz="1400" i="1" dirty="0" err="1"/>
            <a:t>mil</a:t>
          </a:r>
          <a:r>
            <a:rPr lang="hr-HR" sz="1400" i="1" dirty="0"/>
            <a:t>. eura)</a:t>
          </a:r>
          <a:endParaRPr lang="en-US" sz="1400" dirty="0"/>
        </a:p>
      </dgm:t>
    </dgm:pt>
    <dgm:pt modelId="{B0B837EE-2BB1-455D-912C-C1C39685A932}" type="parTrans" cxnId="{821BA878-EBCD-442E-ABF3-750BBD998BE8}">
      <dgm:prSet/>
      <dgm:spPr/>
      <dgm:t>
        <a:bodyPr/>
        <a:lstStyle/>
        <a:p>
          <a:endParaRPr lang="en-US"/>
        </a:p>
      </dgm:t>
    </dgm:pt>
    <dgm:pt modelId="{5E0FD05C-FB6B-4E5D-9BEB-8028243A626E}" type="sibTrans" cxnId="{821BA878-EBCD-442E-ABF3-750BBD998BE8}">
      <dgm:prSet/>
      <dgm:spPr/>
      <dgm:t>
        <a:bodyPr/>
        <a:lstStyle/>
        <a:p>
          <a:endParaRPr lang="en-US"/>
        </a:p>
      </dgm:t>
    </dgm:pt>
    <dgm:pt modelId="{3D75C26C-35EF-4E59-8F20-DBE42D731029}">
      <dgm:prSet custT="1"/>
      <dgm:spPr/>
      <dgm:t>
        <a:bodyPr/>
        <a:lstStyle/>
        <a:p>
          <a:r>
            <a:rPr lang="hr-HR" sz="1600" b="1" dirty="0"/>
            <a:t>Socijalna i demografska komponenta</a:t>
          </a:r>
          <a:br>
            <a:rPr lang="hr-HR" sz="1400" b="1" dirty="0"/>
          </a:br>
          <a:r>
            <a:rPr lang="hr-HR" sz="1400" i="1" dirty="0"/>
            <a:t>(6,4 </a:t>
          </a:r>
          <a:r>
            <a:rPr lang="hr-HR" sz="1400" i="1" dirty="0" err="1"/>
            <a:t>mil</a:t>
          </a:r>
          <a:r>
            <a:rPr lang="hr-HR" sz="1400" i="1" dirty="0"/>
            <a:t>. eura)</a:t>
          </a:r>
          <a:endParaRPr lang="en-US" sz="1400" dirty="0"/>
        </a:p>
      </dgm:t>
    </dgm:pt>
    <dgm:pt modelId="{713236E2-FC01-47C1-9A78-4CAD529745B5}" type="parTrans" cxnId="{EF1509A4-717F-451A-B5B4-9D0994CE7EA1}">
      <dgm:prSet/>
      <dgm:spPr/>
      <dgm:t>
        <a:bodyPr/>
        <a:lstStyle/>
        <a:p>
          <a:endParaRPr lang="en-US"/>
        </a:p>
      </dgm:t>
    </dgm:pt>
    <dgm:pt modelId="{8378DEBE-8852-41F8-9EAC-C21E0C87682D}" type="sibTrans" cxnId="{EF1509A4-717F-451A-B5B4-9D0994CE7EA1}">
      <dgm:prSet/>
      <dgm:spPr/>
      <dgm:t>
        <a:bodyPr/>
        <a:lstStyle/>
        <a:p>
          <a:endParaRPr lang="en-US"/>
        </a:p>
      </dgm:t>
    </dgm:pt>
    <dgm:pt modelId="{71759C8D-8997-4043-B6FA-FEAE0962EF8A}" type="pres">
      <dgm:prSet presAssocID="{BC08BA1C-DE86-424A-BC96-CB12392CCD0E}" presName="linearFlow" presStyleCnt="0">
        <dgm:presLayoutVars>
          <dgm:dir/>
          <dgm:resizeHandles val="exact"/>
        </dgm:presLayoutVars>
      </dgm:prSet>
      <dgm:spPr/>
    </dgm:pt>
    <dgm:pt modelId="{34A79D5B-C74B-4DD1-A09C-F6A87DF793C3}" type="pres">
      <dgm:prSet presAssocID="{3660AB3A-F65E-4306-8158-98C42CE16F56}" presName="composite" presStyleCnt="0"/>
      <dgm:spPr/>
    </dgm:pt>
    <dgm:pt modelId="{43BF3C2E-EF48-49F3-8F9F-37C0949D3CCD}" type="pres">
      <dgm:prSet presAssocID="{3660AB3A-F65E-4306-8158-98C42CE16F56}" presName="imgShp" presStyleLbl="fgImgPlace1" presStyleIdx="0" presStyleCnt="2" custLinFactNeighborX="283" custLinFactNeighborY="1123"/>
      <dgm:spPr/>
    </dgm:pt>
    <dgm:pt modelId="{48718AFB-6D71-4FDB-8C3D-E8B5ADBE96C4}" type="pres">
      <dgm:prSet presAssocID="{3660AB3A-F65E-4306-8158-98C42CE16F56}" presName="txShp" presStyleLbl="node1" presStyleIdx="0" presStyleCnt="2" custScaleY="66984" custLinFactY="8873" custLinFactNeighborX="2714" custLinFactNeighborY="100000">
        <dgm:presLayoutVars>
          <dgm:bulletEnabled val="1"/>
        </dgm:presLayoutVars>
      </dgm:prSet>
      <dgm:spPr/>
    </dgm:pt>
    <dgm:pt modelId="{C99D451E-019A-4374-A794-5E269A33C491}" type="pres">
      <dgm:prSet presAssocID="{5E0FD05C-FB6B-4E5D-9BEB-8028243A626E}" presName="spacing" presStyleCnt="0"/>
      <dgm:spPr/>
    </dgm:pt>
    <dgm:pt modelId="{E74130FA-EF32-49D8-B100-70BFED83AD34}" type="pres">
      <dgm:prSet presAssocID="{3D75C26C-35EF-4E59-8F20-DBE42D731029}" presName="composite" presStyleCnt="0"/>
      <dgm:spPr/>
    </dgm:pt>
    <dgm:pt modelId="{C1419CC0-87E5-4E76-8BB3-FFC147D0EAE3}" type="pres">
      <dgm:prSet presAssocID="{3D75C26C-35EF-4E59-8F20-DBE42D731029}" presName="imgShp" presStyleLbl="fgImgPlace1" presStyleIdx="1" presStyleCnt="2" custLinFactNeighborX="-4100" custLinFactNeighborY="-21987"/>
      <dgm:spPr/>
    </dgm:pt>
    <dgm:pt modelId="{26B5F056-608A-4C27-A106-90E9F986DEE7}" type="pres">
      <dgm:prSet presAssocID="{3D75C26C-35EF-4E59-8F20-DBE42D731029}" presName="txShp" presStyleLbl="node1" presStyleIdx="1" presStyleCnt="2" custScaleY="65811" custLinFactY="-27910" custLinFactNeighborX="10609" custLinFactNeighborY="-100000">
        <dgm:presLayoutVars>
          <dgm:bulletEnabled val="1"/>
        </dgm:presLayoutVars>
      </dgm:prSet>
      <dgm:spPr/>
    </dgm:pt>
  </dgm:ptLst>
  <dgm:cxnLst>
    <dgm:cxn modelId="{E2E75600-F0C5-4A8A-8E16-258EA9D2649B}" type="presOf" srcId="{BC08BA1C-DE86-424A-BC96-CB12392CCD0E}" destId="{71759C8D-8997-4043-B6FA-FEAE0962EF8A}" srcOrd="0" destOrd="0" presId="urn:microsoft.com/office/officeart/2005/8/layout/vList3"/>
    <dgm:cxn modelId="{3E701034-FC86-4D38-BD25-0EC1295EEB29}" type="presOf" srcId="{3D75C26C-35EF-4E59-8F20-DBE42D731029}" destId="{26B5F056-608A-4C27-A106-90E9F986DEE7}" srcOrd="0" destOrd="0" presId="urn:microsoft.com/office/officeart/2005/8/layout/vList3"/>
    <dgm:cxn modelId="{821BA878-EBCD-442E-ABF3-750BBD998BE8}" srcId="{BC08BA1C-DE86-424A-BC96-CB12392CCD0E}" destId="{3660AB3A-F65E-4306-8158-98C42CE16F56}" srcOrd="0" destOrd="0" parTransId="{B0B837EE-2BB1-455D-912C-C1C39685A932}" sibTransId="{5E0FD05C-FB6B-4E5D-9BEB-8028243A626E}"/>
    <dgm:cxn modelId="{EF1509A4-717F-451A-B5B4-9D0994CE7EA1}" srcId="{BC08BA1C-DE86-424A-BC96-CB12392CCD0E}" destId="{3D75C26C-35EF-4E59-8F20-DBE42D731029}" srcOrd="1" destOrd="0" parTransId="{713236E2-FC01-47C1-9A78-4CAD529745B5}" sibTransId="{8378DEBE-8852-41F8-9EAC-C21E0C87682D}"/>
    <dgm:cxn modelId="{87BC7EB1-5B4D-4891-A6A6-CDBA7A305BBE}" type="presOf" srcId="{3660AB3A-F65E-4306-8158-98C42CE16F56}" destId="{48718AFB-6D71-4FDB-8C3D-E8B5ADBE96C4}" srcOrd="0" destOrd="0" presId="urn:microsoft.com/office/officeart/2005/8/layout/vList3"/>
    <dgm:cxn modelId="{7B68CCB1-E108-4192-89B0-FC39012DDAA6}" type="presParOf" srcId="{71759C8D-8997-4043-B6FA-FEAE0962EF8A}" destId="{34A79D5B-C74B-4DD1-A09C-F6A87DF793C3}" srcOrd="0" destOrd="0" presId="urn:microsoft.com/office/officeart/2005/8/layout/vList3"/>
    <dgm:cxn modelId="{0E040DCD-9FD0-40BF-BB1A-6E8AE15FAA44}" type="presParOf" srcId="{34A79D5B-C74B-4DD1-A09C-F6A87DF793C3}" destId="{43BF3C2E-EF48-49F3-8F9F-37C0949D3CCD}" srcOrd="0" destOrd="0" presId="urn:microsoft.com/office/officeart/2005/8/layout/vList3"/>
    <dgm:cxn modelId="{9615A43B-C48D-4690-BB56-14BBAFA84D5C}" type="presParOf" srcId="{34A79D5B-C74B-4DD1-A09C-F6A87DF793C3}" destId="{48718AFB-6D71-4FDB-8C3D-E8B5ADBE96C4}" srcOrd="1" destOrd="0" presId="urn:microsoft.com/office/officeart/2005/8/layout/vList3"/>
    <dgm:cxn modelId="{22740C37-DCC0-4484-90C7-68972C3FBA0A}" type="presParOf" srcId="{71759C8D-8997-4043-B6FA-FEAE0962EF8A}" destId="{C99D451E-019A-4374-A794-5E269A33C491}" srcOrd="1" destOrd="0" presId="urn:microsoft.com/office/officeart/2005/8/layout/vList3"/>
    <dgm:cxn modelId="{746B01A7-CE97-4E26-A08B-F3757716B51D}" type="presParOf" srcId="{71759C8D-8997-4043-B6FA-FEAE0962EF8A}" destId="{E74130FA-EF32-49D8-B100-70BFED83AD34}" srcOrd="2" destOrd="0" presId="urn:microsoft.com/office/officeart/2005/8/layout/vList3"/>
    <dgm:cxn modelId="{68641287-A1C9-4567-925D-0044E8CA9B56}" type="presParOf" srcId="{E74130FA-EF32-49D8-B100-70BFED83AD34}" destId="{C1419CC0-87E5-4E76-8BB3-FFC147D0EAE3}" srcOrd="0" destOrd="0" presId="urn:microsoft.com/office/officeart/2005/8/layout/vList3"/>
    <dgm:cxn modelId="{1C240FD4-0457-4621-B529-97CD311AB759}" type="presParOf" srcId="{E74130FA-EF32-49D8-B100-70BFED83AD34}" destId="{26B5F056-608A-4C27-A106-90E9F986DEE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D9B7F-F6B7-4DC9-82B7-BA53D1BBE431}">
      <dsp:nvSpPr>
        <dsp:cNvPr id="0" name=""/>
        <dsp:cNvSpPr/>
      </dsp:nvSpPr>
      <dsp:spPr>
        <a:xfrm>
          <a:off x="0" y="960358"/>
          <a:ext cx="4366191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1C8DB-4C1C-4358-8500-B5F48EC7587F}">
      <dsp:nvSpPr>
        <dsp:cNvPr id="0" name=""/>
        <dsp:cNvSpPr/>
      </dsp:nvSpPr>
      <dsp:spPr>
        <a:xfrm>
          <a:off x="207863" y="82821"/>
          <a:ext cx="4157257" cy="1128457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+mn-lt"/>
            </a:rPr>
            <a:t>Prihodi i primici  194.637.610,73 eura</a:t>
          </a:r>
        </a:p>
      </dsp:txBody>
      <dsp:txXfrm>
        <a:off x="262950" y="137908"/>
        <a:ext cx="4047083" cy="1018283"/>
      </dsp:txXfrm>
    </dsp:sp>
    <dsp:sp modelId="{507187C2-E31E-42BA-9E4A-F0C436947ED1}">
      <dsp:nvSpPr>
        <dsp:cNvPr id="0" name=""/>
        <dsp:cNvSpPr/>
      </dsp:nvSpPr>
      <dsp:spPr>
        <a:xfrm>
          <a:off x="0" y="2284807"/>
          <a:ext cx="4366191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3F990C-CC27-4C2E-8773-6EC1427BF3C7}">
      <dsp:nvSpPr>
        <dsp:cNvPr id="0" name=""/>
        <dsp:cNvSpPr/>
      </dsp:nvSpPr>
      <dsp:spPr>
        <a:xfrm>
          <a:off x="207863" y="1480558"/>
          <a:ext cx="4157257" cy="105516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+mn-lt"/>
            </a:rPr>
            <a:t>Vlastiti izvori (višak/manjak) prihoda iz prethodne godine  </a:t>
          </a:r>
          <a:r>
            <a:rPr lang="hr-HR" sz="1400" b="1" kern="1200" dirty="0">
              <a:latin typeface="+mn-lt"/>
              <a:cs typeface="Times New Roman"/>
            </a:rPr>
            <a:t>   3.262.389,27 eura</a:t>
          </a:r>
          <a:endParaRPr lang="hr-HR" sz="1400" b="1" kern="1200" dirty="0">
            <a:latin typeface="+mn-lt"/>
          </a:endParaRPr>
        </a:p>
      </dsp:txBody>
      <dsp:txXfrm>
        <a:off x="259372" y="1532067"/>
        <a:ext cx="4054239" cy="952150"/>
      </dsp:txXfrm>
    </dsp:sp>
    <dsp:sp modelId="{D69C3A2C-23A7-4093-9185-2F5E434868C1}">
      <dsp:nvSpPr>
        <dsp:cNvPr id="0" name=""/>
        <dsp:cNvSpPr/>
      </dsp:nvSpPr>
      <dsp:spPr>
        <a:xfrm>
          <a:off x="0" y="3621350"/>
          <a:ext cx="4366191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186DC0-E01C-49BC-979F-F37A4A4E2488}">
      <dsp:nvSpPr>
        <dsp:cNvPr id="0" name=""/>
        <dsp:cNvSpPr/>
      </dsp:nvSpPr>
      <dsp:spPr>
        <a:xfrm>
          <a:off x="207863" y="2805007"/>
          <a:ext cx="4157257" cy="1067263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+mn-lt"/>
            </a:rPr>
            <a:t>Rashodi i izdaci </a:t>
          </a:r>
          <a:r>
            <a:rPr lang="hr-HR" sz="1400" b="1" kern="1200" dirty="0">
              <a:latin typeface="+mn-lt"/>
              <a:cs typeface="Times New Roman"/>
            </a:rPr>
            <a:t> 197.900.000,00 eura</a:t>
          </a:r>
          <a:endParaRPr lang="hr-HR" sz="1400" b="1" kern="1200" dirty="0">
            <a:latin typeface="+mn-lt"/>
          </a:endParaRPr>
        </a:p>
      </dsp:txBody>
      <dsp:txXfrm>
        <a:off x="259962" y="2857106"/>
        <a:ext cx="4053059" cy="9630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535150"/>
          <a:ext cx="4427984" cy="116031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Projekcija za 2027.</a:t>
          </a:r>
        </a:p>
      </dsp:txBody>
      <dsp:txXfrm>
        <a:off x="0" y="3535150"/>
        <a:ext cx="4427984" cy="626570"/>
      </dsp:txXfrm>
    </dsp:sp>
    <dsp:sp modelId="{C0592647-F43B-4F97-9459-C51FD38FECFF}">
      <dsp:nvSpPr>
        <dsp:cNvPr id="0" name=""/>
        <dsp:cNvSpPr/>
      </dsp:nvSpPr>
      <dsp:spPr>
        <a:xfrm>
          <a:off x="540" y="4138514"/>
          <a:ext cx="4426902" cy="533745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>
              <a:effectLst/>
              <a:latin typeface="+mn-lt"/>
            </a:rPr>
            <a:t> </a:t>
          </a:r>
          <a:r>
            <a:rPr lang="hr-HR" sz="2000" b="1" kern="120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kern="1200">
              <a:effectLst/>
              <a:latin typeface="Calibri"/>
              <a:ea typeface="Times New Roman" panose="02020603050405020304" pitchFamily="18" charset="0"/>
              <a:cs typeface="+mn-cs"/>
            </a:rPr>
            <a:t>180.100.000,00</a:t>
          </a:r>
          <a:r>
            <a:rPr lang="hr-HR" sz="2000" b="1" kern="1200">
              <a:effectLst/>
              <a:latin typeface="+mn-lt"/>
              <a:ea typeface="Times New Roman" panose="02020603050405020304" pitchFamily="18" charset="0"/>
            </a:rPr>
            <a:t> eura</a:t>
          </a:r>
          <a:endParaRPr lang="hr-HR" sz="2000" b="1" kern="1200" dirty="0">
            <a:latin typeface="+mn-lt"/>
          </a:endParaRPr>
        </a:p>
      </dsp:txBody>
      <dsp:txXfrm>
        <a:off x="540" y="4138514"/>
        <a:ext cx="4426902" cy="533745"/>
      </dsp:txXfrm>
    </dsp:sp>
    <dsp:sp modelId="{3F90D2B3-D5D2-48AF-9013-DDA23FA4EEA3}">
      <dsp:nvSpPr>
        <dsp:cNvPr id="0" name=""/>
        <dsp:cNvSpPr/>
      </dsp:nvSpPr>
      <dsp:spPr>
        <a:xfrm rot="10800000">
          <a:off x="0" y="1767990"/>
          <a:ext cx="4427984" cy="1784564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Projekcija za 2026.</a:t>
          </a:r>
        </a:p>
      </dsp:txBody>
      <dsp:txXfrm rot="-10800000">
        <a:off x="0" y="1767990"/>
        <a:ext cx="4427984" cy="626382"/>
      </dsp:txXfrm>
    </dsp:sp>
    <dsp:sp modelId="{FD6BBD5F-4D00-4D8D-A134-A43221E3DEA5}">
      <dsp:nvSpPr>
        <dsp:cNvPr id="0" name=""/>
        <dsp:cNvSpPr/>
      </dsp:nvSpPr>
      <dsp:spPr>
        <a:xfrm>
          <a:off x="0" y="2376262"/>
          <a:ext cx="4426902" cy="533584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kern="1200" dirty="0">
              <a:effectLst/>
              <a:latin typeface="+mn-lt"/>
              <a:ea typeface="Times New Roman" panose="02020603050405020304" pitchFamily="18" charset="0"/>
            </a:rPr>
            <a:t> 179.600.000,00 eura</a:t>
          </a:r>
          <a:endParaRPr lang="hr-HR" sz="2000" b="1" kern="1200" dirty="0">
            <a:latin typeface="+mn-lt"/>
          </a:endParaRPr>
        </a:p>
      </dsp:txBody>
      <dsp:txXfrm>
        <a:off x="0" y="2376262"/>
        <a:ext cx="4426902" cy="53358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427984" cy="1784564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Proračun za 2025.</a:t>
          </a:r>
        </a:p>
      </dsp:txBody>
      <dsp:txXfrm rot="-10800000">
        <a:off x="0" y="0"/>
        <a:ext cx="4427984" cy="626382"/>
      </dsp:txXfrm>
    </dsp:sp>
    <dsp:sp modelId="{98FF8CC7-AE5E-42D1-9C81-CD1D23024AF6}">
      <dsp:nvSpPr>
        <dsp:cNvPr id="0" name=""/>
        <dsp:cNvSpPr/>
      </dsp:nvSpPr>
      <dsp:spPr>
        <a:xfrm>
          <a:off x="540" y="627212"/>
          <a:ext cx="4426902" cy="533584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/>
            <a:t>  197.900.000,00 eura</a:t>
          </a:r>
        </a:p>
      </dsp:txBody>
      <dsp:txXfrm>
        <a:off x="540" y="627212"/>
        <a:ext cx="4426902" cy="5335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2DB774-F8DA-4058-893F-5E32B919AF4E}">
      <dsp:nvSpPr>
        <dsp:cNvPr id="0" name=""/>
        <dsp:cNvSpPr/>
      </dsp:nvSpPr>
      <dsp:spPr>
        <a:xfrm>
          <a:off x="-5309339" y="-813162"/>
          <a:ext cx="6322621" cy="6322621"/>
        </a:xfrm>
        <a:prstGeom prst="blockArc">
          <a:avLst>
            <a:gd name="adj1" fmla="val 18900000"/>
            <a:gd name="adj2" fmla="val 2700000"/>
            <a:gd name="adj3" fmla="val 342"/>
          </a:avLst>
        </a:pr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2D1D59-D5DD-4C6B-8B00-39042649AA97}">
      <dsp:nvSpPr>
        <dsp:cNvPr id="0" name=""/>
        <dsp:cNvSpPr/>
      </dsp:nvSpPr>
      <dsp:spPr>
        <a:xfrm>
          <a:off x="708493" y="488574"/>
          <a:ext cx="4304505" cy="939259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45537" tIns="50800" rIns="50800" bIns="508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Prihodi i primici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2000" b="1" kern="1200" dirty="0">
              <a:latin typeface="+mn-lt"/>
            </a:rPr>
            <a:t>  49.337.324,96 </a:t>
          </a:r>
          <a:r>
            <a:rPr lang="hr-HR" sz="2000" b="1" kern="1200" dirty="0" err="1">
              <a:latin typeface="+mn-lt"/>
            </a:rPr>
            <a:t>mil</a:t>
          </a:r>
          <a:r>
            <a:rPr lang="hr-HR" sz="2000" b="1" kern="1200" dirty="0">
              <a:latin typeface="+mn-lt"/>
            </a:rPr>
            <a:t>. eura</a:t>
          </a:r>
        </a:p>
      </dsp:txBody>
      <dsp:txXfrm>
        <a:off x="708493" y="488574"/>
        <a:ext cx="4304505" cy="939259"/>
      </dsp:txXfrm>
    </dsp:sp>
    <dsp:sp modelId="{321999CD-0770-4521-97D0-926033E14C17}">
      <dsp:nvSpPr>
        <dsp:cNvPr id="0" name=""/>
        <dsp:cNvSpPr/>
      </dsp:nvSpPr>
      <dsp:spPr>
        <a:xfrm>
          <a:off x="64808" y="352222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5B763E4-DDCA-4662-AABE-14B5ADD80B98}">
      <dsp:nvSpPr>
        <dsp:cNvPr id="0" name=""/>
        <dsp:cNvSpPr/>
      </dsp:nvSpPr>
      <dsp:spPr>
        <a:xfrm>
          <a:off x="1058075" y="1877259"/>
          <a:ext cx="3963084" cy="939259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45537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Višak prihoda iz prethodne godine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latin typeface="+mn-lt"/>
            </a:rPr>
            <a:t> 4.788.032,87 </a:t>
          </a:r>
          <a:r>
            <a:rPr lang="hr-HR" sz="2000" b="1" kern="1200" dirty="0" err="1">
              <a:latin typeface="+mn-lt"/>
            </a:rPr>
            <a:t>mil</a:t>
          </a:r>
          <a:r>
            <a:rPr lang="hr-HR" sz="2000" b="1" kern="1200" dirty="0">
              <a:latin typeface="+mn-lt"/>
            </a:rPr>
            <a:t>. eura</a:t>
          </a:r>
          <a:endParaRPr lang="hr-HR" sz="2000" b="1" u="sng" kern="1200" dirty="0">
            <a:latin typeface="+mn-lt"/>
          </a:endParaRPr>
        </a:p>
      </dsp:txBody>
      <dsp:txXfrm>
        <a:off x="1058075" y="1877259"/>
        <a:ext cx="3963084" cy="939259"/>
      </dsp:txXfrm>
    </dsp:sp>
    <dsp:sp modelId="{87B9F30E-A931-406D-90EB-8E4D718C2BD2}">
      <dsp:nvSpPr>
        <dsp:cNvPr id="0" name=""/>
        <dsp:cNvSpPr/>
      </dsp:nvSpPr>
      <dsp:spPr>
        <a:xfrm>
          <a:off x="406229" y="1761110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FD8329A-C50D-4628-9EB4-B3C637381D46}">
      <dsp:nvSpPr>
        <dsp:cNvPr id="0" name=""/>
        <dsp:cNvSpPr/>
      </dsp:nvSpPr>
      <dsp:spPr>
        <a:xfrm>
          <a:off x="651845" y="3287407"/>
          <a:ext cx="4304505" cy="939259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45537" tIns="50800" rIns="50800" bIns="508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Rashodi i izdaci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</a:rPr>
            <a:t>  54.125.357,83 </a:t>
          </a:r>
          <a:r>
            <a:rPr lang="hr-HR" sz="2000" b="1" u="sng" kern="1200" dirty="0" err="1">
              <a:latin typeface="+mn-lt"/>
            </a:rPr>
            <a:t>mil</a:t>
          </a:r>
          <a:r>
            <a:rPr lang="hr-HR" sz="2000" b="1" u="sng" kern="1200" dirty="0">
              <a:latin typeface="+mn-lt"/>
            </a:rPr>
            <a:t>. eura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hr-HR" sz="2000" b="1" kern="1200" dirty="0"/>
        </a:p>
      </dsp:txBody>
      <dsp:txXfrm>
        <a:off x="651845" y="3287407"/>
        <a:ext cx="4304505" cy="939259"/>
      </dsp:txXfrm>
    </dsp:sp>
    <dsp:sp modelId="{B22AF4B9-B258-43C2-8256-6FEA7367F868}">
      <dsp:nvSpPr>
        <dsp:cNvPr id="0" name=""/>
        <dsp:cNvSpPr/>
      </dsp:nvSpPr>
      <dsp:spPr>
        <a:xfrm>
          <a:off x="64808" y="3169999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718AFB-6D71-4FDB-8C3D-E8B5ADBE96C4}">
      <dsp:nvSpPr>
        <dsp:cNvPr id="0" name=""/>
        <dsp:cNvSpPr/>
      </dsp:nvSpPr>
      <dsp:spPr>
        <a:xfrm rot="10800000">
          <a:off x="1372656" y="1859597"/>
          <a:ext cx="3591399" cy="99293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3672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Razvojna komponenta</a:t>
          </a:r>
          <a:br>
            <a:rPr lang="hr-HR" sz="1400" b="1" kern="1200" dirty="0"/>
          </a:br>
          <a:r>
            <a:rPr lang="hr-HR" sz="1400" i="1" kern="1200" dirty="0"/>
            <a:t>(2,4 </a:t>
          </a:r>
          <a:r>
            <a:rPr lang="hr-HR" sz="1400" i="1" kern="1200" dirty="0" err="1"/>
            <a:t>mil</a:t>
          </a:r>
          <a:r>
            <a:rPr lang="hr-HR" sz="1400" i="1" kern="1200" dirty="0"/>
            <a:t>. eura)</a:t>
          </a:r>
          <a:endParaRPr lang="en-US" sz="1400" kern="1200" dirty="0"/>
        </a:p>
      </dsp:txBody>
      <dsp:txXfrm rot="10800000">
        <a:off x="1620889" y="1859597"/>
        <a:ext cx="3343166" cy="992932"/>
      </dsp:txXfrm>
    </dsp:sp>
    <dsp:sp modelId="{43BF3C2E-EF48-49F3-8F9F-37C0949D3CCD}">
      <dsp:nvSpPr>
        <dsp:cNvPr id="0" name=""/>
        <dsp:cNvSpPr/>
      </dsp:nvSpPr>
      <dsp:spPr>
        <a:xfrm>
          <a:off x="538209" y="17667"/>
          <a:ext cx="1482343" cy="1482343"/>
        </a:xfrm>
        <a:prstGeom prst="ellipse">
          <a:avLst/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B5F056-608A-4C27-A106-90E9F986DEE7}">
      <dsp:nvSpPr>
        <dsp:cNvPr id="0" name=""/>
        <dsp:cNvSpPr/>
      </dsp:nvSpPr>
      <dsp:spPr>
        <a:xfrm rot="10800000">
          <a:off x="1656197" y="283188"/>
          <a:ext cx="3591399" cy="975545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3672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Socijalna i demografska komponenta</a:t>
          </a:r>
          <a:br>
            <a:rPr lang="hr-HR" sz="1400" b="1" kern="1200" dirty="0"/>
          </a:br>
          <a:r>
            <a:rPr lang="hr-HR" sz="1400" i="1" kern="1200" dirty="0"/>
            <a:t>(6,4 </a:t>
          </a:r>
          <a:r>
            <a:rPr lang="hr-HR" sz="1400" i="1" kern="1200" dirty="0" err="1"/>
            <a:t>mil</a:t>
          </a:r>
          <a:r>
            <a:rPr lang="hr-HR" sz="1400" i="1" kern="1200" dirty="0"/>
            <a:t>. eura)</a:t>
          </a:r>
          <a:endParaRPr lang="en-US" sz="1400" kern="1200" dirty="0"/>
        </a:p>
      </dsp:txBody>
      <dsp:txXfrm rot="10800000">
        <a:off x="1900083" y="283188"/>
        <a:ext cx="3347513" cy="975545"/>
      </dsp:txXfrm>
    </dsp:sp>
    <dsp:sp modelId="{C1419CC0-87E5-4E76-8BB3-FFC147D0EAE3}">
      <dsp:nvSpPr>
        <dsp:cNvPr id="0" name=""/>
        <dsp:cNvSpPr/>
      </dsp:nvSpPr>
      <dsp:spPr>
        <a:xfrm>
          <a:off x="473238" y="1599931"/>
          <a:ext cx="1482343" cy="1482343"/>
        </a:xfrm>
        <a:prstGeom prst="ellipse">
          <a:avLst/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</cdr:x>
      <cdr:y>0.07427</cdr:y>
    </cdr:from>
    <cdr:to>
      <cdr:x>0.60606</cdr:x>
      <cdr:y>0.12319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2376264" y="218645"/>
          <a:ext cx="504056" cy="1440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0.53553</cdr:x>
      <cdr:y>0.07065</cdr:y>
    </cdr:from>
    <cdr:to>
      <cdr:x>0.70736</cdr:x>
      <cdr:y>0.14403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390874" y="256677"/>
          <a:ext cx="767134" cy="2666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/>
            <a:t> 9,65 %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8" tIns="45685" rIns="91368" bIns="45685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1"/>
          </a:xfrm>
          <a:prstGeom prst="rect">
            <a:avLst/>
          </a:prstGeom>
        </p:spPr>
        <p:txBody>
          <a:bodyPr vert="horz" lIns="91368" tIns="45685" rIns="91368" bIns="45685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672013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15.01.25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pixabay.com/en/runners-competition-silhouette-305624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action-adult-fast-fire-266403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5530" y="908720"/>
            <a:ext cx="8608470" cy="142021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PRORAČUN ZADARSKE ŽUPANIJE ZA 2025. GODINU I PROJEKCIJA ZA 2026. i 2027.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ABB4D1D-02BC-49DD-A662-298E09A8F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Što je proračun?</a:t>
            </a: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7C84F298-D973-4BC8-9A3F-04E468D35785}"/>
              </a:ext>
            </a:extLst>
          </p:cNvPr>
          <p:cNvSpPr txBox="1"/>
          <p:nvPr/>
        </p:nvSpPr>
        <p:spPr>
          <a:xfrm>
            <a:off x="683568" y="2132856"/>
            <a:ext cx="7200800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r-HR" dirty="0"/>
              <a:t>Proračun je akt kojeg donosi Skupština, a koji sadrži godišnje prihode i primitke te rashode i izdatke za jednu proračunsku godinu kao i projekcije proračuna za sljedeće dvije proračunske godine.</a:t>
            </a:r>
          </a:p>
          <a:p>
            <a:endParaRPr lang="hr-HR" dirty="0"/>
          </a:p>
          <a:p>
            <a:r>
              <a:rPr lang="hr-HR" dirty="0"/>
              <a:t>Iz proračuna saznajemo što sve Županija i njezini proračunski korisnici financiraju te koliko novca izdvajaju za pojedine javne funkcije poput školstva, zdravstva, gospodarstva, poljoprivrede, turizma, socijalne zaštite, kulture, sporta, zaštite okoliša.</a:t>
            </a: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5315150F-7F34-4722-9189-625221153F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211344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448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r>
              <a:rPr lang="hr-HR" sz="2800" b="1" i="1" dirty="0"/>
              <a:t>Proračun Zadarske županije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44946" y="1916832"/>
            <a:ext cx="7799462" cy="3672408"/>
          </a:xfrm>
          <a:blipFill dpi="0" rotWithShape="1">
            <a:blip r:embed="rId2">
              <a:alphaModFix amt="0"/>
            </a:blip>
            <a:srcRect/>
            <a:tile tx="0" ty="0" sx="100000" sy="100000" flip="none" algn="tl"/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  <a:buNone/>
            </a:pPr>
            <a:endParaRPr lang="hr-HR" sz="5600" b="1" u="sng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27 osnovnih škola </a:t>
            </a: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19 srednjih škola i 1 srednjoškolski đački dom</a:t>
            </a: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5 ustanova u zdravstvu </a:t>
            </a: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1 Dom za starije i nemoćne </a:t>
            </a: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2 ustanove u kulturi </a:t>
            </a: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5 Ostalih korisnika (Zavod za prostorno uređenje, JU Natura </a:t>
            </a:r>
            <a:r>
              <a:rPr lang="hr-HR" sz="5600" i="1" dirty="0" err="1">
                <a:solidFill>
                  <a:schemeClr val="accent1">
                    <a:lumMod val="50000"/>
                  </a:schemeClr>
                </a:solidFill>
              </a:rPr>
              <a:t>Jadera</a:t>
            </a: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, ZADRA, AGRRA, INOVACIJA)</a:t>
            </a: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2 Vijeća nacionalnih manjina (albanska, srpska)</a:t>
            </a:r>
          </a:p>
          <a:p>
            <a:endParaRPr lang="hr-HR" sz="2000" dirty="0"/>
          </a:p>
          <a:p>
            <a:pPr>
              <a:buNone/>
            </a:pPr>
            <a:endParaRPr lang="hr-HR" sz="2000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406ABE49-A84D-406F-99C9-340A01D92A8C}"/>
              </a:ext>
            </a:extLst>
          </p:cNvPr>
          <p:cNvSpPr txBox="1"/>
          <p:nvPr/>
        </p:nvSpPr>
        <p:spPr>
          <a:xfrm>
            <a:off x="683568" y="137720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/>
              <a:t>Proračun Zadarske županije je konsolidiran te sadrži prihode/primitke i rashode/izdatke Zadarske županije i njezinih proračunskih korisnika</a:t>
            </a: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856E3681-6266-47F8-A850-E5B214A24263}"/>
              </a:ext>
            </a:extLst>
          </p:cNvPr>
          <p:cNvSpPr/>
          <p:nvPr/>
        </p:nvSpPr>
        <p:spPr>
          <a:xfrm>
            <a:off x="899592" y="5517232"/>
            <a:ext cx="165618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100" dirty="0"/>
              <a:t>Županijski prihodi</a:t>
            </a:r>
          </a:p>
        </p:txBody>
      </p:sp>
      <p:sp>
        <p:nvSpPr>
          <p:cNvPr id="10" name="Pravokutnik 9">
            <a:extLst>
              <a:ext uri="{FF2B5EF4-FFF2-40B4-BE49-F238E27FC236}">
                <a16:creationId xmlns:a16="http://schemas.microsoft.com/office/drawing/2014/main" id="{C22ED22D-1229-48A9-B012-58FA6CFF9896}"/>
              </a:ext>
            </a:extLst>
          </p:cNvPr>
          <p:cNvSpPr/>
          <p:nvPr/>
        </p:nvSpPr>
        <p:spPr>
          <a:xfrm>
            <a:off x="3625660" y="5508461"/>
            <a:ext cx="165618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100" dirty="0"/>
              <a:t>Prihodi proračunskih korisnika</a:t>
            </a:r>
          </a:p>
        </p:txBody>
      </p:sp>
      <p:sp>
        <p:nvSpPr>
          <p:cNvPr id="11" name="Znak zbrajanja 10">
            <a:extLst>
              <a:ext uri="{FF2B5EF4-FFF2-40B4-BE49-F238E27FC236}">
                <a16:creationId xmlns:a16="http://schemas.microsoft.com/office/drawing/2014/main" id="{CC3BD7A4-4FF1-415F-B2CE-816623EE663A}"/>
              </a:ext>
            </a:extLst>
          </p:cNvPr>
          <p:cNvSpPr/>
          <p:nvPr/>
        </p:nvSpPr>
        <p:spPr>
          <a:xfrm>
            <a:off x="2874694" y="5601139"/>
            <a:ext cx="432048" cy="3693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2" name="Jednako 11">
            <a:extLst>
              <a:ext uri="{FF2B5EF4-FFF2-40B4-BE49-F238E27FC236}">
                <a16:creationId xmlns:a16="http://schemas.microsoft.com/office/drawing/2014/main" id="{8D25790D-7E04-480B-A306-E292026EA31D}"/>
              </a:ext>
            </a:extLst>
          </p:cNvPr>
          <p:cNvSpPr/>
          <p:nvPr/>
        </p:nvSpPr>
        <p:spPr>
          <a:xfrm>
            <a:off x="5837260" y="5589240"/>
            <a:ext cx="750966" cy="369332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>
              <a:solidFill>
                <a:schemeClr val="tx1"/>
              </a:solidFill>
            </a:endParaRPr>
          </a:p>
        </p:txBody>
      </p:sp>
      <p:sp>
        <p:nvSpPr>
          <p:cNvPr id="13" name="Pravokutnik 12">
            <a:extLst>
              <a:ext uri="{FF2B5EF4-FFF2-40B4-BE49-F238E27FC236}">
                <a16:creationId xmlns:a16="http://schemas.microsoft.com/office/drawing/2014/main" id="{661F8811-4B22-48C8-A054-13DE30FC13D3}"/>
              </a:ext>
            </a:extLst>
          </p:cNvPr>
          <p:cNvSpPr/>
          <p:nvPr/>
        </p:nvSpPr>
        <p:spPr>
          <a:xfrm>
            <a:off x="6865932" y="5500307"/>
            <a:ext cx="165618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100" dirty="0"/>
              <a:t>Proračun Zadarske županije</a:t>
            </a:r>
          </a:p>
        </p:txBody>
      </p:sp>
    </p:spTree>
    <p:extLst>
      <p:ext uri="{BB962C8B-B14F-4D97-AF65-F5344CB8AC3E}">
        <p14:creationId xmlns:p14="http://schemas.microsoft.com/office/powerpoint/2010/main" val="1158394962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 Zadarske županije za 2025. godinu</a:t>
            </a:r>
            <a:br>
              <a:rPr lang="hr-HR" sz="2800" b="1" dirty="0"/>
            </a:br>
            <a:r>
              <a:rPr lang="hr-HR" sz="2800" b="1" dirty="0"/>
              <a:t> i projekcija za 2026. i 2027. godinu</a:t>
            </a:r>
          </a:p>
        </p:txBody>
      </p:sp>
      <p:graphicFrame>
        <p:nvGraphicFramePr>
          <p:cNvPr id="6" name="Dijagram 5"/>
          <p:cNvGraphicFramePr/>
          <p:nvPr>
            <p:extLst>
              <p:ext uri="{D42A27DB-BD31-4B8C-83A1-F6EECF244321}">
                <p14:modId xmlns:p14="http://schemas.microsoft.com/office/powerpoint/2010/main" val="3961606994"/>
              </p:ext>
            </p:extLst>
          </p:nvPr>
        </p:nvGraphicFramePr>
        <p:xfrm>
          <a:off x="4620130" y="1412776"/>
          <a:ext cx="4366191" cy="4132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873903973"/>
              </p:ext>
            </p:extLst>
          </p:nvPr>
        </p:nvGraphicFramePr>
        <p:xfrm>
          <a:off x="96073" y="1844824"/>
          <a:ext cx="442798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" name="Slika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064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 Zadarske županije za 2025. godinu</a:t>
            </a:r>
            <a:br>
              <a:rPr lang="hr-HR" sz="2800" b="1" dirty="0"/>
            </a:br>
            <a:r>
              <a:rPr lang="hr-HR" sz="2800" b="1" dirty="0"/>
              <a:t> bez proračunskih korisnika</a:t>
            </a:r>
          </a:p>
        </p:txBody>
      </p:sp>
      <p:pic>
        <p:nvPicPr>
          <p:cNvPr id="10" name="Slika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9" name="Dijagram 28"/>
          <p:cNvGraphicFramePr/>
          <p:nvPr>
            <p:extLst>
              <p:ext uri="{D42A27DB-BD31-4B8C-83A1-F6EECF244321}">
                <p14:modId xmlns:p14="http://schemas.microsoft.com/office/powerpoint/2010/main" val="2366681852"/>
              </p:ext>
            </p:extLst>
          </p:nvPr>
        </p:nvGraphicFramePr>
        <p:xfrm>
          <a:off x="2143128" y="1572270"/>
          <a:ext cx="5021160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16885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2592"/>
            <a:ext cx="8229600" cy="922114"/>
          </a:xfrm>
        </p:spPr>
        <p:txBody>
          <a:bodyPr>
            <a:normAutofit fontScale="90000"/>
          </a:bodyPr>
          <a:lstStyle/>
          <a:p>
            <a:pPr algn="l"/>
            <a:r>
              <a:rPr lang="hr-HR" sz="2800" b="1" dirty="0"/>
              <a:t>Ukupan iznos Proračuna Zadarske županije za 2025. godinu</a:t>
            </a:r>
            <a:endParaRPr lang="hr-HR" sz="2800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1648762668"/>
              </p:ext>
            </p:extLst>
          </p:nvPr>
        </p:nvGraphicFramePr>
        <p:xfrm>
          <a:off x="5045115" y="2858603"/>
          <a:ext cx="4104456" cy="3941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avokutnik 3"/>
          <p:cNvSpPr/>
          <p:nvPr/>
        </p:nvSpPr>
        <p:spPr>
          <a:xfrm>
            <a:off x="1883907" y="806778"/>
            <a:ext cx="5392396" cy="12618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/>
        </p:spPr>
        <p:txBody>
          <a:bodyPr wrap="square">
            <a:spAutoFit/>
          </a:bodyPr>
          <a:lstStyle/>
          <a:p>
            <a:r>
              <a:rPr lang="hr-HR" sz="1400" b="1" dirty="0"/>
              <a:t>Prihodi Proračuna Zadarske županije za 2025. godinu sastoje se od:</a:t>
            </a:r>
            <a:endParaRPr lang="hr-HR" sz="1400" dirty="0"/>
          </a:p>
          <a:p>
            <a:endParaRPr lang="hr-HR" sz="6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dirty="0"/>
              <a:t>prihoda poslovanja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dirty="0"/>
              <a:t>prihoda od prodaje nefinancijske imovine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dirty="0"/>
              <a:t>primitaka od financijske imovine i zaduživanja</a:t>
            </a:r>
            <a:endParaRPr lang="hr-HR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dirty="0"/>
              <a:t>vlastitih izvora (višak/manjak)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5716780" y="2178589"/>
            <a:ext cx="30963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Prikaz udjela ukupnih prihoda</a:t>
            </a:r>
          </a:p>
          <a:p>
            <a:r>
              <a:rPr lang="hr-HR" sz="1100" b="1" dirty="0">
                <a:cs typeface="Arial" pitchFamily="34" charset="0"/>
              </a:rPr>
              <a:t>u Proračunu Zadarske županije za 2025. godinu</a:t>
            </a:r>
            <a:endParaRPr lang="vi-VN" sz="1100" b="1" dirty="0">
              <a:cs typeface="Arial" pitchFamily="34" charset="0"/>
            </a:endParaRPr>
          </a:p>
        </p:txBody>
      </p:sp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2207038"/>
              </p:ext>
            </p:extLst>
          </p:nvPr>
        </p:nvGraphicFramePr>
        <p:xfrm>
          <a:off x="251521" y="2479640"/>
          <a:ext cx="4821107" cy="3460838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251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88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28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79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9606">
                <a:tc>
                  <a:txBody>
                    <a:bodyPr/>
                    <a:lstStyle/>
                    <a:p>
                      <a:r>
                        <a:rPr lang="hr-HR" sz="1000" dirty="0"/>
                        <a:t>PRIHODI I PRIMICI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</a:t>
                      </a:r>
                      <a:r>
                        <a:rPr lang="hr-HR" sz="1000" baseline="0" dirty="0"/>
                        <a:t> 2024.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2025.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 25/24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  PRIHODI POSLOVANJA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187.743.738,18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190.003.382,69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101,20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61 PRIHODI OD POREZA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22.316.905,79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26.850.407,21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120,31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964">
                <a:tc>
                  <a:txBody>
                    <a:bodyPr/>
                    <a:lstStyle/>
                    <a:p>
                      <a:r>
                        <a:rPr lang="hr-HR" sz="800" dirty="0"/>
                        <a:t>63 POMOĆI IZ INOZ. I OD SUBJEKATA 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102.313.205,04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95.813.208,28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93,65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64 PRIHODI OD IMOVINE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2.646.880,88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2.908.275,00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109,88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594">
                <a:tc>
                  <a:txBody>
                    <a:bodyPr/>
                    <a:lstStyle/>
                    <a:p>
                      <a:r>
                        <a:rPr lang="hr-HR" sz="800" dirty="0"/>
                        <a:t>65 PRIHODI OD UPRAVNIH</a:t>
                      </a:r>
                      <a:r>
                        <a:rPr lang="hr-HR" sz="800" baseline="0" dirty="0"/>
                        <a:t> I </a:t>
                      </a:r>
                      <a:r>
                        <a:rPr lang="hr-HR" sz="800" dirty="0"/>
                        <a:t>ADMIN. PRIST.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7.800.604,95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7.818.319,75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100,23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r-HR" sz="800" dirty="0"/>
                        <a:t>66 PRIHODI OD PRODAJE PROIZVODA I ROBE,</a:t>
                      </a:r>
                      <a:endParaRPr lang="hr-HR" sz="800" baseline="0" dirty="0"/>
                    </a:p>
                    <a:p>
                      <a:r>
                        <a:rPr lang="hr-HR" sz="800" baseline="0" dirty="0"/>
                        <a:t>      </a:t>
                      </a:r>
                      <a:r>
                        <a:rPr lang="hr-HR" sz="800" dirty="0"/>
                        <a:t>USLUGA I</a:t>
                      </a:r>
                      <a:r>
                        <a:rPr lang="hr-HR" sz="800" baseline="0" dirty="0"/>
                        <a:t> </a:t>
                      </a:r>
                      <a:r>
                        <a:rPr lang="hr-HR" sz="800" dirty="0"/>
                        <a:t>DONACIJA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11.439.892,99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12.065.154,53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105,47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67 PRIHODI</a:t>
                      </a:r>
                      <a:r>
                        <a:rPr lang="hr-HR" sz="800" baseline="0" dirty="0"/>
                        <a:t> IZ NADLEŽ. PRORAČUNA </a:t>
                      </a:r>
                    </a:p>
                    <a:p>
                      <a:r>
                        <a:rPr lang="hr-HR" sz="800" baseline="0" dirty="0"/>
                        <a:t>      I OD HZZO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41.186.199,41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44.528.009,97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108,11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68 OSTALI PRIHODI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40.049,12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20.007,95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49,96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7  PRIHODI OD PRODAJE NEFIN.</a:t>
                      </a:r>
                      <a:r>
                        <a:rPr lang="hr-HR" sz="800" baseline="0" dirty="0"/>
                        <a:t>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363.697,12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512.861,77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141,01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8  PRIMICI OD FIN. IMOVINE I</a:t>
                      </a:r>
                      <a:r>
                        <a:rPr lang="hr-HR" sz="800" baseline="0" dirty="0"/>
                        <a:t>  </a:t>
                      </a:r>
                      <a:r>
                        <a:rPr lang="hr-HR" sz="800" dirty="0"/>
                        <a:t>ZADUŽIVANJA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8.983.077,35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4.121.366,27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45,88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9</a:t>
                      </a:r>
                      <a:r>
                        <a:rPr lang="hr-HR" sz="800" baseline="0" dirty="0"/>
                        <a:t> VLASTITI IZVORI (VIŠAK/MANJAK)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3.464.487,35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3.262.389,27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94,17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8" name="Pravokutnik 7"/>
          <p:cNvSpPr/>
          <p:nvPr/>
        </p:nvSpPr>
        <p:spPr>
          <a:xfrm>
            <a:off x="251520" y="2215076"/>
            <a:ext cx="48965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Usporedni prikaz ukupnih prihoda Proračuna Zadarske županije</a:t>
            </a:r>
            <a:endParaRPr lang="hr-HR" sz="1100" dirty="0"/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726104"/>
              </p:ext>
            </p:extLst>
          </p:nvPr>
        </p:nvGraphicFramePr>
        <p:xfrm>
          <a:off x="251520" y="5940478"/>
          <a:ext cx="4821106" cy="40177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374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47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95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76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UKUPNO (bez 9)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197.090.512,65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194.637.610,73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98,76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127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34888" y="168378"/>
            <a:ext cx="8229600" cy="922114"/>
          </a:xfrm>
        </p:spPr>
        <p:txBody>
          <a:bodyPr>
            <a:normAutofit/>
          </a:bodyPr>
          <a:lstStyle/>
          <a:p>
            <a:r>
              <a:rPr lang="hr-HR" sz="2800" b="1" dirty="0"/>
              <a:t>Rashodi Proračuna Zadarske županije</a:t>
            </a:r>
            <a:endParaRPr lang="hr-HR" sz="2800" dirty="0"/>
          </a:p>
        </p:txBody>
      </p:sp>
      <p:graphicFrame>
        <p:nvGraphicFramePr>
          <p:cNvPr id="5" name="Rezervirano mjesto sadržaja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486824"/>
              </p:ext>
            </p:extLst>
          </p:nvPr>
        </p:nvGraphicFramePr>
        <p:xfrm>
          <a:off x="5111572" y="2998523"/>
          <a:ext cx="3744416" cy="3406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Slika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2051720" y="1090492"/>
            <a:ext cx="4749096" cy="10464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hr-HR" sz="1400" b="1" dirty="0"/>
              <a:t>Ukupni rashodi proračuna Zadarske županije sastoje se od: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hr-HR" sz="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dirty="0"/>
              <a:t>rashoda poslovanja                                                </a:t>
            </a:r>
            <a:r>
              <a:rPr lang="hr-HR" sz="1400" b="1" dirty="0"/>
              <a:t>                           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dirty="0"/>
              <a:t>rashoda za nabavu nefinancijske imovine</a:t>
            </a:r>
            <a:endParaRPr lang="hr-HR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dirty="0"/>
              <a:t>izdataka za financijsku imovinu i otplatu zajmova</a:t>
            </a:r>
            <a:endParaRPr lang="hr-HR" dirty="0"/>
          </a:p>
        </p:txBody>
      </p:sp>
      <p:sp>
        <p:nvSpPr>
          <p:cNvPr id="8" name="Pravokutnik 7"/>
          <p:cNvSpPr/>
          <p:nvPr/>
        </p:nvSpPr>
        <p:spPr>
          <a:xfrm>
            <a:off x="5796136" y="2485706"/>
            <a:ext cx="30243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Prikaz udjela ukupnih rashoda u Proračunu Zadarske županije za 2025. godinu</a:t>
            </a:r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1323666"/>
              </p:ext>
            </p:extLst>
          </p:nvPr>
        </p:nvGraphicFramePr>
        <p:xfrm>
          <a:off x="316387" y="2701149"/>
          <a:ext cx="4320480" cy="339067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839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11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30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71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1989">
                <a:tc>
                  <a:txBody>
                    <a:bodyPr/>
                    <a:lstStyle/>
                    <a:p>
                      <a:pPr algn="l"/>
                      <a:r>
                        <a:rPr lang="hr-HR" sz="1000" dirty="0"/>
                        <a:t>RASHODI I IZDACI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2024.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2025.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 25/24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801">
                <a:tc>
                  <a:txBody>
                    <a:bodyPr/>
                    <a:lstStyle/>
                    <a:p>
                      <a:pPr algn="l"/>
                      <a:r>
                        <a:rPr lang="hr-HR" sz="800" dirty="0"/>
                        <a:t>3  RASHODI POSLOVANJA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+mn-lt"/>
                        </a:rPr>
                        <a:t>163.676.605,52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+mn-lt"/>
                        </a:rPr>
                        <a:t>172.648.109,21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+mn-lt"/>
                        </a:rPr>
                        <a:t>105,46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31 RASHODI ZA ZAPOSLENE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106.855.808,97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116.580.432,38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109,10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32 MATERIJALNI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40.968.252,85</a:t>
                      </a: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42.050.856,59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102,64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34 FINANCIJSKI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357.440,37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202.438,03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56,64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/>
                        <a:t>35 SUBVENCIJE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811.291,96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1.457.200,00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179,61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/>
                        <a:t>36 POMOĆI DANE</a:t>
                      </a:r>
                      <a:r>
                        <a:rPr lang="hr-HR" sz="800" u="none" strike="noStrike" baseline="0" dirty="0"/>
                        <a:t> U INOZEMSTVO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7.699.640,07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4.246.848,40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55,16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02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/>
                        <a:t>37 NAKNADE GRAĐANIMA I KUĆANSTVIMA OD</a:t>
                      </a:r>
                      <a:r>
                        <a:rPr lang="hr-HR" sz="800" u="none" strike="noStrike" baseline="0" dirty="0"/>
                        <a:t> OSIGURANJA I DR. NAKNADE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4.319.109,57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5.081.921,66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117,66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dirty="0"/>
                        <a:t>38 OSTALI RASHODI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2.665.061,73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+mn-lt"/>
                        </a:rPr>
                        <a:t>3.028.412,15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113,63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140">
                <a:tc>
                  <a:txBody>
                    <a:bodyPr/>
                    <a:lstStyle/>
                    <a:p>
                      <a:r>
                        <a:rPr lang="hr-HR" sz="800" dirty="0"/>
                        <a:t>4  RASHODI ZA NABAVU</a:t>
                      </a:r>
                    </a:p>
                    <a:p>
                      <a:r>
                        <a:rPr lang="hr-HR" sz="800" baseline="0" dirty="0"/>
                        <a:t>    NEFINANCIJSKE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latin typeface="+mn-lt"/>
                        </a:rPr>
                        <a:t>36.363.665,74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latin typeface="+mn-lt"/>
                        </a:rPr>
                        <a:t>24.069.121,98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latin typeface="+mn-lt"/>
                        </a:rPr>
                        <a:t>66,19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551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/>
                        <a:t>5  IZDACI ZA FINANCIJSKU</a:t>
                      </a:r>
                      <a:r>
                        <a:rPr lang="pl-PL" sz="800" u="none" strike="noStrike" baseline="0" dirty="0"/>
                        <a:t> IMOVINU I</a:t>
                      </a:r>
                    </a:p>
                    <a:p>
                      <a:pPr algn="l" rtl="0" fontAlgn="ctr"/>
                      <a:r>
                        <a:rPr lang="pl-PL" sz="800" u="none" strike="noStrike" baseline="0" dirty="0"/>
                        <a:t>    OTPLATU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latin typeface="+mn-lt"/>
                        </a:rPr>
                        <a:t>514.728,74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latin typeface="+mn-lt"/>
                        </a:rPr>
                        <a:t>1.182.768,81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latin typeface="+mn-lt"/>
                        </a:rPr>
                        <a:t>229,78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199">
                <a:tc>
                  <a:txBody>
                    <a:bodyPr/>
                    <a:lstStyle/>
                    <a:p>
                      <a:r>
                        <a:rPr lang="hr-HR" sz="1000" dirty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n-lt"/>
                        </a:rPr>
                        <a:t>200.555.000,00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n-lt"/>
                        </a:rPr>
                        <a:t>197.900.000,00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n-lt"/>
                        </a:rPr>
                        <a:t>98,68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Pravokutnik 9"/>
          <p:cNvSpPr/>
          <p:nvPr/>
        </p:nvSpPr>
        <p:spPr>
          <a:xfrm>
            <a:off x="313679" y="2354901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Usporedni prikaz ukupnih rashoda Proračuna Zadarske županije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04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554372"/>
              </p:ext>
            </p:extLst>
          </p:nvPr>
        </p:nvGraphicFramePr>
        <p:xfrm>
          <a:off x="114977" y="1750890"/>
          <a:ext cx="4392488" cy="3482626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627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59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83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93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266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>
                          <a:latin typeface="+mn-lt"/>
                        </a:rPr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>
                          <a:latin typeface="+mn-lt"/>
                        </a:rPr>
                        <a:t>Plan za 2024.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>
                          <a:latin typeface="+mn-lt"/>
                        </a:rPr>
                        <a:t>Plan za 2025. 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>
                          <a:latin typeface="+mn-lt"/>
                        </a:rPr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1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1.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</a:t>
                      </a:r>
                      <a:r>
                        <a:rPr lang="hr-HR" sz="900" u="none" strike="noStrike" noProof="0" dirty="0">
                          <a:latin typeface="+mn-lt"/>
                        </a:rPr>
                        <a:t>Služba ureda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581.405,05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627.835,00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107,99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2.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9.691.132,81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9.914.787,17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102,31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7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3.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baseline="0" noProof="0" dirty="0">
                          <a:latin typeface="+mn-lt"/>
                        </a:rPr>
                        <a:t> Obrazovanje, kultura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97.629.301,49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94.243.506,29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96,53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842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4.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sv-SE" sz="900" u="none" strike="noStrike" dirty="0">
                          <a:latin typeface="+mn-lt"/>
                        </a:rPr>
                        <a:t>Zdravstvo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61.066.106,92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64.215.679,28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105,16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5.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vi-VN" sz="900" u="none" strike="noStrike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Prostorno uređenje</a:t>
                      </a:r>
                      <a:r>
                        <a:rPr lang="hr-HR" sz="900" u="none" strike="noStrike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zaštita okoliša i</a:t>
                      </a:r>
                      <a:r>
                        <a:rPr lang="hr-HR" sz="900" u="none" strike="noStrike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komunalni poslovi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3.027.409,47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3.371.962,10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111,38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noProof="0" dirty="0"/>
                        <a:t>  6.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>
                          <a:latin typeface="+mn-lt"/>
                        </a:rPr>
                        <a:t>  Gospodarstvo i turizam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821.000,00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832.000,00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101,34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5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7.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>
                          <a:latin typeface="+mn-lt"/>
                        </a:rPr>
                        <a:t>  Poljoprivreda, ribarstvo i EU fondovi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12.549.957,31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8.177.814,80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65,16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13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8.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Pomorsko dobro, more</a:t>
                      </a:r>
                      <a:r>
                        <a:rPr lang="hr-HR" sz="900" u="none" strike="noStrike" baseline="0" dirty="0">
                          <a:latin typeface="+mn-lt"/>
                        </a:rPr>
                        <a:t>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1.381.100,00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2.523.000,00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182,68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>
                          <a:latin typeface="+mn-lt"/>
                        </a:rPr>
                        <a:t>  Pravni i zajednički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1.261.854,93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1.307.502,80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103,62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773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</a:t>
                      </a:r>
                      <a:r>
                        <a:rPr lang="en-US" sz="900" u="none" strike="noStrike" dirty="0"/>
                        <a:t>1</a:t>
                      </a:r>
                      <a:r>
                        <a:rPr lang="hr-HR" sz="900" u="none" strike="noStrike" dirty="0"/>
                        <a:t>0</a:t>
                      </a:r>
                      <a:r>
                        <a:rPr lang="en-US" sz="900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u="none" strike="noStrike" dirty="0">
                          <a:latin typeface="+mn-lt"/>
                        </a:rPr>
                        <a:t>  Javna nabava i upravljanje</a:t>
                      </a:r>
                      <a:r>
                        <a:rPr lang="pl-PL" sz="900" u="none" strike="noStrike" baseline="0" dirty="0">
                          <a:latin typeface="+mn-lt"/>
                        </a:rPr>
                        <a:t> imovinom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5.830.663,18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4.830.580,00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82,85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773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11.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Hr.branitelji, udruge, demografija i soc. politika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6.715.068,84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7.855.332,56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116,98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19608443"/>
                  </a:ext>
                </a:extLst>
              </a:tr>
              <a:tr h="36972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en-US" sz="900" b="1" u="none" strike="noStrike" dirty="0">
                          <a:latin typeface="+mn-lt"/>
                        </a:rPr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200.555.000,00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+mn-lt"/>
                          <a:cs typeface="Arial" panose="020B0604020202020204" pitchFamily="34" charset="0"/>
                        </a:rPr>
                        <a:t>197.900.000,00</a:t>
                      </a: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baseline="0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98,68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-98461" y="5805656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>
                <a:cs typeface="Arial" pitchFamily="34" charset="0"/>
              </a:rPr>
              <a:t>   </a:t>
            </a:r>
            <a:endParaRPr lang="hr-HR" sz="1100" b="1" dirty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654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1548447218"/>
              </p:ext>
            </p:extLst>
          </p:nvPr>
        </p:nvGraphicFramePr>
        <p:xfrm>
          <a:off x="4618752" y="3216951"/>
          <a:ext cx="4392487" cy="3456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0" name="Pravokutnik 109"/>
          <p:cNvSpPr/>
          <p:nvPr/>
        </p:nvSpPr>
        <p:spPr>
          <a:xfrm>
            <a:off x="129978" y="1473451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Usporedni prikaz rashoda i izdataka po organizacijskoj klasifikaciji</a:t>
            </a:r>
            <a:endParaRPr lang="hr-HR" sz="1100" dirty="0"/>
          </a:p>
        </p:txBody>
      </p:sp>
      <p:sp>
        <p:nvSpPr>
          <p:cNvPr id="111" name="Pravokutnik 110"/>
          <p:cNvSpPr/>
          <p:nvPr/>
        </p:nvSpPr>
        <p:spPr>
          <a:xfrm>
            <a:off x="4618752" y="2786064"/>
            <a:ext cx="439248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Prikaz udjela rashoda i izdataka po organizacijskoj klasifikaciji u Proračunu Zadarske županije za 2025. godinu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51520" y="508991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730008" y="132011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2652226558"/>
              </p:ext>
            </p:extLst>
          </p:nvPr>
        </p:nvGraphicFramePr>
        <p:xfrm>
          <a:off x="4320480" y="2682601"/>
          <a:ext cx="4716016" cy="36332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33220"/>
              </p:ext>
            </p:extLst>
          </p:nvPr>
        </p:nvGraphicFramePr>
        <p:xfrm>
          <a:off x="107504" y="2147954"/>
          <a:ext cx="4176464" cy="3246317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2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25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28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7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baseline="0" noProof="0" dirty="0">
                          <a:latin typeface="+mn-lt"/>
                        </a:rPr>
                        <a:t>Opis</a:t>
                      </a:r>
                      <a:endParaRPr lang="hr-HR" sz="900" b="1" i="0" u="none" strike="noStrike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baseline="0" dirty="0">
                          <a:latin typeface="+mn-lt"/>
                        </a:rPr>
                        <a:t>Plan 2024.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baseline="0" dirty="0">
                          <a:latin typeface="+mn-lt"/>
                        </a:rPr>
                        <a:t>Plan 2025.</a:t>
                      </a:r>
                      <a:endParaRPr lang="en-US" sz="900" b="0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baseline="0" dirty="0">
                          <a:latin typeface="+mn-lt"/>
                        </a:rPr>
                        <a:t>Indeks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1.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da-DK" sz="900" u="none" strike="noStrike" dirty="0">
                          <a:latin typeface="+mn-lt"/>
                        </a:rPr>
                        <a:t>01 Opće javne usluge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18.603.786,93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17.263.785,73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92,80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2.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da-DK" sz="900" u="none" strike="noStrike" dirty="0">
                          <a:latin typeface="+mn-lt"/>
                        </a:rPr>
                        <a:t>0</a:t>
                      </a:r>
                      <a:r>
                        <a:rPr lang="hr-HR" sz="900" u="none" strike="noStrike" dirty="0">
                          <a:latin typeface="+mn-lt"/>
                        </a:rPr>
                        <a:t>3</a:t>
                      </a:r>
                      <a:r>
                        <a:rPr lang="hr-HR" sz="900" u="none" strike="noStrike" baseline="0" dirty="0">
                          <a:latin typeface="+mn-lt"/>
                        </a:rPr>
                        <a:t> Javni red i sigurnost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404.800,00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608.100,00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150,22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3.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hr-HR" sz="900" u="none" strike="noStrike" noProof="0" dirty="0">
                          <a:latin typeface="+mn-lt"/>
                        </a:rPr>
                        <a:t>04 Ekonomski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11.971.599,32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8.363.283,87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69,86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4.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u="none" strike="noStrike" dirty="0">
                          <a:latin typeface="+mn-lt"/>
                        </a:rPr>
                        <a:t>  05 Zaštita okoliša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2.497.938,89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3.079.346,50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123,28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5.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06</a:t>
                      </a:r>
                      <a:r>
                        <a:rPr lang="hr-HR" sz="900" u="none" strike="noStrike" baseline="0" dirty="0">
                          <a:latin typeface="+mn-lt"/>
                        </a:rPr>
                        <a:t> Usluge unapređenja stan. i zajednice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1.422.969,03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1.624.556,85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114,17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6.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hr-HR" sz="900" u="none" strike="noStrike" noProof="0" dirty="0">
                          <a:latin typeface="+mn-lt"/>
                        </a:rPr>
                        <a:t>07 Zdravstvo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60.819.350,25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63.964.545,55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105,17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7.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>
                          <a:latin typeface="+mn-lt"/>
                        </a:rPr>
                        <a:t>  08 Rekreacija, kultura i religija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3.845.985,89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3.805.576,92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98,95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8.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>
                          <a:latin typeface="+mn-lt"/>
                        </a:rPr>
                        <a:t>  09 Obrazovanje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94.022.174,11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90.452.574,21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96,20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8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u="none" strike="noStrike" dirty="0">
                          <a:latin typeface="+mn-lt"/>
                        </a:rPr>
                        <a:t>  10 Socijalna zaštita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6.451.666,84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7.555.461,56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117,11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en-US" sz="900" b="1" u="none" strike="noStrike" dirty="0">
                          <a:latin typeface="+mn-lt"/>
                        </a:rPr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+mn-lt"/>
                        </a:rPr>
                        <a:t>200.040.271,26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+mn-lt"/>
                        </a:rPr>
                        <a:t>196.717.231,19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1" i="0" u="none" strike="noStrike" dirty="0">
                          <a:effectLst/>
                          <a:latin typeface="+mn-lt"/>
                        </a:rPr>
                        <a:t>98,34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Pravokutnik 12"/>
          <p:cNvSpPr/>
          <p:nvPr/>
        </p:nvSpPr>
        <p:spPr>
          <a:xfrm>
            <a:off x="0" y="1868546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Usporedni prikaz rashoda i izdataka po funkcijskoj klasifikaciji</a:t>
            </a:r>
            <a:endParaRPr lang="hr-HR" sz="1100" dirty="0"/>
          </a:p>
        </p:txBody>
      </p:sp>
      <p:sp>
        <p:nvSpPr>
          <p:cNvPr id="14" name="Pravokutnik 13"/>
          <p:cNvSpPr/>
          <p:nvPr/>
        </p:nvSpPr>
        <p:spPr>
          <a:xfrm>
            <a:off x="4544867" y="2190935"/>
            <a:ext cx="417646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Prikaz udjela rashoda i izdataka po funkcijskoj klasifikaciji u Proračunu Zadarske županije za 2025. godinu</a:t>
            </a: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6F3D3D9-0032-49F9-910A-2DA07A289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60648"/>
            <a:ext cx="8352928" cy="1002423"/>
          </a:xfrm>
        </p:spPr>
        <p:txBody>
          <a:bodyPr>
            <a:normAutofit/>
          </a:bodyPr>
          <a:lstStyle/>
          <a:p>
            <a:r>
              <a:rPr lang="hr-HR" sz="3600" b="1" dirty="0"/>
              <a:t>Bitne komponente proračuna</a:t>
            </a:r>
            <a:endParaRPr lang="en-US" sz="3600" b="1" dirty="0"/>
          </a:p>
        </p:txBody>
      </p:sp>
      <p:graphicFrame>
        <p:nvGraphicFramePr>
          <p:cNvPr id="8" name="Dijagram 7">
            <a:extLst>
              <a:ext uri="{FF2B5EF4-FFF2-40B4-BE49-F238E27FC236}">
                <a16:creationId xmlns:a16="http://schemas.microsoft.com/office/drawing/2014/main" id="{2ED5D93E-A867-4E03-B0D4-12379D314E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9920040"/>
              </p:ext>
            </p:extLst>
          </p:nvPr>
        </p:nvGraphicFramePr>
        <p:xfrm>
          <a:off x="3178031" y="263691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>
            <a:extLst>
              <a:ext uri="{FF2B5EF4-FFF2-40B4-BE49-F238E27FC236}">
                <a16:creationId xmlns:a16="http://schemas.microsoft.com/office/drawing/2014/main" id="{19870E38-F25A-4DA1-9B06-F16AC4E024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3997970"/>
              </p:ext>
            </p:extLst>
          </p:nvPr>
        </p:nvGraphicFramePr>
        <p:xfrm>
          <a:off x="1403648" y="1136898"/>
          <a:ext cx="5400600" cy="3409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2" name="Strelica: peterokut 4">
            <a:extLst>
              <a:ext uri="{FF2B5EF4-FFF2-40B4-BE49-F238E27FC236}">
                <a16:creationId xmlns:a16="http://schemas.microsoft.com/office/drawing/2014/main" id="{09230661-65FA-4888-B508-10EF6C4216D1}"/>
              </a:ext>
            </a:extLst>
          </p:cNvPr>
          <p:cNvSpPr txBox="1"/>
          <p:nvPr/>
        </p:nvSpPr>
        <p:spPr>
          <a:xfrm>
            <a:off x="2618063" y="4319099"/>
            <a:ext cx="3312368" cy="7019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497757" tIns="83820" rIns="156464" bIns="83820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r-HR" sz="1600" b="1" dirty="0"/>
              <a:t>Kultura i šport</a:t>
            </a:r>
          </a:p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r-HR" sz="1400" i="1" kern="1200" dirty="0"/>
              <a:t>(2,2 </a:t>
            </a:r>
            <a:r>
              <a:rPr lang="hr-HR" sz="1400" i="1" kern="1200" dirty="0" err="1"/>
              <a:t>mil</a:t>
            </a:r>
            <a:r>
              <a:rPr lang="hr-HR" sz="1400" i="1" kern="1200" dirty="0"/>
              <a:t>. </a:t>
            </a:r>
            <a:r>
              <a:rPr lang="hr-HR" sz="1400" i="1" dirty="0"/>
              <a:t>eura</a:t>
            </a:r>
            <a:r>
              <a:rPr lang="hr-HR" sz="1400" kern="1200" dirty="0"/>
              <a:t>)</a:t>
            </a:r>
          </a:p>
        </p:txBody>
      </p:sp>
      <p:sp>
        <p:nvSpPr>
          <p:cNvPr id="13" name="Elipsa 12">
            <a:extLst>
              <a:ext uri="{FF2B5EF4-FFF2-40B4-BE49-F238E27FC236}">
                <a16:creationId xmlns:a16="http://schemas.microsoft.com/office/drawing/2014/main" id="{4C389533-65C1-41A4-BAC1-ACBA7A9DF551}"/>
              </a:ext>
            </a:extLst>
          </p:cNvPr>
          <p:cNvSpPr/>
          <p:nvPr/>
        </p:nvSpPr>
        <p:spPr>
          <a:xfrm>
            <a:off x="1981600" y="4202477"/>
            <a:ext cx="932869" cy="932869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hr-HR" dirty="0"/>
          </a:p>
        </p:txBody>
      </p:sp>
      <p:sp>
        <p:nvSpPr>
          <p:cNvPr id="19" name="Strelica: peterokut 4">
            <a:extLst>
              <a:ext uri="{FF2B5EF4-FFF2-40B4-BE49-F238E27FC236}">
                <a16:creationId xmlns:a16="http://schemas.microsoft.com/office/drawing/2014/main" id="{774E7F65-96E4-4A2F-811F-7B6537AB4C5B}"/>
              </a:ext>
            </a:extLst>
          </p:cNvPr>
          <p:cNvSpPr txBox="1"/>
          <p:nvPr/>
        </p:nvSpPr>
        <p:spPr>
          <a:xfrm>
            <a:off x="2679438" y="5485944"/>
            <a:ext cx="3380211" cy="701966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497757" tIns="83820" rIns="156464" bIns="83820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r-HR" sz="1600" b="1" dirty="0"/>
              <a:t>Zaštita i spašavanje</a:t>
            </a:r>
          </a:p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r-HR" sz="1400" kern="1200" dirty="0"/>
              <a:t>(</a:t>
            </a:r>
            <a:r>
              <a:rPr lang="hr-HR" sz="1400" i="1" dirty="0"/>
              <a:t> 0,5 </a:t>
            </a:r>
            <a:r>
              <a:rPr lang="hr-HR" sz="1400" i="1" kern="1200" dirty="0" err="1"/>
              <a:t>mil</a:t>
            </a:r>
            <a:r>
              <a:rPr lang="hr-HR" sz="1400" i="1" kern="1200" dirty="0"/>
              <a:t>. </a:t>
            </a:r>
            <a:r>
              <a:rPr lang="hr-HR" sz="1400" i="1" dirty="0"/>
              <a:t>eura</a:t>
            </a:r>
            <a:r>
              <a:rPr lang="hr-HR" sz="1400" kern="1200" dirty="0"/>
              <a:t>)</a:t>
            </a:r>
          </a:p>
        </p:txBody>
      </p:sp>
      <p:sp>
        <p:nvSpPr>
          <p:cNvPr id="10" name="Elipsa 12">
            <a:extLst>
              <a:ext uri="{FF2B5EF4-FFF2-40B4-BE49-F238E27FC236}">
                <a16:creationId xmlns:a16="http://schemas.microsoft.com/office/drawing/2014/main" id="{29981793-6D6C-41F2-AE01-9A312425B5CA}"/>
              </a:ext>
            </a:extLst>
          </p:cNvPr>
          <p:cNvSpPr/>
          <p:nvPr/>
        </p:nvSpPr>
        <p:spPr>
          <a:xfrm>
            <a:off x="1981599" y="5300666"/>
            <a:ext cx="932869" cy="932869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Elipsa 10">
            <a:extLst>
              <a:ext uri="{FF2B5EF4-FFF2-40B4-BE49-F238E27FC236}">
                <a16:creationId xmlns:a16="http://schemas.microsoft.com/office/drawing/2014/main" id="{0D3508A5-3679-4BB9-97AE-A050BEBA8626}"/>
              </a:ext>
            </a:extLst>
          </p:cNvPr>
          <p:cNvSpPr/>
          <p:nvPr/>
        </p:nvSpPr>
        <p:spPr>
          <a:xfrm>
            <a:off x="1938266" y="1154569"/>
            <a:ext cx="1482343" cy="1482343"/>
          </a:xfrm>
          <a:prstGeom prst="ellipse">
            <a:avLst/>
          </a:prstGeom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dk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307798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E17AA43-1FF1-4223-83A7-719FE469D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32" y="548680"/>
            <a:ext cx="6480720" cy="1008112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Razvojna komponenta</a:t>
            </a:r>
            <a:br>
              <a:rPr lang="hr-HR" sz="3600" b="1" dirty="0"/>
            </a:br>
            <a:br>
              <a:rPr lang="en-US" i="1" dirty="0"/>
            </a:br>
            <a:endParaRPr lang="en-US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CB899E95-CC9F-48AA-BBB7-68496D271C5A}"/>
              </a:ext>
            </a:extLst>
          </p:cNvPr>
          <p:cNvSpPr txBox="1"/>
          <p:nvPr/>
        </p:nvSpPr>
        <p:spPr>
          <a:xfrm>
            <a:off x="1043608" y="2491941"/>
            <a:ext cx="75608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600" u="sng" dirty="0"/>
              <a:t>Posebno ističemo</a:t>
            </a:r>
            <a:r>
              <a:rPr lang="hr-HR" sz="1600" dirty="0"/>
              <a:t>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izgradnju Regionalnog centra kompetentnosti u zdravstvu Medicinske škole u iznosu od </a:t>
            </a:r>
            <a:r>
              <a:rPr lang="hr-HR" sz="1600" b="1" dirty="0"/>
              <a:t>3,4 </a:t>
            </a:r>
            <a:r>
              <a:rPr lang="hr-HR" sz="1600" b="1" dirty="0" err="1"/>
              <a:t>mil</a:t>
            </a:r>
            <a:r>
              <a:rPr lang="hr-HR" sz="1600" b="1" dirty="0"/>
              <a:t>. eura</a:t>
            </a:r>
            <a:r>
              <a:rPr lang="hr-HR" sz="1600" dirty="0"/>
              <a:t>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uređenje poslovnih zgrada Zadarske županije u iznosu od </a:t>
            </a:r>
            <a:r>
              <a:rPr lang="hr-HR" sz="1600" b="1" dirty="0"/>
              <a:t>4,1 </a:t>
            </a:r>
            <a:r>
              <a:rPr lang="hr-HR" sz="1600" b="1" dirty="0" err="1"/>
              <a:t>mil</a:t>
            </a:r>
            <a:r>
              <a:rPr lang="hr-HR" sz="1600" b="1" dirty="0"/>
              <a:t>. eura,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projekt uvođenje novih usluga u zdravstvenom turizmu u iznosu </a:t>
            </a:r>
            <a:r>
              <a:rPr lang="hr-HR" sz="1600" b="1" dirty="0"/>
              <a:t>4,2 </a:t>
            </a:r>
            <a:r>
              <a:rPr lang="hr-HR" sz="1600" b="1" dirty="0" err="1"/>
              <a:t>mil</a:t>
            </a:r>
            <a:r>
              <a:rPr lang="hr-HR" sz="1600" b="1" dirty="0"/>
              <a:t>. eura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sanacija i izgradnja lučke infrastrukture u iznosu od </a:t>
            </a:r>
            <a:r>
              <a:rPr lang="hr-HR" sz="1600" b="1" dirty="0"/>
              <a:t>676 tis. eura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djelatnost Eko d.o.o. u iznosu od </a:t>
            </a:r>
            <a:r>
              <a:rPr lang="hr-HR" sz="1600" b="1" dirty="0"/>
              <a:t>510 tis. eura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razvoj malog i srednjeg poduzetništva u iznosu od </a:t>
            </a:r>
            <a:r>
              <a:rPr lang="hr-HR" sz="1600" b="1" dirty="0"/>
              <a:t>346 tis. eura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prijenosi gradovima i općinama kroz program održavanja pomorskom dobra u iznosu od </a:t>
            </a:r>
            <a:r>
              <a:rPr lang="hr-HR" sz="1600" b="1" dirty="0"/>
              <a:t>310 tis. eura,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promidžba i udruženo oglašavanje u turizmu u iznosu od </a:t>
            </a:r>
            <a:r>
              <a:rPr lang="hr-HR" sz="1600" b="1" dirty="0"/>
              <a:t>223 tis. eura,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prijenosi JLS za </a:t>
            </a:r>
            <a:r>
              <a:rPr lang="hr-HR" sz="1600" dirty="0" err="1"/>
              <a:t>infrastrukturalne</a:t>
            </a:r>
            <a:r>
              <a:rPr lang="hr-HR" sz="1600" dirty="0"/>
              <a:t> projekte u iznosu od </a:t>
            </a:r>
            <a:r>
              <a:rPr lang="hr-HR" sz="1600" b="1" dirty="0"/>
              <a:t>302 tis. eura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potpore u poljoprivredi i ruralnom razvoju u iznosu od </a:t>
            </a:r>
            <a:r>
              <a:rPr lang="hr-HR" sz="1600" b="1" dirty="0"/>
              <a:t>190 tis. eura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sufinanciranje sunčanih elektrana u obiteljskim kućama u iznosu od </a:t>
            </a:r>
            <a:r>
              <a:rPr lang="hr-HR" sz="1600" b="1" dirty="0"/>
              <a:t>100 tis. eura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hr-HR" sz="1600" b="1" dirty="0"/>
          </a:p>
        </p:txBody>
      </p:sp>
      <p:sp>
        <p:nvSpPr>
          <p:cNvPr id="6" name="TekstniOkvir 5">
            <a:extLst>
              <a:ext uri="{FF2B5EF4-FFF2-40B4-BE49-F238E27FC236}">
                <a16:creationId xmlns:a16="http://schemas.microsoft.com/office/drawing/2014/main" id="{BBB5D73C-A982-41DF-A27A-C8CDC9C28617}"/>
              </a:ext>
            </a:extLst>
          </p:cNvPr>
          <p:cNvSpPr txBox="1"/>
          <p:nvPr/>
        </p:nvSpPr>
        <p:spPr>
          <a:xfrm>
            <a:off x="1043608" y="1483829"/>
            <a:ext cx="75608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 Razvojno socijalna </a:t>
            </a:r>
            <a:r>
              <a:rPr lang="hr-HR" sz="1400" b="1" dirty="0"/>
              <a:t>komponenta u ukupnom iznosu od 22,03 </a:t>
            </a:r>
            <a:r>
              <a:rPr lang="hr-HR" sz="1400" b="1" dirty="0" err="1"/>
              <a:t>mil</a:t>
            </a:r>
            <a:r>
              <a:rPr lang="hr-HR" sz="1400" b="1" dirty="0"/>
              <a:t>. eura, od čega iz izvornih županijskih sredstava 3,7 </a:t>
            </a:r>
            <a:r>
              <a:rPr lang="hr-HR" sz="1400" b="1" dirty="0" err="1"/>
              <a:t>mil</a:t>
            </a:r>
            <a:r>
              <a:rPr lang="hr-HR" sz="1400" b="1" dirty="0"/>
              <a:t>. eura (1,4 </a:t>
            </a:r>
            <a:r>
              <a:rPr lang="hr-HR" sz="1400" b="1" dirty="0" err="1"/>
              <a:t>mil</a:t>
            </a:r>
            <a:r>
              <a:rPr lang="hr-HR" sz="1400" b="1" dirty="0"/>
              <a:t>. eura za sufinanciranje, a 2,3 </a:t>
            </a:r>
            <a:r>
              <a:rPr lang="hr-HR" sz="1400" b="1" dirty="0" err="1"/>
              <a:t>mil</a:t>
            </a:r>
            <a:r>
              <a:rPr lang="hr-HR" sz="1400" b="1" dirty="0"/>
              <a:t>. eura za </a:t>
            </a:r>
            <a:r>
              <a:rPr lang="hr-HR" sz="1400" b="1" dirty="0" err="1"/>
              <a:t>predfinanciranje</a:t>
            </a:r>
            <a:r>
              <a:rPr lang="hr-HR" sz="1400" b="1" dirty="0"/>
              <a:t> EU projekata)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1363987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20EE9BC-50AB-43F4-91A1-B55DF6474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413417"/>
            <a:ext cx="7560840" cy="936104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Socijalna i demografska komponenta</a:t>
            </a:r>
            <a:br>
              <a:rPr lang="hr-HR" sz="3600" b="1" dirty="0"/>
            </a:br>
            <a:br>
              <a:rPr lang="hr-HR" sz="3600" b="1" dirty="0"/>
            </a:br>
            <a:endParaRPr lang="en-US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EC7174AF-F8DE-415D-980F-F5346C81B7E2}"/>
              </a:ext>
            </a:extLst>
          </p:cNvPr>
          <p:cNvSpPr txBox="1"/>
          <p:nvPr/>
        </p:nvSpPr>
        <p:spPr>
          <a:xfrm>
            <a:off x="611560" y="1349521"/>
            <a:ext cx="81369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 Socijalna i demografska komponenta u iznosu od 6,4 </a:t>
            </a:r>
            <a:r>
              <a:rPr lang="hr-HR" sz="1400" b="1" dirty="0" err="1"/>
              <a:t>mil</a:t>
            </a:r>
            <a:r>
              <a:rPr lang="hr-HR" sz="1400" b="1" dirty="0"/>
              <a:t>. eura iz izvornih prihoda</a:t>
            </a:r>
            <a:endParaRPr lang="en-US" sz="1400" b="1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21D1796C-2915-4E42-B1DA-1EC7A075E759}"/>
              </a:ext>
            </a:extLst>
          </p:cNvPr>
          <p:cNvSpPr txBox="1"/>
          <p:nvPr/>
        </p:nvSpPr>
        <p:spPr>
          <a:xfrm>
            <a:off x="467544" y="2204864"/>
            <a:ext cx="7884659" cy="3293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2,5 </a:t>
            </a:r>
            <a:r>
              <a:rPr lang="hr-HR" sz="1600" dirty="0" err="1"/>
              <a:t>mil</a:t>
            </a:r>
            <a:r>
              <a:rPr lang="hr-HR" sz="1600" dirty="0"/>
              <a:t>. eura planiranih pomoći ustanovama u zdravstvu,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1,0 </a:t>
            </a:r>
            <a:r>
              <a:rPr lang="hr-HR" sz="1600" dirty="0" err="1"/>
              <a:t>mil</a:t>
            </a:r>
            <a:r>
              <a:rPr lang="hr-HR" sz="1600" dirty="0"/>
              <a:t>. eura za pomoć starijim osobama (960 tis. eura za sufinanciranje smještaja </a:t>
            </a:r>
            <a:br>
              <a:rPr lang="hr-HR" sz="1600" dirty="0"/>
            </a:br>
            <a:r>
              <a:rPr lang="hr-HR" sz="1600" dirty="0"/>
              <a:t>   starijim osobama u privatnim domovima),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430 tis. eura za provođenje projekta Pomoćnici u nastavi i Inkluzija 2024./25.,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623 tis. eura za prijevoz učenika srednjih škola,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337 tis. eura naknada za novorođenčad,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243 tis. eura za donacije civilnim udrugama te udrugama u zdravstvu,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450 tis. eura Domu za starije i nemoćne Zadar za opremanje odjela za dementne osobe,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   93 tis. eura za Crveni križ,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   140 tis. eura za djelatnost </a:t>
            </a:r>
            <a:r>
              <a:rPr lang="hr-HR" sz="1600" dirty="0" err="1"/>
              <a:t>mrtvozorenja</a:t>
            </a:r>
            <a:r>
              <a:rPr lang="hr-HR" sz="1600" dirty="0"/>
              <a:t>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   100 tis. eura za Caritas Zadarske nadbiskupije,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   83 tis. eura sufinanciranja smještaja u SĐD i udžbenika učenika deficitarnih zanimanja,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   50 tis. za zaštitne i integrativne radionice</a:t>
            </a:r>
          </a:p>
        </p:txBody>
      </p:sp>
    </p:spTree>
    <p:extLst>
      <p:ext uri="{BB962C8B-B14F-4D97-AF65-F5344CB8AC3E}">
        <p14:creationId xmlns:p14="http://schemas.microsoft.com/office/powerpoint/2010/main" val="9246825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>
            <a:extLst>
              <a:ext uri="{FF2B5EF4-FFF2-40B4-BE49-F238E27FC236}">
                <a16:creationId xmlns:a16="http://schemas.microsoft.com/office/drawing/2014/main" id="{7B3B638D-5EFB-4CEF-AB83-789FBEE5CC5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86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763688" y="1739539"/>
            <a:ext cx="6370019" cy="4532003"/>
          </a:xfrm>
          <a:prstGeom prst="rect">
            <a:avLst/>
          </a:prstGeom>
          <a:effectLst>
            <a:outerShdw blurRad="50800" dist="241300" dir="5400000" sx="62000" sy="62000" algn="ctr" rotWithShape="0">
              <a:srgbClr val="DDE3FB">
                <a:alpha val="0"/>
              </a:srgbClr>
            </a:outerShdw>
            <a:reflection stA="0" endPos="48000" dir="5400000" sy="-100000" algn="bl" rotWithShape="0"/>
          </a:effectLst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5D308581-631F-4E43-AE31-96263B44D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45944"/>
            <a:ext cx="8280920" cy="720080"/>
          </a:xfrm>
          <a:noFill/>
        </p:spPr>
        <p:txBody>
          <a:bodyPr>
            <a:normAutofit fontScale="90000"/>
          </a:bodyPr>
          <a:lstStyle/>
          <a:p>
            <a:r>
              <a:rPr lang="hr-HR" sz="3600" b="1" dirty="0"/>
              <a:t>Kultura i šport</a:t>
            </a:r>
            <a:br>
              <a:rPr lang="hr-HR" sz="3200" b="1" dirty="0"/>
            </a:br>
            <a:endParaRPr lang="en-US" sz="2700" b="1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3B27F5B3-D0AF-4653-98DC-4FBC9BF9825B}"/>
              </a:ext>
            </a:extLst>
          </p:cNvPr>
          <p:cNvSpPr txBox="1"/>
          <p:nvPr/>
        </p:nvSpPr>
        <p:spPr>
          <a:xfrm>
            <a:off x="881660" y="1366024"/>
            <a:ext cx="7506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Komponenta Kultura i šport u iznosu od 2,2</a:t>
            </a:r>
            <a:r>
              <a:rPr lang="hr-HR" sz="1400" b="1" dirty="0"/>
              <a:t> </a:t>
            </a:r>
            <a:r>
              <a:rPr lang="hr-HR" sz="1400" b="1" dirty="0" err="1"/>
              <a:t>mil</a:t>
            </a:r>
            <a:r>
              <a:rPr lang="hr-HR" sz="1400" b="1" dirty="0"/>
              <a:t>. eura izdvajanja iz izvornih županijskih prihoda</a:t>
            </a:r>
            <a:endParaRPr lang="en-US" sz="1400" b="1" dirty="0"/>
          </a:p>
        </p:txBody>
      </p:sp>
      <p:sp>
        <p:nvSpPr>
          <p:cNvPr id="7" name="TekstniOkvir 6">
            <a:extLst>
              <a:ext uri="{FF2B5EF4-FFF2-40B4-BE49-F238E27FC236}">
                <a16:creationId xmlns:a16="http://schemas.microsoft.com/office/drawing/2014/main" id="{104500E0-9D14-49D2-83C6-E8B45BA2F2B0}"/>
              </a:ext>
            </a:extLst>
          </p:cNvPr>
          <p:cNvSpPr txBox="1"/>
          <p:nvPr/>
        </p:nvSpPr>
        <p:spPr>
          <a:xfrm>
            <a:off x="1115616" y="2276872"/>
            <a:ext cx="5077865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dirty="0"/>
              <a:t>Za </a:t>
            </a:r>
            <a:r>
              <a:rPr lang="hr-HR" sz="1400" i="1" dirty="0"/>
              <a:t>kulturu</a:t>
            </a:r>
            <a:r>
              <a:rPr lang="hr-HR" sz="1400" dirty="0"/>
              <a:t> se izdvaja 1,8 </a:t>
            </a:r>
            <a:r>
              <a:rPr lang="hr-HR" sz="1400" dirty="0" err="1"/>
              <a:t>mil</a:t>
            </a:r>
            <a:r>
              <a:rPr lang="hr-HR" sz="1400" dirty="0"/>
              <a:t>. eura iz izvornih prihoda i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dirty="0"/>
              <a:t>790 tis. eura za djelatnost Narodnog muzeja Zadar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dirty="0"/>
              <a:t>900 tis. eura za djelatnost Kazališta lutaka Zadar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dirty="0"/>
              <a:t>158 tis. eura za programe u kulturi</a:t>
            </a:r>
          </a:p>
          <a:p>
            <a:endParaRPr lang="hr-HR" sz="1400" dirty="0"/>
          </a:p>
          <a:p>
            <a:r>
              <a:rPr lang="hr-HR" sz="1400" dirty="0"/>
              <a:t>Za razvoj </a:t>
            </a:r>
            <a:r>
              <a:rPr lang="hr-HR" sz="1400" i="1" dirty="0"/>
              <a:t>športa</a:t>
            </a:r>
            <a:r>
              <a:rPr lang="hr-HR" sz="1400" dirty="0"/>
              <a:t> izdvaja se 399 tis. eura i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dirty="0"/>
              <a:t>206 tis. eura za djelatnost Športske zajednice Zadarske županije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dirty="0"/>
              <a:t>193 tis. eura za javne potrebe u športu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6934640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>
            <a:extLst>
              <a:ext uri="{FF2B5EF4-FFF2-40B4-BE49-F238E27FC236}">
                <a16:creationId xmlns:a16="http://schemas.microsoft.com/office/drawing/2014/main" id="{3AD69DCF-8249-4792-BAA9-C27A70FF92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5D308581-631F-4E43-AE31-96263B44D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45944"/>
            <a:ext cx="8280920" cy="720080"/>
          </a:xfrm>
          <a:noFill/>
        </p:spPr>
        <p:txBody>
          <a:bodyPr>
            <a:normAutofit fontScale="90000"/>
          </a:bodyPr>
          <a:lstStyle/>
          <a:p>
            <a:r>
              <a:rPr lang="hr-HR" sz="3600" b="1" dirty="0"/>
              <a:t>Zaštita i spašavanje</a:t>
            </a:r>
            <a:br>
              <a:rPr lang="hr-HR" sz="3200" b="1" dirty="0"/>
            </a:br>
            <a:endParaRPr lang="en-US" sz="2700" b="1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0A6FD9F3-941B-4EC3-9D87-7AD29879CF61}"/>
              </a:ext>
            </a:extLst>
          </p:cNvPr>
          <p:cNvSpPr txBox="1"/>
          <p:nvPr/>
        </p:nvSpPr>
        <p:spPr>
          <a:xfrm>
            <a:off x="1331640" y="2276872"/>
            <a:ext cx="5832648" cy="116955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470 tis. eura za Vatrogasnu zajednicu Zadarske županije,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30 tis. eura za HGSS Zadarske županije.</a:t>
            </a:r>
          </a:p>
          <a:p>
            <a:endParaRPr lang="hr-HR" sz="1400" dirty="0"/>
          </a:p>
          <a:p>
            <a:pPr lvl="0"/>
            <a:endParaRPr lang="hr-HR" sz="1400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3B27F5B3-D0AF-4653-98DC-4FBC9BF9825B}"/>
              </a:ext>
            </a:extLst>
          </p:cNvPr>
          <p:cNvSpPr txBox="1"/>
          <p:nvPr/>
        </p:nvSpPr>
        <p:spPr>
          <a:xfrm>
            <a:off x="1241700" y="1366024"/>
            <a:ext cx="7506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 Komponenta Zaštita i spašavanje u iznosu od 500 tis</a:t>
            </a:r>
            <a:r>
              <a:rPr lang="hr-HR" sz="1400" b="1" dirty="0"/>
              <a:t>. eura izdvajanja iz izvornih županijskih prihoda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7693887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420888"/>
            <a:ext cx="7960961" cy="12961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83567" y="3933056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https://www.zadarska-zupanija.hr/</a:t>
            </a: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19210</TotalTime>
  <Words>1626</Words>
  <Application>Microsoft Office PowerPoint</Application>
  <PresentationFormat>Prikaz na zaslonu (4:3)</PresentationFormat>
  <Paragraphs>375</Paragraphs>
  <Slides>15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15</vt:i4>
      </vt:variant>
    </vt:vector>
  </HeadingPairs>
  <TitlesOfParts>
    <vt:vector size="21" baseType="lpstr">
      <vt:lpstr>Arial</vt:lpstr>
      <vt:lpstr>Calibri</vt:lpstr>
      <vt:lpstr>Gabriola</vt:lpstr>
      <vt:lpstr>Times New Roman</vt:lpstr>
      <vt:lpstr>Wingdings</vt:lpstr>
      <vt:lpstr>Office tema</vt:lpstr>
      <vt:lpstr> REPUBLIKA HRVATSKA ZADARSKA ŽUPANIJA  PRORAČUN ZADARSKE ŽUPANIJE ZA 2025. GODINU I PROJEKCIJA ZA 2026. i 2027. GODINU - vodič za građane - </vt:lpstr>
      <vt:lpstr>Što je proračun?</vt:lpstr>
      <vt:lpstr>Proračun Zadarske županije</vt:lpstr>
      <vt:lpstr>Proračun Zadarske županije za 2025. godinu  i projekcija za 2026. i 2027. godinu</vt:lpstr>
      <vt:lpstr>Proračun Zadarske županije za 2025. godinu  bez proračunskih korisnika</vt:lpstr>
      <vt:lpstr>Ukupan iznos Proračuna Zadarske županije za 2025. godinu</vt:lpstr>
      <vt:lpstr>Rashodi Proračuna Zadarske županije</vt:lpstr>
      <vt:lpstr>  </vt:lpstr>
      <vt:lpstr>  </vt:lpstr>
      <vt:lpstr>Bitne komponente proračuna</vt:lpstr>
      <vt:lpstr> Razvojna komponenta  </vt:lpstr>
      <vt:lpstr> Socijalna i demografska komponenta  </vt:lpstr>
      <vt:lpstr>Kultura i šport </vt:lpstr>
      <vt:lpstr>Zaštita i spašavanje 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REPUBLIKA HRVATSKA ZADARSKA ŽUPANIJA  PRORAČUN ZADARSKE ŽUPANIJE ZA 2018. GODINU I PROJEKCIJE ZA 2019. i 2020. GODINU - vodič za građane -</dc:title>
  <dc:creator>Katarina</dc:creator>
  <cp:lastModifiedBy>Iva Vanjak</cp:lastModifiedBy>
  <cp:revision>1962</cp:revision>
  <cp:lastPrinted>2023-11-16T13:54:57Z</cp:lastPrinted>
  <dcterms:created xsi:type="dcterms:W3CDTF">2014-10-06T07:52:48Z</dcterms:created>
  <dcterms:modified xsi:type="dcterms:W3CDTF">2025-01-15T14:10:56Z</dcterms:modified>
</cp:coreProperties>
</file>