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3.xml" ContentType="application/vnd.openxmlformats-officedocument.themeOverride+xml"/>
  <Override PartName="/ppt/drawings/drawing4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3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4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5.xml" ContentType="application/vnd.openxmlformats-officedocument.drawingml.chartshapes+xml"/>
  <Override PartName="/ppt/theme/themeOverride4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310" r:id="rId5"/>
    <p:sldId id="353" r:id="rId6"/>
    <p:sldId id="385" r:id="rId7"/>
    <p:sldId id="386" r:id="rId8"/>
    <p:sldId id="297" r:id="rId9"/>
    <p:sldId id="342" r:id="rId10"/>
    <p:sldId id="387" r:id="rId11"/>
    <p:sldId id="298" r:id="rId12"/>
    <p:sldId id="390" r:id="rId13"/>
    <p:sldId id="388" r:id="rId14"/>
    <p:sldId id="293" r:id="rId15"/>
    <p:sldId id="316" r:id="rId16"/>
    <p:sldId id="370" r:id="rId17"/>
    <p:sldId id="332" r:id="rId18"/>
    <p:sldId id="389" r:id="rId19"/>
    <p:sldId id="324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36B10941-73BB-4EF0-825A-7A213CA90FD8}">
          <p14:sldIdLst>
            <p14:sldId id="310"/>
            <p14:sldId id="353"/>
            <p14:sldId id="385"/>
            <p14:sldId id="386"/>
          </p14:sldIdLst>
        </p14:section>
        <p14:section name="Prihodi" id="{236A8F66-D52A-4754-933B-17F1417BCE0F}">
          <p14:sldIdLst>
            <p14:sldId id="297"/>
            <p14:sldId id="342"/>
            <p14:sldId id="387"/>
          </p14:sldIdLst>
        </p14:section>
        <p14:section name="Rashodi" id="{91410AB6-3D23-44DF-8695-902B8EB67407}">
          <p14:sldIdLst>
            <p14:sldId id="298"/>
            <p14:sldId id="390"/>
            <p14:sldId id="388"/>
            <p14:sldId id="293"/>
            <p14:sldId id="316"/>
          </p14:sldIdLst>
        </p14:section>
        <p14:section name="Sekcija bez naslova" id="{68C65FE6-C86E-4804-9E95-B04106B9FDC4}">
          <p14:sldIdLst>
            <p14:sldId id="370"/>
            <p14:sldId id="332"/>
            <p14:sldId id="389"/>
            <p14:sldId id="3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  <p:cmAuthor id="1" name="Iva Vanjak" initials="IV" lastIdx="1" clrIdx="1">
    <p:extLst>
      <p:ext uri="{19B8F6BF-5375-455C-9EA6-DF929625EA0E}">
        <p15:presenceInfo xmlns:p15="http://schemas.microsoft.com/office/powerpoint/2012/main" userId="Iva Vanja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amni stil 2 - Isticanje 5/Isticanj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Tamni stil 2 - Isticanje 3/Isticanj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Srednji stil 4 - Istic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rednji stil 4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FD0F851-EC5A-4D38-B0AD-8093EC10F338}" styleName="Svijetli stil 1 - Isticanj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Srednji stil 2 - Isticanj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38B1855-1B75-4FBE-930C-398BA8C253C6}" styleName="Stil teme 2 - Isticanje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Srednji stil 4 - Isticanj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195" autoAdjust="0"/>
  </p:normalViewPr>
  <p:slideViewPr>
    <p:cSldViewPr>
      <p:cViewPr varScale="1">
        <p:scale>
          <a:sx n="108" d="100"/>
          <a:sy n="108" d="100"/>
        </p:scale>
        <p:origin x="174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4.xml"/><Relationship Id="rId4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5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406971405801997"/>
          <c:y val="9.754574016635342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explosion val="7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53.937.861,20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128.829.728,67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53937861.200000003</c:v>
                </c:pt>
                <c:pt idx="1">
                  <c:v>128829728.67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7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5E93-4283-BD56-04E3364C293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5E93-4283-BD56-04E3364C293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93-4283-BD56-04E3364C293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93-4283-BD56-04E3364C293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5E93-4283-BD56-04E3364C293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5E93-4283-BD56-04E3364C293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5E93-4283-BD56-04E3364C293D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5E93-4283-BD56-04E3364C293D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5E93-4283-BD56-04E3364C293D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5E93-4283-BD56-04E3364C293D}"/>
              </c:ext>
            </c:extLst>
          </c:dPt>
          <c:dLbls>
            <c:dLbl>
              <c:idx val="0"/>
              <c:layout>
                <c:manualLayout>
                  <c:x val="5.6000899193156414E-2"/>
                  <c:y val="9.3668684432462221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E93-4283-BD56-04E3364C293D}"/>
                </c:ext>
              </c:extLst>
            </c:dLbl>
            <c:dLbl>
              <c:idx val="1"/>
              <c:layout>
                <c:manualLayout>
                  <c:x val="5.0367089530475355E-2"/>
                  <c:y val="-0.18124319619935028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E93-4283-BD56-04E3364C293D}"/>
                </c:ext>
              </c:extLst>
            </c:dLbl>
            <c:dLbl>
              <c:idx val="2"/>
              <c:layout>
                <c:manualLayout>
                  <c:x val="1.1795591523281811E-2"/>
                  <c:y val="0.10103639822066597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E93-4283-BD56-04E3364C293D}"/>
                </c:ext>
              </c:extLst>
            </c:dLbl>
            <c:dLbl>
              <c:idx val="3"/>
              <c:layout>
                <c:manualLayout>
                  <c:x val="-4.9713777097307281E-2"/>
                  <c:y val="-1.1585600677690031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E93-4283-BD56-04E3364C293D}"/>
                </c:ext>
              </c:extLst>
            </c:dLbl>
            <c:dLbl>
              <c:idx val="4"/>
              <c:layout>
                <c:manualLayout>
                  <c:x val="-9.6540536599591716E-3"/>
                  <c:y val="-0.1062584912868267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E93-4283-BD56-04E3364C293D}"/>
                </c:ext>
              </c:extLst>
            </c:dLbl>
            <c:dLbl>
              <c:idx val="5"/>
              <c:layout>
                <c:manualLayout>
                  <c:x val="-2.4701200544376425E-2"/>
                  <c:y val="1.3351633674424634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E93-4283-BD56-04E3364C293D}"/>
                </c:ext>
              </c:extLst>
            </c:dLbl>
            <c:dLbl>
              <c:idx val="6"/>
              <c:layout>
                <c:manualLayout>
                  <c:x val="-3.8884210654223775E-2"/>
                  <c:y val="-2.1433670580161615E-2"/>
                </c:manualLayout>
              </c:layout>
              <c:tx>
                <c:rich>
                  <a:bodyPr/>
                  <a:lstStyle/>
                  <a:p>
                    <a:r>
                      <a:rPr lang="en-US" sz="800" baseline="0"/>
                      <a:t>0,03%</a:t>
                    </a: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E93-4283-BD56-04E3364C293D}"/>
                </c:ext>
              </c:extLst>
            </c:dLbl>
            <c:dLbl>
              <c:idx val="7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>
                        <a:solidFill>
                          <a:schemeClr val="tx1"/>
                        </a:solidFill>
                      </a:rPr>
                      <a:t>0,02%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E93-4283-BD56-04E3364C293D}"/>
                </c:ext>
              </c:extLst>
            </c:dLbl>
            <c:dLbl>
              <c:idx val="8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</a:rPr>
                      <a:t>0,002%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E93-4283-BD56-04E3364C293D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AF6E2797-734D-4495-B97F-A2B2F8836C79}" type="CATEGORYNAME">
                      <a:rPr lang="it-IT">
                        <a:solidFill>
                          <a:schemeClr val="tx1"/>
                        </a:solidFill>
                      </a:rPr>
                      <a:pPr/>
                      <a:t>[NAZIV KATEGORIJE]</a:t>
                    </a:fld>
                    <a:r>
                      <a:rPr lang="it-IT" baseline="0" dirty="0">
                        <a:solidFill>
                          <a:schemeClr val="tx1"/>
                        </a:solidFill>
                      </a:rPr>
                      <a:t>
</a:t>
                    </a:r>
                    <a:fld id="{28F5D498-55E7-45CC-9968-A7E1FE4B0B3B}" type="PERCENTAGE">
                      <a:rPr lang="it-IT" baseline="0">
                        <a:solidFill>
                          <a:schemeClr val="tx1"/>
                        </a:solidFill>
                      </a:rPr>
                      <a:pPr/>
                      <a:t>[POSTOTAK]</a:t>
                    </a:fld>
                    <a:endParaRPr lang="it-IT" baseline="0" dirty="0">
                      <a:solidFill>
                        <a:schemeClr val="tx1"/>
                      </a:solidFill>
                    </a:endParaRP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3-5E93-4283-BD56-04E3364C293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bestFit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List1!$A$19:$A$28</c:f>
              <c:strCache>
                <c:ptCount val="10"/>
                <c:pt idx="0">
                  <c:v> PRIHODI OD POREZA </c:v>
                </c:pt>
                <c:pt idx="1">
                  <c:v> POMOĆI IZ INOZ. I OSTALIH SUBJEKATA</c:v>
                </c:pt>
                <c:pt idx="2">
                  <c:v> PRIHODI OD IMOVINE</c:v>
                </c:pt>
                <c:pt idx="3">
                  <c:v> PRIHODI OD ADMINISTRATIVNIH PRISTOJBI</c:v>
                </c:pt>
                <c:pt idx="4">
                  <c:v> PRIHODI OD PRODAJE PROIZVODA I ROBE, USLUGA, DONACIJA</c:v>
                </c:pt>
                <c:pt idx="5">
                  <c:v> PRIHODI IZ NADLEŽ. PRORAČ. I OD HZZO TEMELJEM UGOVOR. OBVEZA</c:v>
                </c:pt>
                <c:pt idx="6">
                  <c:v>OSTALI PRIHODI</c:v>
                </c:pt>
                <c:pt idx="7">
                  <c:v>PRIHODI OD PROD.NEPR. DUG.IM.</c:v>
                </c:pt>
                <c:pt idx="8">
                  <c:v> PRIHODI OD PRODAJE NEFIN. IMOVINE</c:v>
                </c:pt>
                <c:pt idx="9">
                  <c:v> PRIMICI OD FIN. IMOVINE I ZADUŽIVANJA</c:v>
                </c:pt>
              </c:strCache>
            </c:strRef>
          </c:cat>
          <c:val>
            <c:numRef>
              <c:f>List1!$B$19:$B$28</c:f>
              <c:numCache>
                <c:formatCode>0.00%</c:formatCode>
                <c:ptCount val="10"/>
                <c:pt idx="0">
                  <c:v>0.15212784804886151</c:v>
                </c:pt>
                <c:pt idx="1">
                  <c:v>0.49687670601004241</c:v>
                </c:pt>
                <c:pt idx="2">
                  <c:v>2.0751082851711514E-2</c:v>
                </c:pt>
                <c:pt idx="3">
                  <c:v>3.6454317829211734E-2</c:v>
                </c:pt>
                <c:pt idx="4">
                  <c:v>5.8332186563182148E-2</c:v>
                </c:pt>
                <c:pt idx="5">
                  <c:v>0.2082408578953813</c:v>
                </c:pt>
                <c:pt idx="6">
                  <c:v>2.7073569244522857E-4</c:v>
                </c:pt>
                <c:pt idx="7">
                  <c:v>2.1532220251955985E-4</c:v>
                </c:pt>
                <c:pt idx="8">
                  <c:v>1.9605335949052529E-5</c:v>
                </c:pt>
                <c:pt idx="9">
                  <c:v>2.6711337570695513E-2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5E93-4283-BD56-04E3364C293D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670194434330144E-3"/>
          <c:y val="0.10683187332432356"/>
          <c:w val="0.17586934785023886"/>
          <c:h val="0.625528734193445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406971405801997"/>
          <c:y val="9.754574016635342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explosion val="7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49.489.714,37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129.791.808,04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49489714.369999997</c:v>
                </c:pt>
                <c:pt idx="1">
                  <c:v>129791808.04000001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11900968314037"/>
          <c:y val="0.11239967582763112"/>
          <c:w val="0.46848913136256293"/>
          <c:h val="0.81722146064095391"/>
        </c:manualLayout>
      </c:layout>
      <c:pieChart>
        <c:varyColors val="1"/>
        <c:ser>
          <c:idx val="0"/>
          <c:order val="0"/>
          <c:explosion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376-4AE8-A58C-C5B0BE91FD4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376-4AE8-A58C-C5B0BE91FD4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6376-4AE8-A58C-C5B0BE91FD4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6376-4AE8-A58C-C5B0BE91FD4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6376-4AE8-A58C-C5B0BE91FD4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6376-4AE8-A58C-C5B0BE91FD42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6376-4AE8-A58C-C5B0BE91FD42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6376-4AE8-A58C-C5B0BE91FD42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6376-4AE8-A58C-C5B0BE91FD4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9C098647-44AE-457C-A150-EFB7359FF31D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</a:t>
                    </a:r>
                    <a:fld id="{208D64FC-3452-4B78-B851-1055C243B5FC}" type="VALUE">
                      <a:rPr lang="en-US" baseline="0"/>
                      <a:pPr/>
                      <a:t>[VRIJEDNOST]</a:t>
                    </a:fld>
                    <a:r>
                      <a:rPr lang="en-US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376-4AE8-A58C-C5B0BE91FD4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87469A3-7DF4-49D2-B3F9-479EB81A7EB2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</a:t>
                    </a:r>
                    <a:fld id="{18EE7ACF-26C8-41F1-B57B-91FFFB5D4E1D}" type="VALUE">
                      <a:rPr lang="en-US" baseline="0"/>
                      <a:pPr/>
                      <a:t>[VRIJEDNOST]</a:t>
                    </a:fld>
                    <a:r>
                      <a:rPr lang="en-US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376-4AE8-A58C-C5B0BE91FD42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0,3%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376-4AE8-A58C-C5B0BE91FD4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49348AA8-D5CA-488D-AEA6-97C81798897B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</a:t>
                    </a:r>
                    <a:fld id="{6E04B2BB-C565-465B-8AEE-97077DBB4CC7}" type="VALUE">
                      <a:rPr lang="en-US" baseline="0"/>
                      <a:pPr/>
                      <a:t>[VRIJEDNOST]</a:t>
                    </a:fld>
                    <a:r>
                      <a:rPr lang="en-US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376-4AE8-A58C-C5B0BE91FD42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B352597B-F19C-42E0-8481-7C47DE4E6400}" type="CATEGORYNAME">
                      <a:rPr lang="pl-PL"/>
                      <a:pPr/>
                      <a:t>[NAZIV KATEGORIJE]</a:t>
                    </a:fld>
                    <a:r>
                      <a:rPr lang="pl-PL" baseline="0" dirty="0"/>
                      <a:t>; </a:t>
                    </a:r>
                    <a:fld id="{8974E157-1BA9-49DB-ACFA-511F563BB250}" type="VALUE">
                      <a:rPr lang="pl-PL" baseline="0"/>
                      <a:pPr/>
                      <a:t>[VRIJEDNOST]</a:t>
                    </a:fld>
                    <a:r>
                      <a:rPr lang="pl-PL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6376-4AE8-A58C-C5B0BE91FD42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9D47E7B6-4222-4926-A9E1-835AE0D22B69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</a:t>
                    </a:r>
                    <a:fld id="{80F40B5D-8641-4627-B68C-78586FBB2970}" type="VALUE">
                      <a:rPr lang="en-US" baseline="0"/>
                      <a:pPr/>
                      <a:t>[VRIJEDNOST]</a:t>
                    </a:fld>
                    <a:r>
                      <a:rPr lang="en-US" baseline="0" dirty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6376-4AE8-A58C-C5B0BE91FD42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65A1EE46-86EF-45AA-9D18-BA14451F2098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</a:t>
                    </a:r>
                    <a:fld id="{89C8F3C8-09C2-4EDF-866A-E007950D4687}" type="VALUE">
                      <a:rPr lang="en-US" baseline="0"/>
                      <a:pPr/>
                      <a:t>[VRIJEDNOST]</a:t>
                    </a:fld>
                    <a:r>
                      <a:rPr lang="en-US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6376-4AE8-A58C-C5B0BE91FD42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C79ABC97-6E74-44B3-A633-8A4E3DB89841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</a:t>
                    </a:r>
                    <a:fld id="{D829E0C0-F640-4089-8B9D-8A1ED1ADE16D}" type="VALUE">
                      <a:rPr lang="en-US" baseline="0"/>
                      <a:pPr/>
                      <a:t>[VRIJEDNOST]</a:t>
                    </a:fld>
                    <a:r>
                      <a:rPr lang="en-US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6376-4AE8-A58C-C5B0BE91FD42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29600C93-6A4F-472D-B0BE-E084C763BE6D}" type="CATEGORYNAME">
                      <a:rPr lang="pl-PL"/>
                      <a:pPr/>
                      <a:t>[NAZIV KATEGORIJE]</a:t>
                    </a:fld>
                    <a:r>
                      <a:rPr lang="pl-PL" baseline="0" dirty="0"/>
                      <a:t>; </a:t>
                    </a:r>
                    <a:fld id="{348D4FFC-A82E-4E1C-8A81-9D95D6F6365D}" type="VALUE">
                      <a:rPr lang="pl-PL" baseline="0"/>
                      <a:pPr/>
                      <a:t>[VRIJEDNOST]</a:t>
                    </a:fld>
                    <a:r>
                      <a:rPr lang="pl-PL" baseline="0"/>
                      <a:t>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6376-4AE8-A58C-C5B0BE91FD42}"/>
                </c:ext>
              </c:extLst>
            </c:dLbl>
            <c:spPr>
              <a:solidFill>
                <a:schemeClr val="bg2">
                  <a:lumMod val="9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'[Grafikon u programu Microsoft PowerPoint]List1'!$H$2:$H$10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'[Grafikon u programu Microsoft PowerPoint]List1'!$I$2:$I$10</c:f>
              <c:numCache>
                <c:formatCode>0.00%</c:formatCode>
                <c:ptCount val="9"/>
                <c:pt idx="0">
                  <c:v>0.6106900809310235</c:v>
                </c:pt>
                <c:pt idx="1">
                  <c:v>0.20753225591710325</c:v>
                </c:pt>
                <c:pt idx="2">
                  <c:v>1.5668614714102371E-3</c:v>
                </c:pt>
                <c:pt idx="3">
                  <c:v>6.1023478900298347E-3</c:v>
                </c:pt>
                <c:pt idx="4">
                  <c:v>4.017036169254605E-2</c:v>
                </c:pt>
                <c:pt idx="5">
                  <c:v>1.9409991800727257E-2</c:v>
                </c:pt>
                <c:pt idx="6">
                  <c:v>1.4650559269534038E-2</c:v>
                </c:pt>
                <c:pt idx="7">
                  <c:v>9.7085951502546716E-2</c:v>
                </c:pt>
                <c:pt idx="8">
                  <c:v>2.7915895250791561E-3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6376-4AE8-A58C-C5B0BE91FD42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Hr. Branitelji, udruge, demografija, soc. politika</c:v>
                </c:pt>
                <c:pt idx="1">
                  <c:v>10. Javna nabava i upravljanje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fondove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3.4700000000000002E-2</c:v>
                </c:pt>
                <c:pt idx="1">
                  <c:v>1.9800000000000002E-2</c:v>
                </c:pt>
                <c:pt idx="2">
                  <c:v>6.4999999999999997E-3</c:v>
                </c:pt>
                <c:pt idx="3">
                  <c:v>8.8000000000000005E-3</c:v>
                </c:pt>
                <c:pt idx="4">
                  <c:v>5.7000000000000002E-2</c:v>
                </c:pt>
                <c:pt idx="5">
                  <c:v>3.3999999999999998E-3</c:v>
                </c:pt>
                <c:pt idx="6">
                  <c:v>1.4E-2</c:v>
                </c:pt>
                <c:pt idx="7">
                  <c:v>0.31069999999999998</c:v>
                </c:pt>
                <c:pt idx="8">
                  <c:v>0.48880000000000001</c:v>
                </c:pt>
                <c:pt idx="9">
                  <c:v>5.4100000000000002E-2</c:v>
                </c:pt>
                <c:pt idx="10">
                  <c:v>2.2000000000000001E-3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83-447C-A032-4BF290507E9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-916278816"/>
        <c:axId val="-916290240"/>
      </c:barChart>
      <c:catAx>
        <c:axId val="-91627881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90240"/>
        <c:crosses val="autoZero"/>
        <c:auto val="1"/>
        <c:lblAlgn val="ctr"/>
        <c:lblOffset val="100"/>
        <c:noMultiLvlLbl val="0"/>
      </c:catAx>
      <c:valAx>
        <c:axId val="-916290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7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274389073238282"/>
          <c:y val="3.8407696862583801E-2"/>
          <c:w val="0.58725610926761718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E65-42F7-BDA0-A8A76C84440D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E65-42F7-BDA0-A8A76C84440D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E65-42F7-BDA0-A8A76C84440D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E65-42F7-BDA0-A8A76C84440D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E65-42F7-BDA0-A8A76C84440D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E65-42F7-BDA0-A8A76C84440D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E65-42F7-BDA0-A8A76C84440D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E65-42F7-BDA0-A8A76C8444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zajed.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3.3300000000000003E-2</c:v>
                </c:pt>
                <c:pt idx="1">
                  <c:v>0.47270000000000001</c:v>
                </c:pt>
                <c:pt idx="2">
                  <c:v>1.8700000000000001E-2</c:v>
                </c:pt>
                <c:pt idx="3">
                  <c:v>0.31019999999999998</c:v>
                </c:pt>
                <c:pt idx="4">
                  <c:v>5.7999999999999996E-3</c:v>
                </c:pt>
                <c:pt idx="5">
                  <c:v>1.09E-2</c:v>
                </c:pt>
                <c:pt idx="6">
                  <c:v>5.8200000000000002E-2</c:v>
                </c:pt>
                <c:pt idx="7">
                  <c:v>2E-3</c:v>
                </c:pt>
                <c:pt idx="8">
                  <c:v>8.8099999999999998E-2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65-42F7-BDA0-A8A76C8444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-916289152"/>
        <c:axId val="-916284256"/>
      </c:barChart>
      <c:catAx>
        <c:axId val="-916289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84256"/>
        <c:crosses val="autoZero"/>
        <c:auto val="1"/>
        <c:lblAlgn val="ctr"/>
        <c:lblOffset val="100"/>
        <c:noMultiLvlLbl val="0"/>
      </c:catAx>
      <c:valAx>
        <c:axId val="-916284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89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846021973658111"/>
          <c:y val="5.0925925925925923E-2"/>
          <c:w val="0.50153978026341894"/>
          <c:h val="0.7922448235637211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prihodi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Ostali fondovi EU</c:v>
                </c:pt>
                <c:pt idx="1">
                  <c:v>Europski fond za pomorstvo i ribarstvo 2021-2027</c:v>
                </c:pt>
                <c:pt idx="2">
                  <c:v>Europski fond za regionalni razvoj 2021-2027</c:v>
                </c:pt>
                <c:pt idx="3">
                  <c:v>Europski socijalni fond 2014-2020</c:v>
                </c:pt>
                <c:pt idx="4">
                  <c:v>Europski poljoprivredni fond za ruralni razvoj 2014-2020</c:v>
                </c:pt>
                <c:pt idx="5">
                  <c:v>Programi Unije</c:v>
                </c:pt>
                <c:pt idx="6">
                  <c:v>Europski fond za regionalni razvoj 2021-2029</c:v>
                </c:pt>
                <c:pt idx="7">
                  <c:v>Europski socijalni fond plus 2021 - 2027.</c:v>
                </c:pt>
                <c:pt idx="8">
                  <c:v>Europski kohezijski fond 2021.-2027.</c:v>
                </c:pt>
                <c:pt idx="9">
                  <c:v>Europski fond za regionalni razvoj 2014-2020</c:v>
                </c:pt>
              </c:strCache>
            </c:str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1096810.17</c:v>
                </c:pt>
                <c:pt idx="1">
                  <c:v>0</c:v>
                </c:pt>
                <c:pt idx="2">
                  <c:v>1417638.62</c:v>
                </c:pt>
                <c:pt idx="3">
                  <c:v>1721870.33</c:v>
                </c:pt>
                <c:pt idx="4">
                  <c:v>113117.21</c:v>
                </c:pt>
                <c:pt idx="5">
                  <c:v>80850</c:v>
                </c:pt>
                <c:pt idx="6">
                  <c:v>0</c:v>
                </c:pt>
                <c:pt idx="7">
                  <c:v>607064.52</c:v>
                </c:pt>
                <c:pt idx="8">
                  <c:v>330723.09000000003</c:v>
                </c:pt>
                <c:pt idx="9">
                  <c:v>5300721.07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E5-45E1-BAD6-CA52F9A6FDA7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rashodi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Ostali fondovi EU</c:v>
                </c:pt>
                <c:pt idx="1">
                  <c:v>Europski fond za pomorstvo i ribarstvo 2021-2027</c:v>
                </c:pt>
                <c:pt idx="2">
                  <c:v>Europski fond za regionalni razvoj 2021-2027</c:v>
                </c:pt>
                <c:pt idx="3">
                  <c:v>Europski socijalni fond 2014-2020</c:v>
                </c:pt>
                <c:pt idx="4">
                  <c:v>Europski poljoprivredni fond za ruralni razvoj 2014-2020</c:v>
                </c:pt>
                <c:pt idx="5">
                  <c:v>Programi Unije</c:v>
                </c:pt>
                <c:pt idx="6">
                  <c:v>Europski fond za regionalni razvoj 2021-2029</c:v>
                </c:pt>
                <c:pt idx="7">
                  <c:v>Europski socijalni fond plus 2021 - 2027.</c:v>
                </c:pt>
                <c:pt idx="8">
                  <c:v>Europski kohezijski fond 2021.-2027.</c:v>
                </c:pt>
                <c:pt idx="9">
                  <c:v>Europski fond za regionalni razvoj 2014-2020</c:v>
                </c:pt>
              </c:strCache>
            </c:str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812641.07</c:v>
                </c:pt>
                <c:pt idx="1">
                  <c:v>15971.33</c:v>
                </c:pt>
                <c:pt idx="2">
                  <c:v>1443918.06</c:v>
                </c:pt>
                <c:pt idx="3">
                  <c:v>566866.24</c:v>
                </c:pt>
                <c:pt idx="4">
                  <c:v>0</c:v>
                </c:pt>
                <c:pt idx="5">
                  <c:v>27671.59</c:v>
                </c:pt>
                <c:pt idx="6">
                  <c:v>11143.41</c:v>
                </c:pt>
                <c:pt idx="7">
                  <c:v>216357.07</c:v>
                </c:pt>
                <c:pt idx="8">
                  <c:v>253626.82</c:v>
                </c:pt>
                <c:pt idx="9">
                  <c:v>4192245.73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7E5-45E1-BAD6-CA52F9A6FDA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155306559"/>
        <c:axId val="1155314719"/>
      </c:barChart>
      <c:catAx>
        <c:axId val="115530655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155314719"/>
        <c:crosses val="autoZero"/>
        <c:auto val="1"/>
        <c:lblAlgn val="ctr"/>
        <c:lblOffset val="100"/>
        <c:noMultiLvlLbl val="0"/>
      </c:catAx>
      <c:valAx>
        <c:axId val="1155314719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1155306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 tekućeg razdoblja 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3.486.067,46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eura     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3.488.758,15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eura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6.974.825,61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179.281.522,41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86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 tekućeg razdoblja 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4.448.146,83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eura     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4.392.534,02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8.840.680,85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49.489.714,37</a:t>
          </a:r>
          <a:r>
            <a:rPr lang="hr-HR" sz="1400" b="1" kern="1200" dirty="0"/>
            <a:t>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3137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6.974.825,61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 tekućeg razdoblja 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3.486.067,46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3.488.758,15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eura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34092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179.281.522,41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sp:txBody>
      <dsp:txXfrm rot="10800000">
        <a:off x="0" y="1234092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8.840.680,85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 tekućeg razdoblja 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4.448.146,83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4.392.534,02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62099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49.489.714,37</a:t>
          </a:r>
          <a:r>
            <a:rPr lang="hr-HR" sz="1400" b="1" kern="1200" dirty="0"/>
            <a:t>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sp:txBody>
      <dsp:txXfrm rot="10800000">
        <a:off x="0" y="1262099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0.32838</cdr:x>
      <cdr:y>0.58898</cdr:y>
    </cdr:from>
    <cdr:to>
      <cdr:x>0.58366</cdr:x>
      <cdr:y>0.71725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78585" y="2682866"/>
          <a:ext cx="1304927" cy="5842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70,49%</a:t>
          </a:r>
        </a:p>
      </cdr:txBody>
    </cdr:sp>
  </cdr:relSizeAnchor>
  <cdr:relSizeAnchor xmlns:cdr="http://schemas.openxmlformats.org/drawingml/2006/chartDrawing">
    <cdr:from>
      <cdr:x>0.5</cdr:x>
      <cdr:y>0.2243</cdr:y>
    </cdr:from>
    <cdr:to>
      <cdr:x>0.72912</cdr:x>
      <cdr:y>0.34454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12132" y="1039245"/>
          <a:ext cx="1242807" cy="557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29,51%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0.32838</cdr:x>
      <cdr:y>0.58898</cdr:y>
    </cdr:from>
    <cdr:to>
      <cdr:x>0.58366</cdr:x>
      <cdr:y>0.71725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78585" y="2682866"/>
          <a:ext cx="1304927" cy="5842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72,40%</a:t>
          </a:r>
        </a:p>
      </cdr:txBody>
    </cdr:sp>
  </cdr:relSizeAnchor>
  <cdr:relSizeAnchor xmlns:cdr="http://schemas.openxmlformats.org/drawingml/2006/chartDrawing">
    <cdr:from>
      <cdr:x>0.5</cdr:x>
      <cdr:y>0.2243</cdr:y>
    </cdr:from>
    <cdr:to>
      <cdr:x>0.72912</cdr:x>
      <cdr:y>0.34454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12132" y="1039245"/>
          <a:ext cx="1242807" cy="557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27,60%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0.4846</cdr:x>
      <cdr:y>0.05835</cdr:y>
    </cdr:from>
    <cdr:to>
      <cdr:x>0.64853</cdr:x>
      <cdr:y>0.14346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06062" y="258158"/>
          <a:ext cx="746266" cy="3765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1197" kern="1200" dirty="0">
              <a:solidFill>
                <a:prstClr val="black">
                  <a:lumMod val="75000"/>
                  <a:lumOff val="25000"/>
                </a:prstClr>
              </a:solidFill>
            </a:rPr>
            <a:t>4,08%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02.09.25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Relationship Id="rId5" Type="http://schemas.openxmlformats.org/officeDocument/2006/relationships/chart" Target="../charts/chart12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GODIŠNJI IZVJEŠTAJ O IZVRŠENJU PRORAČUNA ZADARSKE ŽUPANIJE ZA 2024.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 anchor="b">
            <a:normAutofit/>
          </a:bodyPr>
          <a:lstStyle/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     Zadar, srpanj 2025.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Rezervirano mjesto sadržaja 8">
            <a:extLst>
              <a:ext uri="{FF2B5EF4-FFF2-40B4-BE49-F238E27FC236}">
                <a16:creationId xmlns:a16="http://schemas.microsoft.com/office/drawing/2014/main" id="{B9507912-0039-F3D5-1D1D-3FAD39B53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528" y="1052735"/>
            <a:ext cx="4040188" cy="5188663"/>
          </a:xfrm>
        </p:spPr>
        <p:txBody>
          <a:bodyPr>
            <a:normAutofit fontScale="77500" lnSpcReduction="20000"/>
          </a:bodyPr>
          <a:lstStyle/>
          <a:p>
            <a:pPr marL="0" indent="0" algn="r">
              <a:buNone/>
            </a:pPr>
            <a:r>
              <a:rPr lang="hr-HR" b="1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Godišnji izvještaj o </a:t>
            </a:r>
            <a:b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izvršenju Proračuna sadrži: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13" name="Rezervirano mjesto sadržaja 7">
            <a:extLst>
              <a:ext uri="{FF2B5EF4-FFF2-40B4-BE49-F238E27FC236}">
                <a16:creationId xmlns:a16="http://schemas.microsoft.com/office/drawing/2014/main" id="{82012113-CAD4-8A49-3703-7EDC4E775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72000" y="834971"/>
            <a:ext cx="4389882" cy="5508332"/>
          </a:xfrm>
        </p:spPr>
        <p:txBody>
          <a:bodyPr>
            <a:normAutofit fontScale="77500" lnSpcReduction="20000"/>
          </a:bodyPr>
          <a:lstStyle/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spcBef>
                <a:spcPts val="30"/>
              </a:spcBef>
              <a:spcAft>
                <a:spcPts val="0"/>
              </a:spcAft>
              <a:buSzPts val="1000"/>
              <a:buAutoNum type="arabicPeriod"/>
              <a:tabLst>
                <a:tab pos="433705" algn="l"/>
              </a:tabLst>
            </a:pP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Opći</a:t>
            </a:r>
            <a:r>
              <a:rPr lang="en-US" sz="1500" b="1" spc="3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500" b="1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proračuna koji čine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hr-HR" sz="1500" spc="-1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r>
              <a:rPr lang="hr-HR" sz="15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-    Sažetak Računa prihoda i rashoda i  Računa financiranja</a:t>
            </a:r>
          </a:p>
          <a:p>
            <a:pPr marL="742950" lvl="1" indent="-285750">
              <a:spcBef>
                <a:spcPts val="35"/>
              </a:spcBef>
              <a:spcAft>
                <a:spcPts val="0"/>
              </a:spcAft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prihoda</a:t>
            </a:r>
            <a:r>
              <a:rPr lang="en-US" sz="15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rashoda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o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prihodima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i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klasifikaciji</a:t>
            </a: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o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prihodima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i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endParaRPr lang="hr-HR" sz="1500" dirty="0">
              <a:solidFill>
                <a:schemeClr val="tx2"/>
              </a:solidFill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rashodima prema funkcijskoj klasifikaciji</a:t>
            </a:r>
            <a:endParaRPr lang="en-US" sz="1500" dirty="0">
              <a:solidFill>
                <a:schemeClr val="tx2"/>
              </a:solidFill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742950" lvl="1" indent="-285750">
              <a:spcBef>
                <a:spcPts val="30"/>
              </a:spcBef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5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b="1" i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500" b="1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500" b="1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organizacijskoj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programskoj</a:t>
            </a:r>
            <a:r>
              <a:rPr lang="en-US" sz="1500" spc="8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r>
              <a:rPr lang="en-US" sz="15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-  </a:t>
            </a:r>
            <a:r>
              <a:rPr lang="en-US" sz="1500" b="1" dirty="0" err="1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Obrazloženje</a:t>
            </a:r>
            <a:r>
              <a:rPr lang="hr-HR" sz="1500" b="1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općeg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dijela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godišnjeg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izvještaja o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izvršenju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proračuna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Zadarske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županije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za 2024. godinu</a:t>
            </a:r>
            <a:endParaRPr lang="hr-HR" sz="1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-  </a:t>
            </a:r>
            <a:r>
              <a:rPr lang="hr-HR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Obrazloženje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posebnog dijela izvještaja o izvršenju proračuna 2024. godinu</a:t>
            </a:r>
            <a:endParaRPr lang="en-US" sz="1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SzPts val="1000"/>
              <a:buNone/>
              <a:tabLst>
                <a:tab pos="467995" algn="l"/>
              </a:tabLst>
            </a:pPr>
            <a:r>
              <a:rPr lang="hr-HR" sz="1500" b="1" u="none" strike="noStrike" spc="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en-US" sz="15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500" b="1" u="none" strike="noStrike" spc="7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izvještaji</a:t>
            </a:r>
            <a:r>
              <a:rPr lang="en-US" sz="1500" b="0" u="none" strike="noStrike" spc="-25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b="1" u="sng" spc="0" dirty="0">
              <a:solidFill>
                <a:schemeClr val="tx2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korištenju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proračunske</a:t>
            </a:r>
            <a:r>
              <a:rPr lang="en-US" sz="15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zalihe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4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zaduživanju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na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domaćem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stranom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tržištu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novca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5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kapitala</a:t>
            </a:r>
            <a:r>
              <a:rPr lang="hr-HR" sz="1500" spc="-1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danim jamstvima i plaćanjima po protestiranim jamstvima,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korištenju sredstava fondova Europske unije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danim zajmovima i potraživanjima po danim zajmovima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Stanje potraživanja, dospjelih obveza, potencijalnih obveza po osnovi sudskih postupaka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" name="TextBox 12">
            <a:extLst>
              <a:ext uri="{FF2B5EF4-FFF2-40B4-BE49-F238E27FC236}">
                <a16:creationId xmlns:a16="http://schemas.microsoft.com/office/drawing/2014/main" id="{5C68E98E-C3AB-970F-5D01-4593709D93E9}"/>
              </a:ext>
            </a:extLst>
          </p:cNvPr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9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1484393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2024. godinu</a:t>
            </a:r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220072" y="1914201"/>
            <a:ext cx="20040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 182.767.589,87 eura  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735382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2024. godinu</a:t>
            </a:r>
          </a:p>
          <a:p>
            <a:pPr algn="ctr"/>
            <a:r>
              <a:rPr lang="hr-HR" dirty="0">
                <a:solidFill>
                  <a:schemeClr val="tx1"/>
                </a:solidFill>
              </a:rPr>
              <a:t>(bez proračunskih korisnika)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299162" y="1915020"/>
            <a:ext cx="18453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53.937.861,20</a:t>
            </a:r>
            <a:r>
              <a:rPr lang="hr-HR" sz="1400" dirty="0"/>
              <a:t> </a:t>
            </a:r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eura  </a:t>
            </a:r>
          </a:p>
        </p:txBody>
      </p:sp>
    </p:spTree>
    <p:extLst>
      <p:ext uri="{BB962C8B-B14F-4D97-AF65-F5344CB8AC3E}">
        <p14:creationId xmlns:p14="http://schemas.microsoft.com/office/powerpoint/2010/main" val="2667185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394364" y="1523922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99D2F5C8-F8DF-7E1D-6411-337DEEF71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010117"/>
              </p:ext>
            </p:extLst>
          </p:nvPr>
        </p:nvGraphicFramePr>
        <p:xfrm>
          <a:off x="940542" y="1877009"/>
          <a:ext cx="4518740" cy="3718679"/>
        </p:xfrm>
        <a:graphic>
          <a:graphicData uri="http://schemas.openxmlformats.org/drawingml/2006/table">
            <a:tbl>
              <a:tblPr/>
              <a:tblGrid>
                <a:gridCol w="1931656">
                  <a:extLst>
                    <a:ext uri="{9D8B030D-6E8A-4147-A177-3AD203B41FA5}">
                      <a16:colId xmlns:a16="http://schemas.microsoft.com/office/drawing/2014/main" val="2791789902"/>
                    </a:ext>
                  </a:extLst>
                </a:gridCol>
                <a:gridCol w="927194">
                  <a:extLst>
                    <a:ext uri="{9D8B030D-6E8A-4147-A177-3AD203B41FA5}">
                      <a16:colId xmlns:a16="http://schemas.microsoft.com/office/drawing/2014/main" val="2510365962"/>
                    </a:ext>
                  </a:extLst>
                </a:gridCol>
                <a:gridCol w="1004460">
                  <a:extLst>
                    <a:ext uri="{9D8B030D-6E8A-4147-A177-3AD203B41FA5}">
                      <a16:colId xmlns:a16="http://schemas.microsoft.com/office/drawing/2014/main" val="1224967855"/>
                    </a:ext>
                  </a:extLst>
                </a:gridCol>
                <a:gridCol w="655430">
                  <a:extLst>
                    <a:ext uri="{9D8B030D-6E8A-4147-A177-3AD203B41FA5}">
                      <a16:colId xmlns:a16="http://schemas.microsoft.com/office/drawing/2014/main" val="1015701411"/>
                    </a:ext>
                  </a:extLst>
                </a:gridCol>
              </a:tblGrid>
              <a:tr h="2386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Rebalans 2024.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Ostvarenje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2024.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Indeks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5470"/>
                  </a:ext>
                </a:extLst>
              </a:tr>
              <a:tr h="238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POSLOVANJA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189.519.631,60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177.842.685,94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317336"/>
                  </a:ext>
                </a:extLst>
              </a:tr>
              <a:tr h="238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OD POREZA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24.164.971,25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27.804.040,14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115,06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27349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POMOĆI IZ INOZ. I OSTALIH SUBJEKATA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102.159.940,63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90.812.958,02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88,89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0635145"/>
                  </a:ext>
                </a:extLst>
              </a:tr>
              <a:tr h="238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OD IMOVINE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2.870.191,18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3.792.625,40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132,14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981725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OD ADMINISTRATIVNIH PRISTOJBI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7.650.437,14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6.662.667,81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87,09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139650"/>
                  </a:ext>
                </a:extLst>
              </a:tr>
              <a:tr h="35235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OD PRODAJE PROIZVODA I ROBE, USLUGA, DONACIJA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11.439.892,99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10.661.233,15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2818511"/>
                  </a:ext>
                </a:extLst>
              </a:tr>
              <a:tr h="35235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IZ NADLEŽ. PRORAČ. I OD HZZO TEMELJEM UGOVOR. OBVEZA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41.186.199,41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38.059.679,71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20441"/>
                  </a:ext>
                </a:extLst>
              </a:tr>
              <a:tr h="238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OSTALI PRIHODI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47.999,00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49.481,71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103,09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193775"/>
                  </a:ext>
                </a:extLst>
              </a:tr>
              <a:tr h="238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PRIHODI OD PROD.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NEF.IM.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353.697,12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42.937,14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349395"/>
                  </a:ext>
                </a:extLst>
              </a:tr>
              <a:tr h="26015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PRIHODI OD PROD.NEPROIZV. DUG.IM.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327.000,00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39.353,92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829062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OD PRODAJE PROIZV.DUG.IM.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26.697,12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3.583,22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254370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PRIMICI OD FIN. IMOVINE I ZADUŽIVANJA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8.225.540,42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4.881.966,79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59,35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848014"/>
                  </a:ext>
                </a:extLst>
              </a:tr>
              <a:tr h="238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I PRIMICI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198.098.869,14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182.767.589,87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92,26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6867527"/>
                  </a:ext>
                </a:extLst>
              </a:tr>
            </a:tbl>
          </a:graphicData>
        </a:graphic>
      </p:graphicFrame>
      <p:sp>
        <p:nvSpPr>
          <p:cNvPr id="19" name="Naslov 1">
            <a:extLst>
              <a:ext uri="{FF2B5EF4-FFF2-40B4-BE49-F238E27FC236}">
                <a16:creationId xmlns:a16="http://schemas.microsoft.com/office/drawing/2014/main" id="{B2290DEB-E7BF-4BA2-8F03-B2F0BBB15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301457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2700" b="1" dirty="0">
                <a:latin typeface="Arial" panose="020B0604020202020204" pitchFamily="34" charset="0"/>
                <a:cs typeface="Arial" panose="020B0604020202020204" pitchFamily="34" charset="0"/>
              </a:rPr>
              <a:t>Ukupno ostvarenje prihoda i primitaka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20" name="TextBox 15">
            <a:extLst>
              <a:ext uri="{FF2B5EF4-FFF2-40B4-BE49-F238E27FC236}">
                <a16:creationId xmlns:a16="http://schemas.microsoft.com/office/drawing/2014/main" id="{E4CA8D96-9025-4EBD-856C-76F1E970AD53}"/>
              </a:ext>
            </a:extLst>
          </p:cNvPr>
          <p:cNvSpPr txBox="1"/>
          <p:nvPr/>
        </p:nvSpPr>
        <p:spPr>
          <a:xfrm>
            <a:off x="899592" y="1262312"/>
            <a:ext cx="457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Proračuna Zadarske županije u 2024. godini u odnosu na godišnji plan 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9808" y="1319425"/>
            <a:ext cx="2605495" cy="4633282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UKUPNO OSTVARENJE PRIHODA I PRIMITAKA U 2024. GODINI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/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3146228" y="127624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Iznosi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182.767.589,87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9567716"/>
              </p:ext>
            </p:extLst>
          </p:nvPr>
        </p:nvGraphicFramePr>
        <p:xfrm>
          <a:off x="3099877" y="1682642"/>
          <a:ext cx="5424264" cy="463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15">
            <a:extLst>
              <a:ext uri="{FF2B5EF4-FFF2-40B4-BE49-F238E27FC236}">
                <a16:creationId xmlns:a16="http://schemas.microsoft.com/office/drawing/2014/main" id="{814B72BE-633E-4CEA-9F95-EE49B7FF14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21840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15">
            <a:extLst>
              <a:ext uri="{FF2B5EF4-FFF2-40B4-BE49-F238E27FC236}">
                <a16:creationId xmlns:a16="http://schemas.microsoft.com/office/drawing/2014/main" id="{0DFA45E9-257D-4912-96E1-296DE8F3C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0640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Struktura ostvarenih prihoda i primitaka konsolidiranog Proračuna za 2024. godinu</a:t>
            </a:r>
          </a:p>
        </p:txBody>
      </p:sp>
    </p:spTree>
    <p:extLst>
      <p:ext uri="{BB962C8B-B14F-4D97-AF65-F5344CB8AC3E}">
        <p14:creationId xmlns:p14="http://schemas.microsoft.com/office/powerpoint/2010/main" val="3930531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36187" y="255153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3100" b="1" dirty="0"/>
              <a:t>Ukupno izvršenje proračuna u 2024. godini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7" name="Rezervirano mjesto sadržaja 22">
            <a:extLst>
              <a:ext uri="{FF2B5EF4-FFF2-40B4-BE49-F238E27FC236}">
                <a16:creationId xmlns:a16="http://schemas.microsoft.com/office/drawing/2014/main" id="{C2ABE95B-39E1-4289-A4F5-B3902585E5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027082"/>
              </p:ext>
            </p:extLst>
          </p:nvPr>
        </p:nvGraphicFramePr>
        <p:xfrm>
          <a:off x="5178832" y="4009216"/>
          <a:ext cx="3714744" cy="4319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A276B934-0E16-B37C-9032-F7CBADCEC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988578"/>
              </p:ext>
            </p:extLst>
          </p:nvPr>
        </p:nvGraphicFramePr>
        <p:xfrm>
          <a:off x="522476" y="1716324"/>
          <a:ext cx="4864268" cy="4541500"/>
        </p:xfrm>
        <a:graphic>
          <a:graphicData uri="http://schemas.openxmlformats.org/drawingml/2006/table">
            <a:tbl>
              <a:tblPr/>
              <a:tblGrid>
                <a:gridCol w="1507028">
                  <a:extLst>
                    <a:ext uri="{9D8B030D-6E8A-4147-A177-3AD203B41FA5}">
                      <a16:colId xmlns:a16="http://schemas.microsoft.com/office/drawing/2014/main" val="3837088032"/>
                    </a:ext>
                  </a:extLst>
                </a:gridCol>
                <a:gridCol w="1208607">
                  <a:extLst>
                    <a:ext uri="{9D8B030D-6E8A-4147-A177-3AD203B41FA5}">
                      <a16:colId xmlns:a16="http://schemas.microsoft.com/office/drawing/2014/main" val="2769399132"/>
                    </a:ext>
                  </a:extLst>
                </a:gridCol>
                <a:gridCol w="1089238">
                  <a:extLst>
                    <a:ext uri="{9D8B030D-6E8A-4147-A177-3AD203B41FA5}">
                      <a16:colId xmlns:a16="http://schemas.microsoft.com/office/drawing/2014/main" val="3180222675"/>
                    </a:ext>
                  </a:extLst>
                </a:gridCol>
                <a:gridCol w="1059395">
                  <a:extLst>
                    <a:ext uri="{9D8B030D-6E8A-4147-A177-3AD203B41FA5}">
                      <a16:colId xmlns:a16="http://schemas.microsoft.com/office/drawing/2014/main" val="3085013346"/>
                    </a:ext>
                  </a:extLst>
                </a:gridCol>
              </a:tblGrid>
              <a:tr h="5245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Naziv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Rebalans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2024.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Izvršenje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2024.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Izvršenje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Rebalans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7770960"/>
                  </a:ext>
                </a:extLst>
              </a:tr>
              <a:tr h="2869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POSLOVANJA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164.999.640,85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161.375.324,80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97,8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8089756"/>
                  </a:ext>
                </a:extLst>
              </a:tr>
              <a:tr h="43042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ZA ZAPOSLENE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106.760.024,63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109.485.447,43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102,55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9694781"/>
                  </a:ext>
                </a:extLst>
              </a:tr>
              <a:tr h="2869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MATERIJALNI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41.676.307,10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37.206.698,79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89,28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804452"/>
                  </a:ext>
                </a:extLst>
              </a:tr>
              <a:tr h="2869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FINANCIJSKI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249.761,42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280.909,31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112,47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96981"/>
                  </a:ext>
                </a:extLst>
              </a:tr>
              <a:tr h="2869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SUBVENCIE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997.632,77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1.094.038,22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109,66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046764"/>
                  </a:ext>
                </a:extLst>
              </a:tr>
              <a:tr h="2869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POMOĆI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8.035.676,28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7.201.803,60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89,62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3206792"/>
                  </a:ext>
                </a:extLst>
              </a:tr>
              <a:tr h="5245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NAKNADE GRAĐ.I KUĆAN. IZ PRORAČUNA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4.252.737,81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3.479.852,88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81,83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089677"/>
                  </a:ext>
                </a:extLst>
              </a:tr>
              <a:tr h="28695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OSTALI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3.027.500,84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2.626.574,57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86,76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9294208"/>
                  </a:ext>
                </a:extLst>
              </a:tr>
              <a:tr h="38360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ZA NABAVU NEFIN. IMOVINE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36.094.973,90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17.405.717,19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48,22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94573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IZDACI ZA FIN. IMOVINU I OTPLATE ZAJMOVA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505.385,25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500.480,42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99,03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3871327"/>
                  </a:ext>
                </a:extLst>
              </a:tr>
              <a:tr h="5245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UKUPNI RASHODI I IZDACI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201.600.000,00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179.281.522,41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88,83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902065"/>
                  </a:ext>
                </a:extLst>
              </a:tr>
            </a:tbl>
          </a:graphicData>
        </a:graphic>
      </p:graphicFrame>
      <p:sp>
        <p:nvSpPr>
          <p:cNvPr id="15" name="Pravokutnik 14">
            <a:extLst>
              <a:ext uri="{FF2B5EF4-FFF2-40B4-BE49-F238E27FC236}">
                <a16:creationId xmlns:a16="http://schemas.microsoft.com/office/drawing/2014/main" id="{F794E5AE-99E9-40EB-8A02-B49E75C6F630}"/>
              </a:ext>
            </a:extLst>
          </p:cNvPr>
          <p:cNvSpPr/>
          <p:nvPr/>
        </p:nvSpPr>
        <p:spPr>
          <a:xfrm>
            <a:off x="539552" y="1191574"/>
            <a:ext cx="58246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Izvršeni rashodi i izdaci Proračuna Zadarske županije </a:t>
            </a:r>
          </a:p>
        </p:txBody>
      </p:sp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9808" y="1319425"/>
            <a:ext cx="2605495" cy="4633282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UKUPNO IZVRŠENJE RASHODA I IZDATAKA U 2024. GODINI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/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3146228" y="127624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Iznosi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179.281.522,41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3900175"/>
              </p:ext>
            </p:extLst>
          </p:nvPr>
        </p:nvGraphicFramePr>
        <p:xfrm>
          <a:off x="3099877" y="1682642"/>
          <a:ext cx="5424264" cy="463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562647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A8955EDD-6710-4A8D-8692-D280E64EBA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1125142"/>
              </p:ext>
            </p:extLst>
          </p:nvPr>
        </p:nvGraphicFramePr>
        <p:xfrm>
          <a:off x="318356" y="1290464"/>
          <a:ext cx="8435280" cy="4835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kstniOkvir 6">
            <a:extLst>
              <a:ext uri="{FF2B5EF4-FFF2-40B4-BE49-F238E27FC236}">
                <a16:creationId xmlns:a16="http://schemas.microsoft.com/office/drawing/2014/main" id="{EB9216C9-3451-4643-A32B-91E056D6D7F0}"/>
              </a:ext>
            </a:extLst>
          </p:cNvPr>
          <p:cNvSpPr txBox="1"/>
          <p:nvPr/>
        </p:nvSpPr>
        <p:spPr>
          <a:xfrm>
            <a:off x="1331640" y="367134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latin typeface="Arial" panose="020B0604020202020204" pitchFamily="34" charset="0"/>
                <a:cs typeface="Arial" panose="020B0604020202020204" pitchFamily="34" charset="0"/>
              </a:rPr>
              <a:t>Struktura izvršenih rashoda i izdataka konsolidiranog Proračuna za 2024. godinu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43567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031134"/>
              </p:ext>
            </p:extLst>
          </p:nvPr>
        </p:nvGraphicFramePr>
        <p:xfrm>
          <a:off x="407867" y="1434467"/>
          <a:ext cx="4316016" cy="3873165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865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5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8251"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Rebalans</a:t>
                      </a:r>
                      <a:r>
                        <a:rPr lang="en-US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24.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>
                          <a:latin typeface="+mn-lt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20</a:t>
                      </a:r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24</a:t>
                      </a:r>
                      <a:r>
                        <a:rPr lang="en-US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02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Služba ureda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602.869,40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393.823,89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65,32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9.996.519,89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9.698.565,16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97,02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60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98.003.972,15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87.633.410,01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89,42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5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Zdravstvo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61.228.991,46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55.708.307,11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90,98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4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3.095.338,47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2.510.021,98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81,09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  Gospod., i turizam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821.000,00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607.118,04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73,95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197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>
                          <a:latin typeface="+mn-lt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>
                          <a:latin typeface="+mn-lt"/>
                          <a:cs typeface="Arial" panose="020B0604020202020204" pitchFamily="34" charset="0"/>
                        </a:rPr>
                        <a:t> ribar., i EU fondove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12.011.725,51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10.210.792,79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85,01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973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1.726.100,00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1.584.225,53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91,78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11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noProof="0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 Pravni</a:t>
                      </a:r>
                      <a:r>
                        <a:rPr lang="hr-HR" sz="800" b="1" i="0" u="none" strike="noStrike" baseline="0" noProof="0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i zajednički poslovi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1.288.348,59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1.173.006,13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91,05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 Javna</a:t>
                      </a:r>
                      <a:r>
                        <a:rPr lang="pl-PL" sz="8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6.032.016,69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3.541.925,08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58,72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116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Hr. Branitelji, udruge, demografija,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6.793.117,84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6.220.326,69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91,57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9551"/>
                  </a:ext>
                </a:extLst>
              </a:tr>
              <a:tr h="1506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+mn-lt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201.600.000,00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179.281.522,41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88,93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247056" y="501764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583411121"/>
              </p:ext>
            </p:extLst>
          </p:nvPr>
        </p:nvGraphicFramePr>
        <p:xfrm>
          <a:off x="4751513" y="1813799"/>
          <a:ext cx="4392487" cy="4413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Rashodi </a:t>
            </a:r>
            <a:r>
              <a:rPr lang="hr-HR" sz="8000" b="1" dirty="0"/>
              <a:t>proračuna Zadarske županije</a:t>
            </a: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funkcijskoj </a:t>
            </a:r>
            <a:r>
              <a:rPr lang="hr-HR" sz="7600" b="1" noProof="0" dirty="0">
                <a:ea typeface="+mj-ea"/>
                <a:cs typeface="+mj-cs"/>
              </a:rPr>
              <a:t>klasifika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975901024"/>
              </p:ext>
            </p:extLst>
          </p:nvPr>
        </p:nvGraphicFramePr>
        <p:xfrm>
          <a:off x="4741594" y="1717177"/>
          <a:ext cx="4408330" cy="4427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582776"/>
              </p:ext>
            </p:extLst>
          </p:nvPr>
        </p:nvGraphicFramePr>
        <p:xfrm>
          <a:off x="251520" y="1340768"/>
          <a:ext cx="4408330" cy="4051744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546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0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1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94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OPIS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Rebalans 2024.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aseline="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2024.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Indeks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19.082.792,79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15.745.028,93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82,51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384.800,00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350.531,49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91,09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12.132.594,87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10.407.620,54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85,78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2.636.757,89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1.952.519,30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74,05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1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800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1.093.544,42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1.043.057,32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95,38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07 Zdravstvo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60.982.234,20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55.463.003,44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90,95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4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3.862.785,89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3.347.176,83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86,65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09 Obrazovanje</a:t>
                      </a:r>
                      <a:endParaRPr lang="hr-HR" sz="8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94.400.188,85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84.514.703,29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89,53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+mn-lt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80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6.518.915,84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5.957.400,85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91,39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201.094.614,75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178.781.041,99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88,90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8DADD9-55B0-E725-6C5E-B1F9837F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A1E788E1-456E-2CFC-05F1-61D92871CD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710ED45C-14B2-520F-3CCC-8DA1B141E5A9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0" name="Rezervirano mjesto sadržaja 6">
            <a:extLst>
              <a:ext uri="{FF2B5EF4-FFF2-40B4-BE49-F238E27FC236}">
                <a16:creationId xmlns:a16="http://schemas.microsoft.com/office/drawing/2014/main" id="{B76D2A14-73A4-136D-8300-A86AFE0FF57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58132443"/>
              </p:ext>
            </p:extLst>
          </p:nvPr>
        </p:nvGraphicFramePr>
        <p:xfrm>
          <a:off x="4648200" y="1600200"/>
          <a:ext cx="4172272" cy="4565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Rezervirano mjesto sadržaja 11">
            <a:extLst>
              <a:ext uri="{FF2B5EF4-FFF2-40B4-BE49-F238E27FC236}">
                <a16:creationId xmlns:a16="http://schemas.microsoft.com/office/drawing/2014/main" id="{AA80F962-B945-8802-E318-873F13B62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908721"/>
            <a:ext cx="4038600" cy="4680520"/>
          </a:xfrm>
        </p:spPr>
        <p:txBody>
          <a:bodyPr>
            <a:normAutofit/>
          </a:bodyPr>
          <a:lstStyle/>
          <a:p>
            <a:endParaRPr lang="hr-HR" sz="1800" i="1" dirty="0"/>
          </a:p>
          <a:p>
            <a:endParaRPr lang="hr-HR" sz="1800" i="1" dirty="0"/>
          </a:p>
          <a:p>
            <a:pPr marL="0" indent="0">
              <a:buNone/>
            </a:pPr>
            <a:endParaRPr lang="hr-HR" sz="1800" i="1" dirty="0"/>
          </a:p>
          <a:p>
            <a:r>
              <a:rPr lang="hr-HR" sz="1800" i="1" dirty="0"/>
              <a:t>Zadarska županija sa proračunskim korisnicima i izvanproračunskim korisnicima tijekom 2024.godine iz fondova Europske unije evidentirani su ukupno:</a:t>
            </a:r>
          </a:p>
          <a:p>
            <a:pPr marL="0" indent="0">
              <a:buNone/>
            </a:pPr>
            <a:r>
              <a:rPr lang="hr-HR" sz="1800" i="1" dirty="0"/>
              <a:t>         - 10.676.490,01 eura prihoda, te</a:t>
            </a:r>
          </a:p>
          <a:p>
            <a:pPr marL="0" indent="0">
              <a:buNone/>
            </a:pPr>
            <a:r>
              <a:rPr lang="hr-HR" sz="1800" i="1" dirty="0"/>
              <a:t>         -7.577.285,41 eura rashoda.</a:t>
            </a:r>
            <a:endParaRPr lang="en-US" sz="1800" i="1" dirty="0"/>
          </a:p>
        </p:txBody>
      </p:sp>
    </p:spTree>
    <p:extLst>
      <p:ext uri="{BB962C8B-B14F-4D97-AF65-F5344CB8AC3E}">
        <p14:creationId xmlns:p14="http://schemas.microsoft.com/office/powerpoint/2010/main" val="12991191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78" y="9858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938134" y="91918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61200" y="620688"/>
            <a:ext cx="6707088" cy="633001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Financiranje ključnih programa i aktivnosti u 2024.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6E64E19-668C-2D2E-85CE-E8E9CF054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585663"/>
              </p:ext>
            </p:extLst>
          </p:nvPr>
        </p:nvGraphicFramePr>
        <p:xfrm>
          <a:off x="467544" y="1340768"/>
          <a:ext cx="7527102" cy="4508616"/>
        </p:xfrm>
        <a:graphic>
          <a:graphicData uri="http://schemas.openxmlformats.org/drawingml/2006/table">
            <a:tbl>
              <a:tblPr firstRow="1" firstCol="1" bandRow="1"/>
              <a:tblGrid>
                <a:gridCol w="5729314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97788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Doma zdravlja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1.500.096,66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Hitne medicinske pomoći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835.487,08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2626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Zavoda za javno zdravstvo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765.590,00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353893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jelatnost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mrtvozorenja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111.018,56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773047"/>
                  </a:ext>
                </a:extLst>
              </a:tr>
              <a:tr h="250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331.155,00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Pomoć starijim osobama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733.934,00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Donacije ustanovama (Crveni križ i Caritas)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234.208,02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04785"/>
                  </a:ext>
                </a:extLst>
              </a:tr>
              <a:tr h="2860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Civilne udruge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112.060,00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2784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Udruge u socijalnoj skrbi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99.941,00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2879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Vatrogasna zajednica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280.000,00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509710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Civilna zaštita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74.023,04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461123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Prijevoz učenika u srednjim školama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479.001,42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2220856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Projekt Pomoćnici u nastavi i Inkluzija za ustanove obrazovanja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439.004,56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388543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Prijevoz učenika osnovnih škola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354.361,88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768256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deficitarnih zanimanja u srednjim školama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74.023,04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9104564"/>
                  </a:ext>
                </a:extLst>
              </a:tr>
              <a:tr h="2396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osnovnih škola, djelatnost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338.245,74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963328"/>
                  </a:ext>
                </a:extLst>
              </a:tr>
              <a:tr h="2638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javnih potreba u kulturi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201.636,35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851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EB4E13EE-A2CC-03CC-996C-BB1B433CF2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422981"/>
              </p:ext>
            </p:extLst>
          </p:nvPr>
        </p:nvGraphicFramePr>
        <p:xfrm>
          <a:off x="395536" y="1268760"/>
          <a:ext cx="7920880" cy="4752117"/>
        </p:xfrm>
        <a:graphic>
          <a:graphicData uri="http://schemas.openxmlformats.org/drawingml/2006/table">
            <a:tbl>
              <a:tblPr firstRow="1" firstCol="1" bandRow="1"/>
              <a:tblGrid>
                <a:gridCol w="6321552">
                  <a:extLst>
                    <a:ext uri="{9D8B030D-6E8A-4147-A177-3AD203B41FA5}">
                      <a16:colId xmlns:a16="http://schemas.microsoft.com/office/drawing/2014/main" val="2887822770"/>
                    </a:ext>
                  </a:extLst>
                </a:gridCol>
                <a:gridCol w="1599328">
                  <a:extLst>
                    <a:ext uri="{9D8B030D-6E8A-4147-A177-3AD203B41FA5}">
                      <a16:colId xmlns:a16="http://schemas.microsoft.com/office/drawing/2014/main" val="1156605456"/>
                    </a:ext>
                  </a:extLst>
                </a:gridCol>
              </a:tblGrid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Projekt Uređenje poslovnih zgrada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3.194.585,14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6564146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Sanacija i izgradnja lučke infrastrukture -ŽLU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713.995,00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6045756"/>
                  </a:ext>
                </a:extLst>
              </a:tr>
              <a:tr h="2627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Upravljanje pomorskim dobrom </a:t>
                      </a:r>
                      <a:r>
                        <a:rPr lang="hr-HR" sz="14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Privlački</a:t>
                      </a: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gaz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28.579,53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0337170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Županijski linijski prijevoz putnika – prijevoz na otocima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277.108,22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1284816"/>
                  </a:ext>
                </a:extLst>
              </a:tr>
              <a:tr h="2510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Sklonište za napuštene i izgubljene životinje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2.140.703,83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166561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Upravljanje i održavanje SN </a:t>
                      </a:r>
                      <a:r>
                        <a:rPr lang="hr-HR" sz="14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Baštica</a:t>
                      </a: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hr-HR" sz="14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Baštica</a:t>
                      </a: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-Smilčić, Donja </a:t>
                      </a:r>
                      <a:r>
                        <a:rPr lang="hr-HR" sz="14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Baštica,Lišansko</a:t>
                      </a: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polje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328.245,74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4029718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Centar za školjkarstvo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63.865,98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990026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Razvoj turizma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176.150,56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8171443"/>
                  </a:ext>
                </a:extLst>
              </a:tr>
              <a:tr h="3471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Sufinanciranje izgradnje FNE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92.882,28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412936"/>
                  </a:ext>
                </a:extLst>
              </a:tr>
              <a:tr h="2186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poticanja malog i srednjeg poduzetništva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238.757,45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8602541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Izgradnja Poljoprivredno edukacijskog centra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1.281.970,73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268497"/>
                  </a:ext>
                </a:extLst>
              </a:tr>
              <a:tr h="3528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zbrinjavanja otpada (EKO d.o.o. i CGO)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321.167,93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6073248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Pomoć općinama za uređenje dječjih igrališta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40.472,50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987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Pomoć općinama za uređenje prometnica i plaža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200.000,00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4815533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Pomoć općinama za kapitalne projekte – odvodnje i vodoopskrbe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70.000,00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91205"/>
                  </a:ext>
                </a:extLst>
              </a:tr>
              <a:tr h="2397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Pomoć općinama za gradovima i općinama za sanaciju pomorskog dobra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245.000,00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087456"/>
                  </a:ext>
                </a:extLst>
              </a:tr>
              <a:tr h="263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javnih potreba u športu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258.662,29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917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773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>
                <a:solidFill>
                  <a:srgbClr val="0070C0"/>
                </a:solidFill>
              </a:rPr>
              <a:t>https://www.zadarska-zupanija.hr/component/content/article?id=479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1D4B6EEC081DD41940510429DA76B97" ma:contentTypeVersion="10" ma:contentTypeDescription="Stvaranje novog dokumenta." ma:contentTypeScope="" ma:versionID="4f616d4c320fb3e494e2e90889076202">
  <xsd:schema xmlns:xsd="http://www.w3.org/2001/XMLSchema" xmlns:xs="http://www.w3.org/2001/XMLSchema" xmlns:p="http://schemas.microsoft.com/office/2006/metadata/properties" xmlns:ns3="277c4fb2-a0df-4cd7-ab9b-6cf4b2c45343" targetNamespace="http://schemas.microsoft.com/office/2006/metadata/properties" ma:root="true" ma:fieldsID="666a754b77d2af51f5b61342cfb38817" ns3:_="">
    <xsd:import namespace="277c4fb2-a0df-4cd7-ab9b-6cf4b2c4534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7c4fb2-a0df-4cd7-ab9b-6cf4b2c45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sadržaja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77c4fb2-a0df-4cd7-ab9b-6cf4b2c45343" xsi:nil="true"/>
  </documentManagement>
</p:properties>
</file>

<file path=customXml/itemProps1.xml><?xml version="1.0" encoding="utf-8"?>
<ds:datastoreItem xmlns:ds="http://schemas.openxmlformats.org/officeDocument/2006/customXml" ds:itemID="{5716CEC5-318D-4D5D-ACDD-7FD06BCFF6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7c4fb2-a0df-4cd7-ab9b-6cf4b2c453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3C3FA2-5920-4063-BDE3-ED382A0ACD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C3569A-AD5F-4DF6-AE23-9F43CD2DF52B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277c4fb2-a0df-4cd7-ab9b-6cf4b2c45343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21814</TotalTime>
  <Words>1325</Words>
  <Application>Microsoft Office PowerPoint</Application>
  <PresentationFormat>Prikaz na zaslonu (4:3)</PresentationFormat>
  <Paragraphs>425</Paragraphs>
  <Slides>16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7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4" baseType="lpstr">
      <vt:lpstr>Aldhabi</vt:lpstr>
      <vt:lpstr>Arial</vt:lpstr>
      <vt:lpstr>Arial Black</vt:lpstr>
      <vt:lpstr>Calibri</vt:lpstr>
      <vt:lpstr>Gabriola</vt:lpstr>
      <vt:lpstr>Times New Roman</vt:lpstr>
      <vt:lpstr>Wingdings</vt:lpstr>
      <vt:lpstr>Office tema</vt:lpstr>
      <vt:lpstr> REPUBLIKA HRVATSKA ZADARSKA ŽUPANIJA  GODIŠNJI IZVJEŠTAJ O IZVRŠENJU PRORAČUNA ZADARSKE ŽUPANIJE ZA 2024. GODINU - vodič za građane - </vt:lpstr>
      <vt:lpstr>PowerPoint prezentacija</vt:lpstr>
      <vt:lpstr>PowerPoint prezentacija</vt:lpstr>
      <vt:lpstr>PowerPoint prezentacija</vt:lpstr>
      <vt:lpstr>  Ukupno ostvarenje prihoda i primitaka  </vt:lpstr>
      <vt:lpstr>PowerPoint prezentacija</vt:lpstr>
      <vt:lpstr>Struktura ostvarenih prihoda i primitaka konsolidiranog Proračuna za 2024. godinu</vt:lpstr>
      <vt:lpstr> Ukupno izvršenje proračuna u 2024. godini  </vt:lpstr>
      <vt:lpstr>PowerPoint prezentacija</vt:lpstr>
      <vt:lpstr>PowerPoint prezentacija</vt:lpstr>
      <vt:lpstr>  </vt:lpstr>
      <vt:lpstr>  </vt:lpstr>
      <vt:lpstr>PowerPoint prezentacija</vt:lpstr>
      <vt:lpstr>Financiranje ključnih programa i aktivnosti u 2024. godine</vt:lpstr>
      <vt:lpstr>PowerPoint prezentacija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1958</cp:revision>
  <cp:lastPrinted>2025-09-02T07:58:20Z</cp:lastPrinted>
  <dcterms:created xsi:type="dcterms:W3CDTF">2014-10-06T07:52:48Z</dcterms:created>
  <dcterms:modified xsi:type="dcterms:W3CDTF">2025-09-02T08:40:46Z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0x01010021D4B6EEC081DD41940510429DA76B97</vt:lpwstr>
  </property>
</Properties>
</file>