
<file path=[Content_Types].xml><?xml version="1.0" encoding="utf-8"?>
<Types xmlns="http://schemas.openxmlformats.org/package/2006/content-types">
  <Default Extension="gif" ContentType="image/gif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3.xml" ContentType="application/vnd.openxmlformats-officedocument.drawingml.chartshap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0" r:id="rId2"/>
    <p:sldId id="353" r:id="rId3"/>
    <p:sldId id="338" r:id="rId4"/>
    <p:sldId id="342" r:id="rId5"/>
    <p:sldId id="297" r:id="rId6"/>
    <p:sldId id="329" r:id="rId7"/>
    <p:sldId id="298" r:id="rId8"/>
    <p:sldId id="330" r:id="rId9"/>
    <p:sldId id="293" r:id="rId10"/>
    <p:sldId id="316" r:id="rId11"/>
    <p:sldId id="332" r:id="rId12"/>
    <p:sldId id="324" r:id="rId13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DDBF"/>
    <a:srgbClr val="E5E6CC"/>
    <a:srgbClr val="E7EBF0"/>
    <a:srgbClr val="FDFD23"/>
    <a:srgbClr val="567A5F"/>
    <a:srgbClr val="A2CB9B"/>
    <a:srgbClr val="006666"/>
    <a:srgbClr val="CC6600"/>
    <a:srgbClr val="3366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EC1882-D283-41CC-85D1-7CC0734AA588}" v="933" dt="2024-10-04T11:05:18.3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078" autoAdjust="0"/>
  </p:normalViewPr>
  <p:slideViewPr>
    <p:cSldViewPr>
      <p:cViewPr varScale="1">
        <p:scale>
          <a:sx n="105" d="100"/>
          <a:sy n="105" d="100"/>
        </p:scale>
        <p:origin x="200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11319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280044629096222"/>
          <c:y val="0.16881852457533891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26.254.926,42eura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9919172444409047"/>
                  <c:y val="0.2450201077723937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64.756.562,04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22940625.300000001</c:v>
                </c:pt>
                <c:pt idx="1">
                  <c:v>56447769.450000003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2488451091237946E-2"/>
          <c:y val="8.8600334262028513E-2"/>
          <c:w val="0.55016899085360649"/>
          <c:h val="0.70076575771674909"/>
        </c:manualLayout>
      </c:layout>
      <c:pie3DChart>
        <c:varyColors val="1"/>
        <c:ser>
          <c:idx val="0"/>
          <c:order val="0"/>
          <c:dLbls>
            <c:dLbl>
              <c:idx val="6"/>
              <c:layout>
                <c:manualLayout>
                  <c:x val="-6.5708136499953634E-2"/>
                  <c:y val="3.61254454140737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BA-46CC-9361-23495AA62E3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lIns="38100" tIns="19050" rIns="38100" bIns="19050">
                <a:spAutoFit/>
              </a:bodyPr>
              <a:lstStyle/>
              <a:p>
                <a:pPr>
                  <a:defRPr sz="1200" baseline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PRIHODI OD POREZA </c:v>
                </c:pt>
                <c:pt idx="1">
                  <c:v>POMOĆI IZ INOZ. I OD SUB. UNUTAR OPĆEG PRORAČUNA</c:v>
                </c:pt>
                <c:pt idx="2">
                  <c:v>PRIHODI OD IMOVINE</c:v>
                </c:pt>
                <c:pt idx="3">
                  <c:v>PRIHODI OD UPRAVNIH I ADMIN. PRISTOJBI, PRIST. PO POSEBNIM PROP. I NAKNADA</c:v>
                </c:pt>
                <c:pt idx="4">
                  <c:v>PRIHODI OD PRODAJE PROIZ. I ROBE TE PRUŽENIH USLUGA, PRIHODI OD DONACIJA</c:v>
                </c:pt>
                <c:pt idx="5">
                  <c:v>PRIHODI IZ NADLEŽ. PRORAČ. I OD HZZO TEM. UGOVORNIH OBVEZA</c:v>
                </c:pt>
                <c:pt idx="6">
                  <c:v>KAZNE, UPRAVNE MJERE I OSTALI PRIHODI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</c:strCache>
              <c:extLst/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0.157</c:v>
                </c:pt>
                <c:pt idx="1">
                  <c:v>0.50090000000000001</c:v>
                </c:pt>
                <c:pt idx="2">
                  <c:v>1.46E-2</c:v>
                </c:pt>
                <c:pt idx="3">
                  <c:v>3.9E-2</c:v>
                </c:pt>
                <c:pt idx="4">
                  <c:v>2.4E-2</c:v>
                </c:pt>
                <c:pt idx="5">
                  <c:v>0.23400000000000001</c:v>
                </c:pt>
                <c:pt idx="6">
                  <c:v>2E-3</c:v>
                </c:pt>
                <c:pt idx="7">
                  <c:v>3.6999999999999998E-2</c:v>
                </c:pt>
                <c:pt idx="8">
                  <c:v>0.03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9CA1-4A5B-88A1-9172F6C296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243136153328803"/>
          <c:y val="4.4548912244046231E-4"/>
          <c:w val="0.3418833224943707"/>
          <c:h val="0.98898745285690415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975401524320435"/>
          <c:y val="7.1795356975726865E-2"/>
          <c:w val="0.8208878453057008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5"/>
              <c:tx>
                <c:rich>
                  <a:bodyPr/>
                  <a:lstStyle/>
                  <a:p>
                    <a:r>
                      <a:rPr lang="en-US" dirty="0"/>
                      <a:t>0,00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E1A4-4956-B70B-CFCEC35BA462}"/>
                </c:ext>
              </c:extLst>
            </c:dLbl>
            <c:dLbl>
              <c:idx val="6"/>
              <c:layout>
                <c:manualLayout>
                  <c:x val="3.0103361194349669E-3"/>
                  <c:y val="-6.97674418604652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1A4-4956-B70B-CFCEC35BA462}"/>
                </c:ext>
              </c:extLst>
            </c:dLbl>
            <c:dLbl>
              <c:idx val="7"/>
              <c:layout>
                <c:manualLayout>
                  <c:x val="-6.0206722388700448E-3"/>
                  <c:y val="-3.6175710594315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1A4-4956-B70B-CFCEC35BA462}"/>
                </c:ext>
              </c:extLst>
            </c:dLbl>
            <c:dLbl>
              <c:idx val="8"/>
              <c:layout>
                <c:manualLayout>
                  <c:x val="-1.2089069536951423E-16"/>
                  <c:y val="-1.033591731266159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2,17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E1A4-4956-B70B-CFCEC35BA46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14327945.52</c:v>
                </c:pt>
                <c:pt idx="1">
                  <c:v>7938940.3700000001</c:v>
                </c:pt>
                <c:pt idx="2">
                  <c:v>1335439.8700000001</c:v>
                </c:pt>
                <c:pt idx="3">
                  <c:v>434461.19</c:v>
                </c:pt>
                <c:pt idx="4">
                  <c:v>0</c:v>
                </c:pt>
                <c:pt idx="5" formatCode="General">
                  <c:v>0</c:v>
                </c:pt>
                <c:pt idx="6">
                  <c:v>13848.14</c:v>
                </c:pt>
                <c:pt idx="7">
                  <c:v>31726.42</c:v>
                </c:pt>
                <c:pt idx="8" formatCode="General">
                  <c:v>2172564.91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A1-41BC-8A6F-348AD32F737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8"/>
              <c:layout>
                <c:manualLayout>
                  <c:x val="1.5051680597174946E-2"/>
                  <c:y val="-2.5839793281654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1A4-4956-B70B-CFCEC35BA46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 formatCode="General">
                  <c:v>0</c:v>
                </c:pt>
                <c:pt idx="1">
                  <c:v>37657164.68</c:v>
                </c:pt>
                <c:pt idx="2">
                  <c:v>29.25</c:v>
                </c:pt>
                <c:pt idx="3">
                  <c:v>3156418.34</c:v>
                </c:pt>
                <c:pt idx="4">
                  <c:v>2216353.2999999998</c:v>
                </c:pt>
                <c:pt idx="5">
                  <c:v>21377200.120000001</c:v>
                </c:pt>
                <c:pt idx="6">
                  <c:v>8966.74</c:v>
                </c:pt>
                <c:pt idx="7">
                  <c:v>2065.25</c:v>
                </c:pt>
                <c:pt idx="8">
                  <c:v>338364.36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A1-41BC-8A6F-348AD32F7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8256"/>
        <c:axId val="1884544992"/>
      </c:barChart>
      <c:catAx>
        <c:axId val="188454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4992"/>
        <c:crosses val="autoZero"/>
        <c:auto val="1"/>
        <c:lblAlgn val="ctr"/>
        <c:lblOffset val="100"/>
        <c:noMultiLvlLbl val="0"/>
      </c:catAx>
      <c:valAx>
        <c:axId val="1884544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sz="1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hr-HR" sz="1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mil</a:t>
                </a:r>
                <a:r>
                  <a:rPr lang="hr-HR" sz="1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. eura)</a:t>
                </a:r>
              </a:p>
            </c:rich>
          </c:tx>
          <c:layout>
            <c:manualLayout>
              <c:xMode val="edge"/>
              <c:yMode val="edge"/>
              <c:x val="5.2875189515877795E-2"/>
              <c:y val="0.907094956153736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825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0778928026418886E-2"/>
          <c:y val="0.94231927404423299"/>
          <c:w val="0.84296065338844006"/>
          <c:h val="5.50967466276017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6038637834420359E-2"/>
          <c:y val="0.14100287581210252"/>
          <c:w val="0.90768119313250961"/>
          <c:h val="0.4227181361162297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BBE-4D90-92DB-55356B890B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BBE-4D90-92DB-55356B890B1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59A-4963-B31E-2E8F5647B99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59A-4963-B31E-2E8F5647B99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259A-4963-B31E-2E8F5647B99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259A-4963-B31E-2E8F5647B99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259A-4963-B31E-2E8F5647B99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259A-4963-B31E-2E8F5647B99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BBE-4D90-92DB-55356B890B16}"/>
              </c:ext>
            </c:extLst>
          </c:dPt>
          <c:dLbls>
            <c:dLbl>
              <c:idx val="0"/>
              <c:layout>
                <c:manualLayout>
                  <c:x val="2.3671488940382145E-2"/>
                  <c:y val="-3.299856677091095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BBE-4D90-92DB-55356B890B16}"/>
                </c:ext>
              </c:extLst>
            </c:dLbl>
            <c:dLbl>
              <c:idx val="1"/>
              <c:layout>
                <c:manualLayout>
                  <c:x val="-1.6570042258267543E-2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BBE-4D90-92DB-55356B890B16}"/>
                </c:ext>
              </c:extLst>
            </c:dLbl>
            <c:dLbl>
              <c:idx val="2"/>
              <c:layout>
                <c:manualLayout>
                  <c:x val="-6.6280169033070005E-2"/>
                  <c:y val="-1.97991400625465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59A-4963-B31E-2E8F5647B99C}"/>
                </c:ext>
              </c:extLst>
            </c:dLbl>
            <c:dLbl>
              <c:idx val="3"/>
              <c:layout>
                <c:manualLayout>
                  <c:x val="-5.4444424562878971E-2"/>
                  <c:y val="2.309899673963767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59A-4963-B31E-2E8F5647B99C}"/>
                </c:ext>
              </c:extLst>
            </c:dLbl>
            <c:dLbl>
              <c:idx val="4"/>
              <c:layout>
                <c:manualLayout>
                  <c:x val="-2.3671488940382186E-2"/>
                  <c:y val="-2.6398853416728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59A-4963-B31E-2E8F5647B99C}"/>
                </c:ext>
              </c:extLst>
            </c:dLbl>
            <c:dLbl>
              <c:idx val="5"/>
              <c:layout>
                <c:manualLayout>
                  <c:x val="4.7342977880763422E-3"/>
                  <c:y val="-6.269727686473082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59A-4963-B31E-2E8F5647B99C}"/>
                </c:ext>
              </c:extLst>
            </c:dLbl>
            <c:dLbl>
              <c:idx val="7"/>
              <c:layout>
                <c:manualLayout>
                  <c:x val="1.1835744470191072E-2"/>
                  <c:y val="-3.959828012509315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59A-4963-B31E-2E8F5647B99C}"/>
                </c:ext>
              </c:extLst>
            </c:dLbl>
            <c:dLbl>
              <c:idx val="8"/>
              <c:layout>
                <c:manualLayout>
                  <c:x val="5.2077275668840718E-2"/>
                  <c:y val="-1.649928338545548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BBE-4D90-92DB-55356B890B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RASHODI ZA DONACIJE, KAZNE, NAKNADE ŠTETA I KAP. POMOĆI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65.400000000000006</c:v>
                </c:pt>
                <c:pt idx="1">
                  <c:v>19.2</c:v>
                </c:pt>
                <c:pt idx="2">
                  <c:v>0.1</c:v>
                </c:pt>
                <c:pt idx="3">
                  <c:v>0.9</c:v>
                </c:pt>
                <c:pt idx="4">
                  <c:v>1.3</c:v>
                </c:pt>
                <c:pt idx="5">
                  <c:v>2.5</c:v>
                </c:pt>
                <c:pt idx="6">
                  <c:v>1.4</c:v>
                </c:pt>
                <c:pt idx="7">
                  <c:v>8.9</c:v>
                </c:pt>
                <c:pt idx="8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BE-4D90-92DB-55356B890B1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6.0797432529211493E-2"/>
          <c:y val="0.5887619915640927"/>
          <c:w val="0.8462801466663088"/>
          <c:h val="0.396680707946574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5918000874890634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2.7777777777777779E-3"/>
                  <c:y val="-2.755770192200876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6B5-4A6F-8BBC-59F9D9BA1E5B}"/>
                </c:ext>
              </c:extLst>
            </c:dLbl>
            <c:dLbl>
              <c:idx val="2"/>
              <c:layout>
                <c:manualLayout>
                  <c:x val="2.5462668816039986E-17"/>
                  <c:y val="-2.755770192200866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6B5-4A6F-8BBC-59F9D9BA1E5B}"/>
                </c:ext>
              </c:extLst>
            </c:dLbl>
            <c:dLbl>
              <c:idx val="3"/>
              <c:layout>
                <c:manualLayout>
                  <c:x val="-5.5555555555555558E-3"/>
                  <c:y val="-4.13365528830130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6B5-4A6F-8BBC-59F9D9BA1E5B}"/>
                </c:ext>
              </c:extLst>
            </c:dLbl>
            <c:dLbl>
              <c:idx val="4"/>
              <c:layout>
                <c:manualLayout>
                  <c:x val="-1.1111111111111162E-2"/>
                  <c:y val="-4.68480932674147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6B5-4A6F-8BBC-59F9D9BA1E5B}"/>
                </c:ext>
              </c:extLst>
            </c:dLbl>
            <c:dLbl>
              <c:idx val="6"/>
              <c:layout>
                <c:manualLayout>
                  <c:x val="-5.5555555555555558E-3"/>
                  <c:y val="-1.377885096100433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6B5-4A6F-8BBC-59F9D9BA1E5B}"/>
                </c:ext>
              </c:extLst>
            </c:dLbl>
            <c:dLbl>
              <c:idx val="7"/>
              <c:layout>
                <c:manualLayout>
                  <c:x val="0"/>
                  <c:y val="-2.755770192200876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6B5-4A6F-8BBC-59F9D9BA1E5B}"/>
                </c:ext>
              </c:extLst>
            </c:dLbl>
            <c:dLbl>
              <c:idx val="8"/>
              <c:layout>
                <c:manualLayout>
                  <c:x val="-8.3333333333333332E-3"/>
                  <c:y val="-4.409232307521396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6B5-4A6F-8BBC-59F9D9BA1E5B}"/>
                </c:ext>
              </c:extLst>
            </c:dLbl>
            <c:dLbl>
              <c:idx val="10"/>
              <c:layout>
                <c:manualLayout>
                  <c:x val="0"/>
                  <c:y val="-6.889425480502156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6B5-4A6F-8BBC-59F9D9BA1E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7684266.5300000003</c:v>
                </c:pt>
                <c:pt idx="1">
                  <c:v>8325979.2400000002</c:v>
                </c:pt>
                <c:pt idx="2">
                  <c:v>56900.84</c:v>
                </c:pt>
                <c:pt idx="3">
                  <c:v>860876.15</c:v>
                </c:pt>
                <c:pt idx="4">
                  <c:v>675928.29</c:v>
                </c:pt>
                <c:pt idx="5">
                  <c:v>2279472.85</c:v>
                </c:pt>
                <c:pt idx="6">
                  <c:v>1177173.1000000001</c:v>
                </c:pt>
                <c:pt idx="7">
                  <c:v>0</c:v>
                </c:pt>
                <c:pt idx="8">
                  <c:v>705326.53</c:v>
                </c:pt>
                <c:pt idx="9">
                  <c:v>4633192.7300000004</c:v>
                </c:pt>
                <c:pt idx="10">
                  <c:v>305836.81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9A-4D2D-932A-340E8188C4D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1"/>
              <c:layout>
                <c:manualLayout>
                  <c:x val="8.3333333333333332E-3"/>
                  <c:y val="-1.9290391345406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6B5-4A6F-8BBC-59F9D9BA1E5B}"/>
                </c:ext>
              </c:extLst>
            </c:dLbl>
            <c:dLbl>
              <c:idx val="6"/>
              <c:layout>
                <c:manualLayout>
                  <c:x val="1.1111111111111112E-2"/>
                  <c:y val="-4.9603863459615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6B5-4A6F-8BBC-59F9D9BA1E5B}"/>
                </c:ext>
              </c:extLst>
            </c:dLbl>
            <c:dLbl>
              <c:idx val="9"/>
              <c:layout>
                <c:manualLayout>
                  <c:x val="5.5555555555554534E-3"/>
                  <c:y val="-5.511540384401733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6B5-4A6F-8BBC-59F9D9BA1E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52967855.799999997</c:v>
                </c:pt>
                <c:pt idx="1">
                  <c:v>9486075.8100000005</c:v>
                </c:pt>
                <c:pt idx="2">
                  <c:v>58646.69</c:v>
                </c:pt>
                <c:pt idx="3">
                  <c:v>0</c:v>
                </c:pt>
                <c:pt idx="4">
                  <c:v>517046.66</c:v>
                </c:pt>
                <c:pt idx="5">
                  <c:v>22149.86</c:v>
                </c:pt>
                <c:pt idx="6">
                  <c:v>93837.62</c:v>
                </c:pt>
                <c:pt idx="7">
                  <c:v>13181.88</c:v>
                </c:pt>
                <c:pt idx="8">
                  <c:v>1018242.34</c:v>
                </c:pt>
                <c:pt idx="9">
                  <c:v>1850905.48</c:v>
                </c:pt>
                <c:pt idx="10">
                  <c:v>13653.01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9A-4D2D-932A-340E8188C4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2816"/>
        <c:axId val="1884539552"/>
      </c:barChart>
      <c:catAx>
        <c:axId val="188454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39552"/>
        <c:crossesAt val="0"/>
        <c:auto val="1"/>
        <c:lblAlgn val="ctr"/>
        <c:lblOffset val="100"/>
        <c:noMultiLvlLbl val="0"/>
      </c:catAx>
      <c:valAx>
        <c:axId val="188453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b="0" dirty="0"/>
                  <a:t>(</a:t>
                </a:r>
                <a:r>
                  <a:rPr lang="hr-HR" b="0" dirty="0" err="1"/>
                  <a:t>mil</a:t>
                </a:r>
                <a:r>
                  <a:rPr lang="hr-HR" b="0" dirty="0"/>
                  <a:t>. eura)</a:t>
                </a:r>
              </a:p>
            </c:rich>
          </c:tx>
          <c:layout>
            <c:manualLayout>
              <c:xMode val="edge"/>
              <c:yMode val="edge"/>
              <c:x val="1.285376306093494E-2"/>
              <c:y val="0.926605137743315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in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281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038965615842321"/>
          <c:y val="0.92560884039704405"/>
          <c:w val="0.73922046002174624"/>
          <c:h val="6.22277601339314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7"/>
              <c:layout>
                <c:manualLayout>
                  <c:x val="-1.7347803192132385E-2"/>
                  <c:y val="2.60616074119328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0DA-436B-8C5E-BD42BEE99C4F}"/>
                </c:ext>
              </c:extLst>
            </c:dLbl>
            <c:dLbl>
              <c:idx val="8"/>
              <c:layout>
                <c:manualLayout>
                  <c:x val="-1.0601312816810596E-16"/>
                  <c:y val="-3.57080264333117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DB2-4CB4-9BDA-D0E19124539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upravljanje i imovinom</c:v>
                </c:pt>
                <c:pt idx="2">
                  <c:v>9. Pravni i zajednički poslovi</c:v>
                </c:pt>
                <c:pt idx="3">
                  <c:v>8. Pom. dobro, more i promet</c:v>
                </c:pt>
                <c:pt idx="4">
                  <c:v>7. Poljop., ribar., i EU fondovi</c:v>
                </c:pt>
                <c:pt idx="5">
                  <c:v>6. Gospodarstvo i turizam</c:v>
                </c:pt>
                <c:pt idx="6">
                  <c:v>5. Prostorno uređenje, zaštita okoliša i komunalni poslovi</c:v>
                </c:pt>
                <c:pt idx="7">
                  <c:v>4. Zdravstvo</c:v>
                </c:pt>
                <c:pt idx="8">
                  <c:v>3. Obrazovanje, kultura i šport</c:v>
                </c:pt>
                <c:pt idx="9">
                  <c:v>2. Financije i proračun</c:v>
                </c:pt>
                <c:pt idx="10">
                  <c:v>1. Služba ureda župana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4.1399999999999999E-2</c:v>
                </c:pt>
                <c:pt idx="1">
                  <c:v>2.5399999999999999E-2</c:v>
                </c:pt>
                <c:pt idx="2">
                  <c:v>5.7000000000000002E-3</c:v>
                </c:pt>
                <c:pt idx="3">
                  <c:v>9.4000000000000004E-3</c:v>
                </c:pt>
                <c:pt idx="4">
                  <c:v>2.6599999999999999E-2</c:v>
                </c:pt>
                <c:pt idx="5">
                  <c:v>2.0999999999999999E-3</c:v>
                </c:pt>
                <c:pt idx="6">
                  <c:v>1.1599999999999999E-2</c:v>
                </c:pt>
                <c:pt idx="7">
                  <c:v>0.34129999999999999</c:v>
                </c:pt>
                <c:pt idx="8">
                  <c:v>0.47689999999999999</c:v>
                </c:pt>
                <c:pt idx="9">
                  <c:v>5.8000000000000003E-2</c:v>
                </c:pt>
                <c:pt idx="10">
                  <c:v>1.4E-3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23-4668-BE6C-C62654ED741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axId val="1884545536"/>
        <c:axId val="1884547712"/>
      </c:barChart>
      <c:catAx>
        <c:axId val="18845455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84547712"/>
        <c:crosses val="autoZero"/>
        <c:auto val="1"/>
        <c:lblAlgn val="ctr"/>
        <c:lblOffset val="100"/>
        <c:noMultiLvlLbl val="0"/>
      </c:catAx>
      <c:valAx>
        <c:axId val="1884547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"/>
          <c:y val="3.3658493356656959E-2"/>
          <c:w val="0.51632764847621671"/>
          <c:h val="0.93620685172096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96F-40D1-967B-5AAD9090D220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96F-40D1-967B-5AAD9090D220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96F-40D1-967B-5AAD9090D220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96F-40D1-967B-5AAD9090D220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96F-40D1-967B-5AAD9090D220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96F-40D1-967B-5AAD9090D220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96F-40D1-967B-5AAD9090D220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96F-40D1-967B-5AAD9090D220}"/>
                </c:ext>
              </c:extLst>
            </c:dLbl>
            <c:dLbl>
              <c:idx val="8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40F-4FD4-A7ED-8B5DA26E23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4.0099999999999997E-2</c:v>
                </c:pt>
                <c:pt idx="1">
                  <c:v>0.45700000000000002</c:v>
                </c:pt>
                <c:pt idx="2">
                  <c:v>2.12E-2</c:v>
                </c:pt>
                <c:pt idx="3">
                  <c:v>0.3412</c:v>
                </c:pt>
                <c:pt idx="4">
                  <c:v>5.7999999999999996E-3</c:v>
                </c:pt>
                <c:pt idx="5">
                  <c:v>1.03E-2</c:v>
                </c:pt>
                <c:pt idx="6">
                  <c:v>2.69E-2</c:v>
                </c:pt>
                <c:pt idx="7">
                  <c:v>1.2999999999999999E-3</c:v>
                </c:pt>
                <c:pt idx="8">
                  <c:v>9.6199999999999994E-2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6F-40D1-967B-5AAD9090D2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5"/>
        <c:axId val="1884553152"/>
        <c:axId val="1884546624"/>
      </c:barChart>
      <c:catAx>
        <c:axId val="18845531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84546624"/>
        <c:crosses val="autoZero"/>
        <c:auto val="1"/>
        <c:lblAlgn val="ctr"/>
        <c:lblOffset val="100"/>
        <c:noMultiLvlLbl val="0"/>
      </c:catAx>
      <c:valAx>
        <c:axId val="1884546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53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8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endParaRPr lang="hr-HR" sz="14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Manjak tekućeg razdoblja                                             1.735.059,76 eura     </a:t>
          </a: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8.617.296,31 euro</a:t>
          </a: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6.882.236,60 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92.746.548,22 eura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 custScaleY="108475" custLinFactNeighborY="-288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86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X="-33" custLinFactNeighborY="-5425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0434"/>
          <a:ext cx="6984776" cy="801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6.882.236,60 eura </a:t>
          </a:r>
        </a:p>
      </dsp:txBody>
      <dsp:txXfrm>
        <a:off x="0" y="3770434"/>
        <a:ext cx="6984776" cy="801871"/>
      </dsp:txXfrm>
    </dsp:sp>
    <dsp:sp modelId="{B054AC71-C63D-49AD-AFD5-BC663B4D6905}">
      <dsp:nvSpPr>
        <dsp:cNvPr id="0" name=""/>
        <dsp:cNvSpPr/>
      </dsp:nvSpPr>
      <dsp:spPr>
        <a:xfrm rot="10800000">
          <a:off x="0" y="2441110"/>
          <a:ext cx="6984776" cy="13377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Manjak tekućeg razdoblja                                             1.735.059,76 eura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8.617.296,31 euro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0" y="2441110"/>
        <a:ext cx="6984776" cy="869262"/>
      </dsp:txXfrm>
    </dsp:sp>
    <dsp:sp modelId="{721AC54A-8781-4449-8781-82BC28D58D38}">
      <dsp:nvSpPr>
        <dsp:cNvPr id="0" name=""/>
        <dsp:cNvSpPr/>
      </dsp:nvSpPr>
      <dsp:spPr>
        <a:xfrm rot="10800000">
          <a:off x="0" y="1234092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92.746.548,22 eura</a:t>
          </a:r>
        </a:p>
      </dsp:txBody>
      <dsp:txXfrm rot="10800000">
        <a:off x="0" y="1234092"/>
        <a:ext cx="6984776" cy="801347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sp:txBody>
      <dsp:txXfrm rot="10800000">
        <a:off x="0" y="0"/>
        <a:ext cx="6984776" cy="8013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0.31338</cdr:x>
      <cdr:y>0.62556</cdr:y>
    </cdr:from>
    <cdr:to>
      <cdr:x>0.56866</cdr:x>
      <cdr:y>0.75383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699852" y="2898405"/>
          <a:ext cx="1384706" cy="5943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71,2%</a:t>
          </a:r>
        </a:p>
      </cdr:txBody>
    </cdr:sp>
  </cdr:relSizeAnchor>
  <cdr:relSizeAnchor xmlns:cdr="http://schemas.openxmlformats.org/drawingml/2006/chartDrawing">
    <cdr:from>
      <cdr:x>0.5369</cdr:x>
      <cdr:y>0.30137</cdr:y>
    </cdr:from>
    <cdr:to>
      <cdr:x>0.76602</cdr:x>
      <cdr:y>0.42161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912283" y="1396318"/>
          <a:ext cx="1242807" cy="5571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28,8%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30.10.25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zadarska-zupanija.hr/upravni-odjeli/financije-i-prora%C4%8Dun/prora%C4%8Dun-upravni-odj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REPUBLIKA HRVATSKA</a:t>
            </a:r>
            <a:b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</a:t>
            </a:r>
            <a:r>
              <a:rPr lang="hr-HR" sz="2700" b="1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2025. </a:t>
            </a:r>
            <a: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GODINU</a:t>
            </a:r>
            <a:br>
              <a:rPr lang="hr-HR" sz="3100" b="1" dirty="0">
                <a:solidFill>
                  <a:srgbClr val="121284"/>
                </a:solidFill>
              </a:rPr>
            </a:b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700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vodič za građane </a:t>
            </a:r>
            <a:r>
              <a:rPr lang="hr-HR" sz="2900" dirty="0">
                <a:solidFill>
                  <a:srgbClr val="121284"/>
                </a:solidFill>
              </a:rPr>
              <a:t>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589240"/>
            <a:ext cx="6552728" cy="105446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hr-H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hr-HR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Zadar, listopad 2025.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31741" y="2922358"/>
            <a:ext cx="3880518" cy="19402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Rezervirano mjesto sadržaja 8">
            <a:extLst>
              <a:ext uri="{FF2B5EF4-FFF2-40B4-BE49-F238E27FC236}">
                <a16:creationId xmlns:a16="http://schemas.microsoft.com/office/drawing/2014/main" id="{B9507912-0039-F3D5-1D1D-3FAD39B53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3528" y="1052735"/>
            <a:ext cx="4040188" cy="5188663"/>
          </a:xfrm>
        </p:spPr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hr-HR" b="1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 algn="r">
              <a:buNone/>
            </a:pP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Polugodišnji izvještaj o </a:t>
            </a:r>
            <a:b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izvršenju Proračuna sadrži: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13" name="Rezervirano mjesto sadržaja 7">
            <a:extLst>
              <a:ext uri="{FF2B5EF4-FFF2-40B4-BE49-F238E27FC236}">
                <a16:creationId xmlns:a16="http://schemas.microsoft.com/office/drawing/2014/main" id="{82012113-CAD4-8A49-3703-7EDC4E775E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66295" y="1219706"/>
            <a:ext cx="4389882" cy="5449654"/>
          </a:xfrm>
        </p:spPr>
        <p:txBody>
          <a:bodyPr>
            <a:normAutofit fontScale="92500" lnSpcReduction="20000"/>
          </a:bodyPr>
          <a:lstStyle/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r>
              <a:rPr lang="hr-HR" sz="17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Opći</a:t>
            </a:r>
            <a:r>
              <a:rPr lang="en-US" sz="1700" b="1" spc="3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700" b="1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proračuna koji čine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hr-HR" sz="17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lvl="1" indent="-285750">
              <a:spcBef>
                <a:spcPts val="35"/>
              </a:spcBef>
              <a:spcAft>
                <a:spcPts val="0"/>
              </a:spcAft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prihoda</a:t>
            </a:r>
            <a:r>
              <a:rPr lang="en-US" sz="17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rashoda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7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na razini odjeljka i izvorima financiranja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45"/>
              </a:spcBef>
              <a:spcAft>
                <a:spcPts val="0"/>
              </a:spcAft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7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rashodima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funkcijskoj</a:t>
            </a:r>
            <a:r>
              <a:rPr lang="en-US" sz="17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742950" lvl="1" indent="-285750">
              <a:spcBef>
                <a:spcPts val="30"/>
              </a:spcBef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financiranja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izvorima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financiranja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7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700" b="1" i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hr-HR" sz="17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700" b="1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700" b="1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organizacijskoj</a:t>
            </a:r>
            <a:r>
              <a:rPr lang="en-US" sz="17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programskoj</a:t>
            </a:r>
            <a:r>
              <a:rPr lang="en-US" sz="1700" spc="8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r>
              <a:rPr lang="en-US" sz="17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7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en-US" sz="17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Obrazloženje</a:t>
            </a:r>
            <a:r>
              <a:rPr lang="en-US" sz="1700" b="1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ostvarenja prihoda i primitaka, rashoda i izdataka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7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buSzPts val="1000"/>
              <a:buNone/>
              <a:tabLst>
                <a:tab pos="467995" algn="l"/>
              </a:tabLst>
            </a:pPr>
            <a:r>
              <a:rPr lang="hr-HR" sz="1700" b="1" u="none" strike="noStrike" spc="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</a:t>
            </a:r>
            <a:r>
              <a:rPr lang="en-US" sz="17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700" b="1" u="none" strike="noStrike" spc="7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7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izvještaji</a:t>
            </a:r>
            <a:r>
              <a:rPr lang="en-US" sz="1700" b="0" u="none" strike="noStrike" spc="-25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700" b="1" u="sng" spc="0" dirty="0">
              <a:solidFill>
                <a:schemeClr val="tx2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7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korištenju</a:t>
            </a:r>
            <a:r>
              <a:rPr lang="en-US" sz="17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proračunske</a:t>
            </a:r>
            <a:r>
              <a:rPr lang="en-US" sz="17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zalihe</a:t>
            </a:r>
            <a:r>
              <a:rPr lang="en-US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700" spc="4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zaduživanju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na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domaćem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stranom</a:t>
            </a:r>
            <a:r>
              <a:rPr lang="en-US" sz="17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tržištu</a:t>
            </a:r>
            <a:r>
              <a:rPr lang="en-US" sz="17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novca</a:t>
            </a:r>
            <a:r>
              <a:rPr lang="en-US" sz="17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7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7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kapitala</a:t>
            </a: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7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danim jamstvima i plaćanja po protestnim jamstvima.</a:t>
            </a:r>
            <a:endParaRPr lang="en-US" sz="17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" name="TextBox 12">
            <a:extLst>
              <a:ext uri="{FF2B5EF4-FFF2-40B4-BE49-F238E27FC236}">
                <a16:creationId xmlns:a16="http://schemas.microsoft.com/office/drawing/2014/main" id="{5C68E98E-C3AB-970F-5D01-4593709D93E9}"/>
              </a:ext>
            </a:extLst>
          </p:cNvPr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699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9871840"/>
              </p:ext>
            </p:extLst>
          </p:nvPr>
        </p:nvGraphicFramePr>
        <p:xfrm>
          <a:off x="899592" y="1734853"/>
          <a:ext cx="6984776" cy="4574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928981"/>
            <a:ext cx="6984776" cy="80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Ukupno izvršenje proračuna za prvo polugodište 2025. godine</a:t>
            </a:r>
            <a:endParaRPr lang="hr-HR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5148064" y="1988840"/>
            <a:ext cx="18948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 91.011.488,46 eura  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258398"/>
              </p:ext>
            </p:extLst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4110" y="892374"/>
            <a:ext cx="7124234" cy="705009"/>
          </a:xfrm>
        </p:spPr>
        <p:txBody>
          <a:bodyPr/>
          <a:lstStyle/>
          <a:p>
            <a:r>
              <a:rPr lang="hr-HR" sz="1800" kern="2700" spc="130" dirty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ldhabi" panose="020F0502020204030204" pitchFamily="2" charset="-78"/>
              </a:rPr>
              <a:t>OSTVARENI PRIHODI I PRIMICI U PRVOM POLUGODIŠTU 2025. GODINE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9870003"/>
              </p:ext>
            </p:extLst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683568" y="1744681"/>
            <a:ext cx="4659014" cy="413038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Iznose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91.011.488,46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3232158"/>
              </p:ext>
            </p:extLst>
          </p:nvPr>
        </p:nvGraphicFramePr>
        <p:xfrm>
          <a:off x="611560" y="2176759"/>
          <a:ext cx="7056785" cy="4039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2112" y="579869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2200" b="1" dirty="0">
                <a:latin typeface="Arial" panose="020B0604020202020204" pitchFamily="34" charset="0"/>
                <a:cs typeface="Arial" panose="020B0604020202020204" pitchFamily="34" charset="0"/>
              </a:rPr>
              <a:t>Ostvareni prihodi i primici u prvom polugodištu 2025. godine u odnosu na godišnji plan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55933"/>
            <a:ext cx="8640960" cy="60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060194"/>
              </p:ext>
            </p:extLst>
          </p:nvPr>
        </p:nvGraphicFramePr>
        <p:xfrm>
          <a:off x="143508" y="1540952"/>
          <a:ext cx="4500500" cy="4609766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7641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5795"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Plan 2025.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2025</a:t>
                      </a:r>
                      <a:r>
                        <a:rPr lang="en-US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89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190.003.382,69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88.466.767,52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46,6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6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poreza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26.850.407,21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14.327.945,52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53,4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81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inozemstva i od subjekata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95.813.208,28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45.596.105,05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7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2.908.275,00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1.335.469,12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2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upravnih i administrativnih pristojbi, pristojbi po posebnim propisima i naknada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7.818.319,75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3.590.879,53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45,9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07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 od prodaje proizvoda i robe te pruženih usluga, prihodi od donacija te povrati po protestiranim jamstvima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12.065.154,53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2.216.353,30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18,4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32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nadležnog proračuna i od HZZO-a temeljem ugovornih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44.528.009,97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21.377.200,12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48,0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326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 upravne mjere i 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20.007,95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22.814,88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114,0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512.861,77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33.791,67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6,59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4.121.366,27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2.510.929,27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60,9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369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UKUPNO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194.637.610,73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91.011.488,46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46,8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2259690"/>
              </p:ext>
            </p:extLst>
          </p:nvPr>
        </p:nvGraphicFramePr>
        <p:xfrm>
          <a:off x="4714844" y="1540951"/>
          <a:ext cx="4556434" cy="4996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9264" y="705449"/>
            <a:ext cx="7182543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>
                <a:latin typeface="Arial" panose="020B0604020202020204" pitchFamily="34" charset="0"/>
                <a:cs typeface="Arial" panose="020B0604020202020204" pitchFamily="34" charset="0"/>
              </a:rPr>
              <a:t>Ostvareni prihodi i primici u prvom polugodištu 2025. godine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8694747"/>
              </p:ext>
            </p:extLst>
          </p:nvPr>
        </p:nvGraphicFramePr>
        <p:xfrm>
          <a:off x="132732" y="1706737"/>
          <a:ext cx="4583399" cy="46694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56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38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66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2896">
                <a:tc>
                  <a:txBody>
                    <a:bodyPr/>
                    <a:lstStyle/>
                    <a:p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14.327.945,52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14.327.945,52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8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 i od subjekata unutar općeg proračuna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7.938.940,37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37.657.164,68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45.596.105,05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6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1.335.439,87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29,25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1.335.469,12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Prihodi od upravnih i administrativnih pristojbi, pristojbi po posebnim propisima i naknada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434.461,19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3.156.418,34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3.590.879,53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Prihodi od prodaje proizvoda i robe te pruženih usluga, prihodi od donacija te povrati po protestiranim jamstvima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2.216.353,30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2.216.353,30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9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Prihodi iz nadležnog proračuna i od HZZO-a temeljem ugovornih obveza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21.377.200,12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21.377.200,12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0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Kazne, upravne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13.848,14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8.966,74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22.814,88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PRODAJE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NEFIN.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31.726,42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2.065,25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33.791,67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69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PRIMICI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FIN.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 I ZADUŽIVANJA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2.172.564,91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338.364,36</a:t>
                      </a: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2.510.929,27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7345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26.254.926,42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64.756.562,04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91.011.488,46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7533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 I PRIMICIMA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28,8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71,2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5206718"/>
              </p:ext>
            </p:extLst>
          </p:nvPr>
        </p:nvGraphicFramePr>
        <p:xfrm>
          <a:off x="4776625" y="1558936"/>
          <a:ext cx="4661069" cy="4914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>
            <a:extLst>
              <a:ext uri="{FF2B5EF4-FFF2-40B4-BE49-F238E27FC236}">
                <a16:creationId xmlns:a16="http://schemas.microsoft.com/office/drawing/2014/main" id="{90E3EE7E-6A92-F236-24A4-CCA5D39F3AFF}"/>
              </a:ext>
            </a:extLst>
          </p:cNvPr>
          <p:cNvSpPr/>
          <p:nvPr/>
        </p:nvSpPr>
        <p:spPr>
          <a:xfrm>
            <a:off x="204625" y="1460516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primici Zadarske županije i proračunskih korisnika</a:t>
            </a:r>
            <a:endParaRPr lang="hr-HR" sz="1100" dirty="0"/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9760" y="534113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2200" b="1" dirty="0">
                <a:latin typeface="Arial" panose="020B0604020202020204" pitchFamily="34" charset="0"/>
                <a:cs typeface="Arial" panose="020B0604020202020204" pitchFamily="34" charset="0"/>
              </a:rPr>
              <a:t>Izvršenje rashoda i izdataka – ekonomska klasifikacija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927539"/>
              </p:ext>
            </p:extLst>
          </p:nvPr>
        </p:nvGraphicFramePr>
        <p:xfrm>
          <a:off x="214844" y="1673564"/>
          <a:ext cx="4357156" cy="442440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708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6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58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8666"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Plan</a:t>
                      </a:r>
                      <a:r>
                        <a:rPr lang="en-US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20</a:t>
                      </a:r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25.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2025.g.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0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172.648.109,21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84.206.209,44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48,77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20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116.580.432,38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60.652.122,33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52,03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18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42.050.856,59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17.812.055,05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42,36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9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202.438,03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115.547,53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57,08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1.457.200,00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860.876,15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59,08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44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4.246.848,40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1.192.974,95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28,09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građanima i kućanstvima na temelju osiguranja i druge naknade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5.081.921,66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2.301.622,71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45,29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donacije, kazne, naknade šteta i kapitalne pomoći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3.028.412,15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1.271.010,72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41,97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85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NEFINANCIJSKE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24.069.121,98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8.220.848,96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34,16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853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1.182.768,81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319.489,82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46,98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702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UKUPNO 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197.900.000,00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92.746.548,22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46,87</a:t>
                      </a:r>
                      <a:endParaRPr lang="en-US" sz="8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270EE86C-1036-44E3-8C2A-B618D442D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7391903"/>
              </p:ext>
            </p:extLst>
          </p:nvPr>
        </p:nvGraphicFramePr>
        <p:xfrm>
          <a:off x="4283968" y="1644288"/>
          <a:ext cx="5419442" cy="4600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81180" y="49743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000" b="1" dirty="0">
                <a:latin typeface="Arial" panose="020B0604020202020204" pitchFamily="34" charset="0"/>
                <a:cs typeface="Arial" panose="020B0604020202020204" pitchFamily="34" charset="0"/>
              </a:rPr>
              <a:t>Rashodi i izdaci izvršeni u prvom polugodištu 2025. godine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2772606"/>
              </p:ext>
            </p:extLst>
          </p:nvPr>
        </p:nvGraphicFramePr>
        <p:xfrm>
          <a:off x="4788024" y="1500740"/>
          <a:ext cx="4788023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Pravokutnik 9"/>
          <p:cNvSpPr/>
          <p:nvPr/>
        </p:nvSpPr>
        <p:spPr>
          <a:xfrm>
            <a:off x="107503" y="1377629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Rashodi i izdaci Zadarske županije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0715329"/>
              </p:ext>
            </p:extLst>
          </p:nvPr>
        </p:nvGraphicFramePr>
        <p:xfrm>
          <a:off x="162923" y="1623850"/>
          <a:ext cx="4625101" cy="459707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9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2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5481">
                <a:tc>
                  <a:txBody>
                    <a:bodyPr/>
                    <a:lstStyle/>
                    <a:p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hr-HR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Proračunski korisnici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7.684.266,53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52.967.855,80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60.652.122,33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8.325.979,24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9.486.075,81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17.812.055,05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56.900,84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58.646,69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115.547,53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46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860.876,15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860.876,15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675.928,29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517.046,66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1.192.974,95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Naknade građanima i kućanstvima na temelju osiguranja i druge naknade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2.279.472,85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22.149,86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2.301.622,71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donacije, kazne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šteta i kapitalne pomoći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1.177.173,10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93.837,62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1.271.010,72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dugotrajne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13.181,88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13.181,88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proizvedene dugotrajne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705.326,53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1.018.242,34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1.723.568,87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dodatna ulaganja na nefinancijskoj imovini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4.633.192,73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1.850.905,48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6.484.098,21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 za financijsku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305.836,81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13.653,01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319.489,82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9962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26.704.953,07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66.041.595,15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92.746.548,22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71,2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77353"/>
              </p:ext>
            </p:extLst>
          </p:nvPr>
        </p:nvGraphicFramePr>
        <p:xfrm>
          <a:off x="4494479" y="1664294"/>
          <a:ext cx="4325993" cy="450100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672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1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56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3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2025.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51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Služba 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ureda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627.835,00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132.101,81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21,04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1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9.914.787,17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5.381.634,30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54,28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58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94.243.506,29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44.232.246,56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46,93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38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64.215.679,28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31.657.556,30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49,30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8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orno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komunalni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3.371.962,10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1.074.704,56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31,87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3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Gospodarstvo i turizam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832.000,00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196.860,77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23,66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7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Poljoprivredu, ribarstvo i EU fondove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8.177.814,80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2.471.525,48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30,22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10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Pomorsko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2.523.000,00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876.280,93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34,73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3601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1.307.502,80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527.342,30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40,33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577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upravljanje imovinom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4.830.580,00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2.353.887,05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48,73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577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Hrvatski branitelji, udruge, demografija i soc.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7.855.332,56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3.842.408,16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48,91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8917583"/>
                  </a:ext>
                </a:extLst>
              </a:tr>
              <a:tr h="2716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197.900.000,00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92.746.548,22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46,87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336368" y="366919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2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Organizacijska klasifikacija</a:t>
            </a:r>
            <a:endParaRPr kumimoji="0" lang="hr-HR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906193151"/>
              </p:ext>
            </p:extLst>
          </p:nvPr>
        </p:nvGraphicFramePr>
        <p:xfrm>
          <a:off x="58681" y="1664295"/>
          <a:ext cx="4392487" cy="4267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395536" y="206728"/>
            <a:ext cx="7272808" cy="646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80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Funkcijska </a:t>
            </a:r>
            <a:r>
              <a:rPr lang="hr-HR" sz="8000" b="1" noProof="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klasifikacija</a:t>
            </a:r>
            <a:endParaRPr kumimoji="0" lang="hr-HR" sz="8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501825371"/>
              </p:ext>
            </p:extLst>
          </p:nvPr>
        </p:nvGraphicFramePr>
        <p:xfrm>
          <a:off x="-34508" y="1706119"/>
          <a:ext cx="4606507" cy="4277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488722"/>
              </p:ext>
            </p:extLst>
          </p:nvPr>
        </p:nvGraphicFramePr>
        <p:xfrm>
          <a:off x="4644008" y="1706119"/>
          <a:ext cx="4267611" cy="4019511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551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6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6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3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9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2025.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2025.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usluge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17.263.785,73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8.894.928,80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51,52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Javni red i sigurnost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608.100,00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120.863,45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19,88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Ekonomski poslovi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8.323.783,87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2.485.590,75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29,86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okoliša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3.079.346,50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950.994,79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30,88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773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 unapređenja stanovanja i zajednice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1.624.556,85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540.069,44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33,24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63.964.545,55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31.531.945,70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49,30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96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Rekreacija, kultura i religija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3.805.576,92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1.957.194,52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51,43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Obrazovanje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90.492.074,21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42.240.017,76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46,68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zaštita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7.555.461,56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3.705.453,19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49,04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9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196.717.231,19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92.427.058,40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46,98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078" y="98582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938134" y="91918"/>
            <a:ext cx="1497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420664" y="738249"/>
            <a:ext cx="6707088" cy="633001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Financiranje ključnih aktivnosti iz izvornih županijskih sredstava u prvom polugodištu 2025.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16E64E19-668C-2D2E-85CE-E8E9CF054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453279"/>
              </p:ext>
            </p:extLst>
          </p:nvPr>
        </p:nvGraphicFramePr>
        <p:xfrm>
          <a:off x="394360" y="1795654"/>
          <a:ext cx="8292440" cy="4136571"/>
        </p:xfrm>
        <a:graphic>
          <a:graphicData uri="http://schemas.openxmlformats.org/drawingml/2006/table">
            <a:tbl>
              <a:tblPr firstRow="1" firstCol="1" bandRow="1"/>
              <a:tblGrid>
                <a:gridCol w="6549096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4334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4443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Sufinanciranje smještaja starijim osobama u privatnim domovima i za pomoć u kući starijim osobama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491.852,00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307196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Prijevoz učenika u srednjim školama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325.318,64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3028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Mjere demografske obnove (jednokratne pomoći za novorođenu djecu)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294.130,00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353893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Potpore u poljoprivredi i ruralnom razvoju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274.435,29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773047"/>
                  </a:ext>
                </a:extLst>
              </a:tr>
              <a:tr h="257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</a:t>
                      </a:r>
                      <a:r>
                        <a:rPr lang="hr-HR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zbrinjavanja otpada</a:t>
                      </a: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184.197,47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Sanacija i izgradnja lučke infrastrukture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159.753,02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915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Županijski linijski prijevoz putnika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100.000,00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  <a:tr h="290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Donacije ustanovama (Crveni križ i Caritas)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96.575,00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509710"/>
                  </a:ext>
                </a:extLst>
              </a:tr>
              <a:tr h="2909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Vatrogas</a:t>
                      </a:r>
                      <a:r>
                        <a:rPr lang="hr-HR" sz="1400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zajednic</a:t>
                      </a:r>
                      <a:r>
                        <a:rPr lang="hr-HR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92.896,91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461123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jelatnost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mrtvozorenja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56.431,98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2220856"/>
                  </a:ext>
                </a:extLst>
              </a:tr>
              <a:tr h="3108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rogram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poticanja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malog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srednjeg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poduzetništva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45.947,28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388543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Civilna zaštita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27.273,02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768256"/>
                  </a:ext>
                </a:extLst>
              </a:tr>
              <a:tr h="3218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deficitarnih zanimanja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26.995,89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9104564"/>
                  </a:ext>
                </a:extLst>
              </a:tr>
              <a:tr h="270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Donacije udrugama i neprofitnim organizacijama 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21.770,50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851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8" y="2132856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Hvala na pažnji !</a:t>
            </a:r>
          </a:p>
          <a:p>
            <a:endParaRPr lang="hr-H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objavljen je u Službenom glasniku Zadarske županije i na službenoj internetskoj stranici: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Pravokutnik 5">
            <a:extLst>
              <a:ext uri="{FF2B5EF4-FFF2-40B4-BE49-F238E27FC236}">
                <a16:creationId xmlns:a16="http://schemas.microsoft.com/office/drawing/2014/main" id="{4F7BE689-777D-CCCE-4B6A-A98077290D0A}"/>
              </a:ext>
            </a:extLst>
          </p:cNvPr>
          <p:cNvSpPr/>
          <p:nvPr/>
        </p:nvSpPr>
        <p:spPr>
          <a:xfrm>
            <a:off x="611560" y="3861048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 </a:t>
            </a:r>
            <a:endParaRPr lang="hr-HR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ED692316-7D97-18FC-69D1-C103F0CF6CB6}"/>
              </a:ext>
            </a:extLst>
          </p:cNvPr>
          <p:cNvSpPr txBox="1"/>
          <p:nvPr/>
        </p:nvSpPr>
        <p:spPr>
          <a:xfrm>
            <a:off x="714431" y="3851912"/>
            <a:ext cx="79609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https://www.zadarska-zupanija.hr/upravni-odjeli/financije-i-prora%C4%8Dun/prora%C4%8Dun-upravni-odjel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20583</TotalTime>
  <Words>1231</Words>
  <Application>Microsoft Office PowerPoint</Application>
  <PresentationFormat>Prikaz na zaslonu (4:3)</PresentationFormat>
  <Paragraphs>454</Paragraphs>
  <Slides>12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Gabriola</vt:lpstr>
      <vt:lpstr>Times New Roman</vt:lpstr>
      <vt:lpstr>Wingdings</vt:lpstr>
      <vt:lpstr>Office tema</vt:lpstr>
      <vt:lpstr> REPUBLIKA HRVATSKA ZADARSKA ŽUPANIJA  POLUGODIŠNJI IZVJEŠTAJ O IZVRŠENJU PRORAČUNA ZA 2025. GODINU  - vodič za građane - </vt:lpstr>
      <vt:lpstr>PowerPoint prezentacija</vt:lpstr>
      <vt:lpstr>PowerPoint prezentacija</vt:lpstr>
      <vt:lpstr>PowerPoint prezentacija</vt:lpstr>
      <vt:lpstr>  Ostvareni prihodi i primici u prvom polugodištu 2025. godine u odnosu na godišnji plan  </vt:lpstr>
      <vt:lpstr>Ostvareni prihodi i primici u prvom polugodištu 2025. godine</vt:lpstr>
      <vt:lpstr> Izvršenje rashoda i izdataka – ekonomska klasifikacija </vt:lpstr>
      <vt:lpstr>Rashodi i izdaci izvršeni u prvom polugodištu 2025. godine</vt:lpstr>
      <vt:lpstr>PowerPoint prezentacija</vt:lpstr>
      <vt:lpstr>PowerPoint prezentacija</vt:lpstr>
      <vt:lpstr>Financiranje ključnih aktivnosti iz izvornih županijskih sredstava u prvom polugodištu 2025. godine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Maja Bugarija</cp:lastModifiedBy>
  <cp:revision>1897</cp:revision>
  <cp:lastPrinted>2025-10-24T07:21:46Z</cp:lastPrinted>
  <dcterms:created xsi:type="dcterms:W3CDTF">2014-10-06T07:52:48Z</dcterms:created>
  <dcterms:modified xsi:type="dcterms:W3CDTF">2025-10-30T10:31:08Z</dcterms:modified>
</cp:coreProperties>
</file>