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54" r:id="rId2"/>
    <p:sldId id="355" r:id="rId3"/>
    <p:sldId id="363" r:id="rId4"/>
    <p:sldId id="356" r:id="rId5"/>
    <p:sldId id="357" r:id="rId6"/>
    <p:sldId id="394" r:id="rId7"/>
    <p:sldId id="342" r:id="rId8"/>
    <p:sldId id="358" r:id="rId9"/>
    <p:sldId id="395" r:id="rId10"/>
    <p:sldId id="372" r:id="rId11"/>
    <p:sldId id="335" r:id="rId12"/>
    <p:sldId id="328" r:id="rId13"/>
    <p:sldId id="392" r:id="rId14"/>
    <p:sldId id="390" r:id="rId15"/>
    <p:sldId id="391" r:id="rId16"/>
    <p:sldId id="393" r:id="rId17"/>
    <p:sldId id="327" r:id="rId18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55"/>
            <p14:sldId id="363"/>
            <p14:sldId id="356"/>
            <p14:sldId id="357"/>
            <p14:sldId id="394"/>
            <p14:sldId id="342"/>
            <p14:sldId id="358"/>
            <p14:sldId id="395"/>
            <p14:sldId id="372"/>
          </p14:sldIdLst>
        </p14:section>
        <p14:section name="Sekcija bez naslova" id="{6F440071-0825-4550-BD7E-66E014C1ED6A}">
          <p14:sldIdLst>
            <p14:sldId id="335"/>
            <p14:sldId id="328"/>
            <p14:sldId id="392"/>
            <p14:sldId id="390"/>
            <p14:sldId id="391"/>
            <p14:sldId id="393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FE6"/>
    <a:srgbClr val="CFDDED"/>
    <a:srgbClr val="AA4C12"/>
    <a:srgbClr val="863DBD"/>
    <a:srgbClr val="7896B2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vijetli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Srednji stil 4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43" autoAdjust="0"/>
    <p:restoredTop sz="96056" autoAdjust="0"/>
  </p:normalViewPr>
  <p:slideViewPr>
    <p:cSldViewPr>
      <p:cViewPr varScale="1">
        <p:scale>
          <a:sx n="113" d="100"/>
          <a:sy n="113" d="100"/>
        </p:scale>
        <p:origin x="191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a Salopek" userId="e043be42-4cc3-4ef2-b2d3-2499b59a05e5" providerId="ADAL" clId="{66CA62ED-2CA6-4BCB-8FA6-B9EFC72EFE43}"/>
    <pc:docChg chg="undo custSel modSld">
      <pc:chgData name="Martina Salopek" userId="e043be42-4cc3-4ef2-b2d3-2499b59a05e5" providerId="ADAL" clId="{66CA62ED-2CA6-4BCB-8FA6-B9EFC72EFE43}" dt="2023-06-23T07:15:58.701" v="927" actId="20577"/>
      <pc:docMkLst>
        <pc:docMk/>
      </pc:docMkLst>
      <pc:sldChg chg="modSp mod">
        <pc:chgData name="Martina Salopek" userId="e043be42-4cc3-4ef2-b2d3-2499b59a05e5" providerId="ADAL" clId="{66CA62ED-2CA6-4BCB-8FA6-B9EFC72EFE43}" dt="2023-06-23T07:15:05.120" v="925" actId="20577"/>
        <pc:sldMkLst>
          <pc:docMk/>
          <pc:sldMk cId="4032118621" sldId="328"/>
        </pc:sldMkLst>
        <pc:spChg chg="mod">
          <ac:chgData name="Martina Salopek" userId="e043be42-4cc3-4ef2-b2d3-2499b59a05e5" providerId="ADAL" clId="{66CA62ED-2CA6-4BCB-8FA6-B9EFC72EFE43}" dt="2023-06-23T07:15:05.120" v="925" actId="20577"/>
          <ac:spMkLst>
            <pc:docMk/>
            <pc:sldMk cId="4032118621" sldId="328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54.158" v="722" actId="113"/>
          <ac:graphicFrameMkLst>
            <pc:docMk/>
            <pc:sldMk cId="4032118621" sldId="328"/>
            <ac:graphicFrameMk id="17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7:14:59.903" v="917" actId="20577"/>
        <pc:sldMkLst>
          <pc:docMk/>
          <pc:sldMk cId="1272884714" sldId="335"/>
        </pc:sldMkLst>
        <pc:spChg chg="mod">
          <ac:chgData name="Martina Salopek" userId="e043be42-4cc3-4ef2-b2d3-2499b59a05e5" providerId="ADAL" clId="{66CA62ED-2CA6-4BCB-8FA6-B9EFC72EFE43}" dt="2023-06-23T07:14:59.903" v="917" actId="20577"/>
          <ac:spMkLst>
            <pc:docMk/>
            <pc:sldMk cId="1272884714" sldId="335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49.799" v="721" actId="113"/>
          <ac:graphicFrameMkLst>
            <pc:docMk/>
            <pc:sldMk cId="1272884714" sldId="335"/>
            <ac:graphicFrameMk id="10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4:56.679" v="776" actId="113"/>
        <pc:sldMkLst>
          <pc:docMk/>
          <pc:sldMk cId="0" sldId="337"/>
        </pc:sldMkLst>
        <pc:spChg chg="mod">
          <ac:chgData name="Martina Salopek" userId="e043be42-4cc3-4ef2-b2d3-2499b59a05e5" providerId="ADAL" clId="{66CA62ED-2CA6-4BCB-8FA6-B9EFC72EFE43}" dt="2023-06-23T06:46:11.096" v="732" actId="20577"/>
          <ac:spMkLst>
            <pc:docMk/>
            <pc:sldMk cId="0" sldId="337"/>
            <ac:spMk id="2" creationId="{00000000-0000-0000-0000-000000000000}"/>
          </ac:spMkLst>
        </pc:spChg>
        <pc:graphicFrameChg chg="del">
          <ac:chgData name="Martina Salopek" userId="e043be42-4cc3-4ef2-b2d3-2499b59a05e5" providerId="ADAL" clId="{66CA62ED-2CA6-4BCB-8FA6-B9EFC72EFE43}" dt="2023-06-23T06:46:51.649" v="736" actId="478"/>
          <ac:graphicFrameMkLst>
            <pc:docMk/>
            <pc:sldMk cId="0" sldId="337"/>
            <ac:graphicFrameMk id="3" creationId="{7054DB9C-2617-45B6-8AF1-AFE28A1870C9}"/>
          </ac:graphicFrameMkLst>
        </pc:graphicFrameChg>
        <pc:graphicFrameChg chg="add del">
          <ac:chgData name="Martina Salopek" userId="e043be42-4cc3-4ef2-b2d3-2499b59a05e5" providerId="ADAL" clId="{66CA62ED-2CA6-4BCB-8FA6-B9EFC72EFE43}" dt="2023-06-23T06:46:30.857" v="734"/>
          <ac:graphicFrameMkLst>
            <pc:docMk/>
            <pc:sldMk cId="0" sldId="337"/>
            <ac:graphicFrameMk id="4" creationId="{7508546E-96CF-4FE5-AFC5-F2FAE17C7FB4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4:45.354" v="772" actId="478"/>
          <ac:graphicFrameMkLst>
            <pc:docMk/>
            <pc:sldMk cId="0" sldId="337"/>
            <ac:graphicFrameMk id="5" creationId="{98F08287-C123-4071-B625-AD458771FDB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4:56.679" v="776" actId="113"/>
          <ac:graphicFrameMkLst>
            <pc:docMk/>
            <pc:sldMk cId="0" sldId="337"/>
            <ac:graphicFrameMk id="6" creationId="{6363160A-D4AB-43DF-A2E5-E8EE4C451AE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6:54.755" v="792" actId="113"/>
        <pc:sldMkLst>
          <pc:docMk/>
          <pc:sldMk cId="2684469411" sldId="352"/>
        </pc:sldMkLst>
        <pc:graphicFrameChg chg="add del mod modGraphic">
          <ac:chgData name="Martina Salopek" userId="e043be42-4cc3-4ef2-b2d3-2499b59a05e5" providerId="ADAL" clId="{66CA62ED-2CA6-4BCB-8FA6-B9EFC72EFE43}" dt="2023-06-23T06:48:01.726" v="744" actId="478"/>
          <ac:graphicFrameMkLst>
            <pc:docMk/>
            <pc:sldMk cId="2684469411" sldId="352"/>
            <ac:graphicFrameMk id="2" creationId="{F747CECA-8E3D-43BE-B0CF-2D8B03C49182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9.372" v="741" actId="478"/>
          <ac:graphicFrameMkLst>
            <pc:docMk/>
            <pc:sldMk cId="2684469411" sldId="352"/>
            <ac:graphicFrameMk id="3" creationId="{8D191136-105F-4ADD-B5CA-DA36FD195034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6.467" v="740" actId="478"/>
          <ac:graphicFrameMkLst>
            <pc:docMk/>
            <pc:sldMk cId="2684469411" sldId="352"/>
            <ac:graphicFrameMk id="4" creationId="{5B905DC5-FFFC-4D7C-B770-65677A5B5FD5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5:12.295" v="777" actId="478"/>
          <ac:graphicFrameMkLst>
            <pc:docMk/>
            <pc:sldMk cId="2684469411" sldId="352"/>
            <ac:graphicFrameMk id="5" creationId="{D51F62C1-1EB5-413A-8F72-E7B53F7B700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5:44.350" v="783" actId="113"/>
          <ac:graphicFrameMkLst>
            <pc:docMk/>
            <pc:sldMk cId="2684469411" sldId="352"/>
            <ac:graphicFrameMk id="6" creationId="{B5E8A590-FB28-40B6-8BFC-9DEE149A0D79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22.497" v="788" actId="113"/>
          <ac:graphicFrameMkLst>
            <pc:docMk/>
            <pc:sldMk cId="2684469411" sldId="352"/>
            <ac:graphicFrameMk id="8" creationId="{E5BBE89A-536B-4A9F-BF73-B31DAB9C7B4F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54.755" v="792" actId="113"/>
          <ac:graphicFrameMkLst>
            <pc:docMk/>
            <pc:sldMk cId="2684469411" sldId="352"/>
            <ac:graphicFrameMk id="9" creationId="{008CB673-E8F2-4405-8B8A-C2B55CC72A1E}"/>
          </ac:graphicFrameMkLst>
        </pc:graphicFrameChg>
        <pc:picChg chg="mod">
          <ac:chgData name="Martina Salopek" userId="e043be42-4cc3-4ef2-b2d3-2499b59a05e5" providerId="ADAL" clId="{66CA62ED-2CA6-4BCB-8FA6-B9EFC72EFE43}" dt="2023-06-23T06:49:43.124" v="748" actId="1076"/>
          <ac:picMkLst>
            <pc:docMk/>
            <pc:sldMk cId="2684469411" sldId="352"/>
            <ac:picMk id="7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7:15:58.701" v="927" actId="20577"/>
        <pc:sldMkLst>
          <pc:docMk/>
          <pc:sldMk cId="3369435440" sldId="355"/>
        </pc:sldMkLst>
        <pc:graphicFrameChg chg="mod">
          <ac:chgData name="Martina Salopek" userId="e043be42-4cc3-4ef2-b2d3-2499b59a05e5" providerId="ADAL" clId="{66CA62ED-2CA6-4BCB-8FA6-B9EFC72EFE43}" dt="2023-06-23T07:15:58.701" v="927" actId="20577"/>
          <ac:graphicFrameMkLst>
            <pc:docMk/>
            <pc:sldMk cId="3369435440" sldId="355"/>
            <ac:graphicFrameMk id="8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5:49:47.649" v="138" actId="20577"/>
        <pc:sldMkLst>
          <pc:docMk/>
          <pc:sldMk cId="2437570542" sldId="357"/>
        </pc:sldMkLst>
        <pc:graphicFrameChg chg="mod modGraphic">
          <ac:chgData name="Martina Salopek" userId="e043be42-4cc3-4ef2-b2d3-2499b59a05e5" providerId="ADAL" clId="{66CA62ED-2CA6-4BCB-8FA6-B9EFC72EFE43}" dt="2023-06-23T05:49:47.649" v="138" actId="20577"/>
          <ac:graphicFrameMkLst>
            <pc:docMk/>
            <pc:sldMk cId="2437570542" sldId="357"/>
            <ac:graphicFrameMk id="4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6:21:04.783" v="655"/>
        <pc:sldMkLst>
          <pc:docMk/>
          <pc:sldMk cId="1500681443" sldId="358"/>
        </pc:sldMkLst>
        <pc:spChg chg="mod">
          <ac:chgData name="Martina Salopek" userId="e043be42-4cc3-4ef2-b2d3-2499b59a05e5" providerId="ADAL" clId="{66CA62ED-2CA6-4BCB-8FA6-B9EFC72EFE43}" dt="2023-06-23T06:16:34.660" v="495" actId="20577"/>
          <ac:spMkLst>
            <pc:docMk/>
            <pc:sldMk cId="1500681443" sldId="358"/>
            <ac:spMk id="6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00:56.825" v="238" actId="20577"/>
          <ac:spMkLst>
            <pc:docMk/>
            <pc:sldMk cId="1500681443" sldId="358"/>
            <ac:spMk id="7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16:42.174" v="501" actId="20577"/>
          <ac:spMkLst>
            <pc:docMk/>
            <pc:sldMk cId="1500681443" sldId="358"/>
            <ac:spMk id="11" creationId="{00000000-0000-0000-0000-000000000000}"/>
          </ac:spMkLst>
        </pc:spChg>
        <pc:graphicFrameChg chg="mod modGraphic">
          <ac:chgData name="Martina Salopek" userId="e043be42-4cc3-4ef2-b2d3-2499b59a05e5" providerId="ADAL" clId="{66CA62ED-2CA6-4BCB-8FA6-B9EFC72EFE43}" dt="2023-06-23T06:20:48.787" v="654"/>
          <ac:graphicFrameMkLst>
            <pc:docMk/>
            <pc:sldMk cId="1500681443" sldId="358"/>
            <ac:graphicFrameMk id="4" creationId="{00000000-0000-0000-0000-000000000000}"/>
          </ac:graphicFrameMkLst>
        </pc:graphicFrameChg>
        <pc:graphicFrameChg chg="mod">
          <ac:chgData name="Martina Salopek" userId="e043be42-4cc3-4ef2-b2d3-2499b59a05e5" providerId="ADAL" clId="{66CA62ED-2CA6-4BCB-8FA6-B9EFC72EFE43}" dt="2023-06-23T06:21:04.783" v="655"/>
          <ac:graphicFrameMkLst>
            <pc:docMk/>
            <pc:sldMk cId="1500681443" sldId="358"/>
            <ac:graphicFrameMk id="5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7:05:51.769" v="907"/>
        <pc:sldMkLst>
          <pc:docMk/>
          <pc:sldMk cId="3557953295" sldId="360"/>
        </pc:sldMkLst>
        <pc:graphicFrameChg chg="add del mod modGraphic">
          <ac:chgData name="Martina Salopek" userId="e043be42-4cc3-4ef2-b2d3-2499b59a05e5" providerId="ADAL" clId="{66CA62ED-2CA6-4BCB-8FA6-B9EFC72EFE43}" dt="2023-06-23T06:57:01.457" v="793" actId="478"/>
          <ac:graphicFrameMkLst>
            <pc:docMk/>
            <pc:sldMk cId="3557953295" sldId="360"/>
            <ac:graphicFrameMk id="2" creationId="{157345FA-AA1A-4B7C-A758-8DF43B37B36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5:51.769" v="907"/>
          <ac:graphicFrameMkLst>
            <pc:docMk/>
            <pc:sldMk cId="3557953295" sldId="360"/>
            <ac:graphicFrameMk id="3" creationId="{191AD77F-872E-4456-B610-9B2B1AF07290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8:21.125" v="804" actId="1076"/>
          <ac:graphicFrameMkLst>
            <pc:docMk/>
            <pc:sldMk cId="3557953295" sldId="360"/>
            <ac:graphicFrameMk id="4" creationId="{698401F9-5450-4604-98FC-38A4E6CCE2A2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1:34.567" v="754" actId="478"/>
          <ac:graphicFrameMkLst>
            <pc:docMk/>
            <pc:sldMk cId="3557953295" sldId="360"/>
            <ac:graphicFrameMk id="5" creationId="{91BA50F0-4D96-4F0A-8369-AC5600F05EAF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1:32.442" v="753" actId="478"/>
          <ac:graphicFrameMkLst>
            <pc:docMk/>
            <pc:sldMk cId="3557953295" sldId="360"/>
            <ac:graphicFrameMk id="7" creationId="{E813C7E7-8238-44AE-9E8B-14112ED165E8}"/>
          </ac:graphicFrameMkLst>
        </pc:graphicFrameChg>
        <pc:picChg chg="del">
          <ac:chgData name="Martina Salopek" userId="e043be42-4cc3-4ef2-b2d3-2499b59a05e5" providerId="ADAL" clId="{66CA62ED-2CA6-4BCB-8FA6-B9EFC72EFE43}" dt="2023-06-23T07:03:33.349" v="842" actId="478"/>
          <ac:picMkLst>
            <pc:docMk/>
            <pc:sldMk cId="3557953295" sldId="360"/>
            <ac:picMk id="9" creationId="{00000000-0000-0000-0000-000000000000}"/>
          </ac:picMkLst>
        </pc:picChg>
      </pc:sldChg>
      <pc:sldChg chg="addSp delSp modSp setBg">
        <pc:chgData name="Martina Salopek" userId="e043be42-4cc3-4ef2-b2d3-2499b59a05e5" providerId="ADAL" clId="{66CA62ED-2CA6-4BCB-8FA6-B9EFC72EFE43}" dt="2023-06-23T07:15:19.992" v="926" actId="113"/>
        <pc:sldMkLst>
          <pc:docMk/>
          <pc:sldMk cId="3731347253" sldId="362"/>
        </pc:sldMkLst>
        <pc:graphicFrameChg chg="add mod modGraphic">
          <ac:chgData name="Martina Salopek" userId="e043be42-4cc3-4ef2-b2d3-2499b59a05e5" providerId="ADAL" clId="{66CA62ED-2CA6-4BCB-8FA6-B9EFC72EFE43}" dt="2023-06-23T07:03:29.803" v="841" actId="14100"/>
          <ac:graphicFrameMkLst>
            <pc:docMk/>
            <pc:sldMk cId="3731347253" sldId="362"/>
            <ac:graphicFrameMk id="2" creationId="{68D7855B-3452-49FA-8A32-1C0F785C69D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0:19.160" v="819" actId="1076"/>
          <ac:graphicFrameMkLst>
            <pc:docMk/>
            <pc:sldMk cId="3731347253" sldId="362"/>
            <ac:graphicFrameMk id="3" creationId="{B818F88C-C8AA-4B66-92D1-372C2A7F2C11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15:19.992" v="926" actId="113"/>
          <ac:graphicFrameMkLst>
            <pc:docMk/>
            <pc:sldMk cId="3731347253" sldId="362"/>
            <ac:graphicFrameMk id="4" creationId="{47634B73-2C0E-4486-BEDB-586954166F7C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9:12.457" v="807" actId="478"/>
          <ac:graphicFrameMkLst>
            <pc:docMk/>
            <pc:sldMk cId="3731347253" sldId="362"/>
            <ac:graphicFrameMk id="9" creationId="{C3C7F074-5D91-419B-BEF8-9794F434908B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9:08.193" v="805" actId="478"/>
          <ac:graphicFrameMkLst>
            <pc:docMk/>
            <pc:sldMk cId="3731347253" sldId="362"/>
            <ac:graphicFrameMk id="10" creationId="{132FFB2C-EAA0-4492-B5F2-3F05E1C719F9}"/>
          </ac:graphicFrameMkLst>
        </pc:graphicFrameChg>
        <pc:picChg chg="del">
          <ac:chgData name="Martina Salopek" userId="e043be42-4cc3-4ef2-b2d3-2499b59a05e5" providerId="ADAL" clId="{66CA62ED-2CA6-4BCB-8FA6-B9EFC72EFE43}" dt="2023-06-23T07:03:26.663" v="840" actId="478"/>
          <ac:picMkLst>
            <pc:docMk/>
            <pc:sldMk cId="3731347253" sldId="362"/>
            <ac:picMk id="6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6:45:20.936" v="730" actId="5793"/>
        <pc:sldMkLst>
          <pc:docMk/>
          <pc:sldMk cId="402010083" sldId="364"/>
        </pc:sldMkLst>
        <pc:spChg chg="mod">
          <ac:chgData name="Martina Salopek" userId="e043be42-4cc3-4ef2-b2d3-2499b59a05e5" providerId="ADAL" clId="{66CA62ED-2CA6-4BCB-8FA6-B9EFC72EFE43}" dt="2023-06-23T06:45:20.936" v="730" actId="5793"/>
          <ac:spMkLst>
            <pc:docMk/>
            <pc:sldMk cId="402010083" sldId="364"/>
            <ac:spMk id="3" creationId="{7E3AB512-EE00-470B-8232-21A5A89F94D9}"/>
          </ac:spMkLst>
        </pc:spChg>
      </pc:sldChg>
      <pc:sldChg chg="modSp">
        <pc:chgData name="Martina Salopek" userId="e043be42-4cc3-4ef2-b2d3-2499b59a05e5" providerId="ADAL" clId="{66CA62ED-2CA6-4BCB-8FA6-B9EFC72EFE43}" dt="2023-06-23T05:59:54.496" v="236" actId="20577"/>
        <pc:sldMkLst>
          <pc:docMk/>
          <pc:sldMk cId="915342159" sldId="365"/>
        </pc:sldMkLst>
        <pc:spChg chg="mod">
          <ac:chgData name="Martina Salopek" userId="e043be42-4cc3-4ef2-b2d3-2499b59a05e5" providerId="ADAL" clId="{66CA62ED-2CA6-4BCB-8FA6-B9EFC72EFE43}" dt="2023-06-23T05:59:54.496" v="236" actId="20577"/>
          <ac:spMkLst>
            <pc:docMk/>
            <pc:sldMk cId="915342159" sldId="365"/>
            <ac:spMk id="3" creationId="{E7FD378E-2309-49A3-BF19-04DA3FA8C577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'Tablica 1 - UK PRIH'!$C$1</c:f>
              <c:strCache>
                <c:ptCount val="1"/>
                <c:pt idx="0">
                  <c:v>Plan 2025.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('Tablica 1 - UK PRIH'!$B$3:$B$9,'Tablica 1 - UK PRIH'!$B$13,'Tablica 1 - UK PRIH'!$B$14)</c:f>
              <c:strCache>
                <c:ptCount val="9"/>
                <c:pt idx="0">
                  <c:v>Prihodi od poreza</c:v>
                </c:pt>
                <c:pt idx="1">
                  <c:v>Pomoći iz inoz. i ost. subjek.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 robe i don.</c:v>
                </c:pt>
                <c:pt idx="5">
                  <c:v>Prih. iz.nadl. pror. i HZZO </c:v>
                </c:pt>
                <c:pt idx="6">
                  <c:v>Ostali prihodi</c:v>
                </c:pt>
                <c:pt idx="7">
                  <c:v>PRIHODI OD PRODAJE NEF.IM.</c:v>
                </c:pt>
                <c:pt idx="8">
                  <c:v>Primici od zaduživanja</c:v>
                </c:pt>
              </c:strCache>
            </c:strRef>
          </c:cat>
          <c:val>
            <c:numRef>
              <c:f>('Tablica 1 - UK PRIH'!$C$3:$C$9,'Tablica 1 - UK PRIH'!$C$13,'Tablica 1 - UK PRIH'!$C$14)</c:f>
              <c:numCache>
                <c:formatCode>#,##0.00</c:formatCode>
                <c:ptCount val="9"/>
                <c:pt idx="0">
                  <c:v>26850407.210000001</c:v>
                </c:pt>
                <c:pt idx="1">
                  <c:v>95813208.280000001</c:v>
                </c:pt>
                <c:pt idx="2">
                  <c:v>2908275</c:v>
                </c:pt>
                <c:pt idx="3">
                  <c:v>7818319.75</c:v>
                </c:pt>
                <c:pt idx="4">
                  <c:v>12065154.529999999</c:v>
                </c:pt>
                <c:pt idx="5">
                  <c:v>44528009.969999999</c:v>
                </c:pt>
                <c:pt idx="6">
                  <c:v>20007.95</c:v>
                </c:pt>
                <c:pt idx="7">
                  <c:v>512861.77</c:v>
                </c:pt>
                <c:pt idx="8">
                  <c:v>4121366.27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B2-4070-BFBD-0F212492DC39}"/>
            </c:ext>
          </c:extLst>
        </c:ser>
        <c:ser>
          <c:idx val="1"/>
          <c:order val="1"/>
          <c:tx>
            <c:strRef>
              <c:f>'Tablica 1 - UK PRIH'!$D$1</c:f>
              <c:strCache>
                <c:ptCount val="1"/>
                <c:pt idx="0">
                  <c:v>Izmjene i dopune 2025.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('Tablica 1 - UK PRIH'!$B$3:$B$9,'Tablica 1 - UK PRIH'!$B$13,'Tablica 1 - UK PRIH'!$B$14)</c:f>
              <c:strCache>
                <c:ptCount val="9"/>
                <c:pt idx="0">
                  <c:v>Prihodi od poreza</c:v>
                </c:pt>
                <c:pt idx="1">
                  <c:v>Pomoći iz inoz. i ost. subjek.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 robe i don.</c:v>
                </c:pt>
                <c:pt idx="5">
                  <c:v>Prih. iz.nadl. pror. i HZZO </c:v>
                </c:pt>
                <c:pt idx="6">
                  <c:v>Ostali prihodi</c:v>
                </c:pt>
                <c:pt idx="7">
                  <c:v>PRIHODI OD PRODAJE NEF.IM.</c:v>
                </c:pt>
                <c:pt idx="8">
                  <c:v>Primici od zaduživanja</c:v>
                </c:pt>
              </c:strCache>
            </c:strRef>
          </c:cat>
          <c:val>
            <c:numRef>
              <c:f>('Tablica 1 - UK PRIH'!$D$3:$D$9,'Tablica 1 - UK PRIH'!$D$13,'Tablica 1 - UK PRIH'!$D$14)</c:f>
              <c:numCache>
                <c:formatCode>#,##0.00</c:formatCode>
                <c:ptCount val="9"/>
                <c:pt idx="0">
                  <c:v>34136430</c:v>
                </c:pt>
                <c:pt idx="1">
                  <c:v>103187097.08</c:v>
                </c:pt>
                <c:pt idx="2">
                  <c:v>3261172.54</c:v>
                </c:pt>
                <c:pt idx="3">
                  <c:v>7381846.3099999996</c:v>
                </c:pt>
                <c:pt idx="4">
                  <c:v>13735213.84</c:v>
                </c:pt>
                <c:pt idx="5">
                  <c:v>47812271.520000003</c:v>
                </c:pt>
                <c:pt idx="6">
                  <c:v>66999</c:v>
                </c:pt>
                <c:pt idx="7">
                  <c:v>177571.77</c:v>
                </c:pt>
                <c:pt idx="8">
                  <c:v>4262034.47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B2-4070-BFBD-0F212492DC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9849960"/>
        <c:axId val="359851600"/>
      </c:barChart>
      <c:catAx>
        <c:axId val="359849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59851600"/>
        <c:crosses val="autoZero"/>
        <c:auto val="1"/>
        <c:lblAlgn val="ctr"/>
        <c:lblOffset val="100"/>
        <c:noMultiLvlLbl val="0"/>
      </c:catAx>
      <c:valAx>
        <c:axId val="35985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59849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5489361763609514"/>
          <c:y val="9.073128852461215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62.677.351,31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151.343.285,22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53937861.200000003</c:v>
                </c:pt>
                <c:pt idx="1">
                  <c:v>128829728.67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'Tablica 8'!$C$1</c:f>
              <c:strCache>
                <c:ptCount val="1"/>
                <c:pt idx="0">
                  <c:v>Plan 2025.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('Tablica 8'!$B$4:$B$10,'Tablica 8'!$B$11,'Tablica 8'!$B$15)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</c:v>
                </c:pt>
                <c:pt idx="5">
                  <c:v>Naknade građanima i kućan. iz proračuna</c:v>
                </c:pt>
                <c:pt idx="6">
                  <c:v>Rashodi za donacije, kazne, naknade šteta i kap.pom</c:v>
                </c:pt>
                <c:pt idx="7">
                  <c:v>Rashodi za nabavu nefinancijske imovine</c:v>
                </c:pt>
                <c:pt idx="8">
                  <c:v>Izdaci za financ. imovinu i otplate zajmova</c:v>
                </c:pt>
              </c:strCache>
            </c:strRef>
          </c:cat>
          <c:val>
            <c:numRef>
              <c:f>('Tablica 8'!$C$4:$C$10,'Tablica 8'!$C$11,'Tablica 8'!$C$15)</c:f>
              <c:numCache>
                <c:formatCode>#,##0.00</c:formatCode>
                <c:ptCount val="9"/>
                <c:pt idx="0">
                  <c:v>116580432.38</c:v>
                </c:pt>
                <c:pt idx="1">
                  <c:v>42050856.590000004</c:v>
                </c:pt>
                <c:pt idx="2">
                  <c:v>202438.03</c:v>
                </c:pt>
                <c:pt idx="3">
                  <c:v>1457200</c:v>
                </c:pt>
                <c:pt idx="4">
                  <c:v>4246848.4000000004</c:v>
                </c:pt>
                <c:pt idx="5">
                  <c:v>5081921.66</c:v>
                </c:pt>
                <c:pt idx="6">
                  <c:v>3028412.15</c:v>
                </c:pt>
                <c:pt idx="7">
                  <c:v>24069121.98</c:v>
                </c:pt>
                <c:pt idx="8">
                  <c:v>1182768.81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DF-482F-8309-C8D442399812}"/>
            </c:ext>
          </c:extLst>
        </c:ser>
        <c:ser>
          <c:idx val="1"/>
          <c:order val="1"/>
          <c:tx>
            <c:strRef>
              <c:f>'Tablica 8'!$D$1</c:f>
              <c:strCache>
                <c:ptCount val="1"/>
                <c:pt idx="0">
                  <c:v>Izmjene i dopune 2025.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('Tablica 8'!$B$4:$B$10,'Tablica 8'!$B$11,'Tablica 8'!$B$15)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</c:v>
                </c:pt>
                <c:pt idx="5">
                  <c:v>Naknade građanima i kućan. iz proračuna</c:v>
                </c:pt>
                <c:pt idx="6">
                  <c:v>Rashodi za donacije, kazne, naknade šteta i kap.pom</c:v>
                </c:pt>
                <c:pt idx="7">
                  <c:v>Rashodi za nabavu nefinancijske imovine</c:v>
                </c:pt>
                <c:pt idx="8">
                  <c:v>Izdaci za financ. imovinu i otplate zajmova</c:v>
                </c:pt>
              </c:strCache>
            </c:strRef>
          </c:cat>
          <c:val>
            <c:numRef>
              <c:f>('Tablica 8'!$D$4:$D$10,'Tablica 8'!$D$11,'Tablica 8'!$D$15)</c:f>
              <c:numCache>
                <c:formatCode>#,##0.00</c:formatCode>
                <c:ptCount val="9"/>
                <c:pt idx="0">
                  <c:v>124479582.06</c:v>
                </c:pt>
                <c:pt idx="1">
                  <c:v>45991028.140000001</c:v>
                </c:pt>
                <c:pt idx="2">
                  <c:v>363068.17</c:v>
                </c:pt>
                <c:pt idx="3">
                  <c:v>570000</c:v>
                </c:pt>
                <c:pt idx="4">
                  <c:v>4992314.95</c:v>
                </c:pt>
                <c:pt idx="5">
                  <c:v>6261850.3099999996</c:v>
                </c:pt>
                <c:pt idx="6">
                  <c:v>3178263.35</c:v>
                </c:pt>
                <c:pt idx="7">
                  <c:v>36356507.75</c:v>
                </c:pt>
                <c:pt idx="8">
                  <c:v>807385.27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DF-482F-8309-C8D4423998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5198736"/>
        <c:axId val="455199064"/>
      </c:barChart>
      <c:catAx>
        <c:axId val="455198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55199064"/>
        <c:crosses val="autoZero"/>
        <c:auto val="1"/>
        <c:lblAlgn val="ctr"/>
        <c:lblOffset val="100"/>
        <c:noMultiLvlLbl val="0"/>
      </c:catAx>
      <c:valAx>
        <c:axId val="455199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55198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8214285714285712E-2"/>
          <c:y val="0.15453326538023887"/>
          <c:w val="0.83134920634920639"/>
          <c:h val="0.69573296449629995"/>
        </c:manualLayout>
      </c:layout>
      <c:pie3DChart>
        <c:varyColors val="1"/>
        <c:ser>
          <c:idx val="0"/>
          <c:order val="0"/>
          <c:tx>
            <c:strRef>
              <c:f>'Tablica 8'!$D$1</c:f>
              <c:strCache>
                <c:ptCount val="1"/>
                <c:pt idx="0">
                  <c:v>Izmjene i dopune 2025.</c:v>
                </c:pt>
              </c:strCache>
            </c:strRef>
          </c:tx>
          <c:dPt>
            <c:idx val="0"/>
            <c:bubble3D val="0"/>
            <c:explosion val="22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4EDD-4374-8BF9-F731B2724469}"/>
              </c:ext>
            </c:extLst>
          </c:dPt>
          <c:dPt>
            <c:idx val="1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4EDD-4374-8BF9-F731B27244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1">
                      <a:tint val="65000"/>
                      <a:tint val="50000"/>
                      <a:satMod val="300000"/>
                    </a:schemeClr>
                  </a:gs>
                  <a:gs pos="35000">
                    <a:schemeClr val="accent1">
                      <a:tint val="65000"/>
                      <a:tint val="37000"/>
                      <a:satMod val="300000"/>
                    </a:schemeClr>
                  </a:gs>
                  <a:gs pos="100000">
                    <a:schemeClr val="accent1">
                      <a:tint val="65000"/>
                      <a:tint val="15000"/>
                      <a:satMod val="350000"/>
                    </a:schemeClr>
                  </a:gs>
                </a:gsLst>
                <a:lin ang="16200000" scaled="1"/>
              </a:gra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4EDD-4374-8BF9-F731B2724469}"/>
              </c:ext>
            </c:extLst>
          </c:dPt>
          <c:dLbls>
            <c:dLbl>
              <c:idx val="0"/>
              <c:layout>
                <c:manualLayout>
                  <c:x val="5.6510816258134242E-2"/>
                  <c:y val="-3.0162350788183939E-2"/>
                </c:manualLayout>
              </c:layout>
              <c:tx>
                <c:rich>
                  <a:bodyPr/>
                  <a:lstStyle/>
                  <a:p>
                    <a:fld id="{BEF9F430-6230-47F5-A143-34F3495D0561}" type="CATEGORYNAME">
                      <a:rPr lang="en-US" sz="1400">
                        <a:solidFill>
                          <a:schemeClr val="tx1"/>
                        </a:solidFill>
                      </a:rPr>
                      <a:pPr/>
                      <a:t>[NAZIV KATEGORIJE]</a:t>
                    </a:fld>
                    <a:r>
                      <a:rPr lang="en-US" sz="1400" baseline="0" dirty="0">
                        <a:solidFill>
                          <a:schemeClr val="tx1"/>
                        </a:solidFill>
                      </a:rPr>
                      <a:t>; </a:t>
                    </a:r>
                    <a:fld id="{8CE8D631-5055-44FA-8BC0-F9C236EBD755}" type="VALUE">
                      <a:rPr lang="en-US" sz="1400" baseline="0">
                        <a:solidFill>
                          <a:schemeClr val="tx1"/>
                        </a:solidFill>
                      </a:rPr>
                      <a:pPr/>
                      <a:t>[VRIJEDNOST]</a:t>
                    </a:fld>
                    <a:r>
                      <a:rPr lang="en-US" sz="14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sz="1400" baseline="0" dirty="0" err="1">
                        <a:solidFill>
                          <a:schemeClr val="tx1"/>
                        </a:solidFill>
                      </a:rPr>
                      <a:t>eura</a:t>
                    </a:r>
                  </a:p>
                </c:rich>
              </c:tx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EDD-4374-8BF9-F731B2724469}"/>
                </c:ext>
              </c:extLst>
            </c:dLbl>
            <c:dLbl>
              <c:idx val="1"/>
              <c:layout>
                <c:manualLayout>
                  <c:x val="-0.11755576268023832"/>
                  <c:y val="-5.2740860583391967E-2"/>
                </c:manualLayout>
              </c:layout>
              <c:tx>
                <c:rich>
                  <a:bodyPr/>
                  <a:lstStyle/>
                  <a:p>
                    <a:fld id="{2EDA5681-502E-40A8-B6D9-AF15DD757C35}" type="CATEGORYNAME">
                      <a:rPr lang="en-US" sz="1400">
                        <a:solidFill>
                          <a:schemeClr val="tx1"/>
                        </a:solidFill>
                      </a:rPr>
                      <a:pPr/>
                      <a:t>[NAZIV KATEGORIJE]</a:t>
                    </a:fld>
                    <a:r>
                      <a:rPr lang="en-US" sz="1400" baseline="0" dirty="0">
                        <a:solidFill>
                          <a:schemeClr val="tx1"/>
                        </a:solidFill>
                      </a:rPr>
                      <a:t>; </a:t>
                    </a:r>
                    <a:fld id="{BF0594F0-8A93-43DD-AAAF-07532CD48246}" type="VALUE">
                      <a:rPr lang="en-US" sz="1400" baseline="0">
                        <a:solidFill>
                          <a:schemeClr val="tx1"/>
                        </a:solidFill>
                      </a:rPr>
                      <a:pPr/>
                      <a:t>[VRIJEDNOST]</a:t>
                    </a:fld>
                    <a:r>
                      <a:rPr lang="en-US" sz="14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sz="1400" baseline="0" dirty="0" err="1">
                        <a:solidFill>
                          <a:schemeClr val="tx1"/>
                        </a:solidFill>
                      </a:rPr>
                      <a:t>eura</a:t>
                    </a:r>
                  </a:p>
                </c:rich>
              </c:tx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EDD-4374-8BF9-F731B2724469}"/>
                </c:ext>
              </c:extLst>
            </c:dLbl>
            <c:dLbl>
              <c:idx val="2"/>
              <c:layout>
                <c:manualLayout>
                  <c:x val="0.20054622163201657"/>
                  <c:y val="-3.3625893419249715E-2"/>
                </c:manualLayout>
              </c:layout>
              <c:tx>
                <c:rich>
                  <a:bodyPr/>
                  <a:lstStyle/>
                  <a:p>
                    <a:r>
                      <a:rPr lang="pl-PL" sz="1400" b="1" baseline="0" dirty="0">
                        <a:solidFill>
                          <a:schemeClr val="tx1"/>
                        </a:solidFill>
                      </a:rPr>
                      <a:t>Izdaci za financijsku imovinu i otplate zajmove; </a:t>
                    </a:r>
                    <a:fld id="{A5347470-3D0F-406B-AD9B-356972DE15DD}" type="VALUE">
                      <a:rPr lang="pl-PL" sz="1400" b="1" baseline="0">
                        <a:solidFill>
                          <a:schemeClr val="tx1"/>
                        </a:solidFill>
                      </a:rPr>
                      <a:pPr/>
                      <a:t>[VRIJEDNOST]</a:t>
                    </a:fld>
                    <a:r>
                      <a:rPr lang="pl-PL" sz="1400" b="1" baseline="0" dirty="0">
                        <a:solidFill>
                          <a:schemeClr val="tx1"/>
                        </a:solidFill>
                      </a:rPr>
                      <a:t> eura</a:t>
                    </a:r>
                  </a:p>
                </c:rich>
              </c:tx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EDD-4374-8BF9-F731B27244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('Tablica 8'!$B$3,'Tablica 8'!$B$11,'Tablica 8'!$B$15)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financ. imovinu i otplate zajmova</c:v>
                </c:pt>
              </c:strCache>
            </c:strRef>
          </c:cat>
          <c:val>
            <c:numRef>
              <c:f>('Tablica 8'!$D$3,'Tablica 8'!$D$11,'Tablica 8'!$D$15)</c:f>
              <c:numCache>
                <c:formatCode>#,##0.00</c:formatCode>
                <c:ptCount val="3"/>
                <c:pt idx="0">
                  <c:v>185836106.97999996</c:v>
                </c:pt>
                <c:pt idx="1">
                  <c:v>36356507.75</c:v>
                </c:pt>
                <c:pt idx="2">
                  <c:v>807385.27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EDD-4374-8BF9-F731B27244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'Tablica 7'!$C$1:$C$2</c:f>
              <c:strCache>
                <c:ptCount val="2"/>
                <c:pt idx="0">
                  <c:v>Izmjene i dopune 2025.</c:v>
                </c:pt>
                <c:pt idx="1">
                  <c:v>3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865-4167-94D6-45B87D5687FC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865-4167-94D6-45B87D5687FC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865-4167-94D6-45B87D5687FC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65-4167-94D6-45B87D5687FC}"/>
              </c:ext>
            </c:extLst>
          </c:dPt>
          <c:dPt>
            <c:idx val="4"/>
            <c:bubble3D val="0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65-4167-94D6-45B87D5687FC}"/>
              </c:ext>
            </c:extLst>
          </c:dPt>
          <c:dPt>
            <c:idx val="5"/>
            <c:bubble3D val="0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4865-4167-94D6-45B87D5687FC}"/>
              </c:ext>
            </c:extLst>
          </c:dPt>
          <c:dPt>
            <c:idx val="6"/>
            <c:bubble3D val="0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4865-4167-94D6-45B87D5687FC}"/>
              </c:ext>
            </c:extLst>
          </c:dPt>
          <c:dPt>
            <c:idx val="7"/>
            <c:bubble3D val="0"/>
            <c:spPr>
              <a:gradFill>
                <a:gsLst>
                  <a:gs pos="100000">
                    <a:schemeClr val="accent2">
                      <a:lumMod val="60000"/>
                      <a:lumMod val="60000"/>
                      <a:lumOff val="40000"/>
                    </a:schemeClr>
                  </a:gs>
                  <a:gs pos="0">
                    <a:schemeClr val="accent2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4865-4167-94D6-45B87D5687FC}"/>
              </c:ext>
            </c:extLst>
          </c:dPt>
          <c:dPt>
            <c:idx val="8"/>
            <c:bubble3D val="0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4865-4167-94D6-45B87D5687FC}"/>
              </c:ext>
            </c:extLst>
          </c:dPt>
          <c:dLbls>
            <c:dLbl>
              <c:idx val="0"/>
              <c:layout>
                <c:manualLayout>
                  <c:x val="-0.11036938139741878"/>
                  <c:y val="1.2653221041808421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865-4167-94D6-45B87D5687FC}"/>
                </c:ext>
              </c:extLst>
            </c:dLbl>
            <c:dLbl>
              <c:idx val="1"/>
              <c:layout>
                <c:manualLayout>
                  <c:x val="5.3404539385847799E-2"/>
                  <c:y val="0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65-4167-94D6-45B87D5687FC}"/>
                </c:ext>
              </c:extLst>
            </c:dLbl>
            <c:dLbl>
              <c:idx val="2"/>
              <c:layout>
                <c:manualLayout>
                  <c:x val="0.15843346684468168"/>
                  <c:y val="7.5919326250850599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65-4167-94D6-45B87D5687FC}"/>
                </c:ext>
              </c:extLst>
            </c:dLbl>
            <c:dLbl>
              <c:idx val="3"/>
              <c:layout>
                <c:manualLayout>
                  <c:x val="0.10858923008455705"/>
                  <c:y val="0.12020559989718006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865-4167-94D6-45B87D5687FC}"/>
                </c:ext>
              </c:extLst>
            </c:dLbl>
            <c:dLbl>
              <c:idx val="4"/>
              <c:layout>
                <c:manualLayout>
                  <c:x val="3.3822874944370272E-2"/>
                  <c:y val="0.22143136823164755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865-4167-94D6-45B87D5687FC}"/>
                </c:ext>
              </c:extLst>
            </c:dLbl>
            <c:dLbl>
              <c:idx val="5"/>
              <c:layout>
                <c:manualLayout>
                  <c:x val="5.6964842011570982E-2"/>
                  <c:y val="0.15500195776215331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865-4167-94D6-45B87D5687FC}"/>
                </c:ext>
              </c:extLst>
            </c:dLbl>
            <c:dLbl>
              <c:idx val="7"/>
              <c:layout>
                <c:manualLayout>
                  <c:x val="-6.0525144637294172E-2"/>
                  <c:y val="6.3266105209042172E-3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4865-4167-94D6-45B87D5687FC}"/>
                </c:ext>
              </c:extLst>
            </c:dLbl>
            <c:dLbl>
              <c:idx val="8"/>
              <c:layout>
                <c:manualLayout>
                  <c:x val="-0.2777036048064086"/>
                  <c:y val="9.8062463074015338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4865-4167-94D6-45B87D5687F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'Tablica 7'!$A$3:$A$11</c:f>
              <c:strCache>
                <c:ptCount val="9"/>
                <c:pt idx="0">
                  <c:v>01 Opće javne usluge</c:v>
                </c:pt>
                <c:pt idx="1">
                  <c:v>03 Javni red i sigurnost</c:v>
                </c:pt>
                <c:pt idx="2">
                  <c:v>04 Ekonomski poslovi</c:v>
                </c:pt>
                <c:pt idx="3">
                  <c:v>05 Zaštita okoliša</c:v>
                </c:pt>
                <c:pt idx="4">
                  <c:v>06 Usluge unapređenja stanovanja i zajed.</c:v>
                </c:pt>
                <c:pt idx="5">
                  <c:v>07 Zdravstvo</c:v>
                </c:pt>
                <c:pt idx="6">
                  <c:v>08 Rekreacija, kultura i religija</c:v>
                </c:pt>
                <c:pt idx="7">
                  <c:v>09 Obrazovanje</c:v>
                </c:pt>
                <c:pt idx="8">
                  <c:v>10 Socijalna zaštita</c:v>
                </c:pt>
              </c:strCache>
            </c:strRef>
          </c:cat>
          <c:val>
            <c:numRef>
              <c:f>'Tablica 7'!$C$3:$C$11</c:f>
              <c:numCache>
                <c:formatCode>#,##0.00</c:formatCode>
                <c:ptCount val="9"/>
                <c:pt idx="0">
                  <c:v>18179739.609999999</c:v>
                </c:pt>
                <c:pt idx="1">
                  <c:v>539963.37</c:v>
                </c:pt>
                <c:pt idx="2">
                  <c:v>8967528.8499999996</c:v>
                </c:pt>
                <c:pt idx="3">
                  <c:v>3095413.05</c:v>
                </c:pt>
                <c:pt idx="4">
                  <c:v>1971278.36</c:v>
                </c:pt>
                <c:pt idx="5">
                  <c:v>71571523.609999999</c:v>
                </c:pt>
                <c:pt idx="6">
                  <c:v>4783108.8899999997</c:v>
                </c:pt>
                <c:pt idx="7">
                  <c:v>104985662.65000001</c:v>
                </c:pt>
                <c:pt idx="8">
                  <c:v>8098396.3399999999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4865-4167-94D6-45B87D5687FC}"/>
            </c:ext>
          </c:extLst>
        </c:ser>
        <c:ser>
          <c:idx val="1"/>
          <c:order val="1"/>
          <c:tx>
            <c:strRef>
              <c:f>'Tablica 7'!$D$1:$D$2</c:f>
              <c:strCache>
                <c:ptCount val="2"/>
                <c:pt idx="0">
                  <c:v>Struktura</c:v>
                </c:pt>
                <c:pt idx="1">
                  <c:v>4 (3/∑ 3*100)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4865-4167-94D6-45B87D5687FC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6-4865-4167-94D6-45B87D5687FC}"/>
              </c:ext>
            </c:extLst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8-4865-4167-94D6-45B87D5687FC}"/>
              </c:ext>
            </c:extLst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A-4865-4167-94D6-45B87D5687FC}"/>
              </c:ext>
            </c:extLst>
          </c:dPt>
          <c:dPt>
            <c:idx val="4"/>
            <c:bubble3D val="0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C-4865-4167-94D6-45B87D5687FC}"/>
              </c:ext>
            </c:extLst>
          </c:dPt>
          <c:dPt>
            <c:idx val="5"/>
            <c:bubble3D val="0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E-4865-4167-94D6-45B87D5687FC}"/>
              </c:ext>
            </c:extLst>
          </c:dPt>
          <c:dPt>
            <c:idx val="6"/>
            <c:bubble3D val="0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0-4865-4167-94D6-45B87D5687FC}"/>
              </c:ext>
            </c:extLst>
          </c:dPt>
          <c:dPt>
            <c:idx val="7"/>
            <c:bubble3D val="0"/>
            <c:spPr>
              <a:gradFill>
                <a:gsLst>
                  <a:gs pos="100000">
                    <a:schemeClr val="accent2">
                      <a:lumMod val="60000"/>
                      <a:lumMod val="60000"/>
                      <a:lumOff val="40000"/>
                    </a:schemeClr>
                  </a:gs>
                  <a:gs pos="0">
                    <a:schemeClr val="accent2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2-4865-4167-94D6-45B87D5687FC}"/>
              </c:ext>
            </c:extLst>
          </c:dPt>
          <c:dPt>
            <c:idx val="8"/>
            <c:bubble3D val="0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4-4865-4167-94D6-45B87D5687F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'Tablica 7'!$A$3:$A$11</c:f>
              <c:strCache>
                <c:ptCount val="9"/>
                <c:pt idx="0">
                  <c:v>01 Opće javne usluge</c:v>
                </c:pt>
                <c:pt idx="1">
                  <c:v>03 Javni red i sigurnost</c:v>
                </c:pt>
                <c:pt idx="2">
                  <c:v>04 Ekonomski poslovi</c:v>
                </c:pt>
                <c:pt idx="3">
                  <c:v>05 Zaštita okoliša</c:v>
                </c:pt>
                <c:pt idx="4">
                  <c:v>06 Usluge unapređenja stanovanja i zajed.</c:v>
                </c:pt>
                <c:pt idx="5">
                  <c:v>07 Zdravstvo</c:v>
                </c:pt>
                <c:pt idx="6">
                  <c:v>08 Rekreacija, kultura i religija</c:v>
                </c:pt>
                <c:pt idx="7">
                  <c:v>09 Obrazovanje</c:v>
                </c:pt>
                <c:pt idx="8">
                  <c:v>10 Socijalna zaštita</c:v>
                </c:pt>
              </c:strCache>
            </c:strRef>
          </c:cat>
          <c:val>
            <c:numRef>
              <c:f>'Tablica 7'!$D$3:$D$11</c:f>
              <c:numCache>
                <c:formatCode>#,##0.00</c:formatCode>
                <c:ptCount val="9"/>
                <c:pt idx="0">
                  <c:v>8.1819729391507128</c:v>
                </c:pt>
                <c:pt idx="1">
                  <c:v>0.24301589441041638</c:v>
                </c:pt>
                <c:pt idx="2">
                  <c:v>4.0359257038749918</c:v>
                </c:pt>
                <c:pt idx="3">
                  <c:v>1.3931214832506598</c:v>
                </c:pt>
                <c:pt idx="4">
                  <c:v>0.88719346608140981</c:v>
                </c:pt>
                <c:pt idx="5">
                  <c:v>32.211477279283557</c:v>
                </c:pt>
                <c:pt idx="6">
                  <c:v>2.1526858108278044</c:v>
                </c:pt>
                <c:pt idx="7">
                  <c:v>47.249843464677973</c:v>
                </c:pt>
                <c:pt idx="8">
                  <c:v>3.644763958442482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5-4865-4167-94D6-45B87D5687FC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'Tablica 6'!$C$1</c:f>
              <c:strCache>
                <c:ptCount val="1"/>
                <c:pt idx="0">
                  <c:v>Plan 2025.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'Tablica 6'!$B$2:$B$13</c:f>
              <c:strCache>
                <c:ptCount val="12"/>
                <c:pt idx="0">
                  <c:v>2</c:v>
                </c:pt>
                <c:pt idx="1">
                  <c:v>Služba ureda župana</c:v>
                </c:pt>
                <c:pt idx="2">
                  <c:v>Financije i proračun </c:v>
                </c:pt>
                <c:pt idx="3">
                  <c:v>Obrazovanje, kult. i šport</c:v>
                </c:pt>
                <c:pt idx="4">
                  <c:v>Zdravstvo</c:v>
                </c:pt>
                <c:pt idx="5">
                  <c:v>Prostorno uređ., zašt. okol. i kom. poslovi</c:v>
                </c:pt>
                <c:pt idx="6">
                  <c:v>Gospodarstvo i turizam</c:v>
                </c:pt>
                <c:pt idx="7">
                  <c:v>Poljoprivreda, ribarstvo i EU fondovi </c:v>
                </c:pt>
                <c:pt idx="8">
                  <c:v>Pomorsko dobro, more i promet</c:v>
                </c:pt>
                <c:pt idx="9">
                  <c:v>Pravni i zajednički poslovi</c:v>
                </c:pt>
                <c:pt idx="10">
                  <c:v>Javna nabava i upravljanje imovinom</c:v>
                </c:pt>
                <c:pt idx="11">
                  <c:v>Hrvatski branitelji, udruge, demografija i soc. politika</c:v>
                </c:pt>
              </c:strCache>
            </c:strRef>
          </c:cat>
          <c:val>
            <c:numRef>
              <c:f>'Tablica 6'!$C$2:$C$13</c:f>
              <c:numCache>
                <c:formatCode>#,##0.00</c:formatCode>
                <c:ptCount val="12"/>
                <c:pt idx="0" formatCode="General">
                  <c:v>3</c:v>
                </c:pt>
                <c:pt idx="1">
                  <c:v>627835</c:v>
                </c:pt>
                <c:pt idx="2">
                  <c:v>9914787.1699999999</c:v>
                </c:pt>
                <c:pt idx="3">
                  <c:v>94243506.290000007</c:v>
                </c:pt>
                <c:pt idx="4">
                  <c:v>64215679.280000001</c:v>
                </c:pt>
                <c:pt idx="5">
                  <c:v>3371962.1</c:v>
                </c:pt>
                <c:pt idx="6">
                  <c:v>832000</c:v>
                </c:pt>
                <c:pt idx="7">
                  <c:v>8177814.7999999998</c:v>
                </c:pt>
                <c:pt idx="8">
                  <c:v>2523000</c:v>
                </c:pt>
                <c:pt idx="9">
                  <c:v>1307502.8</c:v>
                </c:pt>
                <c:pt idx="10">
                  <c:v>4830580</c:v>
                </c:pt>
                <c:pt idx="11">
                  <c:v>7855332.5599999996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8-4135-A23C-524F572AEE94}"/>
            </c:ext>
          </c:extLst>
        </c:ser>
        <c:ser>
          <c:idx val="1"/>
          <c:order val="1"/>
          <c:tx>
            <c:strRef>
              <c:f>'Tablica 6'!$D$1</c:f>
              <c:strCache>
                <c:ptCount val="1"/>
                <c:pt idx="0">
                  <c:v>Izmjene i dopune 2025.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'Tablica 6'!$B$2:$B$13</c:f>
              <c:strCache>
                <c:ptCount val="12"/>
                <c:pt idx="0">
                  <c:v>2</c:v>
                </c:pt>
                <c:pt idx="1">
                  <c:v>Služba ureda župana</c:v>
                </c:pt>
                <c:pt idx="2">
                  <c:v>Financije i proračun </c:v>
                </c:pt>
                <c:pt idx="3">
                  <c:v>Obrazovanje, kult. i šport</c:v>
                </c:pt>
                <c:pt idx="4">
                  <c:v>Zdravstvo</c:v>
                </c:pt>
                <c:pt idx="5">
                  <c:v>Prostorno uređ., zašt. okol. i kom. poslovi</c:v>
                </c:pt>
                <c:pt idx="6">
                  <c:v>Gospodarstvo i turizam</c:v>
                </c:pt>
                <c:pt idx="7">
                  <c:v>Poljoprivreda, ribarstvo i EU fondovi </c:v>
                </c:pt>
                <c:pt idx="8">
                  <c:v>Pomorsko dobro, more i promet</c:v>
                </c:pt>
                <c:pt idx="9">
                  <c:v>Pravni i zajednički poslovi</c:v>
                </c:pt>
                <c:pt idx="10">
                  <c:v>Javna nabava i upravljanje imovinom</c:v>
                </c:pt>
                <c:pt idx="11">
                  <c:v>Hrvatski branitelji, udruge, demografija i soc. politika</c:v>
                </c:pt>
              </c:strCache>
            </c:strRef>
          </c:cat>
          <c:val>
            <c:numRef>
              <c:f>'Tablica 6'!$D$2:$D$13</c:f>
              <c:numCache>
                <c:formatCode>#,##0.00</c:formatCode>
                <c:ptCount val="12"/>
                <c:pt idx="0" formatCode="General">
                  <c:v>4</c:v>
                </c:pt>
                <c:pt idx="1">
                  <c:v>798725</c:v>
                </c:pt>
                <c:pt idx="2">
                  <c:v>10748815.890000001</c:v>
                </c:pt>
                <c:pt idx="3">
                  <c:v>109696787.73</c:v>
                </c:pt>
                <c:pt idx="4">
                  <c:v>71846592.930000007</c:v>
                </c:pt>
                <c:pt idx="5">
                  <c:v>3536883.37</c:v>
                </c:pt>
                <c:pt idx="6">
                  <c:v>948868.37</c:v>
                </c:pt>
                <c:pt idx="7">
                  <c:v>8324478.3700000001</c:v>
                </c:pt>
                <c:pt idx="8">
                  <c:v>3193330</c:v>
                </c:pt>
                <c:pt idx="9">
                  <c:v>1307502.8</c:v>
                </c:pt>
                <c:pt idx="10">
                  <c:v>4121248.2</c:v>
                </c:pt>
                <c:pt idx="11">
                  <c:v>8476767.3399999999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678-4135-A23C-524F572AEE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27378696"/>
        <c:axId val="327380992"/>
      </c:barChart>
      <c:catAx>
        <c:axId val="327378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27380992"/>
        <c:crosses val="autoZero"/>
        <c:auto val="1"/>
        <c:lblAlgn val="ctr"/>
        <c:lblOffset val="100"/>
        <c:noMultiLvlLbl val="0"/>
      </c:catAx>
      <c:valAx>
        <c:axId val="3273809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27378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dirty="0"/>
            <a:t>Prihodi poslovanja</a:t>
          </a:r>
        </a:p>
        <a:p>
          <a:r>
            <a:rPr lang="hr-HR" sz="1400" dirty="0"/>
            <a:t>209.581.030,29 eura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financijske imovine i zaduživanja</a:t>
          </a:r>
        </a:p>
        <a:p>
          <a:r>
            <a:rPr lang="hr-HR" sz="1400" b="0" dirty="0"/>
            <a:t>4.262.034,47 eura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nefinancijske imovine</a:t>
          </a:r>
        </a:p>
        <a:p>
          <a:r>
            <a:rPr lang="hr-HR" sz="1400" b="0" dirty="0"/>
            <a:t> 177.571,77 eura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2024. godine</a:t>
          </a:r>
        </a:p>
        <a:p>
          <a:r>
            <a:rPr lang="hr-HR" sz="1400" dirty="0"/>
            <a:t>8.979.363,47 eura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EB2D8033-FE26-4FC7-AEB3-DEC54653511C}" type="pres">
      <dgm:prSet presAssocID="{4FD69540-C5EE-4A3E-8BB1-417CF83C52A3}" presName="linear" presStyleCnt="0">
        <dgm:presLayoutVars>
          <dgm:animLvl val="lvl"/>
          <dgm:resizeHandles val="exact"/>
        </dgm:presLayoutVars>
      </dgm:prSet>
      <dgm:spPr/>
    </dgm:pt>
    <dgm:pt modelId="{814D3AB5-9D8D-4EFF-9F7B-DDC855E48387}" type="pres">
      <dgm:prSet presAssocID="{D858A00B-872B-4D14-8BCB-FD5DA9704E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BF81B8E-51A6-4A0F-A383-D62572699C2A}" type="pres">
      <dgm:prSet presAssocID="{DD4E373D-ABF8-4174-8D61-CBAFEA9D7616}" presName="spacer" presStyleCnt="0"/>
      <dgm:spPr/>
    </dgm:pt>
    <dgm:pt modelId="{4430A0A9-EBBE-4851-B8F5-CCC4CB53C15F}" type="pres">
      <dgm:prSet presAssocID="{0DBF0460-17AD-49D7-AE13-B162857ACAF4}" presName="parentText" presStyleLbl="node1" presStyleIdx="1" presStyleCnt="4" custLinFactY="97982" custLinFactNeighborY="100000">
        <dgm:presLayoutVars>
          <dgm:chMax val="0"/>
          <dgm:bulletEnabled val="1"/>
        </dgm:presLayoutVars>
      </dgm:prSet>
      <dgm:spPr/>
    </dgm:pt>
    <dgm:pt modelId="{D77DE0D9-EB7B-4F94-88C8-1996F89C4BCF}" type="pres">
      <dgm:prSet presAssocID="{1465BADE-E651-4D1D-A7FC-51BEEF22B585}" presName="spacer" presStyleCnt="0"/>
      <dgm:spPr/>
    </dgm:pt>
    <dgm:pt modelId="{EEB8353C-810F-499B-9144-B2322D7BC01D}" type="pres">
      <dgm:prSet presAssocID="{0740B641-6C4D-4D43-987E-8A98E4A7C33C}" presName="parentText" presStyleLbl="node1" presStyleIdx="2" presStyleCnt="4" custLinFactY="-100000" custLinFactNeighborY="-106734">
        <dgm:presLayoutVars>
          <dgm:chMax val="0"/>
          <dgm:bulletEnabled val="1"/>
        </dgm:presLayoutVars>
      </dgm:prSet>
      <dgm:spPr/>
    </dgm:pt>
    <dgm:pt modelId="{7D1D1D46-B95D-4F94-A3F1-C75E6CB6DBAB}" type="pres">
      <dgm:prSet presAssocID="{0670A606-DF99-4924-A716-690CA6DE5B71}" presName="spacer" presStyleCnt="0"/>
      <dgm:spPr/>
    </dgm:pt>
    <dgm:pt modelId="{76593AEE-6677-4237-BDA2-3F8F68DC9F91}" type="pres">
      <dgm:prSet presAssocID="{5A3839C2-9DFA-4C18-AD73-301A617808C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04FA2863-3BFE-4BFD-9911-88106661BAC4}" type="presOf" srcId="{0DBF0460-17AD-49D7-AE13-B162857ACAF4}" destId="{4430A0A9-EBBE-4851-B8F5-CCC4CB53C15F}" srcOrd="0" destOrd="0" presId="urn:microsoft.com/office/officeart/2005/8/layout/vList2"/>
    <dgm:cxn modelId="{0BCDB4A1-99AF-4BBC-8877-835AA0078198}" type="presOf" srcId="{0740B641-6C4D-4D43-987E-8A98E4A7C33C}" destId="{EEB8353C-810F-499B-9144-B2322D7BC01D}" srcOrd="0" destOrd="0" presId="urn:microsoft.com/office/officeart/2005/8/layout/vList2"/>
    <dgm:cxn modelId="{3380F2A7-CDDD-497F-9BC1-8E80E2833BC0}" type="presOf" srcId="{D858A00B-872B-4D14-8BCB-FD5DA9704EC1}" destId="{814D3AB5-9D8D-4EFF-9F7B-DDC855E48387}" srcOrd="0" destOrd="0" presId="urn:microsoft.com/office/officeart/2005/8/layout/vList2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181D85DB-B348-4C9A-8ADD-53E71B61FC6C}" type="presOf" srcId="{4FD69540-C5EE-4A3E-8BB1-417CF83C52A3}" destId="{EB2D8033-FE26-4FC7-AEB3-DEC54653511C}" srcOrd="0" destOrd="0" presId="urn:microsoft.com/office/officeart/2005/8/layout/vList2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ED528FE-D495-48FF-8435-6285A4D17681}" type="presOf" srcId="{5A3839C2-9DFA-4C18-AD73-301A617808C5}" destId="{76593AEE-6677-4237-BDA2-3F8F68DC9F91}" srcOrd="0" destOrd="0" presId="urn:microsoft.com/office/officeart/2005/8/layout/vList2"/>
    <dgm:cxn modelId="{F25143B1-5BA7-41FE-8AED-D989508BC44A}" type="presParOf" srcId="{EB2D8033-FE26-4FC7-AEB3-DEC54653511C}" destId="{814D3AB5-9D8D-4EFF-9F7B-DDC855E48387}" srcOrd="0" destOrd="0" presId="urn:microsoft.com/office/officeart/2005/8/layout/vList2"/>
    <dgm:cxn modelId="{E4CC0F17-95D4-48AB-89D0-5FD95AD6F75A}" type="presParOf" srcId="{EB2D8033-FE26-4FC7-AEB3-DEC54653511C}" destId="{6BF81B8E-51A6-4A0F-A383-D62572699C2A}" srcOrd="1" destOrd="0" presId="urn:microsoft.com/office/officeart/2005/8/layout/vList2"/>
    <dgm:cxn modelId="{0AA04C44-0B2E-47D3-9629-4DD9B637A49D}" type="presParOf" srcId="{EB2D8033-FE26-4FC7-AEB3-DEC54653511C}" destId="{4430A0A9-EBBE-4851-B8F5-CCC4CB53C15F}" srcOrd="2" destOrd="0" presId="urn:microsoft.com/office/officeart/2005/8/layout/vList2"/>
    <dgm:cxn modelId="{DEA20093-657C-4D24-A3AF-4ADA7B17D33E}" type="presParOf" srcId="{EB2D8033-FE26-4FC7-AEB3-DEC54653511C}" destId="{D77DE0D9-EB7B-4F94-88C8-1996F89C4BCF}" srcOrd="3" destOrd="0" presId="urn:microsoft.com/office/officeart/2005/8/layout/vList2"/>
    <dgm:cxn modelId="{D8831B78-7114-4CAF-BE8B-43B283FDD28E}" type="presParOf" srcId="{EB2D8033-FE26-4FC7-AEB3-DEC54653511C}" destId="{EEB8353C-810F-499B-9144-B2322D7BC01D}" srcOrd="4" destOrd="0" presId="urn:microsoft.com/office/officeart/2005/8/layout/vList2"/>
    <dgm:cxn modelId="{BA4B1023-D9B2-4FDC-B2FD-CB3530AE9ABC}" type="presParOf" srcId="{EB2D8033-FE26-4FC7-AEB3-DEC54653511C}" destId="{7D1D1D46-B95D-4F94-A3F1-C75E6CB6DBAB}" srcOrd="5" destOrd="0" presId="urn:microsoft.com/office/officeart/2005/8/layout/vList2"/>
    <dgm:cxn modelId="{10181D2D-E865-4BDF-9263-AF1C6418801D}" type="presParOf" srcId="{EB2D8033-FE26-4FC7-AEB3-DEC54653511C}" destId="{76593AEE-6677-4237-BDA2-3F8F68DC9F91}" srcOrd="6" destOrd="0" presId="urn:microsoft.com/office/officeart/2005/8/layout/vList2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b="1" u="none" dirty="0"/>
            <a:t>Plan za 2025.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b="1" u="none" dirty="0"/>
            <a:t>Izmjene i dopune za 2025.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223.000.000,00 eura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/>
            <a:t>197.900,000,00 eura</a:t>
          </a:r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2370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dirty="0"/>
            <a:t> 59.883.683,11 eura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financijske imovine i zaduživanja     </a:t>
          </a:r>
        </a:p>
        <a:p>
          <a:r>
            <a:rPr lang="hr-HR" sz="1400" b="0" dirty="0"/>
            <a:t>2.640.668,20 eura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nefinancijske imovine</a:t>
          </a:r>
        </a:p>
        <a:p>
          <a:r>
            <a:rPr lang="hr-HR" sz="1400" dirty="0"/>
            <a:t>153.000,00 eura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2024. godine</a:t>
          </a:r>
        </a:p>
        <a:p>
          <a:r>
            <a:rPr lang="hr-HR" sz="1400" dirty="0"/>
            <a:t>8.840.680,85 eura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1452" custScaleY="166069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40523" custScaleY="209767" custLinFactY="100000" custLinFactNeighborX="-11037" custLinFactNeighborY="186288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noFill/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6737" custScaleY="210811" custLinFactY="-100000" custLinFactNeighborX="-12626" custLinFactNeighborY="-143243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X="-5360" custLinFactY="131541" custLinFactNeighborX="-100000" custLinFactNeighborY="200000">
        <dgm:presLayoutVars>
          <dgm:bulletEnabled val="1"/>
        </dgm:presLayoutVars>
      </dgm:prSet>
      <dgm:spPr>
        <a:noFill/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 custScaleY="162515" custLinFactNeighborX="-11054" custLinFactNeighborY="65350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Y="-43282" custLinFactNeighborY="-100000">
        <dgm:presLayoutVars>
          <dgm:bulletEnabled val="1"/>
        </dgm:presLayoutVars>
      </dgm:prSet>
      <dgm:spPr>
        <a:noFill/>
      </dgm:spPr>
    </dgm:pt>
  </dgm:ptLst>
  <dgm:cxnLst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hr-HR"/>
        </a:p>
      </dgm:t>
    </dgm:pt>
    <dgm:pt modelId="{8752EB39-EF3F-4E60-88D6-7C6C9C0EA8D5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hr-HR" b="1" u="none" dirty="0"/>
            <a:t>Izmjene i dopune za 2024.godinu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1800" dirty="0"/>
            <a:t>71.518.032,16 eura</a:t>
          </a:r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1800" dirty="0"/>
            <a:t>54.125.357,83 eura</a:t>
          </a:r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0E8F3666-0CDF-487A-A0EB-0B445E6DC281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hr-HR" b="1" u="none" dirty="0"/>
            <a:t>Plan za 2025. godinu</a:t>
          </a:r>
          <a:endParaRPr lang="hr-HR" dirty="0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992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4D3AB5-9D8D-4EFF-9F7B-DDC855E48387}">
      <dsp:nvSpPr>
        <dsp:cNvPr id="0" name=""/>
        <dsp:cNvSpPr/>
      </dsp:nvSpPr>
      <dsp:spPr>
        <a:xfrm>
          <a:off x="0" y="841"/>
          <a:ext cx="3348880" cy="799681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209.581.030,29 eura</a:t>
          </a:r>
        </a:p>
      </dsp:txBody>
      <dsp:txXfrm>
        <a:off x="39037" y="39878"/>
        <a:ext cx="3270806" cy="721607"/>
      </dsp:txXfrm>
    </dsp:sp>
    <dsp:sp modelId="{4430A0A9-EBBE-4851-B8F5-CCC4CB53C15F}">
      <dsp:nvSpPr>
        <dsp:cNvPr id="0" name=""/>
        <dsp:cNvSpPr/>
      </dsp:nvSpPr>
      <dsp:spPr>
        <a:xfrm>
          <a:off x="0" y="1610701"/>
          <a:ext cx="3348880" cy="799681"/>
        </a:xfrm>
        <a:prstGeom prst="roundRect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financijske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4.262.034,47 eura</a:t>
          </a:r>
        </a:p>
      </dsp:txBody>
      <dsp:txXfrm>
        <a:off x="39037" y="1649738"/>
        <a:ext cx="3270806" cy="721607"/>
      </dsp:txXfrm>
    </dsp:sp>
    <dsp:sp modelId="{EEB8353C-810F-499B-9144-B2322D7BC01D}">
      <dsp:nvSpPr>
        <dsp:cNvPr id="0" name=""/>
        <dsp:cNvSpPr/>
      </dsp:nvSpPr>
      <dsp:spPr>
        <a:xfrm>
          <a:off x="0" y="812943"/>
          <a:ext cx="3348880" cy="799681"/>
        </a:xfrm>
        <a:prstGeom prst="roundRect">
          <a:avLst/>
        </a:prstGeom>
        <a:solidFill>
          <a:schemeClr val="accent1">
            <a:shade val="50000"/>
            <a:hueOff val="361436"/>
            <a:satOff val="-7560"/>
            <a:lumOff val="420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nefinancijske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 177.571,77 eura</a:t>
          </a:r>
        </a:p>
      </dsp:txBody>
      <dsp:txXfrm>
        <a:off x="39037" y="851980"/>
        <a:ext cx="3270806" cy="721607"/>
      </dsp:txXfrm>
    </dsp:sp>
    <dsp:sp modelId="{76593AEE-6677-4237-BDA2-3F8F68DC9F91}">
      <dsp:nvSpPr>
        <dsp:cNvPr id="0" name=""/>
        <dsp:cNvSpPr/>
      </dsp:nvSpPr>
      <dsp:spPr>
        <a:xfrm>
          <a:off x="0" y="2439837"/>
          <a:ext cx="3348880" cy="799681"/>
        </a:xfrm>
        <a:prstGeom prst="roundRect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2024.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8.979.363,47 eura</a:t>
          </a:r>
        </a:p>
      </dsp:txBody>
      <dsp:txXfrm>
        <a:off x="39037" y="2478874"/>
        <a:ext cx="3270806" cy="721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2025. 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223.000.000,00 eura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2025.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197.900,000,00 eura</a:t>
          </a:r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461959"/>
          <a:ext cx="3348880" cy="27720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</dsp:sp>
    <dsp:sp modelId="{435CD82E-5616-4708-AB59-B2A5A12DD9C4}">
      <dsp:nvSpPr>
        <dsp:cNvPr id="0" name=""/>
        <dsp:cNvSpPr/>
      </dsp:nvSpPr>
      <dsp:spPr>
        <a:xfrm>
          <a:off x="167444" y="85060"/>
          <a:ext cx="3081518" cy="53925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59.883.683,11 eura</a:t>
          </a:r>
        </a:p>
      </dsp:txBody>
      <dsp:txXfrm>
        <a:off x="193768" y="111384"/>
        <a:ext cx="3028870" cy="486611"/>
      </dsp:txXfrm>
    </dsp:sp>
    <dsp:sp modelId="{4F53389B-63E0-4B2B-A0FA-C30D184AC424}">
      <dsp:nvSpPr>
        <dsp:cNvPr id="0" name=""/>
        <dsp:cNvSpPr/>
      </dsp:nvSpPr>
      <dsp:spPr>
        <a:xfrm>
          <a:off x="0" y="1317355"/>
          <a:ext cx="3348880" cy="277200"/>
        </a:xfrm>
        <a:prstGeom prst="rect">
          <a:avLst/>
        </a:prstGeom>
        <a:noFill/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7" y="1728194"/>
          <a:ext cx="3184786" cy="6811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financijske imovine i zaduživanja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2.640.668,20 eura</a:t>
          </a:r>
        </a:p>
      </dsp:txBody>
      <dsp:txXfrm>
        <a:off x="177268" y="1761445"/>
        <a:ext cx="3118284" cy="614653"/>
      </dsp:txXfrm>
    </dsp:sp>
    <dsp:sp modelId="{0B6DFDE6-CC62-4855-A696-8D31543F3801}">
      <dsp:nvSpPr>
        <dsp:cNvPr id="0" name=""/>
        <dsp:cNvSpPr/>
      </dsp:nvSpPr>
      <dsp:spPr>
        <a:xfrm>
          <a:off x="0" y="2659572"/>
          <a:ext cx="3348880" cy="277200"/>
        </a:xfrm>
        <a:prstGeom prst="rect">
          <a:avLst/>
        </a:prstGeom>
        <a:noFill/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5159" y="864096"/>
          <a:ext cx="3180368" cy="6845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nefinancijske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153.000,00 eura</a:t>
          </a:r>
        </a:p>
      </dsp:txBody>
      <dsp:txXfrm>
        <a:off x="178576" y="897513"/>
        <a:ext cx="3113534" cy="617711"/>
      </dsp:txXfrm>
    </dsp:sp>
    <dsp:sp modelId="{D63E227D-F084-44B0-86F0-571F9FAED194}">
      <dsp:nvSpPr>
        <dsp:cNvPr id="0" name=""/>
        <dsp:cNvSpPr/>
      </dsp:nvSpPr>
      <dsp:spPr>
        <a:xfrm>
          <a:off x="0" y="2595761"/>
          <a:ext cx="3348880" cy="277200"/>
        </a:xfrm>
        <a:prstGeom prst="rect">
          <a:avLst/>
        </a:prstGeom>
        <a:noFill/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48934" y="2712641"/>
          <a:ext cx="3081542" cy="5277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2024.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8.840.680,85 eura</a:t>
          </a:r>
        </a:p>
      </dsp:txBody>
      <dsp:txXfrm>
        <a:off x="174695" y="2738402"/>
        <a:ext cx="3030020" cy="4761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2024.godinu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/>
            <a:t>71.518.032,16 eura</a:t>
          </a:r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lt1"/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2025.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/>
            <a:t>54.125.357,83 eura</a:t>
          </a:r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0.34781</cdr:x>
      <cdr:y>0.64497</cdr:y>
    </cdr:from>
    <cdr:to>
      <cdr:x>0.60309</cdr:x>
      <cdr:y>0.77324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925822" y="2404014"/>
          <a:ext cx="1413487" cy="478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70,7%</a:t>
          </a:r>
        </a:p>
      </cdr:txBody>
    </cdr:sp>
  </cdr:relSizeAnchor>
  <cdr:relSizeAnchor xmlns:cdr="http://schemas.openxmlformats.org/drawingml/2006/chartDrawing">
    <cdr:from>
      <cdr:x>0.49616</cdr:x>
      <cdr:y>0.16073</cdr:y>
    </cdr:from>
    <cdr:to>
      <cdr:x>0.72528</cdr:x>
      <cdr:y>0.28097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47239" y="599079"/>
          <a:ext cx="1268639" cy="4481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29,3%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05.11.25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upravni-odjeli/financije-i-prora%C4%8Dun/prora%C4%8Dun-upravni-odjel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Izmjene i dopune proračuna Zadarske županije za 2025.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- </a:t>
            </a:r>
            <a:r>
              <a:rPr lang="hr-HR" sz="2900" b="1" dirty="0">
                <a:solidFill>
                  <a:srgbClr val="002060"/>
                </a:solidFill>
              </a:rPr>
              <a:t>vodič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012887" y="4653136"/>
            <a:ext cx="6840537" cy="1511300"/>
          </a:xfrm>
        </p:spPr>
        <p:txBody>
          <a:bodyPr>
            <a:normAutofit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>
                <a:solidFill>
                  <a:srgbClr val="121284"/>
                </a:solidFill>
              </a:rPr>
              <a:t>Zadar, listopad 2025.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Izmjene i dopune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za 2025.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968998290"/>
              </p:ext>
            </p:extLst>
          </p:nvPr>
        </p:nvGraphicFramePr>
        <p:xfrm>
          <a:off x="5436096" y="2852936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676369179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5876" y="4859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Izmjene i dopune proračuna Zadarske županije </a:t>
            </a:r>
            <a:r>
              <a:rPr lang="hr-HR" sz="2400" b="1" i="1" dirty="0">
                <a:solidFill>
                  <a:srgbClr val="C00000"/>
                </a:solidFill>
              </a:rPr>
              <a:t>(bez proračunskih korisnika) </a:t>
            </a:r>
            <a:r>
              <a:rPr lang="hr-HR" sz="2400" b="1" dirty="0"/>
              <a:t>za 2025. godinu   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038682139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022401110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68560" y="363433"/>
            <a:ext cx="82296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lang="hr-HR" sz="2400" b="1" spc="-9" dirty="0"/>
              <a:t>Razlozi izmjena i dopuna Proračuna</a:t>
            </a:r>
            <a:endParaRPr sz="2400" b="1" spc="-13" dirty="0"/>
          </a:p>
        </p:txBody>
      </p:sp>
      <p:sp>
        <p:nvSpPr>
          <p:cNvPr id="6" name="object 6"/>
          <p:cNvSpPr txBox="1"/>
          <p:nvPr/>
        </p:nvSpPr>
        <p:spPr>
          <a:xfrm>
            <a:off x="251520" y="580871"/>
            <a:ext cx="8229600" cy="4893647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solidFill>
                <a:schemeClr val="tx2">
                  <a:lumMod val="50000"/>
                </a:schemeClr>
              </a:solidFill>
              <a:cs typeface="Calibri"/>
            </a:endParaRPr>
          </a:p>
          <a:p>
            <a:pPr marL="11135" marR="4454" algn="just"/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zmjenama</a:t>
            </a:r>
            <a:r>
              <a:rPr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sz="1600" b="1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dopunama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, Proračun Zadarske županije za 2025. godinu povećava se za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25.100.000,00 eura ili 12,6% više od planiranog u izvornom proračunu.</a:t>
            </a:r>
            <a:endParaRPr sz="1600" b="1" dirty="0">
              <a:solidFill>
                <a:schemeClr val="tx2">
                  <a:lumMod val="50000"/>
                </a:schemeClr>
              </a:solidFill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rgbClr val="FF0000"/>
              </a:solidFill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r>
              <a:rPr lang="hr-HR" sz="1600" b="1" dirty="0">
                <a:highlight>
                  <a:srgbClr val="BCCFE6"/>
                </a:highlight>
                <a:cs typeface="Times New Roman" panose="02020603050405020304" pitchFamily="18" charset="0"/>
              </a:rPr>
              <a:t>Najvažniji razlozi </a:t>
            </a:r>
            <a:r>
              <a:rPr lang="hr-HR" sz="1600" b="1" dirty="0">
                <a:highlight>
                  <a:srgbClr val="BCCFE6"/>
                </a:highlight>
              </a:rPr>
              <a:t>zbog kojih se pristupilo izradi izmjena i dopuna proračuna su slijedeći</a:t>
            </a:r>
            <a:r>
              <a:rPr lang="hr-HR" sz="1600" b="1" dirty="0">
                <a:highlight>
                  <a:srgbClr val="BCCFE6"/>
                </a:highlight>
                <a:cs typeface="Times New Roman" panose="02020603050405020304" pitchFamily="18" charset="0"/>
              </a:rPr>
              <a:t>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rezultat poslovanja ostvaren 31. prosinca prethodne godine potrebno je uključiti u proračun,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dirty="0"/>
              <a:t>sredstva decentraliziranih funkcija planiraju se sukladno Uredbi o načinu financiranja decentraliziranih funkcija te izračuna iznosa pomoći izravnanja za decentralizirane funkcije JLP(R)S za 2025. godinu,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dirty="0"/>
              <a:t>na pojedinim stavkama je slijedom nastanka događaja nedostatno planirano ili su nastali nepredviđeni rashodi za koje je potrebno osigurati dodatna sredstva, dok je kod drugih stavki zbog dinamike realizacije programa i projekata potrebno korigirati i procijeniti izvršenja do kraja godine,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dirty="0"/>
              <a:t>preraspodjele sredstava između programa, aktivnosti i projekata,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dirty="0"/>
              <a:t>usklađenje prihoda i primitaka te rashoda i izdataka sa ekonomskom i svim ostalim proračunskim klasifikacijama.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27824" y="6435724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ransition spd="slow" advClick="0" advTm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361460" y="253876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Struktura proračunskih prihoda i primitaka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34517"/>
              </p:ext>
            </p:extLst>
          </p:nvPr>
        </p:nvGraphicFramePr>
        <p:xfrm>
          <a:off x="1547664" y="1302502"/>
          <a:ext cx="4822758" cy="4750035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17211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3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7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7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6387">
                <a:tc>
                  <a:txBody>
                    <a:bodyPr/>
                    <a:lstStyle/>
                    <a:p>
                      <a:endParaRPr lang="hr-HR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 Novi Plan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900" b="1" dirty="0"/>
                        <a:t>PRIHODI POSLOVANJA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190.003.382,69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209.581.030,29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+mn-cs"/>
                        </a:rPr>
                        <a:t>110,30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900" dirty="0"/>
                        <a:t>PRIHODI</a:t>
                      </a:r>
                      <a:r>
                        <a:rPr lang="hr-HR" sz="900" baseline="0" dirty="0"/>
                        <a:t> OD </a:t>
                      </a:r>
                      <a:r>
                        <a:rPr lang="hr-HR" sz="900" i="0" baseline="0" dirty="0"/>
                        <a:t>POREZA</a:t>
                      </a:r>
                      <a:endParaRPr lang="hr-HR" sz="900" i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26.850.407,21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34.136.430,00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127,14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900" dirty="0"/>
                        <a:t>POMOĆI</a:t>
                      </a:r>
                      <a:r>
                        <a:rPr lang="hr-HR" sz="900" baseline="0" dirty="0"/>
                        <a:t> IZ INOZEMSTVA I OD SUB. UNUTAR OP.PROR.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95.813.208,28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103.187.097,08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107,70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900" dirty="0"/>
                        <a:t>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2.908.275,00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3.261.172,54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112,13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900" dirty="0"/>
                        <a:t>PRIHODI OD UPRAVNIH</a:t>
                      </a:r>
                      <a:r>
                        <a:rPr lang="hr-HR" sz="900" baseline="0" dirty="0"/>
                        <a:t> I</a:t>
                      </a:r>
                    </a:p>
                    <a:p>
                      <a:r>
                        <a:rPr lang="hr-HR" sz="900" baseline="0" dirty="0"/>
                        <a:t>ADMIN. PRISTOJBI</a:t>
                      </a:r>
                      <a:endParaRPr lang="hr-HR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7.818.319,75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7.381.846,31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94,42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755">
                <a:tc>
                  <a:txBody>
                    <a:bodyPr/>
                    <a:lstStyle/>
                    <a:p>
                      <a:r>
                        <a:rPr lang="hr-HR" sz="900" dirty="0"/>
                        <a:t>PRIHODI OD PRODAJE  PROIZV.</a:t>
                      </a:r>
                      <a:r>
                        <a:rPr lang="hr-HR" sz="900" baseline="0" dirty="0"/>
                        <a:t> </a:t>
                      </a:r>
                    </a:p>
                    <a:p>
                      <a:r>
                        <a:rPr lang="hr-HR" sz="900" baseline="0" dirty="0"/>
                        <a:t> I ROBE, USLUGA I DONACIJA</a:t>
                      </a:r>
                      <a:endParaRPr lang="hr-HR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12.065.154,53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13.735.213,84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113,84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900" baseline="0" dirty="0"/>
                        <a:t>PRIHODI IZ NADL. PRORAČUNA </a:t>
                      </a:r>
                    </a:p>
                    <a:p>
                      <a:r>
                        <a:rPr lang="hr-HR" sz="900" dirty="0"/>
                        <a:t> I OD HZZO  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44.528.009,97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47.812.271,52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107,38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900" dirty="0"/>
                        <a:t>KAZNE, UPRAVNE</a:t>
                      </a:r>
                      <a:r>
                        <a:rPr lang="hr-HR" sz="900" baseline="0" dirty="0"/>
                        <a:t> MJERE I OST.</a:t>
                      </a:r>
                    </a:p>
                    <a:p>
                      <a:r>
                        <a:rPr lang="hr-HR" sz="900" baseline="0" dirty="0"/>
                        <a:t>PRIHODI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20.007,95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66.999,00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334,86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900" b="1" dirty="0"/>
                        <a:t>PRIHODI OD</a:t>
                      </a:r>
                      <a:r>
                        <a:rPr lang="hr-HR" sz="900" b="1" baseline="0" dirty="0"/>
                        <a:t> PRODAJE NEFINANCIJSKE IMOVINE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512.861,77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177.571,77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34,62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900" b="1" dirty="0"/>
                        <a:t>PRIMICI</a:t>
                      </a:r>
                      <a:r>
                        <a:rPr lang="hr-HR" sz="900" b="1" baseline="0" dirty="0"/>
                        <a:t> OD FINANCIJSKE IMOVINE I ZADUŽIVANJA</a:t>
                      </a:r>
                      <a:endParaRPr lang="hr-HR" sz="9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4.121.366,27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4.262.034,47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103,41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0567">
                <a:tc>
                  <a:txBody>
                    <a:bodyPr/>
                    <a:lstStyle/>
                    <a:p>
                      <a:r>
                        <a:rPr lang="hr-HR" sz="900" b="1" dirty="0">
                          <a:solidFill>
                            <a:schemeClr val="bg1"/>
                          </a:solidFill>
                        </a:rPr>
                        <a:t>UKUPNI PRIHODI I PRIMICI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194.637.610,73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bg1"/>
                          </a:solidFill>
                        </a:rPr>
                        <a:t>214.020.636,53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bg1"/>
                          </a:solidFill>
                        </a:rPr>
                        <a:t>109,96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166116"/>
                  </a:ext>
                </a:extLst>
              </a:tr>
              <a:tr h="260567">
                <a:tc>
                  <a:txBody>
                    <a:bodyPr/>
                    <a:lstStyle/>
                    <a:p>
                      <a:r>
                        <a:rPr lang="hr-HR" sz="900" b="1" dirty="0"/>
                        <a:t>Preneseni višak od prethodne godine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3.262.389,27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>
                          <a:solidFill>
                            <a:schemeClr val="tx1"/>
                          </a:solidFill>
                        </a:rPr>
                        <a:t>8.979.363,47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275,24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3231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 RASPOLOŽIVA SREDSTVA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197.900.000,00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223.000.000,00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112,68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8" name="Slika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ED153AF6-62D3-454C-95FF-418F79D193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897834"/>
              </p:ext>
            </p:extLst>
          </p:nvPr>
        </p:nvGraphicFramePr>
        <p:xfrm>
          <a:off x="457200" y="1412776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Naslov 1">
            <a:extLst>
              <a:ext uri="{FF2B5EF4-FFF2-40B4-BE49-F238E27FC236}">
                <a16:creationId xmlns:a16="http://schemas.microsoft.com/office/drawing/2014/main" id="{65AA0C85-4D40-4ED5-95C2-F414292B6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1460" y="253876"/>
            <a:ext cx="7056784" cy="1048626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Struktura proračunskih prihoda i primitaka</a:t>
            </a:r>
          </a:p>
        </p:txBody>
      </p:sp>
    </p:spTree>
    <p:extLst>
      <p:ext uri="{BB962C8B-B14F-4D97-AF65-F5344CB8AC3E}">
        <p14:creationId xmlns:p14="http://schemas.microsoft.com/office/powerpoint/2010/main" val="3381531786"/>
      </p:ext>
    </p:extLst>
  </p:cSld>
  <p:clrMapOvr>
    <a:masterClrMapping/>
  </p:clrMapOvr>
  <p:transition spd="slow" advClick="0" advTm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1816" y="505140"/>
            <a:ext cx="7270544" cy="4633282"/>
          </a:xfrm>
        </p:spPr>
        <p:txBody>
          <a:bodyPr/>
          <a:lstStyle/>
          <a:p>
            <a:r>
              <a:rPr lang="hr-HR" sz="2400" b="1" dirty="0">
                <a:latin typeface="+mj-lt"/>
                <a:ea typeface="+mj-ea"/>
                <a:cs typeface="+mj-cs"/>
              </a:rPr>
              <a:t>Prihodi i primici Zadarske županije i proračunskih korisnika u 2025. godini</a:t>
            </a:r>
            <a:endParaRPr lang="en-US" sz="2400" b="1" dirty="0">
              <a:latin typeface="+mj-lt"/>
              <a:ea typeface="+mj-ea"/>
              <a:cs typeface="+mj-cs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/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683568" y="141109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Iznose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214.020.636,53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9034901"/>
              </p:ext>
            </p:extLst>
          </p:nvPr>
        </p:nvGraphicFramePr>
        <p:xfrm>
          <a:off x="1082488" y="2230977"/>
          <a:ext cx="5537008" cy="3727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324771"/>
            <a:ext cx="6696744" cy="934943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Struktura proračunskih rashoda i izdataka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1599249"/>
              </p:ext>
            </p:extLst>
          </p:nvPr>
        </p:nvGraphicFramePr>
        <p:xfrm>
          <a:off x="971600" y="1556792"/>
          <a:ext cx="5148572" cy="4198854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159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2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4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0776">
                <a:tc>
                  <a:txBody>
                    <a:bodyPr/>
                    <a:lstStyle/>
                    <a:p>
                      <a:endParaRPr lang="hr-HR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Novi Plan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349">
                <a:tc>
                  <a:txBody>
                    <a:bodyPr/>
                    <a:lstStyle/>
                    <a:p>
                      <a:r>
                        <a:rPr lang="hr-HR" sz="900" b="1" baseline="0" dirty="0"/>
                        <a:t>RASHODI POSLOVANJA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/>
                        <a:t>172.648.109,21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185.836.106,98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107,64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900" dirty="0"/>
                        <a:t>RASHODI ZA</a:t>
                      </a:r>
                      <a:r>
                        <a:rPr lang="hr-HR" sz="900" baseline="0" dirty="0"/>
                        <a:t>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116.580.432,38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124.479.582,06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106,78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900" dirty="0"/>
                        <a:t>MATERIJALNI</a:t>
                      </a:r>
                      <a:r>
                        <a:rPr lang="hr-HR" sz="900" baseline="0" dirty="0"/>
                        <a:t> RASHODI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42.050.856,59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45.991.028,14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109,37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900" dirty="0"/>
                        <a:t>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202.438,03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363.068,17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179,35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900" dirty="0"/>
                        <a:t>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1.457.200,00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39,12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363">
                <a:tc>
                  <a:txBody>
                    <a:bodyPr/>
                    <a:lstStyle/>
                    <a:p>
                      <a:r>
                        <a:rPr lang="hr-HR" sz="900" dirty="0"/>
                        <a:t>POMOĆI DANE</a:t>
                      </a:r>
                      <a:r>
                        <a:rPr lang="hr-HR" sz="900" baseline="0" dirty="0"/>
                        <a:t> U INOZEMSTVO I UNUTAR OPĆEG PRORAČUNA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4.246.848,40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4.992.314,95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117,55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5363">
                <a:tc>
                  <a:txBody>
                    <a:bodyPr/>
                    <a:lstStyle/>
                    <a:p>
                      <a:r>
                        <a:rPr lang="hr-HR" sz="900" dirty="0"/>
                        <a:t>NAKNADE</a:t>
                      </a:r>
                      <a:r>
                        <a:rPr lang="hr-HR" sz="900" baseline="0" dirty="0"/>
                        <a:t> GRAĐANIMA I KUĆANSTVIMA NA TEMELJU  OSIG. I DRUGE NAKNADE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5.081.921,66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6.261.850,31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123,22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900" dirty="0"/>
                        <a:t>RASHODI ZA DONACIJE, KAZNE, NAKN.ŠTETA I KAP.POM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3.028.412,15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3.178.263,35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104,95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900" b="1" dirty="0"/>
                        <a:t>RASHODI ZA NABAVU NEFINANCIJSKE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24.069.121,98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36.356.507,75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151,05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5363">
                <a:tc>
                  <a:txBody>
                    <a:bodyPr/>
                    <a:lstStyle/>
                    <a:p>
                      <a:r>
                        <a:rPr lang="hr-HR" sz="900" b="1" dirty="0"/>
                        <a:t>IZDACI ZA</a:t>
                      </a:r>
                      <a:r>
                        <a:rPr lang="hr-HR" sz="900" b="1" baseline="0" dirty="0"/>
                        <a:t> FINANCIJSKU IMOVINU I OTPLATE ZAJMOVA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1.182.768,81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807.385,27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68,26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224">
                <a:tc>
                  <a:txBody>
                    <a:bodyPr/>
                    <a:lstStyle/>
                    <a:p>
                      <a:r>
                        <a:rPr lang="hr-HR" sz="1000" b="1" baseline="0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197.900.000,00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223.000.000,00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112,68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C4EF8534-A88F-4FBB-99FB-5A40BF8247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196772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Naslov 1">
            <a:extLst>
              <a:ext uri="{FF2B5EF4-FFF2-40B4-BE49-F238E27FC236}">
                <a16:creationId xmlns:a16="http://schemas.microsoft.com/office/drawing/2014/main" id="{1106F938-7635-4487-8EA8-7CB3EBF93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628" y="332656"/>
            <a:ext cx="6696744" cy="934943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Struktura proračunskih rashoda i izdataka</a:t>
            </a:r>
          </a:p>
        </p:txBody>
      </p:sp>
    </p:spTree>
    <p:extLst>
      <p:ext uri="{BB962C8B-B14F-4D97-AF65-F5344CB8AC3E}">
        <p14:creationId xmlns:p14="http://schemas.microsoft.com/office/powerpoint/2010/main" val="3689405546"/>
      </p:ext>
    </p:extLst>
  </p:cSld>
  <p:clrMapOvr>
    <a:masterClrMapping/>
  </p:clrMapOvr>
  <p:transition spd="slow" advClick="0" advTm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FE4FE2AA-0192-4928-9FC9-3D88458EBA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5207557"/>
              </p:ext>
            </p:extLst>
          </p:nvPr>
        </p:nvGraphicFramePr>
        <p:xfrm>
          <a:off x="169391" y="1412776"/>
          <a:ext cx="8805217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ravokutnik 4">
            <a:extLst>
              <a:ext uri="{FF2B5EF4-FFF2-40B4-BE49-F238E27FC236}">
                <a16:creationId xmlns:a16="http://schemas.microsoft.com/office/drawing/2014/main" id="{23FD5BB1-3556-4061-8C13-91394140D1B2}"/>
              </a:ext>
            </a:extLst>
          </p:cNvPr>
          <p:cNvSpPr/>
          <p:nvPr/>
        </p:nvSpPr>
        <p:spPr>
          <a:xfrm>
            <a:off x="611560" y="548680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b="1" dirty="0">
                <a:cs typeface="Arial" pitchFamily="34" charset="0"/>
              </a:rPr>
              <a:t>Struktura rashoda i izdataka po ekonomskoj klasifikaciji</a:t>
            </a:r>
          </a:p>
        </p:txBody>
      </p:sp>
    </p:spTree>
    <p:extLst>
      <p:ext uri="{BB962C8B-B14F-4D97-AF65-F5344CB8AC3E}">
        <p14:creationId xmlns:p14="http://schemas.microsoft.com/office/powerpoint/2010/main" val="3073346227"/>
      </p:ext>
    </p:extLst>
  </p:cSld>
  <p:clrMapOvr>
    <a:masterClrMapping/>
  </p:clrMapOvr>
  <p:transition spd="slow" advClick="0" advTm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497707" y="255000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</a:t>
            </a:r>
            <a:r>
              <a:rPr lang="hr-HR" sz="9600" b="1" dirty="0">
                <a:latin typeface="+mj-lt"/>
                <a:ea typeface="+mj-ea"/>
                <a:cs typeface="+mj-cs"/>
              </a:rPr>
              <a:t>- 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funkcijska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klasifikacija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3001" y="1264543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Funkcijska klasifikacija je prikaz rashoda proračuna te proračunskih korisnika razvrstanih prema njihovoj namjeni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0" name="Grafikon 9">
            <a:extLst>
              <a:ext uri="{FF2B5EF4-FFF2-40B4-BE49-F238E27FC236}">
                <a16:creationId xmlns:a16="http://schemas.microsoft.com/office/drawing/2014/main" id="{51682EE5-B611-4532-8BFB-FCE5391253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4486640"/>
              </p:ext>
            </p:extLst>
          </p:nvPr>
        </p:nvGraphicFramePr>
        <p:xfrm>
          <a:off x="790650" y="1962292"/>
          <a:ext cx="7134225" cy="4014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223628" y="244459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</a:t>
            </a:r>
            <a:r>
              <a:rPr lang="hr-HR" sz="9600" b="1" dirty="0">
                <a:latin typeface="+mj-lt"/>
                <a:ea typeface="+mj-ea"/>
                <a:cs typeface="+mj-cs"/>
              </a:rPr>
              <a:t>i izdaci -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organizacijska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klasifikacija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9" name="Grafikon 8">
            <a:extLst>
              <a:ext uri="{FF2B5EF4-FFF2-40B4-BE49-F238E27FC236}">
                <a16:creationId xmlns:a16="http://schemas.microsoft.com/office/drawing/2014/main" id="{711076C3-5A5D-4A02-827C-1183AE72FD3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3450260"/>
              </p:ext>
            </p:extLst>
          </p:nvPr>
        </p:nvGraphicFramePr>
        <p:xfrm>
          <a:off x="378996" y="1742478"/>
          <a:ext cx="8480405" cy="44657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9B68390-31D8-4EAA-9B7E-13449D33F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433132"/>
            <a:ext cx="6624736" cy="728887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povećanja sredstava za obrazovanje</a:t>
            </a: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FA4817F-A7FA-4CC3-9402-DA840279F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874014"/>
              </p:ext>
            </p:extLst>
          </p:nvPr>
        </p:nvGraphicFramePr>
        <p:xfrm>
          <a:off x="611560" y="1162019"/>
          <a:ext cx="7344816" cy="392645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590566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54250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1951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Projekt Uređenje sportskog igrališta OŠ Vladimir Nazor </a:t>
                      </a:r>
                      <a:r>
                        <a:rPr lang="hr-HR" sz="1400" dirty="0" err="1">
                          <a:effectLst/>
                        </a:rPr>
                        <a:t>Neviđane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 tis.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342227048"/>
                  </a:ext>
                </a:extLst>
              </a:tr>
              <a:tr h="23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Program javnih potreba u športu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20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688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Sufinanciranje pomoćnika u nastavi - udruge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19.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683916269"/>
                  </a:ext>
                </a:extLst>
              </a:tr>
              <a:tr h="2398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effectLst/>
                        </a:rPr>
                        <a:t>Kapitalna ulaganja u osnovnim školama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0,7 </a:t>
                      </a:r>
                      <a:r>
                        <a:rPr lang="hr-HR" sz="1400" dirty="0" err="1">
                          <a:effectLst/>
                        </a:rPr>
                        <a:t>mil</a:t>
                      </a:r>
                      <a:r>
                        <a:rPr lang="hr-HR" sz="1400" dirty="0">
                          <a:effectLst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306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effectLst/>
                        </a:rPr>
                        <a:t>Kapitalna ulaganja u srednjim školama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0,1 </a:t>
                      </a:r>
                      <a:r>
                        <a:rPr lang="hr-HR" sz="1400" dirty="0" err="1">
                          <a:effectLst/>
                        </a:rPr>
                        <a:t>mil</a:t>
                      </a:r>
                      <a:r>
                        <a:rPr lang="hr-HR" sz="1400" dirty="0">
                          <a:effectLst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975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Projektna dokumentacija – javne potrebe u OŠ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0,2 </a:t>
                      </a:r>
                      <a:r>
                        <a:rPr lang="hr-HR" sz="1400" dirty="0" err="1">
                          <a:effectLst/>
                        </a:rPr>
                        <a:t>mil</a:t>
                      </a:r>
                      <a:r>
                        <a:rPr lang="hr-HR" sz="1400" dirty="0">
                          <a:effectLst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283367838"/>
                  </a:ext>
                </a:extLst>
              </a:tr>
              <a:tr h="4644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kern="1200" dirty="0">
                          <a:effectLst/>
                        </a:rPr>
                        <a:t>Projekt Dogradnje i rekonstrukcije zgrade OŠ Biograd na Moru (sredstva iz NPOO-a)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2,6 </a:t>
                      </a:r>
                      <a:r>
                        <a:rPr lang="hr-HR" sz="14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81118151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Projekt Izgradnje dvorane OŠ Petar Zoranić </a:t>
                      </a:r>
                      <a:r>
                        <a:rPr lang="hr-HR" sz="14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Stankovci</a:t>
                      </a:r>
                      <a:r>
                        <a:rPr lang="hr-H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l-PL" sz="1400" kern="1200" dirty="0">
                          <a:effectLst/>
                        </a:rPr>
                        <a:t>(sredstva iz NPOO-a)</a:t>
                      </a:r>
                      <a:endParaRPr lang="pl-PL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0,7 </a:t>
                      </a:r>
                      <a:r>
                        <a:rPr lang="hr-HR" sz="14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908728303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Projekt RCK Medicinske škole Ante </a:t>
                      </a:r>
                      <a:r>
                        <a:rPr lang="hr-HR" sz="1400" dirty="0" err="1">
                          <a:effectLst/>
                        </a:rPr>
                        <a:t>Kuzmanića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2,5 </a:t>
                      </a:r>
                      <a:r>
                        <a:rPr lang="hr-HR" sz="14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3203954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Hitne intervencije u osnovnim školama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25872105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>
                          <a:effectLst/>
                        </a:rPr>
                        <a:t>Projekt Inkluzija za ustanove obrazovanja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83.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8311687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effectLst/>
                        </a:rPr>
                        <a:t>Programi u </a:t>
                      </a:r>
                      <a:r>
                        <a:rPr lang="hr-HR" sz="1400" kern="1200" dirty="0" err="1">
                          <a:effectLst/>
                        </a:rPr>
                        <a:t>predškolstvu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94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743363887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Projekt Dogradnje zgrade OŠ </a:t>
                      </a:r>
                      <a:r>
                        <a:rPr lang="hr-HR" sz="14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Sukošan</a:t>
                      </a:r>
                      <a:r>
                        <a:rPr lang="hr-H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l-PL" sz="1400" kern="1200" dirty="0">
                          <a:effectLst/>
                        </a:rPr>
                        <a:t>(sredstva iz NPOO-a)</a:t>
                      </a:r>
                      <a:endParaRPr lang="pl-PL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1,6 </a:t>
                      </a:r>
                      <a:r>
                        <a:rPr lang="hr-HR" sz="14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31510050"/>
                  </a:ext>
                </a:extLst>
              </a:tr>
            </a:tbl>
          </a:graphicData>
        </a:graphic>
      </p:graphicFrame>
      <p:pic>
        <p:nvPicPr>
          <p:cNvPr id="4" name="Slika 3">
            <a:extLst>
              <a:ext uri="{FF2B5EF4-FFF2-40B4-BE49-F238E27FC236}">
                <a16:creationId xmlns:a16="http://schemas.microsoft.com/office/drawing/2014/main" id="{0ED4B0CE-28DF-4FE4-879D-AB37134B9D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844" y="5301208"/>
            <a:ext cx="2808312" cy="138952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420E88FF-97ED-4B67-8D59-C7CA522143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651" y="116632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C6EA13FB-EE60-4FE4-A50A-E7E4C9A37132}"/>
              </a:ext>
            </a:extLst>
          </p:cNvPr>
          <p:cNvSpPr txBox="1"/>
          <p:nvPr/>
        </p:nvSpPr>
        <p:spPr>
          <a:xfrm>
            <a:off x="8140707" y="125099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96906"/>
      </p:ext>
    </p:extLst>
  </p:cSld>
  <p:clrMapOvr>
    <a:masterClrMapping/>
  </p:clrMapOvr>
  <p:transition spd="slow" advClick="0" advTm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9B68390-31D8-4EAA-9B7E-13449D33F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2400" i="1" dirty="0"/>
              <a:t>Najznačajnija povećanja sredstava za zdravstvo</a:t>
            </a: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FA4817F-A7FA-4CC3-9402-DA840279F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052175"/>
              </p:ext>
            </p:extLst>
          </p:nvPr>
        </p:nvGraphicFramePr>
        <p:xfrm>
          <a:off x="1259632" y="1628800"/>
          <a:ext cx="7020780" cy="1372476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343923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676857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Financiranje Doma zdravlja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effectLst/>
                        </a:rPr>
                        <a:t>66 tis.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Financiranje Hitne medicinske pomoći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300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Projekt Hospicij </a:t>
                      </a:r>
                      <a:r>
                        <a:rPr lang="hr-HR" sz="1400" dirty="0" err="1">
                          <a:effectLst/>
                        </a:rPr>
                        <a:t>Babindub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193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698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Program poticajnih mjera za zdravstvene djelatnike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45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426776840"/>
                  </a:ext>
                </a:extLst>
              </a:tr>
              <a:tr h="38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Mobilno ljekarništvo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50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5385108"/>
                  </a:ext>
                </a:extLst>
              </a:tr>
            </a:tbl>
          </a:graphicData>
        </a:graphic>
      </p:graphicFrame>
      <p:pic>
        <p:nvPicPr>
          <p:cNvPr id="4" name="Slika 3">
            <a:extLst>
              <a:ext uri="{FF2B5EF4-FFF2-40B4-BE49-F238E27FC236}">
                <a16:creationId xmlns:a16="http://schemas.microsoft.com/office/drawing/2014/main" id="{E2DF168C-B311-4575-86E7-7AD7ADAD6D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4144962"/>
            <a:ext cx="30480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06937"/>
      </p:ext>
    </p:extLst>
  </p:cSld>
  <p:clrMapOvr>
    <a:masterClrMapping/>
  </p:clrMapOvr>
  <p:transition spd="slow" advClick="0"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C870F-4924-4F4E-9C9C-0F4F15F75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2400" i="1" dirty="0"/>
              <a:t>Najznačajnija povećanja sredstava za socijalnu skrb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2671A3A-F032-4C15-AFEB-2FA016B1B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280710"/>
              </p:ext>
            </p:extLst>
          </p:nvPr>
        </p:nvGraphicFramePr>
        <p:xfrm>
          <a:off x="1331640" y="1524199"/>
          <a:ext cx="6696744" cy="1472753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336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Djelatnost Doma za starije i nemoćne Zadar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0,4 </a:t>
                      </a:r>
                      <a:r>
                        <a:rPr lang="hr-HR" sz="1400" b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  <a:tr h="333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effectLst/>
                        </a:rPr>
                        <a:t>100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3803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Civilne udruge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79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3136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Programi socijalnog značenja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</a:tbl>
          </a:graphicData>
        </a:graphic>
      </p:graphicFrame>
      <p:pic>
        <p:nvPicPr>
          <p:cNvPr id="5" name="Slika 4">
            <a:extLst>
              <a:ext uri="{FF2B5EF4-FFF2-40B4-BE49-F238E27FC236}">
                <a16:creationId xmlns:a16="http://schemas.microsoft.com/office/drawing/2014/main" id="{B63F8104-01D6-4D1F-8E30-47D03DF89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974" y="3861048"/>
            <a:ext cx="4552051" cy="206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67661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C870F-4924-4F4E-9C9C-0F4F15F75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32" y="123627"/>
            <a:ext cx="8939336" cy="1138138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povećanja sredstava za pomorsko dobro, more i promet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2671A3A-F032-4C15-AFEB-2FA016B1B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935292"/>
              </p:ext>
            </p:extLst>
          </p:nvPr>
        </p:nvGraphicFramePr>
        <p:xfrm>
          <a:off x="1331640" y="1524199"/>
          <a:ext cx="6696744" cy="1354362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336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</a:rPr>
                        <a:t>Sufinanciranje cijene prijevoza na otocima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0,2 </a:t>
                      </a:r>
                      <a:r>
                        <a:rPr lang="hr-HR" sz="1400" b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  <a:tr h="333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solidFill>
                            <a:srgbClr val="000000"/>
                          </a:solidFill>
                        </a:rPr>
                        <a:t>Projektnu dokumentaciju za dogradnju i sanaciju luka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111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3734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solidFill>
                            <a:srgbClr val="000000"/>
                          </a:solidFill>
                        </a:rPr>
                        <a:t>Jedinicama lokalne samouprave za sanaciju lokalnih luka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158 tis. eura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313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Sufinanciranje izgradnje cesta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</a:tbl>
          </a:graphicData>
        </a:graphic>
      </p:graphicFrame>
      <p:pic>
        <p:nvPicPr>
          <p:cNvPr id="6" name="Slika 5">
            <a:extLst>
              <a:ext uri="{FF2B5EF4-FFF2-40B4-BE49-F238E27FC236}">
                <a16:creationId xmlns:a16="http://schemas.microsoft.com/office/drawing/2014/main" id="{06F38C23-6BBD-4A34-92FD-0319FE6F21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717032"/>
            <a:ext cx="3744416" cy="249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32146"/>
      </p:ext>
    </p:extLst>
  </p:cSld>
  <p:clrMapOvr>
    <a:masterClrMapping/>
  </p:clrMapOvr>
  <p:transition spd="slow" advClick="0"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689007" y="1844824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89007" y="3356992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https://www.zadarska-zupanija.hr/upravni-odjeli/financije-i-prora%C4%8Dun/prora%C4%8Dun-upravni-odjel</a:t>
            </a:r>
            <a:endParaRPr lang="hr-HR" dirty="0"/>
          </a:p>
          <a:p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14597</TotalTime>
  <Words>1048</Words>
  <Application>Microsoft Office PowerPoint</Application>
  <PresentationFormat>Prikaz na zaslonu (4:3)</PresentationFormat>
  <Paragraphs>256</Paragraphs>
  <Slides>17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2" baseType="lpstr">
      <vt:lpstr>Arial</vt:lpstr>
      <vt:lpstr>Calibri</vt:lpstr>
      <vt:lpstr>Gabriola</vt:lpstr>
      <vt:lpstr>Times New Roman</vt:lpstr>
      <vt:lpstr>Office tema</vt:lpstr>
      <vt:lpstr>  REPUBLIKA HRVATSKA ZADARSKA ŽUPANIJA  Izmjene i dopune proračuna Zadarske županije za 2025. godinu  - vodič za građane -  </vt:lpstr>
      <vt:lpstr>Izmjene i dopune proračuna Zadarske županije za 2025. godinu</vt:lpstr>
      <vt:lpstr>Izmjene i dopune proračuna Zadarske županije (bez proračunskih korisnika) za 2025. godinu   </vt:lpstr>
      <vt:lpstr>Razlozi izmjena i dopuna Proračuna</vt:lpstr>
      <vt:lpstr>Struktura proračunskih prihoda i primitaka</vt:lpstr>
      <vt:lpstr>Struktura proračunskih prihoda i primitaka</vt:lpstr>
      <vt:lpstr>PowerPoint prezentacija</vt:lpstr>
      <vt:lpstr>Struktura proračunskih rashoda i izdataka</vt:lpstr>
      <vt:lpstr>Struktura proračunskih rashoda i izdataka</vt:lpstr>
      <vt:lpstr>PowerPoint prezentacija</vt:lpstr>
      <vt:lpstr>  </vt:lpstr>
      <vt:lpstr>PowerPoint prezentacija</vt:lpstr>
      <vt:lpstr>Najznačajnija povećanja sredstava za obrazovanje</vt:lpstr>
      <vt:lpstr>Najznačajnija povećanja sredstava za zdravstvo</vt:lpstr>
      <vt:lpstr>Najznačajnija povećanja sredstava za socijalnu skrb</vt:lpstr>
      <vt:lpstr>Najznačajnija povećanja sredstava za pomorsko dobro, more i promet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1784</cp:revision>
  <cp:lastPrinted>2025-11-05T12:28:40Z</cp:lastPrinted>
  <dcterms:created xsi:type="dcterms:W3CDTF">2014-10-06T07:52:48Z</dcterms:created>
  <dcterms:modified xsi:type="dcterms:W3CDTF">2025-11-05T13:07:52Z</dcterms:modified>
</cp:coreProperties>
</file>