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10" r:id="rId2"/>
    <p:sldId id="349" r:id="rId3"/>
    <p:sldId id="337" r:id="rId4"/>
    <p:sldId id="333" r:id="rId5"/>
    <p:sldId id="340" r:id="rId6"/>
    <p:sldId id="334" r:id="rId7"/>
    <p:sldId id="351" r:id="rId8"/>
    <p:sldId id="342" r:id="rId9"/>
    <p:sldId id="335" r:id="rId10"/>
    <p:sldId id="352" r:id="rId11"/>
    <p:sldId id="353" r:id="rId12"/>
    <p:sldId id="316" r:id="rId13"/>
    <p:sldId id="350" r:id="rId14"/>
    <p:sldId id="392" r:id="rId15"/>
    <p:sldId id="390" r:id="rId16"/>
    <p:sldId id="391" r:id="rId17"/>
    <p:sldId id="393" r:id="rId18"/>
    <p:sldId id="394" r:id="rId19"/>
    <p:sldId id="324" r:id="rId20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E3FB"/>
    <a:srgbClr val="E8F7AF"/>
    <a:srgbClr val="EAEDFC"/>
    <a:srgbClr val="FFFFCC"/>
    <a:srgbClr val="FFFF99"/>
    <a:srgbClr val="C8A094"/>
    <a:srgbClr val="A2CB9B"/>
    <a:srgbClr val="470999"/>
    <a:srgbClr val="006666"/>
    <a:srgbClr val="567A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C083E6E3-FA7D-4D7B-A595-EF9225AFEA82}" styleName="Svijetli stil 1 - Isticanje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ED083AE6-46FA-4A59-8FB0-9F97EB10719F}" styleName="Svijetli stil 3 - Isticanj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52" autoAdjust="0"/>
    <p:restoredTop sz="96374" autoAdjust="0"/>
  </p:normalViewPr>
  <p:slideViewPr>
    <p:cSldViewPr>
      <p:cViewPr>
        <p:scale>
          <a:sx n="100" d="100"/>
          <a:sy n="100" d="100"/>
        </p:scale>
        <p:origin x="2094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2025.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List1!$A$2:$A$10</c:f>
              <c:strCache>
                <c:ptCount val="9"/>
                <c:pt idx="0">
                  <c:v>PRIHODI OD POREZA</c:v>
                </c:pt>
                <c:pt idx="1">
                  <c:v>POMOĆI IZ INOZ. I OD SUBJEKATA </c:v>
                </c:pt>
                <c:pt idx="2">
                  <c:v>PRIHODI OD IMOVINE</c:v>
                </c:pt>
                <c:pt idx="3">
                  <c:v>PRIHODI OD UPRAVNIH I ADMIN. PRISTOJBI</c:v>
                </c:pt>
                <c:pt idx="4">
                  <c:v>PRIHODI OD PRODAJE PROIZVODA I ROBE, USLUGA I DONACIJA</c:v>
                </c:pt>
                <c:pt idx="5">
                  <c:v>PRIHODI IZ NADLEŽ. PRORAČUNA       I OD HZZO</c:v>
                </c:pt>
                <c:pt idx="6">
                  <c:v>KAZNE, UPRAVNE MJERE I OSTALI PRIHODI</c:v>
                </c:pt>
                <c:pt idx="7">
                  <c:v>PRIHODI OD PRODAJE NEFIN. IMOVINE</c:v>
                </c:pt>
                <c:pt idx="8">
                  <c:v>PRIMICI OD FIN. IMOVINE I  ZADUŽIVANJA</c:v>
                </c:pt>
              </c:strCache>
            </c:strRef>
          </c:cat>
          <c:val>
            <c:numRef>
              <c:f>List1!$B$2:$B$10</c:f>
              <c:numCache>
                <c:formatCode>#,##0.00</c:formatCode>
                <c:ptCount val="9"/>
                <c:pt idx="0">
                  <c:v>34136430</c:v>
                </c:pt>
                <c:pt idx="1">
                  <c:v>103187097.08</c:v>
                </c:pt>
                <c:pt idx="2">
                  <c:v>3261172.54</c:v>
                </c:pt>
                <c:pt idx="3">
                  <c:v>7381846.3099999996</c:v>
                </c:pt>
                <c:pt idx="4">
                  <c:v>13735213.84</c:v>
                </c:pt>
                <c:pt idx="5">
                  <c:v>47812271.520000003</c:v>
                </c:pt>
                <c:pt idx="6">
                  <c:v>66999</c:v>
                </c:pt>
                <c:pt idx="7">
                  <c:v>177571.77</c:v>
                </c:pt>
                <c:pt idx="8">
                  <c:v>4262034.47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21-4C06-9A10-58ED18EC318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Plan 2026.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List1!$A$2:$A$10</c:f>
              <c:strCache>
                <c:ptCount val="9"/>
                <c:pt idx="0">
                  <c:v>PRIHODI OD POREZA</c:v>
                </c:pt>
                <c:pt idx="1">
                  <c:v>POMOĆI IZ INOZ. I OD SUBJEKATA </c:v>
                </c:pt>
                <c:pt idx="2">
                  <c:v>PRIHODI OD IMOVINE</c:v>
                </c:pt>
                <c:pt idx="3">
                  <c:v>PRIHODI OD UPRAVNIH I ADMIN. PRISTOJBI</c:v>
                </c:pt>
                <c:pt idx="4">
                  <c:v>PRIHODI OD PRODAJE PROIZVODA I ROBE, USLUGA I DONACIJA</c:v>
                </c:pt>
                <c:pt idx="5">
                  <c:v>PRIHODI IZ NADLEŽ. PRORAČUNA       I OD HZZO</c:v>
                </c:pt>
                <c:pt idx="6">
                  <c:v>KAZNE, UPRAVNE MJERE I OSTALI PRIHODI</c:v>
                </c:pt>
                <c:pt idx="7">
                  <c:v>PRIHODI OD PRODAJE NEFIN. IMOVINE</c:v>
                </c:pt>
                <c:pt idx="8">
                  <c:v>PRIMICI OD FIN. IMOVINE I  ZADUŽIVANJA</c:v>
                </c:pt>
              </c:strCache>
            </c:strRef>
          </c:cat>
          <c:val>
            <c:numRef>
              <c:f>List1!$C$2:$C$10</c:f>
              <c:numCache>
                <c:formatCode>#,##0.00</c:formatCode>
                <c:ptCount val="9"/>
                <c:pt idx="0">
                  <c:v>34550000</c:v>
                </c:pt>
                <c:pt idx="1">
                  <c:v>127298410.90000001</c:v>
                </c:pt>
                <c:pt idx="2">
                  <c:v>3118151.5</c:v>
                </c:pt>
                <c:pt idx="3">
                  <c:v>10297558.15</c:v>
                </c:pt>
                <c:pt idx="4">
                  <c:v>13455122.16</c:v>
                </c:pt>
                <c:pt idx="5">
                  <c:v>50426875.289999999</c:v>
                </c:pt>
                <c:pt idx="6">
                  <c:v>65750</c:v>
                </c:pt>
                <c:pt idx="7">
                  <c:v>157510</c:v>
                </c:pt>
                <c:pt idx="8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21-4C06-9A10-58ED18EC31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431383808"/>
        <c:axId val="431375936"/>
      </c:barChart>
      <c:catAx>
        <c:axId val="43138380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+mn-ea"/>
                <a:cs typeface="+mn-cs"/>
              </a:defRPr>
            </a:pPr>
            <a:endParaRPr lang="sr-Latn-RS"/>
          </a:p>
        </c:txPr>
        <c:crossAx val="431375936"/>
        <c:crosses val="autoZero"/>
        <c:auto val="1"/>
        <c:lblAlgn val="ctr"/>
        <c:lblOffset val="100"/>
        <c:noMultiLvlLbl val="0"/>
      </c:catAx>
      <c:valAx>
        <c:axId val="43137593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31383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5489361763609514"/>
          <c:y val="9.073128852461215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4583450634"/>
                  <c:y val="-0.24085400056273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 84.304.805,10 </a:t>
                    </a:r>
                    <a:r>
                      <a:rPr lang="en-US" baseline="0" dirty="0" err="1"/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39125676776"/>
                      <c:h val="0.1596315182992275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 158.895.194,90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53937861.200000003</c:v>
                </c:pt>
                <c:pt idx="1">
                  <c:v>128829728.67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Plan 2025.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inozemstvo
 i unutar općeg proračuna</c:v>
                </c:pt>
                <c:pt idx="5">
                  <c:v>Naknade građanima i kućanstvima na temelju osiguranja i dr. naknade</c:v>
                </c:pt>
                <c:pt idx="6">
                  <c:v>Rashodi za donacije, kazne, naknade šteta i kapitalne pomoći</c:v>
                </c:pt>
                <c:pt idx="7">
                  <c:v>Rashodi za nabavu nefinancijske imovine</c:v>
                </c:pt>
                <c:pt idx="8">
                  <c:v>Izdaci za financijsku imovinu i otplate zajmova</c:v>
                </c:pt>
              </c:strCache>
            </c:strRef>
          </c:cat>
          <c:val>
            <c:numRef>
              <c:f>List1!$B$2:$B$10</c:f>
              <c:numCache>
                <c:formatCode>#,##0.00</c:formatCode>
                <c:ptCount val="9"/>
                <c:pt idx="0">
                  <c:v>124479582.06</c:v>
                </c:pt>
                <c:pt idx="1">
                  <c:v>45991028.140000001</c:v>
                </c:pt>
                <c:pt idx="2">
                  <c:v>363068.17</c:v>
                </c:pt>
                <c:pt idx="3">
                  <c:v>570000</c:v>
                </c:pt>
                <c:pt idx="4">
                  <c:v>4992314.95</c:v>
                </c:pt>
                <c:pt idx="5">
                  <c:v>6261850.3099999996</c:v>
                </c:pt>
                <c:pt idx="6">
                  <c:v>3178263.35</c:v>
                </c:pt>
                <c:pt idx="7">
                  <c:v>36356507.75</c:v>
                </c:pt>
                <c:pt idx="8">
                  <c:v>807385.27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7D-4FB7-9892-5ACE39B99517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Plan 2026.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List1!$A$2:$A$10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inozemstvo
 i unutar općeg proračuna</c:v>
                </c:pt>
                <c:pt idx="5">
                  <c:v>Naknade građanima i kućanstvima na temelju osiguranja i dr. naknade</c:v>
                </c:pt>
                <c:pt idx="6">
                  <c:v>Rashodi za donacije, kazne, naknade šteta i kapitalne pomoći</c:v>
                </c:pt>
                <c:pt idx="7">
                  <c:v>Rashodi za nabavu nefinancijske imovine</c:v>
                </c:pt>
                <c:pt idx="8">
                  <c:v>Izdaci za financijsku imovinu i otplate zajmova</c:v>
                </c:pt>
              </c:strCache>
            </c:strRef>
          </c:cat>
          <c:val>
            <c:numRef>
              <c:f>List1!$C$2:$C$10</c:f>
              <c:numCache>
                <c:formatCode>#,##0.00</c:formatCode>
                <c:ptCount val="9"/>
                <c:pt idx="0">
                  <c:v>129545248.40000001</c:v>
                </c:pt>
                <c:pt idx="1">
                  <c:v>47944753.890000001</c:v>
                </c:pt>
                <c:pt idx="2">
                  <c:v>358620.82</c:v>
                </c:pt>
                <c:pt idx="3">
                  <c:v>552000</c:v>
                </c:pt>
                <c:pt idx="4">
                  <c:v>5959916.5599999996</c:v>
                </c:pt>
                <c:pt idx="5">
                  <c:v>7624365.5499999998</c:v>
                </c:pt>
                <c:pt idx="6">
                  <c:v>3548449.79</c:v>
                </c:pt>
                <c:pt idx="7">
                  <c:v>46227270.5</c:v>
                </c:pt>
                <c:pt idx="8">
                  <c:v>1439374.49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37D-4FB7-9892-5ACE39B995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11248264"/>
        <c:axId val="411248592"/>
      </c:barChart>
      <c:catAx>
        <c:axId val="4112482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11248592"/>
        <c:crosses val="autoZero"/>
        <c:auto val="1"/>
        <c:lblAlgn val="ctr"/>
        <c:lblOffset val="100"/>
        <c:noMultiLvlLbl val="0"/>
      </c:catAx>
      <c:valAx>
        <c:axId val="4112485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11248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9266-4E7C-9956-EEA1707A96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9266-4E7C-9956-EEA1707A96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9266-4E7C-9956-EEA1707A96CA}"/>
              </c:ext>
            </c:extLst>
          </c:dPt>
          <c:dLbls>
            <c:dLbl>
              <c:idx val="0"/>
              <c:layout>
                <c:manualLayout>
                  <c:x val="0.11769229367162438"/>
                  <c:y val="-0.1933564193962699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B95145D-5FAF-48A2-BED8-0849BB91A0EF}" type="CATEGORYNAME">
                      <a:rPr lang="en-US" sz="1400" b="1"/>
                      <a:pPr>
                        <a:defRPr sz="1400" b="1"/>
                      </a:pPr>
                      <a:t>[NAZIV KATEGORIJE]</a:t>
                    </a:fld>
                    <a:r>
                      <a:rPr lang="en-US" sz="1400" b="1" baseline="0" dirty="0"/>
                      <a:t>; </a:t>
                    </a:r>
                    <a:fld id="{6AE12FD0-7E0D-411B-BC60-2659DE91A5A8}" type="VALUE">
                      <a:rPr lang="en-US" sz="1400" b="1" baseline="0" smtClean="0"/>
                      <a:pPr>
                        <a:defRPr sz="1400" b="1"/>
                      </a:pPr>
                      <a:t>[VRIJEDNOST]</a:t>
                    </a:fld>
                    <a:r>
                      <a:rPr lang="en-US" sz="1400" b="1" baseline="0" dirty="0"/>
                      <a:t> </a:t>
                    </a:r>
                    <a:r>
                      <a:rPr lang="en-US" sz="1400" b="1" baseline="0" dirty="0" err="1"/>
                      <a:t>eura</a:t>
                    </a:r>
                  </a:p>
                </c:rich>
              </c:tx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9266-4E7C-9956-EEA1707A96CA}"/>
                </c:ext>
              </c:extLst>
            </c:dLbl>
            <c:dLbl>
              <c:idx val="1"/>
              <c:layout>
                <c:manualLayout>
                  <c:x val="-1.889788082045301E-2"/>
                  <c:y val="7.252997870287494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6FA62F5-3DF8-421F-BE05-59E8C8A9095B}" type="CATEGORYNAME">
                      <a:rPr lang="en-US" sz="1400" b="1"/>
                      <a:pPr>
                        <a:defRPr sz="1400" b="1"/>
                      </a:pPr>
                      <a:t>[NAZIV KATEGORIJE]</a:t>
                    </a:fld>
                    <a:r>
                      <a:rPr lang="en-US" sz="1400" b="1" baseline="0" dirty="0"/>
                      <a:t>; </a:t>
                    </a:r>
                    <a:fld id="{78A9AE0B-D467-4D04-9E50-5429591CAC1D}" type="VALUE">
                      <a:rPr lang="en-US" sz="1400" b="1" baseline="0" smtClean="0"/>
                      <a:pPr>
                        <a:defRPr sz="1400" b="1"/>
                      </a:pPr>
                      <a:t>[VRIJEDNOST]</a:t>
                    </a:fld>
                    <a:r>
                      <a:rPr lang="en-US" sz="1400" b="1" baseline="0" dirty="0"/>
                      <a:t> </a:t>
                    </a:r>
                    <a:r>
                      <a:rPr lang="en-US" sz="1400" b="1" baseline="0" dirty="0" err="1"/>
                      <a:t>eura</a:t>
                    </a:r>
                  </a:p>
                </c:rich>
              </c:tx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574985418489354"/>
                      <c:h val="0.194626425359641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9266-4E7C-9956-EEA1707A96CA}"/>
                </c:ext>
              </c:extLst>
            </c:dLbl>
            <c:dLbl>
              <c:idx val="2"/>
              <c:layout>
                <c:manualLayout>
                  <c:x val="0.28129192184310292"/>
                  <c:y val="1.613468780014330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4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6870B34-C335-4BA1-9819-FD26520EC845}" type="CATEGORYNAME">
                      <a:rPr lang="pl-PL"/>
                      <a:pPr>
                        <a:defRPr sz="1400" b="1"/>
                      </a:pPr>
                      <a:t>[NAZIV KATEGORIJE]</a:t>
                    </a:fld>
                    <a:r>
                      <a:rPr lang="pl-PL" baseline="0" dirty="0"/>
                      <a:t>;               </a:t>
                    </a:r>
                    <a:fld id="{E818FE80-1C3C-4DD4-922E-B0FD32E69878}" type="VALUE">
                      <a:rPr lang="pl-PL" baseline="0" smtClean="0"/>
                      <a:pPr>
                        <a:defRPr sz="1400" b="1"/>
                      </a:pPr>
                      <a:t>[VRIJEDNOST]</a:t>
                    </a:fld>
                    <a:r>
                      <a:rPr lang="pl-PL" baseline="0" dirty="0"/>
                      <a:t> eura</a:t>
                    </a:r>
                  </a:p>
                </c:rich>
              </c:tx>
              <c:numFmt formatCode="#,##0.00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677469135802467"/>
                      <c:h val="0.183093631123365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9266-4E7C-9956-EEA1707A96CA}"/>
                </c:ext>
              </c:extLst>
            </c:dLbl>
            <c:numFmt formatCode="#,##0.0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financijsku imovinu i otplatu zajmova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195533355.00999999</c:v>
                </c:pt>
                <c:pt idx="1">
                  <c:v>46227270.5</c:v>
                </c:pt>
                <c:pt idx="2">
                  <c:v>1439374.49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266-4E7C-9956-EEA1707A96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A592-4D26-A23B-BE7B0DEC252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A592-4D26-A23B-BE7B0DEC252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A592-4D26-A23B-BE7B0DEC252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A592-4D26-A23B-BE7B0DEC252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A592-4D26-A23B-BE7B0DEC252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E2D7-42A1-98EB-A9B7FE55D159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E2D7-42A1-98EB-A9B7FE55D159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E2D7-42A1-98EB-A9B7FE55D159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A592-4D26-A23B-BE7B0DEC2523}"/>
              </c:ext>
            </c:extLst>
          </c:dPt>
          <c:dLbls>
            <c:dLbl>
              <c:idx val="0"/>
              <c:layout>
                <c:manualLayout>
                  <c:x val="-0.20034181746796204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592-4D26-A23B-BE7B0DEC2523}"/>
                </c:ext>
              </c:extLst>
            </c:dLbl>
            <c:dLbl>
              <c:idx val="1"/>
              <c:layout>
                <c:manualLayout>
                  <c:x val="-3.0821818071994158E-2"/>
                  <c:y val="0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A592-4D26-A23B-BE7B0DEC2523}"/>
                </c:ext>
              </c:extLst>
            </c:dLbl>
            <c:dLbl>
              <c:idx val="2"/>
              <c:layout>
                <c:manualLayout>
                  <c:x val="0.11643797938308904"/>
                  <c:y val="-3.52557021587177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A592-4D26-A23B-BE7B0DEC2523}"/>
                </c:ext>
              </c:extLst>
            </c:dLbl>
            <c:dLbl>
              <c:idx val="3"/>
              <c:layout>
                <c:manualLayout>
                  <c:x val="0.11301333293064525"/>
                  <c:y val="2.644177661903831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A592-4D26-A23B-BE7B0DEC2523}"/>
                </c:ext>
              </c:extLst>
            </c:dLbl>
            <c:dLbl>
              <c:idx val="4"/>
              <c:layout>
                <c:manualLayout>
                  <c:x val="0.10445171679953576"/>
                  <c:y val="0.2203481384919858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592-4D26-A23B-BE7B0DEC2523}"/>
                </c:ext>
              </c:extLst>
            </c:dLbl>
            <c:dLbl>
              <c:idx val="8"/>
              <c:layout>
                <c:manualLayout>
                  <c:x val="-0.28938262523150071"/>
                  <c:y val="3.5255702158717747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592-4D26-A23B-BE7B0DEC2523}"/>
                </c:ext>
              </c:extLst>
            </c:dLbl>
            <c:spPr>
              <a:solidFill>
                <a:prstClr val="white"/>
              </a:solidFill>
              <a:ln>
                <a:solidFill>
                  <a:prstClr val="black">
                    <a:lumMod val="25000"/>
                    <a:lumOff val="75000"/>
                  </a:prstClr>
                </a:solidFill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</c:ext>
            </c:extLst>
          </c:dLbls>
          <c:cat>
            <c:strRef>
              <c:f>List1!$A$2:$A$10</c:f>
              <c:strCache>
                <c:ptCount val="9"/>
                <c:pt idx="0">
                  <c:v>01 Opće javne usluge</c:v>
                </c:pt>
                <c:pt idx="1">
                  <c:v>03 Javni red i sigurnost</c:v>
                </c:pt>
                <c:pt idx="2">
                  <c:v>04 Ekonomski poslovi</c:v>
                </c:pt>
                <c:pt idx="3">
                  <c:v>05 Zaštita okoliša</c:v>
                </c:pt>
                <c:pt idx="4">
                  <c:v>06 Usluge unapređenja stan. i zajednice</c:v>
                </c:pt>
                <c:pt idx="5">
                  <c:v>07 Zdravstvo</c:v>
                </c:pt>
                <c:pt idx="6">
                  <c:v>08 Rekreacija, kultura i religija</c:v>
                </c:pt>
                <c:pt idx="7">
                  <c:v>09 Obrazovanje</c:v>
                </c:pt>
                <c:pt idx="8">
                  <c:v>10 Socijalna zaštita</c:v>
                </c:pt>
              </c:strCache>
            </c:strRef>
          </c:cat>
          <c:val>
            <c:numRef>
              <c:f>List1!$B$2:$B$10</c:f>
              <c:numCache>
                <c:formatCode>General</c:formatCode>
                <c:ptCount val="9"/>
                <c:pt idx="0">
                  <c:v>6.04</c:v>
                </c:pt>
                <c:pt idx="1">
                  <c:v>0.28999999999999998</c:v>
                </c:pt>
                <c:pt idx="2">
                  <c:v>4.91</c:v>
                </c:pt>
                <c:pt idx="3">
                  <c:v>1.76</c:v>
                </c:pt>
                <c:pt idx="4">
                  <c:v>0.72</c:v>
                </c:pt>
                <c:pt idx="5">
                  <c:v>30.17</c:v>
                </c:pt>
                <c:pt idx="6">
                  <c:v>1.97</c:v>
                </c:pt>
                <c:pt idx="7">
                  <c:v>49.97</c:v>
                </c:pt>
                <c:pt idx="8">
                  <c:v>4.12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592-4D26-A23B-BE7B0DEC25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37"/>
    </mc:Choice>
    <mc:Fallback>
      <c:style val="37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860382739892004"/>
          <c:y val="3.699792528779363E-2"/>
          <c:w val="0.58436166117281618"/>
          <c:h val="0.93335305230616572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spPr>
            <a:solidFill>
              <a:schemeClr val="accent5">
                <a:lumMod val="50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4.4753086419753028E-2"/>
                  <c:y val="-8.4180979826834635E-3"/>
                </c:manualLayout>
              </c:layout>
              <c:tx>
                <c:rich>
                  <a:bodyPr/>
                  <a:lstStyle/>
                  <a:p>
                    <a:fld id="{291FD11D-0503-4B7D-9F2B-C3E5F95BCE9D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D982-4338-86B3-582DA4EEECE9}"/>
                </c:ext>
              </c:extLst>
            </c:dLbl>
            <c:dLbl>
              <c:idx val="1"/>
              <c:layout>
                <c:manualLayout>
                  <c:x val="8.0246913580246909E-2"/>
                  <c:y val="-2.8060326608943852E-3"/>
                </c:manualLayout>
              </c:layout>
              <c:tx>
                <c:rich>
                  <a:bodyPr/>
                  <a:lstStyle/>
                  <a:p>
                    <a:fld id="{7218D297-60CE-4C2E-BB2C-CCBB50D17D18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,00</a:t>
                    </a:r>
                    <a:r>
                      <a:rPr lang="en-US" baseline="0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982-4338-86B3-582DA4EEECE9}"/>
                </c:ext>
              </c:extLst>
            </c:dLbl>
            <c:dLbl>
              <c:idx val="2"/>
              <c:layout>
                <c:manualLayout>
                  <c:x val="7.0987654320987595E-2"/>
                  <c:y val="-1.0288667567714081E-16"/>
                </c:manualLayout>
              </c:layout>
              <c:tx>
                <c:rich>
                  <a:bodyPr/>
                  <a:lstStyle/>
                  <a:p>
                    <a:fld id="{0CAE0ED0-CD38-48FA-BE60-70D63871CEEF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D982-4338-86B3-582DA4EEECE9}"/>
                </c:ext>
              </c:extLst>
            </c:dLbl>
            <c:dLbl>
              <c:idx val="3"/>
              <c:layout>
                <c:manualLayout>
                  <c:x val="7.4074074074074014E-2"/>
                  <c:y val="5.6120653217888736E-3"/>
                </c:manualLayout>
              </c:layout>
              <c:tx>
                <c:rich>
                  <a:bodyPr/>
                  <a:lstStyle/>
                  <a:p>
                    <a:fld id="{4A1863FF-BDC2-4C5E-9EE4-CB7B8118AFA2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982-4338-86B3-582DA4EEECE9}"/>
                </c:ext>
              </c:extLst>
            </c:dLbl>
            <c:dLbl>
              <c:idx val="4"/>
              <c:layout>
                <c:manualLayout>
                  <c:x val="3.3950617283950671E-2"/>
                  <c:y val="-2.8060326608945908E-3"/>
                </c:manualLayout>
              </c:layout>
              <c:tx>
                <c:rich>
                  <a:bodyPr/>
                  <a:lstStyle/>
                  <a:p>
                    <a:fld id="{D875143F-62FD-4D65-92B7-14050879BA3E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D982-4338-86B3-582DA4EEECE9}"/>
                </c:ext>
              </c:extLst>
            </c:dLbl>
            <c:dLbl>
              <c:idx val="5"/>
              <c:layout>
                <c:manualLayout>
                  <c:x val="8.179012345679007E-2"/>
                  <c:y val="2.806032660894488E-3"/>
                </c:manualLayout>
              </c:layout>
              <c:tx>
                <c:rich>
                  <a:bodyPr/>
                  <a:lstStyle/>
                  <a:p>
                    <a:fld id="{9C10B2F5-8CE7-4B00-9B6A-4F75E4AB0A48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D982-4338-86B3-582DA4EEECE9}"/>
                </c:ext>
              </c:extLst>
            </c:dLbl>
            <c:dLbl>
              <c:idx val="6"/>
              <c:layout>
                <c:manualLayout>
                  <c:x val="5.8641975308641917E-2"/>
                  <c:y val="-8.4180979826835155E-3"/>
                </c:manualLayout>
              </c:layout>
              <c:tx>
                <c:rich>
                  <a:bodyPr/>
                  <a:lstStyle/>
                  <a:p>
                    <a:fld id="{21E07E27-F202-49D2-BC9A-C6250765140D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D982-4338-86B3-582DA4EEECE9}"/>
                </c:ext>
              </c:extLst>
            </c:dLbl>
            <c:dLbl>
              <c:idx val="7"/>
              <c:layout>
                <c:manualLayout>
                  <c:x val="1.8518518518518517E-2"/>
                  <c:y val="-2.8060326608945396E-3"/>
                </c:manualLayout>
              </c:layout>
              <c:tx>
                <c:rich>
                  <a:bodyPr/>
                  <a:lstStyle/>
                  <a:p>
                    <a:fld id="{10B4558C-CDB6-4566-AC06-FBE0D8AB3457}" type="VALUE">
                      <a:rPr lang="en-US" smtClean="0"/>
                      <a:pPr/>
                      <a:t>[VRIJEDNOST]</a:t>
                    </a:fld>
                    <a:r>
                      <a:rPr lang="en-US"/>
                      <a:t> 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C-D982-4338-86B3-582DA4EEECE9}"/>
                </c:ext>
              </c:extLst>
            </c:dLbl>
            <c:dLbl>
              <c:idx val="8"/>
              <c:layout>
                <c:manualLayout>
                  <c:x val="-1.543209876543323E-3"/>
                  <c:y val="-2.8060326608944881E-2"/>
                </c:manualLayout>
              </c:layout>
              <c:tx>
                <c:rich>
                  <a:bodyPr/>
                  <a:lstStyle/>
                  <a:p>
                    <a:fld id="{D3CCB244-E85A-45AE-8AA3-01B8B93671FF}" type="VALUE">
                      <a:rPr lang="en-US" smtClean="0"/>
                      <a:pPr/>
                      <a:t>[VRIJEDNOST]</a:t>
                    </a:fld>
                    <a:r>
                      <a:rPr lang="en-US"/>
                      <a:t> 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D982-4338-86B3-582DA4EEECE9}"/>
                </c:ext>
              </c:extLst>
            </c:dLbl>
            <c:dLbl>
              <c:idx val="9"/>
              <c:layout>
                <c:manualLayout>
                  <c:x val="3.0864197530864255E-2"/>
                  <c:y val="-8.4180979826834635E-3"/>
                </c:manualLayout>
              </c:layout>
              <c:tx>
                <c:rich>
                  <a:bodyPr/>
                  <a:lstStyle/>
                  <a:p>
                    <a:fld id="{7BD637FC-A23E-4B4E-AE95-B5FF70EE6F19}" type="VALUE">
                      <a:rPr lang="en-US" smtClean="0"/>
                      <a:pPr/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D982-4338-86B3-582DA4EEECE9}"/>
                </c:ext>
              </c:extLst>
            </c:dLbl>
            <c:dLbl>
              <c:idx val="10"/>
              <c:layout>
                <c:manualLayout>
                  <c:x val="5.5555555555555552E-2"/>
                  <c:y val="-2.806032660894488E-3"/>
                </c:manualLayout>
              </c:layout>
              <c:tx>
                <c:rich>
                  <a:bodyPr wrap="square" lIns="38100" tIns="19050" rIns="38100" bIns="19050" anchor="ctr" anchorCtr="0">
                    <a:spAutoFit/>
                  </a:bodyPr>
                  <a:lstStyle/>
                  <a:p>
                    <a:pPr marL="0" marR="0" lvl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000" b="0" i="0" u="none" strike="noStrike" kern="1200" baseline="0">
                        <a:solidFill>
                          <a:prstClr val="black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23742CD-B588-4AA3-B103-1DBE872236DA}" type="VALUE">
                      <a:rPr lang="en-US" smtClean="0"/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 sz="1000" b="0" i="0" u="none" strike="noStrike" kern="1200" baseline="0">
                          <a:solidFill>
                            <a:prstClr val="black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[VRIJEDNOST]</a:t>
                    </a:fld>
                    <a:r>
                      <a:rPr lang="en-US" dirty="0"/>
                      <a:t> </a:t>
                    </a:r>
                    <a:r>
                      <a:rPr lang="en-US" dirty="0" err="1"/>
                      <a:t>eura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0-D982-4338-86B3-582DA4EEECE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 i EU fondovi</c:v>
                </c:pt>
                <c:pt idx="5">
                  <c:v>6. Gospodarstvo i turizam</c:v>
                </c:pt>
                <c:pt idx="6">
                  <c:v>5. Prostorno uređenje, zaštita okol. i kom. poslovi </c:v>
                </c:pt>
                <c:pt idx="7">
                  <c:v>4. Zdravstvo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Služba ureda župana </c:v>
                </c:pt>
              </c:strCache>
            </c:strRef>
          </c:cat>
          <c:val>
            <c:numRef>
              <c:f>List1!$B$2:$B$12</c:f>
              <c:numCache>
                <c:formatCode>#,##0</c:formatCode>
                <c:ptCount val="11"/>
                <c:pt idx="0" formatCode="#,##0.00">
                  <c:v>10711556.84</c:v>
                </c:pt>
                <c:pt idx="1">
                  <c:v>1046840</c:v>
                </c:pt>
                <c:pt idx="2" formatCode="#,##0.00">
                  <c:v>1443502.8</c:v>
                </c:pt>
                <c:pt idx="3" formatCode="#,##0.00">
                  <c:v>3199000</c:v>
                </c:pt>
                <c:pt idx="4" formatCode="#,##0.00">
                  <c:v>10954018.130000001</c:v>
                </c:pt>
                <c:pt idx="5" formatCode="#,##0.00">
                  <c:v>1084331.6299999999</c:v>
                </c:pt>
                <c:pt idx="6" formatCode="#,##0.00">
                  <c:v>4734952.53</c:v>
                </c:pt>
                <c:pt idx="7" formatCode="#,##0.00">
                  <c:v>73327792.510000005</c:v>
                </c:pt>
                <c:pt idx="8" formatCode="#,##0.00">
                  <c:v>125118712.26000001</c:v>
                </c:pt>
                <c:pt idx="9" formatCode="#,##0.00">
                  <c:v>10649413.300000001</c:v>
                </c:pt>
                <c:pt idx="10" formatCode="#,##0.00">
                  <c:v>929880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A3-49A5-9DD6-D0049459FF8E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Skup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00" baseline="0"/>
                </a:pPr>
                <a:endParaRPr lang="sr-Latn-R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List1!$A$2:$A$12</c:f>
              <c:strCache>
                <c:ptCount val="11"/>
                <c:pt idx="0">
                  <c:v>11. Hrv. Branitelji, udruge, demografija i soc. Politika</c:v>
                </c:pt>
                <c:pt idx="1">
                  <c:v>10. Javna nabava i upr. imovnom </c:v>
                </c:pt>
                <c:pt idx="2">
                  <c:v>9. Pravni i zajednički poslovi </c:v>
                </c:pt>
                <c:pt idx="3">
                  <c:v>8. Pom. dobro, more i promet </c:v>
                </c:pt>
                <c:pt idx="4">
                  <c:v>7. Poljop., ribarstvo i EU fondovi</c:v>
                </c:pt>
                <c:pt idx="5">
                  <c:v>6. Gospodarstvo i turizam</c:v>
                </c:pt>
                <c:pt idx="6">
                  <c:v>5. Prostorno uređenje, zaštita okol. i kom. poslovi </c:v>
                </c:pt>
                <c:pt idx="7">
                  <c:v>4. Zdravstvo</c:v>
                </c:pt>
                <c:pt idx="8">
                  <c:v>3. Obrazovanje, kult. i šport</c:v>
                </c:pt>
                <c:pt idx="9">
                  <c:v>2. Financije i proračun </c:v>
                </c:pt>
                <c:pt idx="10">
                  <c:v>1. Služba ureda župana </c:v>
                </c:pt>
              </c:strCache>
            </c:strRef>
          </c:cat>
          <c:val>
            <c:numRef>
              <c:f>List1!$C$2:$C$12</c:f>
              <c:numCache>
                <c:formatCode>0.00%</c:formatCode>
                <c:ptCount val="11"/>
                <c:pt idx="0">
                  <c:v>4.404423042763158E-2</c:v>
                </c:pt>
                <c:pt idx="1">
                  <c:v>4.304440789473684E-3</c:v>
                </c:pt>
                <c:pt idx="2">
                  <c:v>5.9354555921052633E-3</c:v>
                </c:pt>
                <c:pt idx="3">
                  <c:v>1.3153782894736843E-2</c:v>
                </c:pt>
                <c:pt idx="4">
                  <c:v>4.5041192968750005E-2</c:v>
                </c:pt>
                <c:pt idx="5">
                  <c:v>4.4586004523026312E-3</c:v>
                </c:pt>
                <c:pt idx="6">
                  <c:v>1.9469377179276316E-2</c:v>
                </c:pt>
                <c:pt idx="7">
                  <c:v>0.30151230472861845</c:v>
                </c:pt>
                <c:pt idx="8">
                  <c:v>0.51446838922697369</c:v>
                </c:pt>
                <c:pt idx="9">
                  <c:v>4.3788706003289476E-2</c:v>
                </c:pt>
                <c:pt idx="10">
                  <c:v>3.8235197368421052E-3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82-4338-86B3-582DA4EEECE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axId val="1989778800"/>
        <c:axId val="1989771728"/>
        <c:extLst/>
      </c:barChart>
      <c:catAx>
        <c:axId val="1989778800"/>
        <c:scaling>
          <c:orientation val="minMax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RS"/>
          </a:p>
        </c:txPr>
        <c:crossAx val="1989771728"/>
        <c:crosses val="autoZero"/>
        <c:auto val="1"/>
        <c:lblAlgn val="ctr"/>
        <c:lblOffset val="100"/>
        <c:noMultiLvlLbl val="0"/>
      </c:catAx>
      <c:valAx>
        <c:axId val="1989771728"/>
        <c:scaling>
          <c:orientation val="minMax"/>
        </c:scaling>
        <c:delete val="1"/>
        <c:axPos val="b"/>
        <c:numFmt formatCode="#,##0.00" sourceLinked="1"/>
        <c:majorTickMark val="none"/>
        <c:minorTickMark val="none"/>
        <c:tickLblPos val="none"/>
        <c:crossAx val="1989778800"/>
        <c:crosses val="autoZero"/>
        <c:crossBetween val="between"/>
      </c:valAx>
    </c:plotArea>
    <c:plotVisOnly val="1"/>
    <c:dispBlanksAs val="gap"/>
    <c:showDLblsOverMax val="0"/>
  </c:chart>
  <c:spPr>
    <a:solidFill>
      <a:schemeClr val="tx2">
        <a:lumMod val="20000"/>
        <a:lumOff val="80000"/>
      </a:schemeClr>
    </a:solidFill>
  </c:spPr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54B905-DF12-44A7-97FF-FEADA0BAC1C6}" type="doc">
      <dgm:prSet loTypeId="urn:microsoft.com/office/officeart/2005/8/layout/list1" loCatId="list" qsTypeId="urn:microsoft.com/office/officeart/2005/8/quickstyle/simple3" qsCatId="simple" csTypeId="urn:microsoft.com/office/officeart/2005/8/colors/accent0_2" csCatId="mainScheme" phldr="1"/>
      <dgm:spPr/>
      <dgm:t>
        <a:bodyPr/>
        <a:lstStyle/>
        <a:p>
          <a:endParaRPr lang="hr-HR"/>
        </a:p>
      </dgm:t>
    </dgm:pt>
    <dgm:pt modelId="{1DB8DC99-D35A-4223-BD85-F68ED6C62FF2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Prihodi i primici 239.769.378,00 eura</a:t>
          </a:r>
        </a:p>
      </dgm:t>
    </dgm:pt>
    <dgm:pt modelId="{3F7356BB-86DE-4D3A-A420-E7E4E9C92C69}" type="parTrans" cxnId="{EE1C0876-9766-4879-968C-DD25EAC2E36F}">
      <dgm:prSet/>
      <dgm:spPr/>
      <dgm:t>
        <a:bodyPr/>
        <a:lstStyle/>
        <a:p>
          <a:endParaRPr lang="hr-HR"/>
        </a:p>
      </dgm:t>
    </dgm:pt>
    <dgm:pt modelId="{74A7E9DE-96A0-4811-8EBA-D02691DF4983}" type="sibTrans" cxnId="{EE1C0876-9766-4879-968C-DD25EAC2E36F}">
      <dgm:prSet/>
      <dgm:spPr/>
      <dgm:t>
        <a:bodyPr/>
        <a:lstStyle/>
        <a:p>
          <a:endParaRPr lang="hr-HR"/>
        </a:p>
      </dgm:t>
    </dgm:pt>
    <dgm:pt modelId="{6F61644F-3D98-4B0F-ADCC-D6478A21C2F0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Vlastiti izvori (višak/manjak) prihoda iz prethodne godine </a:t>
          </a:r>
          <a:r>
            <a:rPr lang="hr-HR" sz="1400" b="1" dirty="0">
              <a:latin typeface="+mn-lt"/>
              <a:cs typeface="Times New Roman"/>
            </a:rPr>
            <a:t>3.430.622,00 eura</a:t>
          </a:r>
          <a:endParaRPr lang="hr-HR" sz="1400" b="1" dirty="0">
            <a:latin typeface="+mn-lt"/>
          </a:endParaRPr>
        </a:p>
      </dgm:t>
    </dgm:pt>
    <dgm:pt modelId="{521D4A9A-F822-499A-99A7-3DF6FB4AF6D9}" type="parTrans" cxnId="{1031D352-7D1E-4039-B468-9E45DC4DABB3}">
      <dgm:prSet/>
      <dgm:spPr/>
      <dgm:t>
        <a:bodyPr/>
        <a:lstStyle/>
        <a:p>
          <a:endParaRPr lang="hr-HR"/>
        </a:p>
      </dgm:t>
    </dgm:pt>
    <dgm:pt modelId="{FEED7CBD-8AA1-44AA-95FF-24F0F476B6CE}" type="sibTrans" cxnId="{1031D352-7D1E-4039-B468-9E45DC4DABB3}">
      <dgm:prSet/>
      <dgm:spPr/>
      <dgm:t>
        <a:bodyPr/>
        <a:lstStyle/>
        <a:p>
          <a:endParaRPr lang="hr-HR"/>
        </a:p>
      </dgm:t>
    </dgm:pt>
    <dgm:pt modelId="{E3160682-CCB9-4AF6-880E-2F87ECC66255}">
      <dgm:prSet phldrT="[Tekst]" custT="1"/>
      <dgm:spPr/>
      <dgm:t>
        <a:bodyPr/>
        <a:lstStyle/>
        <a:p>
          <a:r>
            <a:rPr lang="hr-HR" sz="1400" b="1" dirty="0">
              <a:latin typeface="+mn-lt"/>
            </a:rPr>
            <a:t>Rashodi i izdaci </a:t>
          </a:r>
          <a:r>
            <a:rPr lang="hr-HR" sz="1400" b="1" dirty="0">
              <a:latin typeface="+mn-lt"/>
              <a:cs typeface="Times New Roman"/>
            </a:rPr>
            <a:t> 243.200.000,00 eura</a:t>
          </a:r>
          <a:endParaRPr lang="hr-HR" sz="1400" b="1" dirty="0">
            <a:latin typeface="+mn-lt"/>
          </a:endParaRPr>
        </a:p>
      </dgm:t>
    </dgm:pt>
    <dgm:pt modelId="{1090C4C3-3CC2-4D88-80CE-12BBD8EF511A}" type="parTrans" cxnId="{23BA60C3-43D9-4382-98CD-B761217A7C89}">
      <dgm:prSet/>
      <dgm:spPr/>
      <dgm:t>
        <a:bodyPr/>
        <a:lstStyle/>
        <a:p>
          <a:endParaRPr lang="hr-HR"/>
        </a:p>
      </dgm:t>
    </dgm:pt>
    <dgm:pt modelId="{9932B054-E083-4BB4-A81D-7F73A35B037A}" type="sibTrans" cxnId="{23BA60C3-43D9-4382-98CD-B761217A7C89}">
      <dgm:prSet/>
      <dgm:spPr/>
      <dgm:t>
        <a:bodyPr/>
        <a:lstStyle/>
        <a:p>
          <a:endParaRPr lang="hr-HR"/>
        </a:p>
      </dgm:t>
    </dgm:pt>
    <dgm:pt modelId="{AFE17CD3-89E7-438D-9FE0-89070C29B761}" type="pres">
      <dgm:prSet presAssocID="{D954B905-DF12-44A7-97FF-FEADA0BAC1C6}" presName="linear" presStyleCnt="0">
        <dgm:presLayoutVars>
          <dgm:dir/>
          <dgm:animLvl val="lvl"/>
          <dgm:resizeHandles val="exact"/>
        </dgm:presLayoutVars>
      </dgm:prSet>
      <dgm:spPr/>
    </dgm:pt>
    <dgm:pt modelId="{A414F0C5-DD5C-4066-95F0-4F7FA91A38E9}" type="pres">
      <dgm:prSet presAssocID="{1DB8DC99-D35A-4223-BD85-F68ED6C62FF2}" presName="parentLin" presStyleCnt="0"/>
      <dgm:spPr/>
    </dgm:pt>
    <dgm:pt modelId="{E8196252-B420-43E8-9828-3124379EC670}" type="pres">
      <dgm:prSet presAssocID="{1DB8DC99-D35A-4223-BD85-F68ED6C62FF2}" presName="parentLeftMargin" presStyleLbl="node1" presStyleIdx="0" presStyleCnt="3"/>
      <dgm:spPr/>
    </dgm:pt>
    <dgm:pt modelId="{4981C8DB-4C1C-4358-8500-B5F48EC7587F}" type="pres">
      <dgm:prSet presAssocID="{1DB8DC99-D35A-4223-BD85-F68ED6C62FF2}" presName="parentText" presStyleLbl="node1" presStyleIdx="0" presStyleCnt="3" custScaleX="142857" custScaleY="224864">
        <dgm:presLayoutVars>
          <dgm:chMax val="0"/>
          <dgm:bulletEnabled val="1"/>
        </dgm:presLayoutVars>
      </dgm:prSet>
      <dgm:spPr/>
    </dgm:pt>
    <dgm:pt modelId="{3E27C463-2134-4CE2-81B9-CBA843123559}" type="pres">
      <dgm:prSet presAssocID="{1DB8DC99-D35A-4223-BD85-F68ED6C62FF2}" presName="negativeSpace" presStyleCnt="0"/>
      <dgm:spPr/>
    </dgm:pt>
    <dgm:pt modelId="{2D8D9B7F-F6B7-4DC9-82B7-BA53D1BBE431}" type="pres">
      <dgm:prSet presAssocID="{1DB8DC99-D35A-4223-BD85-F68ED6C62FF2}" presName="childText" presStyleLbl="conFgAcc1" presStyleIdx="0" presStyleCnt="3">
        <dgm:presLayoutVars>
          <dgm:bulletEnabled val="1"/>
        </dgm:presLayoutVars>
      </dgm:prSet>
      <dgm:spPr/>
    </dgm:pt>
    <dgm:pt modelId="{E1928073-0EDE-46F4-95EC-15E5C6208B1E}" type="pres">
      <dgm:prSet presAssocID="{74A7E9DE-96A0-4811-8EBA-D02691DF4983}" presName="spaceBetweenRectangles" presStyleCnt="0"/>
      <dgm:spPr/>
    </dgm:pt>
    <dgm:pt modelId="{AD8B9457-143E-4330-8237-DAC195152381}" type="pres">
      <dgm:prSet presAssocID="{6F61644F-3D98-4B0F-ADCC-D6478A21C2F0}" presName="parentLin" presStyleCnt="0"/>
      <dgm:spPr/>
    </dgm:pt>
    <dgm:pt modelId="{74F2F1D2-70EE-4570-9EB7-FDCA9A07234C}" type="pres">
      <dgm:prSet presAssocID="{6F61644F-3D98-4B0F-ADCC-D6478A21C2F0}" presName="parentLeftMargin" presStyleLbl="node1" presStyleIdx="0" presStyleCnt="3"/>
      <dgm:spPr/>
    </dgm:pt>
    <dgm:pt modelId="{0A3F990C-CC27-4C2E-8773-6EC1427BF3C7}" type="pres">
      <dgm:prSet presAssocID="{6F61644F-3D98-4B0F-ADCC-D6478A21C2F0}" presName="parentText" presStyleLbl="node1" presStyleIdx="1" presStyleCnt="3" custScaleX="142857" custScaleY="210260">
        <dgm:presLayoutVars>
          <dgm:chMax val="0"/>
          <dgm:bulletEnabled val="1"/>
        </dgm:presLayoutVars>
      </dgm:prSet>
      <dgm:spPr/>
    </dgm:pt>
    <dgm:pt modelId="{2C6004EA-D810-466A-8339-9B7C842D2C73}" type="pres">
      <dgm:prSet presAssocID="{6F61644F-3D98-4B0F-ADCC-D6478A21C2F0}" presName="negativeSpace" presStyleCnt="0"/>
      <dgm:spPr/>
    </dgm:pt>
    <dgm:pt modelId="{507187C2-E31E-42BA-9E4A-F0C436947ED1}" type="pres">
      <dgm:prSet presAssocID="{6F61644F-3D98-4B0F-ADCC-D6478A21C2F0}" presName="childText" presStyleLbl="conFgAcc1" presStyleIdx="1" presStyleCnt="3">
        <dgm:presLayoutVars>
          <dgm:bulletEnabled val="1"/>
        </dgm:presLayoutVars>
      </dgm:prSet>
      <dgm:spPr/>
    </dgm:pt>
    <dgm:pt modelId="{664C7DC4-31BD-405E-88C4-06B674E88CBA}" type="pres">
      <dgm:prSet presAssocID="{FEED7CBD-8AA1-44AA-95FF-24F0F476B6CE}" presName="spaceBetweenRectangles" presStyleCnt="0"/>
      <dgm:spPr/>
    </dgm:pt>
    <dgm:pt modelId="{52E95BF8-B6B9-4E21-8294-434A245A2965}" type="pres">
      <dgm:prSet presAssocID="{E3160682-CCB9-4AF6-880E-2F87ECC66255}" presName="parentLin" presStyleCnt="0"/>
      <dgm:spPr/>
    </dgm:pt>
    <dgm:pt modelId="{67D96E31-69C4-44F9-AAA6-6D4114640D9F}" type="pres">
      <dgm:prSet presAssocID="{E3160682-CCB9-4AF6-880E-2F87ECC66255}" presName="parentLeftMargin" presStyleLbl="node1" presStyleIdx="1" presStyleCnt="3"/>
      <dgm:spPr/>
    </dgm:pt>
    <dgm:pt modelId="{45186DC0-E01C-49BC-979F-F37A4A4E2488}" type="pres">
      <dgm:prSet presAssocID="{E3160682-CCB9-4AF6-880E-2F87ECC66255}" presName="parentText" presStyleLbl="node1" presStyleIdx="2" presStyleCnt="3" custScaleX="142857" custScaleY="212670">
        <dgm:presLayoutVars>
          <dgm:chMax val="0"/>
          <dgm:bulletEnabled val="1"/>
        </dgm:presLayoutVars>
      </dgm:prSet>
      <dgm:spPr/>
    </dgm:pt>
    <dgm:pt modelId="{BBD03EC6-1DA2-4128-BC41-7056DDF393FE}" type="pres">
      <dgm:prSet presAssocID="{E3160682-CCB9-4AF6-880E-2F87ECC66255}" presName="negativeSpace" presStyleCnt="0"/>
      <dgm:spPr/>
    </dgm:pt>
    <dgm:pt modelId="{D69C3A2C-23A7-4093-9185-2F5E434868C1}" type="pres">
      <dgm:prSet presAssocID="{E3160682-CCB9-4AF6-880E-2F87ECC6625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DD26B19-4665-4C7F-BE83-5CAE806232BC}" type="presOf" srcId="{6F61644F-3D98-4B0F-ADCC-D6478A21C2F0}" destId="{74F2F1D2-70EE-4570-9EB7-FDCA9A07234C}" srcOrd="0" destOrd="0" presId="urn:microsoft.com/office/officeart/2005/8/layout/list1"/>
    <dgm:cxn modelId="{FBF3FA19-20E5-4227-BB21-92FC884D245D}" type="presOf" srcId="{1DB8DC99-D35A-4223-BD85-F68ED6C62FF2}" destId="{4981C8DB-4C1C-4358-8500-B5F48EC7587F}" srcOrd="1" destOrd="0" presId="urn:microsoft.com/office/officeart/2005/8/layout/list1"/>
    <dgm:cxn modelId="{F0CA0937-BF79-4A5D-86DB-9A8B2CED6723}" type="presOf" srcId="{E3160682-CCB9-4AF6-880E-2F87ECC66255}" destId="{67D96E31-69C4-44F9-AAA6-6D4114640D9F}" srcOrd="0" destOrd="0" presId="urn:microsoft.com/office/officeart/2005/8/layout/list1"/>
    <dgm:cxn modelId="{D5BD553A-C695-4BBE-9EEA-11C8E17A268D}" type="presOf" srcId="{6F61644F-3D98-4B0F-ADCC-D6478A21C2F0}" destId="{0A3F990C-CC27-4C2E-8773-6EC1427BF3C7}" srcOrd="1" destOrd="0" presId="urn:microsoft.com/office/officeart/2005/8/layout/list1"/>
    <dgm:cxn modelId="{1031D352-7D1E-4039-B468-9E45DC4DABB3}" srcId="{D954B905-DF12-44A7-97FF-FEADA0BAC1C6}" destId="{6F61644F-3D98-4B0F-ADCC-D6478A21C2F0}" srcOrd="1" destOrd="0" parTransId="{521D4A9A-F822-499A-99A7-3DF6FB4AF6D9}" sibTransId="{FEED7CBD-8AA1-44AA-95FF-24F0F476B6CE}"/>
    <dgm:cxn modelId="{EE1C0876-9766-4879-968C-DD25EAC2E36F}" srcId="{D954B905-DF12-44A7-97FF-FEADA0BAC1C6}" destId="{1DB8DC99-D35A-4223-BD85-F68ED6C62FF2}" srcOrd="0" destOrd="0" parTransId="{3F7356BB-86DE-4D3A-A420-E7E4E9C92C69}" sibTransId="{74A7E9DE-96A0-4811-8EBA-D02691DF4983}"/>
    <dgm:cxn modelId="{6E1176B1-7FB5-4BB8-9932-6A18C533DAE0}" type="presOf" srcId="{1DB8DC99-D35A-4223-BD85-F68ED6C62FF2}" destId="{E8196252-B420-43E8-9828-3124379EC670}" srcOrd="0" destOrd="0" presId="urn:microsoft.com/office/officeart/2005/8/layout/list1"/>
    <dgm:cxn modelId="{23BA60C3-43D9-4382-98CD-B761217A7C89}" srcId="{D954B905-DF12-44A7-97FF-FEADA0BAC1C6}" destId="{E3160682-CCB9-4AF6-880E-2F87ECC66255}" srcOrd="2" destOrd="0" parTransId="{1090C4C3-3CC2-4D88-80CE-12BBD8EF511A}" sibTransId="{9932B054-E083-4BB4-A81D-7F73A35B037A}"/>
    <dgm:cxn modelId="{52765DD8-C11C-461B-9A1B-9FFFD1D6372E}" type="presOf" srcId="{E3160682-CCB9-4AF6-880E-2F87ECC66255}" destId="{45186DC0-E01C-49BC-979F-F37A4A4E2488}" srcOrd="1" destOrd="0" presId="urn:microsoft.com/office/officeart/2005/8/layout/list1"/>
    <dgm:cxn modelId="{F7CF89F9-DD34-4A25-88E6-B271F64F3DD6}" type="presOf" srcId="{D954B905-DF12-44A7-97FF-FEADA0BAC1C6}" destId="{AFE17CD3-89E7-438D-9FE0-89070C29B761}" srcOrd="0" destOrd="0" presId="urn:microsoft.com/office/officeart/2005/8/layout/list1"/>
    <dgm:cxn modelId="{6F80C0E0-FB8B-42D9-868A-B287D74A65EE}" type="presParOf" srcId="{AFE17CD3-89E7-438D-9FE0-89070C29B761}" destId="{A414F0C5-DD5C-4066-95F0-4F7FA91A38E9}" srcOrd="0" destOrd="0" presId="urn:microsoft.com/office/officeart/2005/8/layout/list1"/>
    <dgm:cxn modelId="{03073899-AB96-4D57-9CE9-B4F2FBCA9E06}" type="presParOf" srcId="{A414F0C5-DD5C-4066-95F0-4F7FA91A38E9}" destId="{E8196252-B420-43E8-9828-3124379EC670}" srcOrd="0" destOrd="0" presId="urn:microsoft.com/office/officeart/2005/8/layout/list1"/>
    <dgm:cxn modelId="{5D0C0EB9-D574-4C48-B701-F470C2069151}" type="presParOf" srcId="{A414F0C5-DD5C-4066-95F0-4F7FA91A38E9}" destId="{4981C8DB-4C1C-4358-8500-B5F48EC7587F}" srcOrd="1" destOrd="0" presId="urn:microsoft.com/office/officeart/2005/8/layout/list1"/>
    <dgm:cxn modelId="{AFB4FD8D-1F7B-422F-9951-781AB30BCE32}" type="presParOf" srcId="{AFE17CD3-89E7-438D-9FE0-89070C29B761}" destId="{3E27C463-2134-4CE2-81B9-CBA843123559}" srcOrd="1" destOrd="0" presId="urn:microsoft.com/office/officeart/2005/8/layout/list1"/>
    <dgm:cxn modelId="{DED122E1-FB1C-42F1-A0E4-2A74721DD953}" type="presParOf" srcId="{AFE17CD3-89E7-438D-9FE0-89070C29B761}" destId="{2D8D9B7F-F6B7-4DC9-82B7-BA53D1BBE431}" srcOrd="2" destOrd="0" presId="urn:microsoft.com/office/officeart/2005/8/layout/list1"/>
    <dgm:cxn modelId="{B5827158-6C83-464D-8011-9BB712339E70}" type="presParOf" srcId="{AFE17CD3-89E7-438D-9FE0-89070C29B761}" destId="{E1928073-0EDE-46F4-95EC-15E5C6208B1E}" srcOrd="3" destOrd="0" presId="urn:microsoft.com/office/officeart/2005/8/layout/list1"/>
    <dgm:cxn modelId="{D1EB5EC8-A1A8-48A3-BDE0-21BC67C5B3EA}" type="presParOf" srcId="{AFE17CD3-89E7-438D-9FE0-89070C29B761}" destId="{AD8B9457-143E-4330-8237-DAC195152381}" srcOrd="4" destOrd="0" presId="urn:microsoft.com/office/officeart/2005/8/layout/list1"/>
    <dgm:cxn modelId="{5D8DA2A8-44A7-4744-8623-1DBFB294BAF8}" type="presParOf" srcId="{AD8B9457-143E-4330-8237-DAC195152381}" destId="{74F2F1D2-70EE-4570-9EB7-FDCA9A07234C}" srcOrd="0" destOrd="0" presId="urn:microsoft.com/office/officeart/2005/8/layout/list1"/>
    <dgm:cxn modelId="{F3DAEE71-AC54-4555-B128-A80F5B783E3C}" type="presParOf" srcId="{AD8B9457-143E-4330-8237-DAC195152381}" destId="{0A3F990C-CC27-4C2E-8773-6EC1427BF3C7}" srcOrd="1" destOrd="0" presId="urn:microsoft.com/office/officeart/2005/8/layout/list1"/>
    <dgm:cxn modelId="{803BAAA1-871A-4442-A649-EDDDA267A5BE}" type="presParOf" srcId="{AFE17CD3-89E7-438D-9FE0-89070C29B761}" destId="{2C6004EA-D810-466A-8339-9B7C842D2C73}" srcOrd="5" destOrd="0" presId="urn:microsoft.com/office/officeart/2005/8/layout/list1"/>
    <dgm:cxn modelId="{A552973B-B23D-411C-B67C-A59889858D8F}" type="presParOf" srcId="{AFE17CD3-89E7-438D-9FE0-89070C29B761}" destId="{507187C2-E31E-42BA-9E4A-F0C436947ED1}" srcOrd="6" destOrd="0" presId="urn:microsoft.com/office/officeart/2005/8/layout/list1"/>
    <dgm:cxn modelId="{491153A6-BB48-460F-9031-B9DBF0E49C76}" type="presParOf" srcId="{AFE17CD3-89E7-438D-9FE0-89070C29B761}" destId="{664C7DC4-31BD-405E-88C4-06B674E88CBA}" srcOrd="7" destOrd="0" presId="urn:microsoft.com/office/officeart/2005/8/layout/list1"/>
    <dgm:cxn modelId="{DEEB42CF-04F5-4FEE-BDE4-E70BA35758D7}" type="presParOf" srcId="{AFE17CD3-89E7-438D-9FE0-89070C29B761}" destId="{52E95BF8-B6B9-4E21-8294-434A245A2965}" srcOrd="8" destOrd="0" presId="urn:microsoft.com/office/officeart/2005/8/layout/list1"/>
    <dgm:cxn modelId="{C5DBC52F-CE35-4624-922F-18961480ABAC}" type="presParOf" srcId="{52E95BF8-B6B9-4E21-8294-434A245A2965}" destId="{67D96E31-69C4-44F9-AAA6-6D4114640D9F}" srcOrd="0" destOrd="0" presId="urn:microsoft.com/office/officeart/2005/8/layout/list1"/>
    <dgm:cxn modelId="{556D206A-1BBB-4901-927B-59E9FBC86877}" type="presParOf" srcId="{52E95BF8-B6B9-4E21-8294-434A245A2965}" destId="{45186DC0-E01C-49BC-979F-F37A4A4E2488}" srcOrd="1" destOrd="0" presId="urn:microsoft.com/office/officeart/2005/8/layout/list1"/>
    <dgm:cxn modelId="{5F11B3C9-2C3E-4660-A28C-074C5E4B7A49}" type="presParOf" srcId="{AFE17CD3-89E7-438D-9FE0-89070C29B761}" destId="{BBD03EC6-1DA2-4128-BC41-7056DDF393FE}" srcOrd="9" destOrd="0" presId="urn:microsoft.com/office/officeart/2005/8/layout/list1"/>
    <dgm:cxn modelId="{16AD6BB0-E23C-4CAB-9E71-E195C24A6585}" type="presParOf" srcId="{AFE17CD3-89E7-438D-9FE0-89070C29B761}" destId="{D69C3A2C-23A7-4093-9185-2F5E434868C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5/8/layout/process4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/>
      <dgm:spPr/>
      <dgm:t>
        <a:bodyPr/>
        <a:lstStyle/>
        <a:p>
          <a:r>
            <a:rPr lang="hr-HR" b="1" u="sng" dirty="0"/>
            <a:t>Proračun za 2026.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/>
      <dgm:spPr/>
      <dgm:t>
        <a:bodyPr/>
        <a:lstStyle/>
        <a:p>
          <a:r>
            <a:rPr lang="hr-HR" sz="2000" b="1" dirty="0"/>
            <a:t>   243.200.000,00eura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/>
      <dgm:spPr/>
      <dgm:t>
        <a:bodyPr/>
        <a:lstStyle/>
        <a:p>
          <a:r>
            <a:rPr lang="hr-HR" b="1" u="sng" dirty="0"/>
            <a:t>Projekcija za 2027.</a:t>
          </a: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7FA38D7F-EFDE-4EBD-87DF-254D531562FF}">
      <dgm:prSet phldrT="[Tekst]" custT="1"/>
      <dgm:spPr/>
      <dgm:t>
        <a:bodyPr/>
        <a:lstStyle/>
        <a:p>
          <a:r>
            <a:rPr lang="hr-H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dirty="0">
              <a:effectLst/>
              <a:latin typeface="+mn-lt"/>
              <a:ea typeface="Times New Roman" panose="02020603050405020304" pitchFamily="18" charset="0"/>
            </a:rPr>
            <a:t> 228.800.000,00 eura</a:t>
          </a:r>
          <a:endParaRPr lang="hr-HR" sz="2000" b="1" dirty="0">
            <a:latin typeface="+mn-lt"/>
          </a:endParaRPr>
        </a:p>
      </dgm:t>
    </dgm:pt>
    <dgm:pt modelId="{02C1E814-CA9B-41A9-BEF7-479F3D2DD106}" type="parTrans" cxnId="{6014E405-A84D-4CC7-B4B4-E341061485A5}">
      <dgm:prSet/>
      <dgm:spPr/>
      <dgm:t>
        <a:bodyPr/>
        <a:lstStyle/>
        <a:p>
          <a:endParaRPr lang="hr-HR"/>
        </a:p>
      </dgm:t>
    </dgm:pt>
    <dgm:pt modelId="{264342A8-9F2C-4991-A893-F45ACCD13CB4}" type="sibTrans" cxnId="{6014E405-A84D-4CC7-B4B4-E341061485A5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/>
      <dgm:spPr/>
      <dgm:t>
        <a:bodyPr/>
        <a:lstStyle/>
        <a:p>
          <a:r>
            <a:rPr lang="hr-HR" b="1" u="sng" dirty="0"/>
            <a:t>Projekcija za 2028.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541DBCBF-049F-4193-A469-E64A25B998AD}">
      <dgm:prSet phldrT="[Tekst]" custT="1"/>
      <dgm:spPr/>
      <dgm:t>
        <a:bodyPr/>
        <a:lstStyle/>
        <a:p>
          <a:r>
            <a:rPr lang="hr-HR" sz="2000" b="1" kern="1200" dirty="0">
              <a:effectLst/>
              <a:latin typeface="+mn-lt"/>
            </a:rPr>
            <a:t>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212.800.000,00 eura</a:t>
          </a:r>
          <a:endParaRPr lang="hr-HR" sz="2000" b="1" kern="1200" dirty="0">
            <a:latin typeface="+mn-lt"/>
          </a:endParaRPr>
        </a:p>
      </dgm:t>
    </dgm:pt>
    <dgm:pt modelId="{D04FA436-E92D-4566-AA2A-3DB0D87F4746}" type="parTrans" cxnId="{CF31F745-CCC8-4B64-9742-8D3C54BAD52E}">
      <dgm:prSet/>
      <dgm:spPr/>
      <dgm:t>
        <a:bodyPr/>
        <a:lstStyle/>
        <a:p>
          <a:endParaRPr lang="hr-HR"/>
        </a:p>
      </dgm:t>
    </dgm:pt>
    <dgm:pt modelId="{4A4E0A07-1DDA-4178-A2A1-4C1D344E3AB2}" type="sibTrans" cxnId="{CF31F745-CCC8-4B64-9742-8D3C54BAD52E}">
      <dgm:prSet/>
      <dgm:spPr/>
      <dgm:t>
        <a:bodyPr/>
        <a:lstStyle/>
        <a:p>
          <a:endParaRPr lang="hr-HR"/>
        </a:p>
      </dgm:t>
    </dgm:pt>
    <dgm:pt modelId="{A25C7A86-7993-4127-B1E4-E07518E588BA}" type="pres">
      <dgm:prSet presAssocID="{9B8FD947-5909-462C-8C59-3C5E57F6932F}" presName="Name0" presStyleCnt="0">
        <dgm:presLayoutVars>
          <dgm:dir/>
          <dgm:animLvl val="lvl"/>
          <dgm:resizeHandles val="exact"/>
        </dgm:presLayoutVars>
      </dgm:prSet>
      <dgm:spPr/>
    </dgm:pt>
    <dgm:pt modelId="{DD7A56F5-5E0C-414D-AF2C-FB86E60EA96C}" type="pres">
      <dgm:prSet presAssocID="{232A567F-04B6-4416-A29E-E0DAAE320021}" presName="boxAndChildren" presStyleCnt="0"/>
      <dgm:spPr/>
    </dgm:pt>
    <dgm:pt modelId="{CE43CAE6-7D7C-4C21-9C6E-640373FEAF18}" type="pres">
      <dgm:prSet presAssocID="{232A567F-04B6-4416-A29E-E0DAAE320021}" presName="parentTextBox" presStyleLbl="node1" presStyleIdx="0" presStyleCnt="3"/>
      <dgm:spPr/>
    </dgm:pt>
    <dgm:pt modelId="{C9602C84-F0EE-4D07-BF0F-946FCBF767F4}" type="pres">
      <dgm:prSet presAssocID="{232A567F-04B6-4416-A29E-E0DAAE320021}" presName="entireBox" presStyleLbl="node1" presStyleIdx="0" presStyleCnt="3"/>
      <dgm:spPr/>
    </dgm:pt>
    <dgm:pt modelId="{12985AEB-3E80-4371-9B76-F8EE8D13C1FA}" type="pres">
      <dgm:prSet presAssocID="{232A567F-04B6-4416-A29E-E0DAAE320021}" presName="descendantBox" presStyleCnt="0"/>
      <dgm:spPr/>
    </dgm:pt>
    <dgm:pt modelId="{C0592647-F43B-4F97-9459-C51FD38FECFF}" type="pres">
      <dgm:prSet presAssocID="{541DBCBF-049F-4193-A469-E64A25B998AD}" presName="childTextBox" presStyleLbl="fgAccFollowNode1" presStyleIdx="0" presStyleCnt="3" custScaleX="2000000" custLinFactNeighborX="11074" custLinFactNeighborY="-2580">
        <dgm:presLayoutVars>
          <dgm:bulletEnabled val="1"/>
        </dgm:presLayoutVars>
      </dgm:prSet>
      <dgm:spPr/>
    </dgm:pt>
    <dgm:pt modelId="{D4A5524E-B82A-4E64-9EB0-48CEFE8DB947}" type="pres">
      <dgm:prSet presAssocID="{FCBE4CF1-6F1D-48BB-B7FD-447132D04A58}" presName="sp" presStyleCnt="0"/>
      <dgm:spPr/>
    </dgm:pt>
    <dgm:pt modelId="{70ECF647-3911-4C42-97FC-C2A6913EA2C3}" type="pres">
      <dgm:prSet presAssocID="{1F1D8239-A27E-488F-993A-FCF6DE437581}" presName="arrowAndChildren" presStyleCnt="0"/>
      <dgm:spPr/>
    </dgm:pt>
    <dgm:pt modelId="{BF221DC8-5BA4-4B09-AE6D-ED9E33205BDE}" type="pres">
      <dgm:prSet presAssocID="{1F1D8239-A27E-488F-993A-FCF6DE437581}" presName="parentTextArrow" presStyleLbl="node1" presStyleIdx="0" presStyleCnt="3"/>
      <dgm:spPr/>
    </dgm:pt>
    <dgm:pt modelId="{3F90D2B3-D5D2-48AF-9013-DDA23FA4EEA3}" type="pres">
      <dgm:prSet presAssocID="{1F1D8239-A27E-488F-993A-FCF6DE437581}" presName="arrow" presStyleLbl="node1" presStyleIdx="1" presStyleCnt="3"/>
      <dgm:spPr/>
    </dgm:pt>
    <dgm:pt modelId="{16C05910-2AC7-4266-910D-498A3C796382}" type="pres">
      <dgm:prSet presAssocID="{1F1D8239-A27E-488F-993A-FCF6DE437581}" presName="descendantArrow" presStyleCnt="0"/>
      <dgm:spPr/>
    </dgm:pt>
    <dgm:pt modelId="{FD6BBD5F-4D00-4D8D-A134-A43221E3DEA5}" type="pres">
      <dgm:prSet presAssocID="{7FA38D7F-EFDE-4EBD-87DF-254D531562FF}" presName="childTextArrow" presStyleLbl="fgAccFollowNode1" presStyleIdx="1" presStyleCnt="3" custScaleX="2000000" custLinFactX="-100000" custLinFactNeighborX="-187868" custLinFactNeighborY="-3394">
        <dgm:presLayoutVars>
          <dgm:bulletEnabled val="1"/>
        </dgm:presLayoutVars>
      </dgm:prSet>
      <dgm:spPr/>
    </dgm:pt>
    <dgm:pt modelId="{7A3ADB0B-B2DF-4C9B-A67C-26FA22CA4A39}" type="pres">
      <dgm:prSet presAssocID="{C156E61A-CA9E-4C5A-8F5B-F00DCF6D0676}" presName="sp" presStyleCnt="0"/>
      <dgm:spPr/>
    </dgm:pt>
    <dgm:pt modelId="{963FF646-2C7A-4AA7-BACC-B0EE8BFAB0B4}" type="pres">
      <dgm:prSet presAssocID="{04444011-23E9-425C-9481-AF1AC77B8543}" presName="arrowAndChildren" presStyleCnt="0"/>
      <dgm:spPr/>
    </dgm:pt>
    <dgm:pt modelId="{B267DC42-6CA6-4D04-A3FB-C867C8B5913B}" type="pres">
      <dgm:prSet presAssocID="{04444011-23E9-425C-9481-AF1AC77B8543}" presName="parentTextArrow" presStyleLbl="node1" presStyleIdx="1" presStyleCnt="3"/>
      <dgm:spPr/>
    </dgm:pt>
    <dgm:pt modelId="{78B5DC7C-F5D5-47BC-85DF-8C8A624444AF}" type="pres">
      <dgm:prSet presAssocID="{04444011-23E9-425C-9481-AF1AC77B8543}" presName="arrow" presStyleLbl="node1" presStyleIdx="2" presStyleCnt="3" custLinFactNeighborY="-4567"/>
      <dgm:spPr/>
    </dgm:pt>
    <dgm:pt modelId="{78E80564-152F-404D-B7B5-38FB07E022D8}" type="pres">
      <dgm:prSet presAssocID="{04444011-23E9-425C-9481-AF1AC77B8543}" presName="descendantArrow" presStyleCnt="0"/>
      <dgm:spPr/>
    </dgm:pt>
    <dgm:pt modelId="{98FF8CC7-AE5E-42D1-9C81-CD1D23024AF6}" type="pres">
      <dgm:prSet presAssocID="{FCA35078-B7D1-41AE-8308-56294D2C6293}" presName="childTextArrow" presStyleLbl="fgAccFollowNode1" presStyleIdx="2" presStyleCnt="3" custScaleX="2000000">
        <dgm:presLayoutVars>
          <dgm:bulletEnabled val="1"/>
        </dgm:presLayoutVars>
      </dgm:prSet>
      <dgm:spPr/>
    </dgm:pt>
  </dgm:ptLst>
  <dgm:cxnLst>
    <dgm:cxn modelId="{6014E405-A84D-4CC7-B4B4-E341061485A5}" srcId="{1F1D8239-A27E-488F-993A-FCF6DE437581}" destId="{7FA38D7F-EFDE-4EBD-87DF-254D531562FF}" srcOrd="0" destOrd="0" parTransId="{02C1E814-CA9B-41A9-BEF7-479F3D2DD106}" sibTransId="{264342A8-9F2C-4991-A893-F45ACCD13CB4}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2187DB2A-8DE8-4263-B90B-20D0105C6B29}" type="presOf" srcId="{1F1D8239-A27E-488F-993A-FCF6DE437581}" destId="{BF221DC8-5BA4-4B09-AE6D-ED9E33205BDE}" srcOrd="0" destOrd="0" presId="urn:microsoft.com/office/officeart/2005/8/layout/process4"/>
    <dgm:cxn modelId="{40784065-477A-4787-80EB-E1B20CB20E58}" type="presOf" srcId="{232A567F-04B6-4416-A29E-E0DAAE320021}" destId="{CE43CAE6-7D7C-4C21-9C6E-640373FEAF18}" srcOrd="0" destOrd="0" presId="urn:microsoft.com/office/officeart/2005/8/layout/process4"/>
    <dgm:cxn modelId="{CF31F745-CCC8-4B64-9742-8D3C54BAD52E}" srcId="{232A567F-04B6-4416-A29E-E0DAAE320021}" destId="{541DBCBF-049F-4193-A469-E64A25B998AD}" srcOrd="0" destOrd="0" parTransId="{D04FA436-E92D-4566-AA2A-3DB0D87F4746}" sibTransId="{4A4E0A07-1DDA-4178-A2A1-4C1D344E3AB2}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BDE95F5A-3F7E-436D-81C4-550FA41E82D2}" type="presOf" srcId="{1F1D8239-A27E-488F-993A-FCF6DE437581}" destId="{3F90D2B3-D5D2-48AF-9013-DDA23FA4EEA3}" srcOrd="1" destOrd="0" presId="urn:microsoft.com/office/officeart/2005/8/layout/process4"/>
    <dgm:cxn modelId="{4DBFE27C-C789-4D61-9985-EE29D9E31C0B}" type="presOf" srcId="{7FA38D7F-EFDE-4EBD-87DF-254D531562FF}" destId="{FD6BBD5F-4D00-4D8D-A134-A43221E3DEA5}" srcOrd="0" destOrd="0" presId="urn:microsoft.com/office/officeart/2005/8/layout/process4"/>
    <dgm:cxn modelId="{E45BEA82-215D-4486-9D45-EE36A659364E}" type="presOf" srcId="{FCA35078-B7D1-41AE-8308-56294D2C6293}" destId="{98FF8CC7-AE5E-42D1-9C81-CD1D23024AF6}" srcOrd="0" destOrd="0" presId="urn:microsoft.com/office/officeart/2005/8/layout/process4"/>
    <dgm:cxn modelId="{269F9F86-5DEC-496F-9657-620755E29A21}" type="presOf" srcId="{541DBCBF-049F-4193-A469-E64A25B998AD}" destId="{C0592647-F43B-4F97-9459-C51FD38FECFF}" srcOrd="0" destOrd="0" presId="urn:microsoft.com/office/officeart/2005/8/layout/process4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A4989DB-E693-4833-AB62-0CB1C43318C4}" type="presOf" srcId="{04444011-23E9-425C-9481-AF1AC77B8543}" destId="{78B5DC7C-F5D5-47BC-85DF-8C8A624444AF}" srcOrd="1" destOrd="0" presId="urn:microsoft.com/office/officeart/2005/8/layout/process4"/>
    <dgm:cxn modelId="{F4C662EE-ED89-432F-8E87-E212823B7063}" type="presOf" srcId="{232A567F-04B6-4416-A29E-E0DAAE320021}" destId="{C9602C84-F0EE-4D07-BF0F-946FCBF767F4}" srcOrd="1" destOrd="0" presId="urn:microsoft.com/office/officeart/2005/8/layout/process4"/>
    <dgm:cxn modelId="{E220DBF9-D737-47AC-8989-273BDD67E4CC}" type="presOf" srcId="{9B8FD947-5909-462C-8C59-3C5E57F6932F}" destId="{A25C7A86-7993-4127-B1E4-E07518E588BA}" srcOrd="0" destOrd="0" presId="urn:microsoft.com/office/officeart/2005/8/layout/process4"/>
    <dgm:cxn modelId="{757CEBFE-5CB1-4DA3-9969-33D10D83A494}" type="presOf" srcId="{04444011-23E9-425C-9481-AF1AC77B8543}" destId="{B267DC42-6CA6-4D04-A3FB-C867C8B5913B}" srcOrd="0" destOrd="0" presId="urn:microsoft.com/office/officeart/2005/8/layout/process4"/>
    <dgm:cxn modelId="{83BE4327-DB74-40FC-AD07-65A5E8DD5814}" type="presParOf" srcId="{A25C7A86-7993-4127-B1E4-E07518E588BA}" destId="{DD7A56F5-5E0C-414D-AF2C-FB86E60EA96C}" srcOrd="0" destOrd="0" presId="urn:microsoft.com/office/officeart/2005/8/layout/process4"/>
    <dgm:cxn modelId="{36A56079-6530-4894-B2C0-AD7188D2E7C8}" type="presParOf" srcId="{DD7A56F5-5E0C-414D-AF2C-FB86E60EA96C}" destId="{CE43CAE6-7D7C-4C21-9C6E-640373FEAF18}" srcOrd="0" destOrd="0" presId="urn:microsoft.com/office/officeart/2005/8/layout/process4"/>
    <dgm:cxn modelId="{3DA287DC-F4D1-4498-8224-75B76B4FCE3D}" type="presParOf" srcId="{DD7A56F5-5E0C-414D-AF2C-FB86E60EA96C}" destId="{C9602C84-F0EE-4D07-BF0F-946FCBF767F4}" srcOrd="1" destOrd="0" presId="urn:microsoft.com/office/officeart/2005/8/layout/process4"/>
    <dgm:cxn modelId="{312F52F9-D2CE-4E51-9BA7-F6F8E01C279D}" type="presParOf" srcId="{DD7A56F5-5E0C-414D-AF2C-FB86E60EA96C}" destId="{12985AEB-3E80-4371-9B76-F8EE8D13C1FA}" srcOrd="2" destOrd="0" presId="urn:microsoft.com/office/officeart/2005/8/layout/process4"/>
    <dgm:cxn modelId="{08148859-64E2-49A1-8002-65A9F6462CC3}" type="presParOf" srcId="{12985AEB-3E80-4371-9B76-F8EE8D13C1FA}" destId="{C0592647-F43B-4F97-9459-C51FD38FECFF}" srcOrd="0" destOrd="0" presId="urn:microsoft.com/office/officeart/2005/8/layout/process4"/>
    <dgm:cxn modelId="{9CD39B0F-0273-4E40-92A5-676F0CC6D2E7}" type="presParOf" srcId="{A25C7A86-7993-4127-B1E4-E07518E588BA}" destId="{D4A5524E-B82A-4E64-9EB0-48CEFE8DB947}" srcOrd="1" destOrd="0" presId="urn:microsoft.com/office/officeart/2005/8/layout/process4"/>
    <dgm:cxn modelId="{3924209F-C76C-4071-8ADA-800474F2333D}" type="presParOf" srcId="{A25C7A86-7993-4127-B1E4-E07518E588BA}" destId="{70ECF647-3911-4C42-97FC-C2A6913EA2C3}" srcOrd="2" destOrd="0" presId="urn:microsoft.com/office/officeart/2005/8/layout/process4"/>
    <dgm:cxn modelId="{1888B11F-EF3A-45CF-89A3-1F755C2F7FEF}" type="presParOf" srcId="{70ECF647-3911-4C42-97FC-C2A6913EA2C3}" destId="{BF221DC8-5BA4-4B09-AE6D-ED9E33205BDE}" srcOrd="0" destOrd="0" presId="urn:microsoft.com/office/officeart/2005/8/layout/process4"/>
    <dgm:cxn modelId="{C62C630F-2F39-4E70-9301-12B043A8165A}" type="presParOf" srcId="{70ECF647-3911-4C42-97FC-C2A6913EA2C3}" destId="{3F90D2B3-D5D2-48AF-9013-DDA23FA4EEA3}" srcOrd="1" destOrd="0" presId="urn:microsoft.com/office/officeart/2005/8/layout/process4"/>
    <dgm:cxn modelId="{B78BA03A-60A5-475A-9FFC-D71ED1E10377}" type="presParOf" srcId="{70ECF647-3911-4C42-97FC-C2A6913EA2C3}" destId="{16C05910-2AC7-4266-910D-498A3C796382}" srcOrd="2" destOrd="0" presId="urn:microsoft.com/office/officeart/2005/8/layout/process4"/>
    <dgm:cxn modelId="{8889ADC5-DA96-45BD-A589-1B0A55736351}" type="presParOf" srcId="{16C05910-2AC7-4266-910D-498A3C796382}" destId="{FD6BBD5F-4D00-4D8D-A134-A43221E3DEA5}" srcOrd="0" destOrd="0" presId="urn:microsoft.com/office/officeart/2005/8/layout/process4"/>
    <dgm:cxn modelId="{3BAEECFF-828E-40A9-A60C-8089D1110810}" type="presParOf" srcId="{A25C7A86-7993-4127-B1E4-E07518E588BA}" destId="{7A3ADB0B-B2DF-4C9B-A67C-26FA22CA4A39}" srcOrd="3" destOrd="0" presId="urn:microsoft.com/office/officeart/2005/8/layout/process4"/>
    <dgm:cxn modelId="{E9717C31-F5C7-4917-A9CC-1C05F04BE477}" type="presParOf" srcId="{A25C7A86-7993-4127-B1E4-E07518E588BA}" destId="{963FF646-2C7A-4AA7-BACC-B0EE8BFAB0B4}" srcOrd="4" destOrd="0" presId="urn:microsoft.com/office/officeart/2005/8/layout/process4"/>
    <dgm:cxn modelId="{2BFA701E-4945-4424-93D4-C05333CA9E56}" type="presParOf" srcId="{963FF646-2C7A-4AA7-BACC-B0EE8BFAB0B4}" destId="{B267DC42-6CA6-4D04-A3FB-C867C8B5913B}" srcOrd="0" destOrd="0" presId="urn:microsoft.com/office/officeart/2005/8/layout/process4"/>
    <dgm:cxn modelId="{9D88C871-ED33-4F88-BAD3-FE4F499CEEBF}" type="presParOf" srcId="{963FF646-2C7A-4AA7-BACC-B0EE8BFAB0B4}" destId="{78B5DC7C-F5D5-47BC-85DF-8C8A624444AF}" srcOrd="1" destOrd="0" presId="urn:microsoft.com/office/officeart/2005/8/layout/process4"/>
    <dgm:cxn modelId="{02F44D7B-92F0-4EF9-BD4C-E59D4608006E}" type="presParOf" srcId="{963FF646-2C7A-4AA7-BACC-B0EE8BFAB0B4}" destId="{78E80564-152F-404D-B7B5-38FB07E022D8}" srcOrd="2" destOrd="0" presId="urn:microsoft.com/office/officeart/2005/8/layout/process4"/>
    <dgm:cxn modelId="{4B0863F7-1062-4791-B3AF-A5007BB62AAF}" type="presParOf" srcId="{78E80564-152F-404D-B7B5-38FB07E022D8}" destId="{98FF8CC7-AE5E-42D1-9C81-CD1D23024AF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8FD947-5909-462C-8C59-3C5E57F6932F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hr-HR"/>
        </a:p>
      </dgm:t>
    </dgm:pt>
    <dgm:pt modelId="{04444011-23E9-425C-9481-AF1AC77B8543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Prihodi i primici</a:t>
          </a:r>
        </a:p>
      </dgm:t>
    </dgm:pt>
    <dgm:pt modelId="{43C7E561-2C0A-496C-AFBC-980A1EA6CCE2}" type="parTrans" cxnId="{AF5F714B-2D9E-4FEE-9053-EE2EDAD4AF69}">
      <dgm:prSet/>
      <dgm:spPr/>
      <dgm:t>
        <a:bodyPr/>
        <a:lstStyle/>
        <a:p>
          <a:endParaRPr lang="hr-HR"/>
        </a:p>
      </dgm:t>
    </dgm:pt>
    <dgm:pt modelId="{C156E61A-CA9E-4C5A-8F5B-F00DCF6D0676}" type="sibTrans" cxnId="{AF5F714B-2D9E-4FEE-9053-EE2EDAD4AF69}">
      <dgm:prSet/>
      <dgm:spPr/>
      <dgm:t>
        <a:bodyPr/>
        <a:lstStyle/>
        <a:p>
          <a:endParaRPr lang="hr-HR"/>
        </a:p>
      </dgm:t>
    </dgm:pt>
    <dgm:pt modelId="{FCA35078-B7D1-41AE-8308-56294D2C6293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dirty="0">
              <a:latin typeface="+mn-lt"/>
            </a:rPr>
            <a:t>   80.189.443,10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</a:p>
      </dgm:t>
    </dgm:pt>
    <dgm:pt modelId="{87D0483F-3489-4B83-BF3E-94C9F289EC2C}" type="parTrans" cxnId="{13BA729D-D50D-44B8-A54C-09827263955A}">
      <dgm:prSet/>
      <dgm:spPr/>
      <dgm:t>
        <a:bodyPr/>
        <a:lstStyle/>
        <a:p>
          <a:endParaRPr lang="hr-HR"/>
        </a:p>
      </dgm:t>
    </dgm:pt>
    <dgm:pt modelId="{A1B29A46-2495-440E-9F60-105316ADDDC5}" type="sibTrans" cxnId="{13BA729D-D50D-44B8-A54C-09827263955A}">
      <dgm:prSet/>
      <dgm:spPr/>
      <dgm:t>
        <a:bodyPr/>
        <a:lstStyle/>
        <a:p>
          <a:endParaRPr lang="hr-HR"/>
        </a:p>
      </dgm:t>
    </dgm:pt>
    <dgm:pt modelId="{1F1D8239-A27E-488F-993A-FCF6DE437581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sz="2000" b="1" u="sng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r>
            <a:rPr lang="hr-HR" sz="2000" b="1" dirty="0">
              <a:latin typeface="+mn-lt"/>
            </a:rPr>
            <a:t>  4.115.362,00 </a:t>
          </a:r>
          <a:r>
            <a:rPr lang="hr-HR" sz="2000" b="1" dirty="0" err="1">
              <a:latin typeface="+mn-lt"/>
            </a:rPr>
            <a:t>mil</a:t>
          </a:r>
          <a:r>
            <a:rPr lang="hr-HR" sz="2000" b="1" dirty="0">
              <a:latin typeface="+mn-lt"/>
            </a:rPr>
            <a:t>. eura</a:t>
          </a:r>
          <a:endParaRPr lang="hr-HR" sz="2000" b="1" u="sng" dirty="0">
            <a:latin typeface="+mn-lt"/>
          </a:endParaRPr>
        </a:p>
      </dgm:t>
    </dgm:pt>
    <dgm:pt modelId="{519B5AD3-06D5-4221-BE6E-EE6C9D5C5799}" type="parTrans" cxnId="{3CFBD96B-A4F7-42F3-981E-F618A88EA04C}">
      <dgm:prSet/>
      <dgm:spPr/>
      <dgm:t>
        <a:bodyPr/>
        <a:lstStyle/>
        <a:p>
          <a:endParaRPr lang="hr-HR"/>
        </a:p>
      </dgm:t>
    </dgm:pt>
    <dgm:pt modelId="{FCBE4CF1-6F1D-48BB-B7FD-447132D04A58}" type="sibTrans" cxnId="{3CFBD96B-A4F7-42F3-981E-F618A88EA04C}">
      <dgm:prSet/>
      <dgm:spPr/>
      <dgm:t>
        <a:bodyPr/>
        <a:lstStyle/>
        <a:p>
          <a:endParaRPr lang="hr-HR"/>
        </a:p>
      </dgm:t>
    </dgm:pt>
    <dgm:pt modelId="{232A567F-04B6-4416-A29E-E0DAAE320021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dirty="0">
              <a:latin typeface="+mn-lt"/>
            </a:rPr>
            <a:t>   84.304.805,10 </a:t>
          </a:r>
          <a:r>
            <a:rPr lang="hr-HR" sz="2000" b="1" u="sng" dirty="0" err="1">
              <a:latin typeface="+mn-lt"/>
            </a:rPr>
            <a:t>mil</a:t>
          </a:r>
          <a:r>
            <a:rPr lang="hr-HR" sz="2000" b="1" u="sng" dirty="0">
              <a:latin typeface="+mn-lt"/>
            </a:rPr>
            <a:t>. eura</a:t>
          </a:r>
        </a:p>
      </dgm:t>
    </dgm:pt>
    <dgm:pt modelId="{65E2B353-DB21-496E-9BD2-F4D2F5587C72}" type="parTrans" cxnId="{5878681A-6A88-4C7B-8EA1-119C4AA3F1FB}">
      <dgm:prSet/>
      <dgm:spPr/>
      <dgm:t>
        <a:bodyPr/>
        <a:lstStyle/>
        <a:p>
          <a:endParaRPr lang="hr-HR"/>
        </a:p>
      </dgm:t>
    </dgm:pt>
    <dgm:pt modelId="{307AB8D8-F22C-4931-B93A-B4B89218F506}" type="sibTrans" cxnId="{5878681A-6A88-4C7B-8EA1-119C4AA3F1FB}">
      <dgm:prSet/>
      <dgm:spPr/>
      <dgm:t>
        <a:bodyPr/>
        <a:lstStyle/>
        <a:p>
          <a:endParaRPr lang="hr-HR"/>
        </a:p>
      </dgm:t>
    </dgm:pt>
    <dgm:pt modelId="{6D6E3F36-E3B5-4E8C-A5FB-E123BEB4EB78}">
      <dgm:prSet phldrT="[Tekst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lvl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dirty="0"/>
        </a:p>
      </dgm:t>
    </dgm:pt>
    <dgm:pt modelId="{77409329-E2A7-4270-8D67-266E41EB8F2B}" type="parTrans" cxnId="{3627CAD9-8FCE-4A8C-840F-ABD5FF690F13}">
      <dgm:prSet/>
      <dgm:spPr/>
      <dgm:t>
        <a:bodyPr/>
        <a:lstStyle/>
        <a:p>
          <a:endParaRPr lang="hr-HR"/>
        </a:p>
      </dgm:t>
    </dgm:pt>
    <dgm:pt modelId="{DDA01C1A-6D50-49AE-BA80-1B50B61E3E61}" type="sibTrans" cxnId="{3627CAD9-8FCE-4A8C-840F-ABD5FF690F13}">
      <dgm:prSet/>
      <dgm:spPr/>
      <dgm:t>
        <a:bodyPr/>
        <a:lstStyle/>
        <a:p>
          <a:endParaRPr lang="hr-HR"/>
        </a:p>
      </dgm:t>
    </dgm:pt>
    <dgm:pt modelId="{2ECC4D86-E670-433D-BF4E-61302DFB2FAE}" type="pres">
      <dgm:prSet presAssocID="{9B8FD947-5909-462C-8C59-3C5E57F6932F}" presName="Name0" presStyleCnt="0">
        <dgm:presLayoutVars>
          <dgm:chMax val="7"/>
          <dgm:chPref val="7"/>
          <dgm:dir/>
        </dgm:presLayoutVars>
      </dgm:prSet>
      <dgm:spPr/>
    </dgm:pt>
    <dgm:pt modelId="{4B94B288-2F8C-43FB-9B2F-9C206A6CB2EB}" type="pres">
      <dgm:prSet presAssocID="{9B8FD947-5909-462C-8C59-3C5E57F6932F}" presName="Name1" presStyleCnt="0"/>
      <dgm:spPr/>
    </dgm:pt>
    <dgm:pt modelId="{4A76F28E-97F9-483E-BC6E-B784B0B2094F}" type="pres">
      <dgm:prSet presAssocID="{9B8FD947-5909-462C-8C59-3C5E57F6932F}" presName="cycle" presStyleCnt="0"/>
      <dgm:spPr/>
    </dgm:pt>
    <dgm:pt modelId="{4238C99E-5A0C-4923-BD1F-4E03FA8FDBAD}" type="pres">
      <dgm:prSet presAssocID="{9B8FD947-5909-462C-8C59-3C5E57F6932F}" presName="srcNode" presStyleLbl="node1" presStyleIdx="0" presStyleCnt="3"/>
      <dgm:spPr/>
    </dgm:pt>
    <dgm:pt modelId="{B42DB774-F8DA-4058-893F-5E32B919AF4E}" type="pres">
      <dgm:prSet presAssocID="{9B8FD947-5909-462C-8C59-3C5E57F6932F}" presName="conn" presStyleLbl="parChTrans1D2" presStyleIdx="0" presStyleCnt="1"/>
      <dgm:spPr/>
    </dgm:pt>
    <dgm:pt modelId="{6731B73A-D851-400F-8682-8CB23A3A4996}" type="pres">
      <dgm:prSet presAssocID="{9B8FD947-5909-462C-8C59-3C5E57F6932F}" presName="extraNode" presStyleLbl="node1" presStyleIdx="0" presStyleCnt="3"/>
      <dgm:spPr/>
    </dgm:pt>
    <dgm:pt modelId="{4FEB6AD2-E473-4772-8032-87C2B5570ACE}" type="pres">
      <dgm:prSet presAssocID="{9B8FD947-5909-462C-8C59-3C5E57F6932F}" presName="dstNode" presStyleLbl="node1" presStyleIdx="0" presStyleCnt="3"/>
      <dgm:spPr/>
    </dgm:pt>
    <dgm:pt modelId="{9D2D1D59-D5DD-4C6B-8B00-39042649AA97}" type="pres">
      <dgm:prSet presAssocID="{04444011-23E9-425C-9481-AF1AC77B8543}" presName="text_1" presStyleLbl="node1" presStyleIdx="0" presStyleCnt="3" custLinFactNeighborX="1316" custLinFactNeighborY="2017">
        <dgm:presLayoutVars>
          <dgm:bulletEnabled val="1"/>
        </dgm:presLayoutVars>
      </dgm:prSet>
      <dgm:spPr/>
    </dgm:pt>
    <dgm:pt modelId="{D872C60B-812F-4887-BD26-8B72089FC964}" type="pres">
      <dgm:prSet presAssocID="{04444011-23E9-425C-9481-AF1AC77B8543}" presName="accent_1" presStyleCnt="0"/>
      <dgm:spPr/>
    </dgm:pt>
    <dgm:pt modelId="{321999CD-0770-4521-97D0-926033E14C17}" type="pres">
      <dgm:prSet presAssocID="{04444011-23E9-425C-9481-AF1AC77B8543}" presName="accentRepeatNode" presStyleLbl="solidFgAcc1" presStyleIdx="0" presStyleCnt="3"/>
      <dgm:spPr/>
    </dgm:pt>
    <dgm:pt modelId="{75B763E4-DDCA-4662-AABE-14B5ADD80B98}" type="pres">
      <dgm:prSet presAssocID="{1F1D8239-A27E-488F-993A-FCF6DE437581}" presName="text_2" presStyleLbl="node1" presStyleIdx="1" presStyleCnt="3" custLinFactNeighborX="1702" custLinFactNeighborY="-134">
        <dgm:presLayoutVars>
          <dgm:bulletEnabled val="1"/>
        </dgm:presLayoutVars>
      </dgm:prSet>
      <dgm:spPr/>
    </dgm:pt>
    <dgm:pt modelId="{29D3CD79-4E5C-44EF-8272-EDAF3CE3E45E}" type="pres">
      <dgm:prSet presAssocID="{1F1D8239-A27E-488F-993A-FCF6DE437581}" presName="accent_2" presStyleCnt="0"/>
      <dgm:spPr/>
    </dgm:pt>
    <dgm:pt modelId="{87B9F30E-A931-406D-90EB-8E4D718C2BD2}" type="pres">
      <dgm:prSet presAssocID="{1F1D8239-A27E-488F-993A-FCF6DE437581}" presName="accentRepeatNode" presStyleLbl="solidFgAcc1" presStyleIdx="1" presStyleCnt="3"/>
      <dgm:spPr/>
    </dgm:pt>
    <dgm:pt modelId="{FFD8329A-C50D-4628-9EB4-B3C637381D46}" type="pres">
      <dgm:prSet presAssocID="{232A567F-04B6-4416-A29E-E0DAAE320021}" presName="text_3" presStyleLbl="node1" presStyleIdx="2" presStyleCnt="3">
        <dgm:presLayoutVars>
          <dgm:bulletEnabled val="1"/>
        </dgm:presLayoutVars>
      </dgm:prSet>
      <dgm:spPr/>
    </dgm:pt>
    <dgm:pt modelId="{5A4ECD48-16D2-442E-AB8B-3C4BF5C25763}" type="pres">
      <dgm:prSet presAssocID="{232A567F-04B6-4416-A29E-E0DAAE320021}" presName="accent_3" presStyleCnt="0"/>
      <dgm:spPr/>
    </dgm:pt>
    <dgm:pt modelId="{B22AF4B9-B258-43C2-8256-6FEA7367F868}" type="pres">
      <dgm:prSet presAssocID="{232A567F-04B6-4416-A29E-E0DAAE320021}" presName="accentRepeatNode" presStyleLbl="solidFgAcc1" presStyleIdx="2" presStyleCnt="3"/>
      <dgm:spPr/>
    </dgm:pt>
  </dgm:ptLst>
  <dgm:cxnLst>
    <dgm:cxn modelId="{F4EB0915-3028-4CDF-9EC8-A7EAFAA03E4F}" type="presOf" srcId="{04444011-23E9-425C-9481-AF1AC77B8543}" destId="{9D2D1D59-D5DD-4C6B-8B00-39042649AA97}" srcOrd="0" destOrd="0" presId="urn:microsoft.com/office/officeart/2008/layout/VerticalCurvedList"/>
    <dgm:cxn modelId="{5878681A-6A88-4C7B-8EA1-119C4AA3F1FB}" srcId="{9B8FD947-5909-462C-8C59-3C5E57F6932F}" destId="{232A567F-04B6-4416-A29E-E0DAAE320021}" srcOrd="2" destOrd="0" parTransId="{65E2B353-DB21-496E-9BD2-F4D2F5587C72}" sibTransId="{307AB8D8-F22C-4931-B93A-B4B89218F506}"/>
    <dgm:cxn modelId="{5DC44729-A711-465D-814C-974D7E99EE0E}" type="presOf" srcId="{9B8FD947-5909-462C-8C59-3C5E57F6932F}" destId="{2ECC4D86-E670-433D-BF4E-61302DFB2FAE}" srcOrd="0" destOrd="0" presId="urn:microsoft.com/office/officeart/2008/layout/VerticalCurvedList"/>
    <dgm:cxn modelId="{AF5F714B-2D9E-4FEE-9053-EE2EDAD4AF69}" srcId="{9B8FD947-5909-462C-8C59-3C5E57F6932F}" destId="{04444011-23E9-425C-9481-AF1AC77B8543}" srcOrd="0" destOrd="0" parTransId="{43C7E561-2C0A-496C-AFBC-980A1EA6CCE2}" sibTransId="{C156E61A-CA9E-4C5A-8F5B-F00DCF6D0676}"/>
    <dgm:cxn modelId="{3CFBD96B-A4F7-42F3-981E-F618A88EA04C}" srcId="{9B8FD947-5909-462C-8C59-3C5E57F6932F}" destId="{1F1D8239-A27E-488F-993A-FCF6DE437581}" srcOrd="1" destOrd="0" parTransId="{519B5AD3-06D5-4221-BE6E-EE6C9D5C5799}" sibTransId="{FCBE4CF1-6F1D-48BB-B7FD-447132D04A58}"/>
    <dgm:cxn modelId="{13BA729D-D50D-44B8-A54C-09827263955A}" srcId="{04444011-23E9-425C-9481-AF1AC77B8543}" destId="{FCA35078-B7D1-41AE-8308-56294D2C6293}" srcOrd="0" destOrd="0" parTransId="{87D0483F-3489-4B83-BF3E-94C9F289EC2C}" sibTransId="{A1B29A46-2495-440E-9F60-105316ADDDC5}"/>
    <dgm:cxn modelId="{0725B7A0-1EFB-4A6E-A22F-736FAEDF660A}" type="presOf" srcId="{A1B29A46-2495-440E-9F60-105316ADDDC5}" destId="{B42DB774-F8DA-4058-893F-5E32B919AF4E}" srcOrd="0" destOrd="0" presId="urn:microsoft.com/office/officeart/2008/layout/VerticalCurvedList"/>
    <dgm:cxn modelId="{153729A1-02BD-410F-A59B-23928A69B486}" type="presOf" srcId="{1F1D8239-A27E-488F-993A-FCF6DE437581}" destId="{75B763E4-DDCA-4662-AABE-14B5ADD80B98}" srcOrd="0" destOrd="0" presId="urn:microsoft.com/office/officeart/2008/layout/VerticalCurvedList"/>
    <dgm:cxn modelId="{EFAD2EB6-12C3-49B2-8CC6-5A6DAE2C6558}" type="presOf" srcId="{6D6E3F36-E3B5-4E8C-A5FB-E123BEB4EB78}" destId="{FFD8329A-C50D-4628-9EB4-B3C637381D46}" srcOrd="0" destOrd="1" presId="urn:microsoft.com/office/officeart/2008/layout/VerticalCurvedList"/>
    <dgm:cxn modelId="{10E8A4CC-EE28-4975-8D80-8CF2EEE4838D}" type="presOf" srcId="{232A567F-04B6-4416-A29E-E0DAAE320021}" destId="{FFD8329A-C50D-4628-9EB4-B3C637381D46}" srcOrd="0" destOrd="0" presId="urn:microsoft.com/office/officeart/2008/layout/VerticalCurvedList"/>
    <dgm:cxn modelId="{3627CAD9-8FCE-4A8C-840F-ABD5FF690F13}" srcId="{232A567F-04B6-4416-A29E-E0DAAE320021}" destId="{6D6E3F36-E3B5-4E8C-A5FB-E123BEB4EB78}" srcOrd="0" destOrd="0" parTransId="{77409329-E2A7-4270-8D67-266E41EB8F2B}" sibTransId="{DDA01C1A-6D50-49AE-BA80-1B50B61E3E61}"/>
    <dgm:cxn modelId="{BF1350E9-580C-40D2-A720-5A7681101252}" type="presOf" srcId="{FCA35078-B7D1-41AE-8308-56294D2C6293}" destId="{9D2D1D59-D5DD-4C6B-8B00-39042649AA97}" srcOrd="0" destOrd="1" presId="urn:microsoft.com/office/officeart/2008/layout/VerticalCurvedList"/>
    <dgm:cxn modelId="{2A2A514D-D19B-4483-92D5-9DCA4D8856A0}" type="presParOf" srcId="{2ECC4D86-E670-433D-BF4E-61302DFB2FAE}" destId="{4B94B288-2F8C-43FB-9B2F-9C206A6CB2EB}" srcOrd="0" destOrd="0" presId="urn:microsoft.com/office/officeart/2008/layout/VerticalCurvedList"/>
    <dgm:cxn modelId="{2DBFF31A-02C7-43C9-8728-90C0966790D4}" type="presParOf" srcId="{4B94B288-2F8C-43FB-9B2F-9C206A6CB2EB}" destId="{4A76F28E-97F9-483E-BC6E-B784B0B2094F}" srcOrd="0" destOrd="0" presId="urn:microsoft.com/office/officeart/2008/layout/VerticalCurvedList"/>
    <dgm:cxn modelId="{070CC9E1-E488-4E2D-B492-771B2E89931A}" type="presParOf" srcId="{4A76F28E-97F9-483E-BC6E-B784B0B2094F}" destId="{4238C99E-5A0C-4923-BD1F-4E03FA8FDBAD}" srcOrd="0" destOrd="0" presId="urn:microsoft.com/office/officeart/2008/layout/VerticalCurvedList"/>
    <dgm:cxn modelId="{79E1061E-1B2D-49FE-B189-9D8AB5A4438B}" type="presParOf" srcId="{4A76F28E-97F9-483E-BC6E-B784B0B2094F}" destId="{B42DB774-F8DA-4058-893F-5E32B919AF4E}" srcOrd="1" destOrd="0" presId="urn:microsoft.com/office/officeart/2008/layout/VerticalCurvedList"/>
    <dgm:cxn modelId="{53F06B88-B53D-4226-B7DE-E16CFA5377D5}" type="presParOf" srcId="{4A76F28E-97F9-483E-BC6E-B784B0B2094F}" destId="{6731B73A-D851-400F-8682-8CB23A3A4996}" srcOrd="2" destOrd="0" presId="urn:microsoft.com/office/officeart/2008/layout/VerticalCurvedList"/>
    <dgm:cxn modelId="{3DC79E9E-6F76-4F4E-A69A-336B8C269B4C}" type="presParOf" srcId="{4A76F28E-97F9-483E-BC6E-B784B0B2094F}" destId="{4FEB6AD2-E473-4772-8032-87C2B5570ACE}" srcOrd="3" destOrd="0" presId="urn:microsoft.com/office/officeart/2008/layout/VerticalCurvedList"/>
    <dgm:cxn modelId="{7D7B5588-4C8C-451D-8AF7-F5869F395DAA}" type="presParOf" srcId="{4B94B288-2F8C-43FB-9B2F-9C206A6CB2EB}" destId="{9D2D1D59-D5DD-4C6B-8B00-39042649AA97}" srcOrd="1" destOrd="0" presId="urn:microsoft.com/office/officeart/2008/layout/VerticalCurvedList"/>
    <dgm:cxn modelId="{F4EC628C-086A-4AE2-80AE-041882BD964B}" type="presParOf" srcId="{4B94B288-2F8C-43FB-9B2F-9C206A6CB2EB}" destId="{D872C60B-812F-4887-BD26-8B72089FC964}" srcOrd="2" destOrd="0" presId="urn:microsoft.com/office/officeart/2008/layout/VerticalCurvedList"/>
    <dgm:cxn modelId="{6EDB2860-F35D-446E-BA9F-CA2510FD6040}" type="presParOf" srcId="{D872C60B-812F-4887-BD26-8B72089FC964}" destId="{321999CD-0770-4521-97D0-926033E14C17}" srcOrd="0" destOrd="0" presId="urn:microsoft.com/office/officeart/2008/layout/VerticalCurvedList"/>
    <dgm:cxn modelId="{7B047754-168A-48A1-9E2F-BD1C99E02D02}" type="presParOf" srcId="{4B94B288-2F8C-43FB-9B2F-9C206A6CB2EB}" destId="{75B763E4-DDCA-4662-AABE-14B5ADD80B98}" srcOrd="3" destOrd="0" presId="urn:microsoft.com/office/officeart/2008/layout/VerticalCurvedList"/>
    <dgm:cxn modelId="{F9007D89-05AB-464A-B75F-A5A7007689B0}" type="presParOf" srcId="{4B94B288-2F8C-43FB-9B2F-9C206A6CB2EB}" destId="{29D3CD79-4E5C-44EF-8272-EDAF3CE3E45E}" srcOrd="4" destOrd="0" presId="urn:microsoft.com/office/officeart/2008/layout/VerticalCurvedList"/>
    <dgm:cxn modelId="{00186F00-6AE8-46B8-A80F-16E297148318}" type="presParOf" srcId="{29D3CD79-4E5C-44EF-8272-EDAF3CE3E45E}" destId="{87B9F30E-A931-406D-90EB-8E4D718C2BD2}" srcOrd="0" destOrd="0" presId="urn:microsoft.com/office/officeart/2008/layout/VerticalCurvedList"/>
    <dgm:cxn modelId="{A4511A35-9F9C-485E-8F8E-05EB51185129}" type="presParOf" srcId="{4B94B288-2F8C-43FB-9B2F-9C206A6CB2EB}" destId="{FFD8329A-C50D-4628-9EB4-B3C637381D46}" srcOrd="5" destOrd="0" presId="urn:microsoft.com/office/officeart/2008/layout/VerticalCurvedList"/>
    <dgm:cxn modelId="{0FFD4D9D-B1F8-441D-988B-E186A2F55E66}" type="presParOf" srcId="{4B94B288-2F8C-43FB-9B2F-9C206A6CB2EB}" destId="{5A4ECD48-16D2-442E-AB8B-3C4BF5C25763}" srcOrd="6" destOrd="0" presId="urn:microsoft.com/office/officeart/2008/layout/VerticalCurvedList"/>
    <dgm:cxn modelId="{F4BC16FC-33B8-4565-8ABF-DE48BC759EDB}" type="presParOf" srcId="{5A4ECD48-16D2-442E-AB8B-3C4BF5C25763}" destId="{B22AF4B9-B258-43C2-8256-6FEA7367F86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8D9B7F-F6B7-4DC9-82B7-BA53D1BBE431}">
      <dsp:nvSpPr>
        <dsp:cNvPr id="0" name=""/>
        <dsp:cNvSpPr/>
      </dsp:nvSpPr>
      <dsp:spPr>
        <a:xfrm>
          <a:off x="0" y="960358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1C8DB-4C1C-4358-8500-B5F48EC7587F}">
      <dsp:nvSpPr>
        <dsp:cNvPr id="0" name=""/>
        <dsp:cNvSpPr/>
      </dsp:nvSpPr>
      <dsp:spPr>
        <a:xfrm>
          <a:off x="207863" y="82821"/>
          <a:ext cx="4157257" cy="1128457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Prihodi i primici 239.769.378,00 eura</a:t>
          </a:r>
        </a:p>
      </dsp:txBody>
      <dsp:txXfrm>
        <a:off x="262950" y="137908"/>
        <a:ext cx="4047083" cy="1018283"/>
      </dsp:txXfrm>
    </dsp:sp>
    <dsp:sp modelId="{507187C2-E31E-42BA-9E4A-F0C436947ED1}">
      <dsp:nvSpPr>
        <dsp:cNvPr id="0" name=""/>
        <dsp:cNvSpPr/>
      </dsp:nvSpPr>
      <dsp:spPr>
        <a:xfrm>
          <a:off x="0" y="2284807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3F990C-CC27-4C2E-8773-6EC1427BF3C7}">
      <dsp:nvSpPr>
        <dsp:cNvPr id="0" name=""/>
        <dsp:cNvSpPr/>
      </dsp:nvSpPr>
      <dsp:spPr>
        <a:xfrm>
          <a:off x="207863" y="1480558"/>
          <a:ext cx="4157257" cy="105516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Vlastiti izvori (višak/manjak) prihoda iz prethodne godine </a:t>
          </a:r>
          <a:r>
            <a:rPr lang="hr-HR" sz="1400" b="1" kern="1200" dirty="0">
              <a:latin typeface="+mn-lt"/>
              <a:cs typeface="Times New Roman"/>
            </a:rPr>
            <a:t>3.430.622,00 eura</a:t>
          </a:r>
          <a:endParaRPr lang="hr-HR" sz="1400" b="1" kern="1200" dirty="0">
            <a:latin typeface="+mn-lt"/>
          </a:endParaRPr>
        </a:p>
      </dsp:txBody>
      <dsp:txXfrm>
        <a:off x="259372" y="1532067"/>
        <a:ext cx="4054239" cy="952150"/>
      </dsp:txXfrm>
    </dsp:sp>
    <dsp:sp modelId="{D69C3A2C-23A7-4093-9185-2F5E434868C1}">
      <dsp:nvSpPr>
        <dsp:cNvPr id="0" name=""/>
        <dsp:cNvSpPr/>
      </dsp:nvSpPr>
      <dsp:spPr>
        <a:xfrm>
          <a:off x="0" y="3621350"/>
          <a:ext cx="4366191" cy="4284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186DC0-E01C-49BC-979F-F37A4A4E2488}">
      <dsp:nvSpPr>
        <dsp:cNvPr id="0" name=""/>
        <dsp:cNvSpPr/>
      </dsp:nvSpPr>
      <dsp:spPr>
        <a:xfrm>
          <a:off x="207863" y="2805007"/>
          <a:ext cx="4157257" cy="1067263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5522" tIns="0" rIns="115522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>
              <a:latin typeface="+mn-lt"/>
            </a:rPr>
            <a:t>Rashodi i izdaci </a:t>
          </a:r>
          <a:r>
            <a:rPr lang="hr-HR" sz="1400" b="1" kern="1200" dirty="0">
              <a:latin typeface="+mn-lt"/>
              <a:cs typeface="Times New Roman"/>
            </a:rPr>
            <a:t> 243.200.000,00 eura</a:t>
          </a:r>
          <a:endParaRPr lang="hr-HR" sz="1400" b="1" kern="1200" dirty="0">
            <a:latin typeface="+mn-lt"/>
          </a:endParaRPr>
        </a:p>
      </dsp:txBody>
      <dsp:txXfrm>
        <a:off x="259962" y="2857106"/>
        <a:ext cx="4053059" cy="96306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602C84-F0EE-4D07-BF0F-946FCBF767F4}">
      <dsp:nvSpPr>
        <dsp:cNvPr id="0" name=""/>
        <dsp:cNvSpPr/>
      </dsp:nvSpPr>
      <dsp:spPr>
        <a:xfrm>
          <a:off x="0" y="3535150"/>
          <a:ext cx="4427984" cy="116031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2028.</a:t>
          </a:r>
        </a:p>
      </dsp:txBody>
      <dsp:txXfrm>
        <a:off x="0" y="3535150"/>
        <a:ext cx="4427984" cy="626570"/>
      </dsp:txXfrm>
    </dsp:sp>
    <dsp:sp modelId="{C0592647-F43B-4F97-9459-C51FD38FECFF}">
      <dsp:nvSpPr>
        <dsp:cNvPr id="0" name=""/>
        <dsp:cNvSpPr/>
      </dsp:nvSpPr>
      <dsp:spPr>
        <a:xfrm>
          <a:off x="1081" y="4124743"/>
          <a:ext cx="4426902" cy="533745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+mn-lt"/>
            </a:rPr>
            <a:t> </a:t>
          </a: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212.800.000,00 eura</a:t>
          </a:r>
          <a:endParaRPr lang="hr-HR" sz="2000" b="1" kern="1200" dirty="0">
            <a:latin typeface="+mn-lt"/>
          </a:endParaRPr>
        </a:p>
      </dsp:txBody>
      <dsp:txXfrm>
        <a:off x="1081" y="4124743"/>
        <a:ext cx="4426902" cy="533745"/>
      </dsp:txXfrm>
    </dsp:sp>
    <dsp:sp modelId="{3F90D2B3-D5D2-48AF-9013-DDA23FA4EEA3}">
      <dsp:nvSpPr>
        <dsp:cNvPr id="0" name=""/>
        <dsp:cNvSpPr/>
      </dsp:nvSpPr>
      <dsp:spPr>
        <a:xfrm rot="10800000">
          <a:off x="0" y="1767990"/>
          <a:ext cx="4427984" cy="178456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Projekcija za 2027.</a:t>
          </a:r>
        </a:p>
      </dsp:txBody>
      <dsp:txXfrm rot="-10800000">
        <a:off x="0" y="1767990"/>
        <a:ext cx="4427984" cy="626382"/>
      </dsp:txXfrm>
    </dsp:sp>
    <dsp:sp modelId="{FD6BBD5F-4D00-4D8D-A134-A43221E3DEA5}">
      <dsp:nvSpPr>
        <dsp:cNvPr id="0" name=""/>
        <dsp:cNvSpPr/>
      </dsp:nvSpPr>
      <dsp:spPr>
        <a:xfrm>
          <a:off x="0" y="2376262"/>
          <a:ext cx="4426902" cy="53358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hr-HR" sz="2000" b="1" kern="1200" dirty="0">
              <a:effectLst/>
              <a:latin typeface="+mn-lt"/>
              <a:ea typeface="Times New Roman" panose="02020603050405020304" pitchFamily="18" charset="0"/>
            </a:rPr>
            <a:t> 228.800.000,00 eura</a:t>
          </a:r>
          <a:endParaRPr lang="hr-HR" sz="2000" b="1" kern="1200" dirty="0">
            <a:latin typeface="+mn-lt"/>
          </a:endParaRPr>
        </a:p>
      </dsp:txBody>
      <dsp:txXfrm>
        <a:off x="0" y="2376262"/>
        <a:ext cx="4426902" cy="533584"/>
      </dsp:txXfrm>
    </dsp:sp>
    <dsp:sp modelId="{78B5DC7C-F5D5-47BC-85DF-8C8A624444AF}">
      <dsp:nvSpPr>
        <dsp:cNvPr id="0" name=""/>
        <dsp:cNvSpPr/>
      </dsp:nvSpPr>
      <dsp:spPr>
        <a:xfrm rot="10800000">
          <a:off x="0" y="0"/>
          <a:ext cx="4427984" cy="1784564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200" b="1" u="sng" kern="1200" dirty="0"/>
            <a:t>Proračun za 2026.</a:t>
          </a:r>
        </a:p>
      </dsp:txBody>
      <dsp:txXfrm rot="-10800000">
        <a:off x="0" y="0"/>
        <a:ext cx="4427984" cy="626382"/>
      </dsp:txXfrm>
    </dsp:sp>
    <dsp:sp modelId="{98FF8CC7-AE5E-42D1-9C81-CD1D23024AF6}">
      <dsp:nvSpPr>
        <dsp:cNvPr id="0" name=""/>
        <dsp:cNvSpPr/>
      </dsp:nvSpPr>
      <dsp:spPr>
        <a:xfrm>
          <a:off x="540" y="627212"/>
          <a:ext cx="4426902" cy="53358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/>
            <a:t>   243.200.000,00eura</a:t>
          </a:r>
        </a:p>
      </dsp:txBody>
      <dsp:txXfrm>
        <a:off x="540" y="627212"/>
        <a:ext cx="4426902" cy="5335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DB774-F8DA-4058-893F-5E32B919AF4E}">
      <dsp:nvSpPr>
        <dsp:cNvPr id="0" name=""/>
        <dsp:cNvSpPr/>
      </dsp:nvSpPr>
      <dsp:spPr>
        <a:xfrm>
          <a:off x="-5309339" y="-813162"/>
          <a:ext cx="6322621" cy="6322621"/>
        </a:xfrm>
        <a:prstGeom prst="blockArc">
          <a:avLst>
            <a:gd name="adj1" fmla="val 18900000"/>
            <a:gd name="adj2" fmla="val 2700000"/>
            <a:gd name="adj3" fmla="val 342"/>
          </a:avLst>
        </a:pr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D1D59-D5DD-4C6B-8B00-39042649AA97}">
      <dsp:nvSpPr>
        <dsp:cNvPr id="0" name=""/>
        <dsp:cNvSpPr/>
      </dsp:nvSpPr>
      <dsp:spPr>
        <a:xfrm>
          <a:off x="708493" y="488574"/>
          <a:ext cx="4304505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Prihodi i primici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hr-HR" sz="2000" b="1" kern="1200" dirty="0">
              <a:latin typeface="+mn-lt"/>
            </a:rPr>
            <a:t>   80.189.443,10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</a:p>
      </dsp:txBody>
      <dsp:txXfrm>
        <a:off x="708493" y="488574"/>
        <a:ext cx="4304505" cy="939259"/>
      </dsp:txXfrm>
    </dsp:sp>
    <dsp:sp modelId="{321999CD-0770-4521-97D0-926033E14C17}">
      <dsp:nvSpPr>
        <dsp:cNvPr id="0" name=""/>
        <dsp:cNvSpPr/>
      </dsp:nvSpPr>
      <dsp:spPr>
        <a:xfrm>
          <a:off x="64808" y="352222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5B763E4-DDCA-4662-AABE-14B5ADD80B98}">
      <dsp:nvSpPr>
        <dsp:cNvPr id="0" name=""/>
        <dsp:cNvSpPr/>
      </dsp:nvSpPr>
      <dsp:spPr>
        <a:xfrm>
          <a:off x="1058075" y="1877259"/>
          <a:ext cx="3963084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Višak prihoda iz prethodne godine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kern="1200" dirty="0">
              <a:latin typeface="+mn-lt"/>
            </a:rPr>
            <a:t>  4.115.362,00 </a:t>
          </a:r>
          <a:r>
            <a:rPr lang="hr-HR" sz="2000" b="1" kern="1200" dirty="0" err="1">
              <a:latin typeface="+mn-lt"/>
            </a:rPr>
            <a:t>mil</a:t>
          </a:r>
          <a:r>
            <a:rPr lang="hr-HR" sz="2000" b="1" kern="1200" dirty="0">
              <a:latin typeface="+mn-lt"/>
            </a:rPr>
            <a:t>. eura</a:t>
          </a:r>
          <a:endParaRPr lang="hr-HR" sz="2000" b="1" u="sng" kern="1200" dirty="0">
            <a:latin typeface="+mn-lt"/>
          </a:endParaRPr>
        </a:p>
      </dsp:txBody>
      <dsp:txXfrm>
        <a:off x="1058075" y="1877259"/>
        <a:ext cx="3963084" cy="939259"/>
      </dsp:txXfrm>
    </dsp:sp>
    <dsp:sp modelId="{87B9F30E-A931-406D-90EB-8E4D718C2BD2}">
      <dsp:nvSpPr>
        <dsp:cNvPr id="0" name=""/>
        <dsp:cNvSpPr/>
      </dsp:nvSpPr>
      <dsp:spPr>
        <a:xfrm>
          <a:off x="406229" y="1761110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FD8329A-C50D-4628-9EB4-B3C637381D46}">
      <dsp:nvSpPr>
        <dsp:cNvPr id="0" name=""/>
        <dsp:cNvSpPr/>
      </dsp:nvSpPr>
      <dsp:spPr>
        <a:xfrm>
          <a:off x="651845" y="3287407"/>
          <a:ext cx="4304505" cy="939259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745537" tIns="50800" rIns="50800" bIns="5080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  <a:cs typeface="Arial" panose="020B0604020202020204" pitchFamily="34" charset="0"/>
            </a:rPr>
            <a:t>Rashodi i izdaci</a:t>
          </a: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000" b="1" u="sng" kern="1200" dirty="0">
              <a:latin typeface="+mn-lt"/>
            </a:rPr>
            <a:t>   84.304.805,10 </a:t>
          </a:r>
          <a:r>
            <a:rPr lang="hr-HR" sz="2000" b="1" u="sng" kern="1200" dirty="0" err="1">
              <a:latin typeface="+mn-lt"/>
            </a:rPr>
            <a:t>mil</a:t>
          </a:r>
          <a:r>
            <a:rPr lang="hr-HR" sz="2000" b="1" u="sng" kern="1200" dirty="0">
              <a:latin typeface="+mn-lt"/>
            </a:rPr>
            <a:t>. eura</a:t>
          </a: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hr-HR" sz="2000" b="1" kern="1200" dirty="0"/>
        </a:p>
      </dsp:txBody>
      <dsp:txXfrm>
        <a:off x="651845" y="3287407"/>
        <a:ext cx="4304505" cy="939259"/>
      </dsp:txXfrm>
    </dsp:sp>
    <dsp:sp modelId="{B22AF4B9-B258-43C2-8256-6FEA7367F868}">
      <dsp:nvSpPr>
        <dsp:cNvPr id="0" name=""/>
        <dsp:cNvSpPr/>
      </dsp:nvSpPr>
      <dsp:spPr>
        <a:xfrm>
          <a:off x="64808" y="3169999"/>
          <a:ext cx="1174074" cy="117407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0.34781</cdr:x>
      <cdr:y>0.64497</cdr:y>
    </cdr:from>
    <cdr:to>
      <cdr:x>0.60309</cdr:x>
      <cdr:y>0.77324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925822" y="2404014"/>
          <a:ext cx="1413487" cy="478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65,3%</a:t>
          </a:r>
        </a:p>
      </cdr:txBody>
    </cdr:sp>
  </cdr:relSizeAnchor>
  <cdr:relSizeAnchor xmlns:cdr="http://schemas.openxmlformats.org/drawingml/2006/chartDrawing">
    <cdr:from>
      <cdr:x>0.49616</cdr:x>
      <cdr:y>0.16073</cdr:y>
    </cdr:from>
    <cdr:to>
      <cdr:x>0.72528</cdr:x>
      <cdr:y>0.28097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2747239" y="599079"/>
          <a:ext cx="1268639" cy="4481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34,7%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8" tIns="45685" rIns="91368" bIns="45685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4"/>
            <a:ext cx="5388610" cy="4439841"/>
          </a:xfrm>
          <a:prstGeom prst="rect">
            <a:avLst/>
          </a:prstGeom>
        </p:spPr>
        <p:txBody>
          <a:bodyPr vert="horz" lIns="91368" tIns="45685" rIns="91368" bIns="45685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368" tIns="45685" rIns="91368" bIns="45685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ED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02.02.2026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8.xml"/><Relationship Id="rId4" Type="http://schemas.openxmlformats.org/officeDocument/2006/relationships/chart" Target="../charts/char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5530" y="908720"/>
            <a:ext cx="8608470" cy="1420210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r>
              <a:rPr lang="hr-HR" sz="3100" b="1" dirty="0">
                <a:solidFill>
                  <a:srgbClr val="121284"/>
                </a:solidFill>
              </a:rPr>
              <a:t>PRORAČUN ZADARSKE ŽUPANIJE ZA 2026. GODINU I PROJEKCIJA ZA 2027. i 2028. GODINU</a:t>
            </a:r>
            <a:br>
              <a:rPr lang="hr-HR" sz="3100" b="1" dirty="0">
                <a:solidFill>
                  <a:srgbClr val="121284"/>
                </a:solidFill>
              </a:rPr>
            </a:br>
            <a:r>
              <a:rPr lang="hr-HR" sz="2900" dirty="0">
                <a:solidFill>
                  <a:srgbClr val="121284"/>
                </a:solidFill>
              </a:rPr>
              <a:t>-</a:t>
            </a:r>
            <a:r>
              <a:rPr lang="hr-HR" sz="3100" dirty="0">
                <a:solidFill>
                  <a:srgbClr val="121284"/>
                </a:solidFill>
              </a:rPr>
              <a:t> </a:t>
            </a:r>
            <a:r>
              <a:rPr lang="hr-HR" sz="2900" dirty="0">
                <a:solidFill>
                  <a:srgbClr val="121284"/>
                </a:solidFill>
              </a:rPr>
              <a:t>vodič za građane -</a:t>
            </a: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  <p:sp>
        <p:nvSpPr>
          <p:cNvPr id="4" name="TekstniOkvir 3">
            <a:extLst>
              <a:ext uri="{FF2B5EF4-FFF2-40B4-BE49-F238E27FC236}">
                <a16:creationId xmlns:a16="http://schemas.microsoft.com/office/drawing/2014/main" id="{8827F62F-C72E-41F8-95EE-7B879A75EFA2}"/>
              </a:ext>
            </a:extLst>
          </p:cNvPr>
          <p:cNvSpPr txBox="1"/>
          <p:nvPr/>
        </p:nvSpPr>
        <p:spPr>
          <a:xfrm>
            <a:off x="3491880" y="5764614"/>
            <a:ext cx="4968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Zadar, prosinac 2025.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3ABB4D1D-02BC-49DD-A662-298E09A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/>
              <a:t>Što je proračun?</a:t>
            </a:r>
          </a:p>
        </p:txBody>
      </p:sp>
      <p:sp>
        <p:nvSpPr>
          <p:cNvPr id="3" name="TekstniOkvir 2">
            <a:extLst>
              <a:ext uri="{FF2B5EF4-FFF2-40B4-BE49-F238E27FC236}">
                <a16:creationId xmlns:a16="http://schemas.microsoft.com/office/drawing/2014/main" id="{7C84F298-D973-4BC8-9A3F-04E468D35785}"/>
              </a:ext>
            </a:extLst>
          </p:cNvPr>
          <p:cNvSpPr txBox="1"/>
          <p:nvPr/>
        </p:nvSpPr>
        <p:spPr>
          <a:xfrm>
            <a:off x="683568" y="2132856"/>
            <a:ext cx="7200800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r-HR" dirty="0"/>
              <a:t>Proračun je akt kojeg donosi Skupština, a koji sadrži godišnje prihode i primitke te rashode i izdatke za jednu proračunsku godinu kao i projekcije proračuna za sljedeće dvije proračunske godine.</a:t>
            </a:r>
          </a:p>
          <a:p>
            <a:endParaRPr lang="hr-HR" dirty="0"/>
          </a:p>
          <a:p>
            <a:r>
              <a:rPr lang="hr-HR" dirty="0"/>
              <a:t>Iz proračuna saznajemo što sve Županija i njezini proračunski korisnici financiraju te koliko novca izdvajaju za pojedine javne funkcije poput školstva, zdravstva, gospodarstva, poljoprivrede, turizma, socijalne zaštite, kulture, sporta, zaštite okoliša.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5315150F-7F34-4722-9189-625221153F1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21134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486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44946" y="260648"/>
            <a:ext cx="8229600" cy="706090"/>
          </a:xfrm>
        </p:spPr>
        <p:txBody>
          <a:bodyPr>
            <a:normAutofit/>
          </a:bodyPr>
          <a:lstStyle/>
          <a:p>
            <a:r>
              <a:rPr lang="hr-HR" sz="2800" b="1" i="1" dirty="0"/>
              <a:t>Proračun Zadarske županije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44946" y="1916832"/>
            <a:ext cx="7799462" cy="3672408"/>
          </a:xfrm>
          <a:blipFill dpi="0" rotWithShape="1">
            <a:blip r:embed="rId2">
              <a:alphaModFix amt="0"/>
            </a:blip>
            <a:srcRect/>
            <a:tile tx="0" ty="0" sx="100000" sy="100000" flip="none" algn="tl"/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  <a:buNone/>
            </a:pPr>
            <a:endParaRPr lang="hr-HR" sz="5600" b="1" u="sng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27 osnovnih škola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19 srednjih škola i 1 srednjoškolski đački dom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5 ustanova u zdravstvu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1 Dom za starije i nemoćne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 ustanove u kulturi 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6 Ostalih korisnika (Zavod za prostorno uređenje, JU Natura </a:t>
            </a:r>
            <a:r>
              <a:rPr lang="hr-HR" sz="5600" i="1" dirty="0" err="1">
                <a:solidFill>
                  <a:schemeClr val="accent1">
                    <a:lumMod val="50000"/>
                  </a:schemeClr>
                </a:solidFill>
              </a:rPr>
              <a:t>Jadera</a:t>
            </a: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, ZADRA, AGRRA, INOVACIJA, SKLONIŠTE)</a:t>
            </a:r>
          </a:p>
          <a:p>
            <a:pPr>
              <a:lnSpc>
                <a:spcPct val="170000"/>
              </a:lnSpc>
            </a:pPr>
            <a:r>
              <a:rPr lang="hr-HR" sz="5600" i="1" dirty="0">
                <a:solidFill>
                  <a:schemeClr val="accent1">
                    <a:lumMod val="50000"/>
                  </a:schemeClr>
                </a:solidFill>
              </a:rPr>
              <a:t>2 Vijeća nacionalnih manjina (albanska, srpska)</a:t>
            </a:r>
          </a:p>
          <a:p>
            <a:endParaRPr lang="hr-HR" sz="2000" dirty="0"/>
          </a:p>
          <a:p>
            <a:pPr>
              <a:buNone/>
            </a:pPr>
            <a:endParaRPr lang="hr-HR" sz="2000" dirty="0"/>
          </a:p>
        </p:txBody>
      </p:sp>
      <p:sp>
        <p:nvSpPr>
          <p:cNvPr id="7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4" name="TekstniOkvir 3">
            <a:extLst>
              <a:ext uri="{FF2B5EF4-FFF2-40B4-BE49-F238E27FC236}">
                <a16:creationId xmlns:a16="http://schemas.microsoft.com/office/drawing/2014/main" id="{406ABE49-A84D-406F-99C9-340A01D92A8C}"/>
              </a:ext>
            </a:extLst>
          </p:cNvPr>
          <p:cNvSpPr txBox="1"/>
          <p:nvPr/>
        </p:nvSpPr>
        <p:spPr>
          <a:xfrm>
            <a:off x="683568" y="137720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dirty="0"/>
              <a:t>Proračun Zadarske županije je konsolidiran te sadrži prihode/primitke i rashode/izdatke Zadarske županije i njezinih proračunskih korisnika</a:t>
            </a:r>
          </a:p>
        </p:txBody>
      </p:sp>
      <p:sp>
        <p:nvSpPr>
          <p:cNvPr id="5" name="Pravokutnik 4">
            <a:extLst>
              <a:ext uri="{FF2B5EF4-FFF2-40B4-BE49-F238E27FC236}">
                <a16:creationId xmlns:a16="http://schemas.microsoft.com/office/drawing/2014/main" id="{856E3681-6266-47F8-A850-E5B214A24263}"/>
              </a:ext>
            </a:extLst>
          </p:cNvPr>
          <p:cNvSpPr/>
          <p:nvPr/>
        </p:nvSpPr>
        <p:spPr>
          <a:xfrm>
            <a:off x="899592" y="5517232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Županijski prihodi</a:t>
            </a:r>
          </a:p>
        </p:txBody>
      </p:sp>
      <p:sp>
        <p:nvSpPr>
          <p:cNvPr id="10" name="Pravokutnik 9">
            <a:extLst>
              <a:ext uri="{FF2B5EF4-FFF2-40B4-BE49-F238E27FC236}">
                <a16:creationId xmlns:a16="http://schemas.microsoft.com/office/drawing/2014/main" id="{C22ED22D-1229-48A9-B012-58FA6CFF9896}"/>
              </a:ext>
            </a:extLst>
          </p:cNvPr>
          <p:cNvSpPr/>
          <p:nvPr/>
        </p:nvSpPr>
        <p:spPr>
          <a:xfrm>
            <a:off x="3625660" y="5508461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Prihodi proračunskih korisnika</a:t>
            </a:r>
          </a:p>
        </p:txBody>
      </p:sp>
      <p:sp>
        <p:nvSpPr>
          <p:cNvPr id="11" name="Znak zbrajanja 10">
            <a:extLst>
              <a:ext uri="{FF2B5EF4-FFF2-40B4-BE49-F238E27FC236}">
                <a16:creationId xmlns:a16="http://schemas.microsoft.com/office/drawing/2014/main" id="{CC3BD7A4-4FF1-415F-B2CE-816623EE663A}"/>
              </a:ext>
            </a:extLst>
          </p:cNvPr>
          <p:cNvSpPr/>
          <p:nvPr/>
        </p:nvSpPr>
        <p:spPr>
          <a:xfrm>
            <a:off x="2874694" y="5601139"/>
            <a:ext cx="432048" cy="36933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Jednako 11">
            <a:extLst>
              <a:ext uri="{FF2B5EF4-FFF2-40B4-BE49-F238E27FC236}">
                <a16:creationId xmlns:a16="http://schemas.microsoft.com/office/drawing/2014/main" id="{8D25790D-7E04-480B-A306-E292026EA31D}"/>
              </a:ext>
            </a:extLst>
          </p:cNvPr>
          <p:cNvSpPr/>
          <p:nvPr/>
        </p:nvSpPr>
        <p:spPr>
          <a:xfrm>
            <a:off x="5837260" y="5589240"/>
            <a:ext cx="750966" cy="369332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>
              <a:solidFill>
                <a:schemeClr val="tx1"/>
              </a:solidFill>
            </a:endParaRPr>
          </a:p>
        </p:txBody>
      </p:sp>
      <p:sp>
        <p:nvSpPr>
          <p:cNvPr id="13" name="Pravokutnik 12">
            <a:extLst>
              <a:ext uri="{FF2B5EF4-FFF2-40B4-BE49-F238E27FC236}">
                <a16:creationId xmlns:a16="http://schemas.microsoft.com/office/drawing/2014/main" id="{661F8811-4B22-48C8-A054-13DE30FC13D3}"/>
              </a:ext>
            </a:extLst>
          </p:cNvPr>
          <p:cNvSpPr/>
          <p:nvPr/>
        </p:nvSpPr>
        <p:spPr>
          <a:xfrm>
            <a:off x="6865932" y="5500307"/>
            <a:ext cx="165618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/>
              <a:t>Proračun Zadarske županije</a:t>
            </a:r>
          </a:p>
        </p:txBody>
      </p:sp>
    </p:spTree>
    <p:extLst>
      <p:ext uri="{BB962C8B-B14F-4D97-AF65-F5344CB8AC3E}">
        <p14:creationId xmlns:p14="http://schemas.microsoft.com/office/powerpoint/2010/main" val="1158394962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2026. godinu</a:t>
            </a:r>
            <a:br>
              <a:rPr lang="hr-HR" sz="2800" b="1" dirty="0"/>
            </a:br>
            <a:r>
              <a:rPr lang="hr-HR" sz="2800" b="1" dirty="0"/>
              <a:t> i projekcija za 2027. i 2028. godinu</a:t>
            </a:r>
          </a:p>
        </p:txBody>
      </p:sp>
      <p:graphicFrame>
        <p:nvGraphicFramePr>
          <p:cNvPr id="6" name="Dijagram 5"/>
          <p:cNvGraphicFramePr/>
          <p:nvPr>
            <p:extLst>
              <p:ext uri="{D42A27DB-BD31-4B8C-83A1-F6EECF244321}">
                <p14:modId xmlns:p14="http://schemas.microsoft.com/office/powerpoint/2010/main" val="1099542584"/>
              </p:ext>
            </p:extLst>
          </p:nvPr>
        </p:nvGraphicFramePr>
        <p:xfrm>
          <a:off x="4620130" y="1412776"/>
          <a:ext cx="4366191" cy="4132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1429865210"/>
              </p:ext>
            </p:extLst>
          </p:nvPr>
        </p:nvGraphicFramePr>
        <p:xfrm>
          <a:off x="96073" y="1844824"/>
          <a:ext cx="4427984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" name="Slika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064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42320" y="194373"/>
            <a:ext cx="8229600" cy="1143000"/>
          </a:xfrm>
        </p:spPr>
        <p:txBody>
          <a:bodyPr>
            <a:normAutofit/>
          </a:bodyPr>
          <a:lstStyle/>
          <a:p>
            <a:r>
              <a:rPr lang="hr-HR" sz="2800" b="1" dirty="0"/>
              <a:t>Proračun Zadarske županije za 2026. godinu</a:t>
            </a:r>
            <a:br>
              <a:rPr lang="hr-HR" sz="2800" b="1" dirty="0"/>
            </a:br>
            <a:r>
              <a:rPr lang="hr-HR" sz="2800" b="1" dirty="0"/>
              <a:t> bez proračunskih korisnika</a:t>
            </a:r>
          </a:p>
        </p:txBody>
      </p:sp>
      <p:pic>
        <p:nvPicPr>
          <p:cNvPr id="10" name="Slika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9" name="Dijagram 28"/>
          <p:cNvGraphicFramePr/>
          <p:nvPr>
            <p:extLst>
              <p:ext uri="{D42A27DB-BD31-4B8C-83A1-F6EECF244321}">
                <p14:modId xmlns:p14="http://schemas.microsoft.com/office/powerpoint/2010/main" val="3584808464"/>
              </p:ext>
            </p:extLst>
          </p:nvPr>
        </p:nvGraphicFramePr>
        <p:xfrm>
          <a:off x="2143128" y="1572270"/>
          <a:ext cx="5021160" cy="4696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16885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15616" y="505140"/>
            <a:ext cx="5889848" cy="822483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  <a:endParaRPr lang="hr-HR" sz="2400" dirty="0"/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8636247"/>
              </p:ext>
            </p:extLst>
          </p:nvPr>
        </p:nvGraphicFramePr>
        <p:xfrm>
          <a:off x="1547664" y="1628800"/>
          <a:ext cx="4821107" cy="3436078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2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8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28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9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9606">
                <a:tc>
                  <a:txBody>
                    <a:bodyPr/>
                    <a:lstStyle/>
                    <a:p>
                      <a:r>
                        <a:rPr lang="hr-HR" sz="1000" dirty="0"/>
                        <a:t>PRIHODI I PRIMICI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</a:t>
                      </a:r>
                      <a:r>
                        <a:rPr lang="hr-HR" sz="1000" baseline="0" dirty="0"/>
                        <a:t> 2025.</a:t>
                      </a:r>
                      <a:endParaRPr lang="hr-HR" sz="1000" dirty="0"/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2026.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26/25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/>
                        <a:t>PRIHODI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i="0" u="none" strike="noStrike" baseline="0" dirty="0">
                          <a:solidFill>
                            <a:srgbClr val="000000"/>
                          </a:solidFill>
                          <a:latin typeface="+mn-lt"/>
                        </a:rPr>
                        <a:t>209.581.030,29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239.211.868,00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114,14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PRIHODI OD POREZA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34.136.430,00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34.550.000,00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101,21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8964">
                <a:tc>
                  <a:txBody>
                    <a:bodyPr/>
                    <a:lstStyle/>
                    <a:p>
                      <a:r>
                        <a:rPr lang="hr-HR" sz="800" dirty="0"/>
                        <a:t>POMOĆI IZ INOZ. I OD SUBJEKATA 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103.187.097,08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127.298.410,90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123,37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dirty="0"/>
                        <a:t>PRIHODI OD IMOVINE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3.261.172,54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3.118.151,50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95,61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0594">
                <a:tc>
                  <a:txBody>
                    <a:bodyPr/>
                    <a:lstStyle/>
                    <a:p>
                      <a:r>
                        <a:rPr lang="hr-HR" sz="800" dirty="0"/>
                        <a:t>PRIHODI OD UPRAVNIH</a:t>
                      </a:r>
                      <a:r>
                        <a:rPr lang="hr-HR" sz="800" baseline="0" dirty="0"/>
                        <a:t> I </a:t>
                      </a:r>
                      <a:r>
                        <a:rPr lang="hr-HR" sz="800" dirty="0"/>
                        <a:t>ADMIN. PRISTOJBI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7.381.846,31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10.297.558,15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139,50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9394">
                <a:tc>
                  <a:txBody>
                    <a:bodyPr/>
                    <a:lstStyle/>
                    <a:p>
                      <a:r>
                        <a:rPr lang="hr-HR" sz="800" dirty="0"/>
                        <a:t>PRIHODI OD PRODAJE PROIZVODA I ROBE,</a:t>
                      </a:r>
                      <a:endParaRPr lang="hr-HR" sz="800" baseline="0" dirty="0"/>
                    </a:p>
                    <a:p>
                      <a:r>
                        <a:rPr lang="hr-HR" sz="800" baseline="0" dirty="0"/>
                        <a:t>      </a:t>
                      </a:r>
                      <a:r>
                        <a:rPr lang="hr-HR" sz="800" dirty="0"/>
                        <a:t>USLUGA I</a:t>
                      </a:r>
                      <a:r>
                        <a:rPr lang="hr-HR" sz="800" baseline="0" dirty="0"/>
                        <a:t> </a:t>
                      </a:r>
                      <a:r>
                        <a:rPr lang="hr-HR" sz="800" dirty="0"/>
                        <a:t>DONACIJA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13.735.213,84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13.455.122,16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97,96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PRIHODI</a:t>
                      </a:r>
                      <a:r>
                        <a:rPr lang="hr-HR" sz="800" baseline="0" dirty="0"/>
                        <a:t> IZ NADLEŽ. PRORAČUNA </a:t>
                      </a:r>
                    </a:p>
                    <a:p>
                      <a:r>
                        <a:rPr lang="hr-HR" sz="800" baseline="0" dirty="0"/>
                        <a:t>      I OD HZZO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47.812.271,52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50.426.875,29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105,47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dirty="0"/>
                        <a:t>KAZNE, UPRAVNE MJERE I OSTALI PRIHODI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66.999,00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65.750,00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dirty="0"/>
                        <a:t>98,14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dirty="0"/>
                        <a:t>PRIHODI OD PRODAJE NEFIN.</a:t>
                      </a:r>
                      <a:r>
                        <a:rPr lang="hr-HR" sz="800" b="1" baseline="0" dirty="0"/>
                        <a:t>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177.571,77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157.510,00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88,70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1205">
                <a:tc>
                  <a:txBody>
                    <a:bodyPr/>
                    <a:lstStyle/>
                    <a:p>
                      <a:r>
                        <a:rPr lang="hr-HR" sz="800" b="1" dirty="0"/>
                        <a:t>PRIMICI OD FIN. IMOVINE I</a:t>
                      </a:r>
                      <a:r>
                        <a:rPr lang="hr-HR" sz="800" b="1" baseline="0" dirty="0"/>
                        <a:t>  </a:t>
                      </a:r>
                      <a:r>
                        <a:rPr lang="hr-HR" sz="800" b="1" dirty="0"/>
                        <a:t>ZADUŽIVANJA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4.262.034,47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400,000,00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9,39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3462">
                <a:tc>
                  <a:txBody>
                    <a:bodyPr/>
                    <a:lstStyle/>
                    <a:p>
                      <a:r>
                        <a:rPr lang="hr-HR" sz="800" b="1" baseline="0" dirty="0"/>
                        <a:t>VLASTITI IZVORI 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8.979.363,47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3.430.622,00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/>
                        <a:t>38,21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688357"/>
              </p:ext>
            </p:extLst>
          </p:nvPr>
        </p:nvGraphicFramePr>
        <p:xfrm>
          <a:off x="1547665" y="5066596"/>
          <a:ext cx="4821106" cy="401776"/>
        </p:xfrm>
        <a:graphic>
          <a:graphicData uri="http://schemas.openxmlformats.org/drawingml/2006/table">
            <a:tbl>
              <a:tblPr firstRow="1" bandRow="1">
                <a:tableStyleId>{5A111915-BE36-4E01-A7E5-04B1672EAD32}</a:tableStyleId>
              </a:tblPr>
              <a:tblGrid>
                <a:gridCol w="2037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47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5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1776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UKUPNO 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223.000.000,00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243.200.000,00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</a:rPr>
                        <a:t>109,06</a:t>
                      </a:r>
                    </a:p>
                  </a:txBody>
                  <a:tcPr anchor="ctr">
                    <a:solidFill>
                      <a:schemeClr val="accent5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2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127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ikon 2">
            <a:extLst>
              <a:ext uri="{FF2B5EF4-FFF2-40B4-BE49-F238E27FC236}">
                <a16:creationId xmlns:a16="http://schemas.microsoft.com/office/drawing/2014/main" id="{281E2CD6-E22A-4FAC-93AE-4CB0C99FB4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69697012"/>
              </p:ext>
            </p:extLst>
          </p:nvPr>
        </p:nvGraphicFramePr>
        <p:xfrm>
          <a:off x="413538" y="1015602"/>
          <a:ext cx="8046894" cy="4861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F614091B-5DDB-4E7B-9FFF-7C9BD8EEF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193119"/>
            <a:ext cx="5889848" cy="822483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  <a:endParaRPr lang="hr-HR" sz="2400" dirty="0"/>
          </a:p>
        </p:txBody>
      </p:sp>
    </p:spTree>
    <p:extLst>
      <p:ext uri="{BB962C8B-B14F-4D97-AF65-F5344CB8AC3E}">
        <p14:creationId xmlns:p14="http://schemas.microsoft.com/office/powerpoint/2010/main" val="1533634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1816" y="505140"/>
            <a:ext cx="7270544" cy="4633282"/>
          </a:xfrm>
        </p:spPr>
        <p:txBody>
          <a:bodyPr/>
          <a:lstStyle/>
          <a:p>
            <a:r>
              <a:rPr lang="hr-HR" sz="2400" b="1" dirty="0">
                <a:latin typeface="+mj-lt"/>
                <a:ea typeface="+mj-ea"/>
                <a:cs typeface="+mj-cs"/>
              </a:rPr>
              <a:t>Prihodi i primici Zadarske županije i proračunskih korisnika u 2026. godini</a:t>
            </a:r>
            <a:endParaRPr lang="en-US" sz="2400" b="1" dirty="0">
              <a:latin typeface="+mj-lt"/>
              <a:ea typeface="+mj-ea"/>
              <a:cs typeface="+mj-cs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88640"/>
            <a:ext cx="504056" cy="633001"/>
          </a:xfrm>
          <a:prstGeom prst="rect">
            <a:avLst/>
          </a:prstGeom>
        </p:spPr>
      </p:pic>
      <p:sp>
        <p:nvSpPr>
          <p:cNvPr id="8" name="Pravokutnik 7">
            <a:extLst>
              <a:ext uri="{FF2B5EF4-FFF2-40B4-BE49-F238E27FC236}">
                <a16:creationId xmlns:a16="http://schemas.microsoft.com/office/drawing/2014/main" id="{44F709D0-4B28-4CCF-BAE5-F6859B40CED5}"/>
              </a:ext>
            </a:extLst>
          </p:cNvPr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>
            <p:extLst/>
          </p:nvPr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683568" y="141109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Iznose 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243.200.000,00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3770796"/>
              </p:ext>
            </p:extLst>
          </p:nvPr>
        </p:nvGraphicFramePr>
        <p:xfrm>
          <a:off x="1082488" y="2230977"/>
          <a:ext cx="5537008" cy="3727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lika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  <p:graphicFrame>
        <p:nvGraphicFramePr>
          <p:cNvPr id="9" name="Tablic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045030"/>
              </p:ext>
            </p:extLst>
          </p:nvPr>
        </p:nvGraphicFramePr>
        <p:xfrm>
          <a:off x="1824205" y="1643846"/>
          <a:ext cx="5268075" cy="3801376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2424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9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1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49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8525">
                <a:tc>
                  <a:txBody>
                    <a:bodyPr/>
                    <a:lstStyle/>
                    <a:p>
                      <a:pPr algn="l"/>
                      <a:r>
                        <a:rPr lang="hr-HR" sz="1000" dirty="0"/>
                        <a:t>RASHODI I IZDACI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2025.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2026.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 26/25</a:t>
                      </a:r>
                      <a:endParaRPr lang="hr-HR" sz="1000" b="1" dirty="0"/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2931">
                <a:tc>
                  <a:txBody>
                    <a:bodyPr/>
                    <a:lstStyle/>
                    <a:p>
                      <a:pPr algn="l"/>
                      <a:r>
                        <a:rPr lang="hr-HR" sz="800" dirty="0"/>
                        <a:t>RASHODI POSLOVANJA</a:t>
                      </a:r>
                      <a:endParaRPr lang="hr-HR" sz="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185.836.106,98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195.533.355,01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n-lt"/>
                        </a:rPr>
                        <a:t>105,22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579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RASHODI ZA ZAPOSLENE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124.479.582,06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129.545.248,40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104,07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579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MATERIJALNI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45.991.028,14</a:t>
                      </a: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47.944.753,89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104,25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2579">
                <a:tc>
                  <a:txBody>
                    <a:bodyPr/>
                    <a:lstStyle/>
                    <a:p>
                      <a:pPr algn="l"/>
                      <a:r>
                        <a:rPr lang="hr-HR" sz="800" u="none" strike="noStrike" dirty="0"/>
                        <a:t>FINANCIJSKI RASHODI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363.068,17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358.620,82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98,78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2579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SUBVENCIJE 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570.000,00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552.000,00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96,84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2579">
                <a:tc>
                  <a:txBody>
                    <a:bodyPr/>
                    <a:lstStyle/>
                    <a:p>
                      <a:r>
                        <a:rPr lang="hr-HR" sz="800" u="none" strike="noStrike" dirty="0"/>
                        <a:t>POMOĆI DANE</a:t>
                      </a:r>
                      <a:r>
                        <a:rPr lang="hr-HR" sz="800" u="none" strike="noStrike" baseline="0" dirty="0"/>
                        <a:t> U INOZEMSTVO</a:t>
                      </a:r>
                      <a:endParaRPr lang="hr-HR" sz="800" b="0" dirty="0"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4.992.314,95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5.959.916,56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119,38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499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/>
                        <a:t>NAKNADE GRAĐANIMA I KUĆANSTVIMA OD</a:t>
                      </a:r>
                      <a:r>
                        <a:rPr lang="hr-HR" sz="800" u="none" strike="noStrike" baseline="0" dirty="0"/>
                        <a:t> OSIGURANJA I DR. NAKNADE</a:t>
                      </a:r>
                      <a:endParaRPr lang="hr-HR" sz="8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6.261.850,31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7.624.365,55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121,76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2995">
                <a:tc>
                  <a:txBody>
                    <a:bodyPr/>
                    <a:lstStyle/>
                    <a:p>
                      <a:r>
                        <a:rPr lang="hr-HR" sz="800" dirty="0"/>
                        <a:t>RASHODI ZA DONACIJE, KAZNE, NAKN.ŠTETA I KAP. POMOĆI</a:t>
                      </a:r>
                      <a:endParaRPr lang="hr-HR" sz="800" dirty="0">
                        <a:latin typeface="+mn-lt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3.178.263,35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3.548.449,79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n-lt"/>
                        </a:rPr>
                        <a:t>111,65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2995">
                <a:tc>
                  <a:txBody>
                    <a:bodyPr/>
                    <a:lstStyle/>
                    <a:p>
                      <a:r>
                        <a:rPr lang="hr-HR" sz="800" dirty="0"/>
                        <a:t>RASHODI ZA NABAVU</a:t>
                      </a:r>
                    </a:p>
                    <a:p>
                      <a:r>
                        <a:rPr lang="hr-HR" sz="800" baseline="0" dirty="0"/>
                        <a:t> NEFINANCIJSKE IMOVINE</a:t>
                      </a:r>
                      <a:endParaRPr lang="hr-HR" sz="8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36.356.507,75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46.227.270,50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127,15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2995"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/>
                        <a:t>IZDACI ZA FINANCIJSKU</a:t>
                      </a:r>
                      <a:r>
                        <a:rPr lang="pl-PL" sz="800" u="none" strike="noStrike" baseline="0" dirty="0"/>
                        <a:t> IMOVINU I</a:t>
                      </a:r>
                    </a:p>
                    <a:p>
                      <a:pPr algn="l" rtl="0" fontAlgn="ctr"/>
                      <a:r>
                        <a:rPr lang="pl-PL" sz="800" u="none" strike="noStrike" baseline="0" dirty="0"/>
                        <a:t> OTPLATU ZAJMOVA</a:t>
                      </a:r>
                      <a:endParaRPr lang="pl-PL" sz="800" b="1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807.385,27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1.439.374,49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n-lt"/>
                        </a:rPr>
                        <a:t>178,28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73047">
                <a:tc>
                  <a:txBody>
                    <a:bodyPr/>
                    <a:lstStyle/>
                    <a:p>
                      <a:r>
                        <a:rPr lang="hr-HR" sz="1000" dirty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223.000,000,00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243.200.000,00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n-lt"/>
                        </a:rPr>
                        <a:t>109,06</a:t>
                      </a:r>
                    </a:p>
                  </a:txBody>
                  <a:tcPr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Naslov 1">
            <a:extLst>
              <a:ext uri="{FF2B5EF4-FFF2-40B4-BE49-F238E27FC236}">
                <a16:creationId xmlns:a16="http://schemas.microsoft.com/office/drawing/2014/main" id="{26DA4CB8-0236-4F8F-B661-D0005D067D5B}"/>
              </a:ext>
            </a:extLst>
          </p:cNvPr>
          <p:cNvSpPr txBox="1">
            <a:spLocks/>
          </p:cNvSpPr>
          <p:nvPr/>
        </p:nvSpPr>
        <p:spPr>
          <a:xfrm>
            <a:off x="1569086" y="620688"/>
            <a:ext cx="5883234" cy="7400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r-HR" sz="2400" b="1" dirty="0"/>
              <a:t>Struktura proračunskih rashoda i izdataka</a:t>
            </a:r>
          </a:p>
        </p:txBody>
      </p:sp>
    </p:spTree>
    <p:extLst>
      <p:ext uri="{BB962C8B-B14F-4D97-AF65-F5344CB8AC3E}">
        <p14:creationId xmlns:p14="http://schemas.microsoft.com/office/powerpoint/2010/main" val="2125504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slov 1">
            <a:extLst>
              <a:ext uri="{FF2B5EF4-FFF2-40B4-BE49-F238E27FC236}">
                <a16:creationId xmlns:a16="http://schemas.microsoft.com/office/drawing/2014/main" id="{236D59C9-14FC-429B-BE6D-41A15A4F53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88824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hr-HR" sz="2400" b="1" dirty="0"/>
              <a:t>Struktura proračunskih rashoda i izdataka</a:t>
            </a: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7E5BD6F0-456D-4E6A-923B-C4B748BF49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4865257"/>
              </p:ext>
            </p:extLst>
          </p:nvPr>
        </p:nvGraphicFramePr>
        <p:xfrm>
          <a:off x="270598" y="1484784"/>
          <a:ext cx="8477866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0430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82CF175-A22E-40F7-A3E6-D65AF591D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spcBef>
                <a:spcPts val="0"/>
              </a:spcBef>
            </a:pPr>
            <a:r>
              <a:rPr lang="hr-HR" sz="2400" b="1" dirty="0">
                <a:solidFill>
                  <a:prstClr val="black"/>
                </a:solidFill>
                <a:ea typeface="+mn-ea"/>
                <a:cs typeface="Arial" pitchFamily="34" charset="0"/>
              </a:rPr>
              <a:t>Struktura rashoda i izdataka po ekonomskoj klasifikaciji</a:t>
            </a:r>
            <a:br>
              <a:rPr lang="hr-HR" sz="2400" b="1" dirty="0">
                <a:solidFill>
                  <a:prstClr val="black"/>
                </a:solidFill>
                <a:ea typeface="+mn-ea"/>
                <a:cs typeface="Arial" pitchFamily="34" charset="0"/>
              </a:rPr>
            </a:br>
            <a:endParaRPr lang="hr-HR" dirty="0"/>
          </a:p>
        </p:txBody>
      </p:sp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E7932405-B5C6-4DE1-A05A-C400A30193E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6787725"/>
              </p:ext>
            </p:extLst>
          </p:nvPr>
        </p:nvGraphicFramePr>
        <p:xfrm>
          <a:off x="457200" y="1340768"/>
          <a:ext cx="822960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2081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683568" y="382672"/>
            <a:ext cx="5400600" cy="7279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- </a:t>
            </a:r>
            <a:r>
              <a:rPr kumimoji="0" lang="hr-HR" sz="28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funkcijska </a:t>
            </a:r>
            <a:r>
              <a:rPr lang="hr-HR" sz="28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730008" y="132011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3" name="Pravokutnik 2">
            <a:extLst>
              <a:ext uri="{FF2B5EF4-FFF2-40B4-BE49-F238E27FC236}">
                <a16:creationId xmlns:a16="http://schemas.microsoft.com/office/drawing/2014/main" id="{D9655F3C-3E71-4B42-9ACC-6987E5034DB6}"/>
              </a:ext>
            </a:extLst>
          </p:cNvPr>
          <p:cNvSpPr/>
          <p:nvPr/>
        </p:nvSpPr>
        <p:spPr>
          <a:xfrm>
            <a:off x="683568" y="1496292"/>
            <a:ext cx="82809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200" b="1" dirty="0">
                <a:cs typeface="Arial" pitchFamily="34" charset="0"/>
              </a:rPr>
              <a:t>Funkcijska klasifikacija je prikaz rashoda proračuna te proračunskih korisnika razvrstanih prema njihovoj namjeni</a:t>
            </a:r>
          </a:p>
        </p:txBody>
      </p:sp>
      <p:graphicFrame>
        <p:nvGraphicFramePr>
          <p:cNvPr id="14" name="Grafikon 13">
            <a:extLst>
              <a:ext uri="{FF2B5EF4-FFF2-40B4-BE49-F238E27FC236}">
                <a16:creationId xmlns:a16="http://schemas.microsoft.com/office/drawing/2014/main" id="{5898C738-78D7-4014-8C58-FE8CF81CEA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3921686"/>
              </p:ext>
            </p:extLst>
          </p:nvPr>
        </p:nvGraphicFramePr>
        <p:xfrm>
          <a:off x="899592" y="2274633"/>
          <a:ext cx="7416824" cy="4322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 advClick="0" advTm="1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Rezervirano mjesto sadržaja 3">
            <a:extLst>
              <a:ext uri="{FF2B5EF4-FFF2-40B4-BE49-F238E27FC236}">
                <a16:creationId xmlns:a16="http://schemas.microsoft.com/office/drawing/2014/main" id="{B25D493A-8594-45E3-9205-70EEC366F5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20684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Naslov 1">
            <a:extLst>
              <a:ext uri="{FF2B5EF4-FFF2-40B4-BE49-F238E27FC236}">
                <a16:creationId xmlns:a16="http://schemas.microsoft.com/office/drawing/2014/main" id="{0C125B57-6FFE-4F01-84DA-11A05AC4074A}"/>
              </a:ext>
            </a:extLst>
          </p:cNvPr>
          <p:cNvSpPr txBox="1">
            <a:spLocks/>
          </p:cNvSpPr>
          <p:nvPr/>
        </p:nvSpPr>
        <p:spPr>
          <a:xfrm>
            <a:off x="1075918" y="414354"/>
            <a:ext cx="6304393" cy="78239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- </a:t>
            </a:r>
            <a:r>
              <a:rPr lang="hr-HR" sz="2800" b="1" baseline="0" dirty="0">
                <a:latin typeface="+mj-lt"/>
                <a:ea typeface="+mj-ea"/>
                <a:cs typeface="+mj-cs"/>
              </a:rPr>
              <a:t>organizacijska</a:t>
            </a:r>
            <a:r>
              <a:rPr kumimoji="0" lang="hr-HR" sz="28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28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519047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940" y="211315"/>
            <a:ext cx="6624736" cy="728887"/>
          </a:xfrm>
        </p:spPr>
        <p:txBody>
          <a:bodyPr>
            <a:normAutofit fontScale="90000"/>
          </a:bodyPr>
          <a:lstStyle/>
          <a:p>
            <a:r>
              <a:rPr lang="hr-HR" sz="2400" i="1" dirty="0"/>
              <a:t>Najznačajnija izdvajanja sredstava za obrazovanje, kulturu i šport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349124"/>
              </p:ext>
            </p:extLst>
          </p:nvPr>
        </p:nvGraphicFramePr>
        <p:xfrm>
          <a:off x="585711" y="940204"/>
          <a:ext cx="8090745" cy="468455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6158337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932408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19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/>
                        <a:t>projekt Pomoćnici u nastavi i Inkluzija faza V. u OŠ i SŠ</a:t>
                      </a:r>
                      <a:endParaRPr lang="en-US" sz="11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b="0" dirty="0"/>
                        <a:t>0,8 </a:t>
                      </a:r>
                      <a:r>
                        <a:rPr lang="hr-HR" sz="1100" b="0" dirty="0" err="1"/>
                        <a:t>mil</a:t>
                      </a:r>
                      <a:r>
                        <a:rPr lang="hr-HR" sz="1100" b="0" dirty="0"/>
                        <a:t>. eura </a:t>
                      </a: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42227048"/>
                  </a:ext>
                </a:extLst>
              </a:tr>
              <a:tr h="19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/>
                        <a:t>prijevoz učenika srednjih škola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/>
                        <a:t>620 tis. eura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19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/>
                        <a:t>sufinanciranje smještaja u SĐD i udžbenika učenika deficitarnih zanimanja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0,1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683916269"/>
                  </a:ext>
                </a:extLst>
              </a:tr>
              <a:tr h="1910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djelatnost i aktivnosti Narodnog muzeja Zadar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846 tis. eura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0195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djelatnost i aktivnosti Kazališta lutaka Zadar</a:t>
                      </a:r>
                      <a:endParaRPr lang="en-US" sz="11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1,0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</a:rPr>
                        <a:t>mil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. eura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035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programi u kulturi</a:t>
                      </a:r>
                      <a:endParaRPr kumimoji="0" lang="hr-H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</a:rPr>
                        <a:t>165 tis.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283367838"/>
                  </a:ext>
                </a:extLst>
              </a:tr>
              <a:tr h="194922">
                <a:tc>
                  <a:txBody>
                    <a:bodyPr/>
                    <a:lstStyle/>
                    <a:p>
                      <a:pPr lvl="0"/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djelatnost Športske zajednice Zadarske županije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238 tis.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81118151"/>
                  </a:ext>
                </a:extLst>
              </a:tr>
              <a:tr h="166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javne potrebe u športu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203 tis. eura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908728303"/>
                  </a:ext>
                </a:extLst>
              </a:tr>
              <a:tr h="1957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kapitalna ulaganja u OŠ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650 tis.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589757376"/>
                  </a:ext>
                </a:extLst>
              </a:tr>
              <a:tr h="1775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100" kern="1200" dirty="0">
                          <a:effectLst/>
                        </a:rPr>
                        <a:t>Projekt Dogradnje i rekonstrukcije zgrade OŠ Biograd na Moru (sredstva iz NPOO-a)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098968921"/>
                  </a:ext>
                </a:extLst>
              </a:tr>
              <a:tr h="19854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Rekonstrukcija i dogradnja građevine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Pakoštane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715248672"/>
                  </a:ext>
                </a:extLst>
              </a:tr>
              <a:tr h="1681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Rekonstrukcija i dogradnja građevine OŠ Bibinje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244054331"/>
                  </a:ext>
                </a:extLst>
              </a:tr>
              <a:tr h="1669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</a:t>
                      </a:r>
                      <a:r>
                        <a:rPr lang="nn-NO" sz="1100" dirty="0">
                          <a:solidFill>
                            <a:prstClr val="black"/>
                          </a:solidFill>
                          <a:latin typeface="+mn-lt"/>
                        </a:rPr>
                        <a:t>Izgradnja škole i dvorane PŠ Vir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Privlaka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1,5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186973203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Dogradnja građevine jednodijelne školske sportske dvorane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Pridraga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1,0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951450495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Izgradnja građevine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Starigrad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1,9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060326446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Izgradnja dvorane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Stankovci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1,2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781864505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Dogradnja zgrade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Sukošan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2,0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519253134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Izgradnja dvorane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Galovac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0,9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024477142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Rekonstrukcije i dogradnje OŠ Ražanac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2,1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088611258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</a:t>
                      </a:r>
                      <a:r>
                        <a:rPr lang="pl-PL" sz="1100" dirty="0">
                          <a:solidFill>
                            <a:prstClr val="black"/>
                          </a:solidFill>
                          <a:latin typeface="+mn-lt"/>
                        </a:rPr>
                        <a:t>Rekonstrukcije i dogradnje Područne škole Vrsi - 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OŠ Nin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1,9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11170096"/>
                  </a:ext>
                </a:extLst>
              </a:tr>
              <a:tr h="245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Izgradnja školske sportske dvorane OŠ </a:t>
                      </a:r>
                      <a:r>
                        <a:rPr lang="hr-HR" sz="1100" dirty="0" err="1">
                          <a:solidFill>
                            <a:prstClr val="black"/>
                          </a:solidFill>
                          <a:latin typeface="+mn-lt"/>
                        </a:rPr>
                        <a:t>Lišane</a:t>
                      </a: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0,9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284375240"/>
                  </a:ext>
                </a:extLst>
              </a:tr>
              <a:tr h="2670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prstClr val="black"/>
                          </a:solidFill>
                          <a:latin typeface="+mn-lt"/>
                        </a:rPr>
                        <a:t>Projekt Modernizacija i opremanje SŠ Ekonomska (</a:t>
                      </a:r>
                      <a:r>
                        <a:rPr lang="pl-PL" sz="1100" kern="1200" dirty="0">
                          <a:effectLst/>
                        </a:rPr>
                        <a:t>sredstva iz NPOO-a)</a:t>
                      </a:r>
                      <a:endParaRPr lang="hr-HR" sz="1100" dirty="0">
                        <a:solidFill>
                          <a:prstClr val="black"/>
                        </a:solidFill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0,2 </a:t>
                      </a:r>
                      <a:r>
                        <a:rPr lang="hr-HR" sz="1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445008367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0ED4B0CE-28DF-4FE4-879D-AB37134B9D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624754"/>
            <a:ext cx="2492456" cy="1233246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20E88FF-97ED-4B67-8D59-C7CA522143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6651" y="116632"/>
            <a:ext cx="504056" cy="63300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:a16="http://schemas.microsoft.com/office/drawing/2014/main" id="{C6EA13FB-EE60-4FE4-A50A-E7E4C9A37132}"/>
              </a:ext>
            </a:extLst>
          </p:cNvPr>
          <p:cNvSpPr txBox="1"/>
          <p:nvPr/>
        </p:nvSpPr>
        <p:spPr>
          <a:xfrm>
            <a:off x="8140707" y="125099"/>
            <a:ext cx="14973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96906"/>
      </p:ext>
    </p:extLst>
  </p:cSld>
  <p:clrMapOvr>
    <a:masterClrMapping/>
  </p:clrMapOvr>
  <p:transition spd="slow"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400" i="1" dirty="0"/>
              <a:t>Najznačajnija izdvajanja sredstava za zdravstvo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601459"/>
              </p:ext>
            </p:extLst>
          </p:nvPr>
        </p:nvGraphicFramePr>
        <p:xfrm>
          <a:off x="1259632" y="1700808"/>
          <a:ext cx="7128792" cy="194421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426137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02655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86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financiranje Doma zdravlja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1,1 </a:t>
                      </a:r>
                      <a:r>
                        <a:rPr lang="hr-H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</a:t>
                      </a: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30958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financiranje Hitne medicinske pomoći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0,2 </a:t>
                      </a:r>
                      <a:r>
                        <a:rPr lang="hr-H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</a:t>
                      </a: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309587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financiranje Zavoda za javno zdravstvo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0,7 </a:t>
                      </a:r>
                      <a:r>
                        <a:rPr lang="hr-HR" sz="14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</a:t>
                      </a: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345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ostala prijevozna sredstva u cestovnom prometu kod ZHMZŽ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1,2 </a:t>
                      </a:r>
                      <a:r>
                        <a:rPr lang="hr-HR" sz="1400" dirty="0" err="1"/>
                        <a:t>mil</a:t>
                      </a:r>
                      <a:r>
                        <a:rPr lang="hr-HR" sz="1400" dirty="0"/>
                        <a:t>. eura 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269636717"/>
                  </a:ext>
                </a:extLst>
              </a:tr>
              <a:tr h="2345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energetska obnova zgrade RJ Benkovac,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470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426776840"/>
                  </a:ext>
                </a:extLst>
              </a:tr>
              <a:tr h="2345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projektna dokumentacija za Dom zdravlja ZŽ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200 tis. eura 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5385108"/>
                  </a:ext>
                </a:extLst>
              </a:tr>
              <a:tr h="2345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djelatnost </a:t>
                      </a:r>
                      <a:r>
                        <a:rPr lang="hr-HR" sz="1400" dirty="0" err="1"/>
                        <a:t>mrtvozorenja</a:t>
                      </a:r>
                      <a:endParaRPr lang="hr-HR" sz="1400" dirty="0"/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134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8000576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E2DF168C-B311-4575-86E7-7AD7ADAD6DA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4144962"/>
            <a:ext cx="30480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06937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400" i="1" dirty="0"/>
              <a:t>Najznačajnija izdvajanja sredstava za socijalnu skrb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3337421"/>
              </p:ext>
            </p:extLst>
          </p:nvPr>
        </p:nvGraphicFramePr>
        <p:xfrm>
          <a:off x="755576" y="1395191"/>
          <a:ext cx="7416824" cy="2992572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645375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71449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236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djelatnost Doma za starije i nemoćne Zadar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0,5 </a:t>
                      </a:r>
                      <a:r>
                        <a:rPr lang="hr-HR" sz="1400" b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mil</a:t>
                      </a: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  <a:tr h="2644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1,0 </a:t>
                      </a:r>
                      <a:r>
                        <a:rPr lang="hr-HR" sz="1400" dirty="0" err="1"/>
                        <a:t>mil</a:t>
                      </a:r>
                      <a:r>
                        <a:rPr lang="hr-HR" sz="1400" dirty="0"/>
                        <a:t>. eura</a:t>
                      </a: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67829">
                <a:tc>
                  <a:txBody>
                    <a:bodyPr/>
                    <a:lstStyle/>
                    <a:p>
                      <a:r>
                        <a:rPr lang="hr-HR" sz="1400" dirty="0"/>
                        <a:t>donacije civilnim udrugama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393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28786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pomoć starijim osobama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 </a:t>
                      </a:r>
                      <a:r>
                        <a:rPr lang="hr-HR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</a:t>
                      </a: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3021289745"/>
                  </a:ext>
                </a:extLst>
              </a:tr>
              <a:tr h="3042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donacije udrugama u </a:t>
                      </a:r>
                      <a:r>
                        <a:rPr lang="hr-HR" sz="1400" dirty="0" err="1">
                          <a:effectLst/>
                        </a:rPr>
                        <a:t>socijanoj</a:t>
                      </a:r>
                      <a:r>
                        <a:rPr lang="hr-HR" sz="1400" dirty="0">
                          <a:effectLst/>
                        </a:rPr>
                        <a:t> skrbi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3274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dogradnja Doma za starije u </a:t>
                      </a:r>
                      <a:r>
                        <a:rPr lang="hr-HR" sz="1400" dirty="0" err="1"/>
                        <a:t>Preku</a:t>
                      </a:r>
                      <a:endParaRPr lang="hr-HR" sz="1400" dirty="0"/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 </a:t>
                      </a:r>
                      <a:r>
                        <a:rPr lang="hr-HR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</a:t>
                      </a: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3448734795"/>
                  </a:ext>
                </a:extLst>
              </a:tr>
              <a:tr h="3042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zaštitne i integrativne radionice</a:t>
                      </a:r>
                      <a:endParaRPr 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3635070555"/>
                  </a:ext>
                </a:extLst>
              </a:tr>
              <a:tr h="3042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r>
                        <a:rPr lang="en-US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ocijalna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uključivost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i </a:t>
                      </a:r>
                      <a:r>
                        <a:rPr lang="en-US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prevencija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b="1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osamljenosti</a:t>
                      </a:r>
                      <a:endParaRPr 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105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2790812620"/>
                  </a:ext>
                </a:extLst>
              </a:tr>
              <a:tr h="304266">
                <a:tc>
                  <a:txBody>
                    <a:bodyPr/>
                    <a:lstStyle/>
                    <a:p>
                      <a:r>
                        <a:rPr lang="hr-HR" sz="1400" dirty="0"/>
                        <a:t>Caritas Zadarske nadbiskupije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704078341"/>
                  </a:ext>
                </a:extLst>
              </a:tr>
              <a:tr h="3042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Crveni križ</a:t>
                      </a:r>
                      <a:endParaRPr lang="en-US" sz="14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152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2568203712"/>
                  </a:ext>
                </a:extLst>
              </a:tr>
            </a:tbl>
          </a:graphicData>
        </a:graphic>
      </p:graphicFrame>
      <p:pic>
        <p:nvPicPr>
          <p:cNvPr id="5" name="Slika 4">
            <a:extLst>
              <a:ext uri="{FF2B5EF4-FFF2-40B4-BE49-F238E27FC236}">
                <a16:creationId xmlns:a16="http://schemas.microsoft.com/office/drawing/2014/main" id="{B63F8104-01D6-4D1F-8E30-47D03DF89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653136"/>
            <a:ext cx="4552051" cy="206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67661"/>
      </p:ext>
    </p:extLst>
  </p:cSld>
  <p:clrMapOvr>
    <a:masterClrMapping/>
  </p:clrMapOvr>
  <p:transition spd="slow"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32" y="123627"/>
            <a:ext cx="8934164" cy="929109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izdvajanja sredstava za pomorsko dobro, </a:t>
            </a:r>
            <a:br>
              <a:rPr lang="hr-HR" sz="2400" i="1" dirty="0"/>
            </a:br>
            <a:r>
              <a:rPr lang="hr-HR" sz="2400" i="1" dirty="0"/>
              <a:t>more i promet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2190656"/>
              </p:ext>
            </p:extLst>
          </p:nvPr>
        </p:nvGraphicFramePr>
        <p:xfrm>
          <a:off x="1331640" y="1262306"/>
          <a:ext cx="6696744" cy="2496934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33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sufinanciranje projekata gradnje prometnica</a:t>
                      </a: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100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404214976"/>
                  </a:ext>
                </a:extLst>
              </a:tr>
              <a:tr h="3336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projektnu dokumentaciju za dogradnju i sanaciju luka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70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37340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jedinicama lokalne samouprave za sanaciju lokalnih luka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250 tis. eura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4779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sufinanciranje izgradnje cesta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31365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sufinanciranje izgradnje pomorske infrastrukture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6416948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prijenosi gradovima i općinama kroz program održavanja pomorskog dobra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36855988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sufinanciranje projekata uređenja plaža </a:t>
                      </a:r>
                      <a:endParaRPr lang="hr-HR" sz="1400" dirty="0"/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</a:t>
                      </a:r>
                      <a:r>
                        <a:rPr lang="hr-HR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tis.eura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3703596455"/>
                  </a:ext>
                </a:extLst>
              </a:tr>
            </a:tbl>
          </a:graphicData>
        </a:graphic>
      </p:graphicFrame>
      <p:pic>
        <p:nvPicPr>
          <p:cNvPr id="6" name="Slika 5">
            <a:extLst>
              <a:ext uri="{FF2B5EF4-FFF2-40B4-BE49-F238E27FC236}">
                <a16:creationId xmlns:a16="http://schemas.microsoft.com/office/drawing/2014/main" id="{06F38C23-6BBD-4A34-92FD-0319FE6F21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4149080"/>
            <a:ext cx="3744416" cy="249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32146"/>
      </p:ext>
    </p:extLst>
  </p:cSld>
  <p:clrMapOvr>
    <a:masterClrMapping/>
  </p:clrMapOvr>
  <p:transition spd="slow" advClick="0" advTm="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FEB0F7B9-ED95-4D9D-A75B-72FE5C992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r-HR" sz="2400" i="1" dirty="0"/>
              <a:t>Najznačajnija izdvajanja sredstava za gospodarstvo i turizam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7C154998-8F25-49A8-B85A-783392E4B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508685"/>
              </p:ext>
            </p:extLst>
          </p:nvPr>
        </p:nvGraphicFramePr>
        <p:xfrm>
          <a:off x="899592" y="1427440"/>
          <a:ext cx="6696744" cy="1992367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445451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hr-HR" sz="1400" dirty="0"/>
                        <a:t>razvoj malog i srednjeg poduzetništva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400" b="1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357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404214976"/>
                  </a:ext>
                </a:extLst>
              </a:tr>
              <a:tr h="34439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subvencije kamate na kredite za mlade obitelji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184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3854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/>
                        <a:t>promidžba i udruženo oglašavanje u turizmu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 tis. eura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  <a:tr h="4933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prijenosi JLS za infrastrukturne projekte (100 tis. eura za uređenje i opremanje dječjih igrališta, 120 tis. eura za sportska igrališta)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1802639044"/>
                  </a:ext>
                </a:extLst>
              </a:tr>
              <a:tr h="3237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/>
                        <a:t>sufinanciranje sunčanih elektrana na obiteljskim kućama</a:t>
                      </a:r>
                      <a:endParaRPr lang="pl-PL" sz="1400" dirty="0"/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tis. eura</a:t>
                      </a:r>
                      <a:endParaRPr lang="en-US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 anchor="b"/>
                </a:tc>
                <a:extLst>
                  <a:ext uri="{0D108BD9-81ED-4DB2-BD59-A6C34878D82A}">
                    <a16:rowId xmlns:a16="http://schemas.microsoft.com/office/drawing/2014/main" val="641694888"/>
                  </a:ext>
                </a:extLst>
              </a:tr>
            </a:tbl>
          </a:graphicData>
        </a:graphic>
      </p:graphicFrame>
      <p:pic>
        <p:nvPicPr>
          <p:cNvPr id="5" name="Slika 4">
            <a:extLst>
              <a:ext uri="{FF2B5EF4-FFF2-40B4-BE49-F238E27FC236}">
                <a16:creationId xmlns:a16="http://schemas.microsoft.com/office/drawing/2014/main" id="{DB42C6D4-71FD-4524-86FC-629ED74F92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017607"/>
            <a:ext cx="3035784" cy="214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7465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420888"/>
            <a:ext cx="7960961" cy="129614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83567" y="393305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https://www.zadarska-zupanija.hr/</a:t>
            </a:r>
          </a:p>
        </p:txBody>
      </p:sp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20524</TotalTime>
  <Words>1348</Words>
  <Application>Microsoft Office PowerPoint</Application>
  <PresentationFormat>Prikaz na zaslonu (4:3)</PresentationFormat>
  <Paragraphs>309</Paragraphs>
  <Slides>19</Slides>
  <Notes>2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19</vt:i4>
      </vt:variant>
    </vt:vector>
  </HeadingPairs>
  <TitlesOfParts>
    <vt:vector size="24" baseType="lpstr">
      <vt:lpstr>Arial</vt:lpstr>
      <vt:lpstr>Calibri</vt:lpstr>
      <vt:lpstr>Gabriola</vt:lpstr>
      <vt:lpstr>Times New Roman</vt:lpstr>
      <vt:lpstr>Office tema</vt:lpstr>
      <vt:lpstr> REPUBLIKA HRVATSKA ZADARSKA ŽUPANIJA  PRORAČUN ZADARSKE ŽUPANIJE ZA 2026. GODINU I PROJEKCIJA ZA 2027. i 2028. GODINU - vodič za građane - </vt:lpstr>
      <vt:lpstr>Što je proračun?</vt:lpstr>
      <vt:lpstr>Proračun Zadarske županije</vt:lpstr>
      <vt:lpstr>Proračun Zadarske županije za 2026. godinu  i projekcija za 2027. i 2028. godinu</vt:lpstr>
      <vt:lpstr>Proračun Zadarske županije za 2026. godinu  bez proračunskih korisnika</vt:lpstr>
      <vt:lpstr>Struktura proračunskih prihoda i primitaka</vt:lpstr>
      <vt:lpstr>Struktura proračunskih prihoda i primitaka</vt:lpstr>
      <vt:lpstr>PowerPoint prezentacija</vt:lpstr>
      <vt:lpstr>PowerPoint prezentacija</vt:lpstr>
      <vt:lpstr>Struktura proračunskih rashoda i izdataka</vt:lpstr>
      <vt:lpstr>Struktura rashoda i izdataka po ekonomskoj klasifikaciji </vt:lpstr>
      <vt:lpstr>PowerPoint prezentacija</vt:lpstr>
      <vt:lpstr>PowerPoint prezentacija</vt:lpstr>
      <vt:lpstr>Najznačajnija izdvajanja sredstava za obrazovanje, kulturu i šport</vt:lpstr>
      <vt:lpstr>Najznačajnija izdvajanja sredstava za zdravstvo</vt:lpstr>
      <vt:lpstr>Najznačajnija izdvajanja sredstava za socijalnu skrb</vt:lpstr>
      <vt:lpstr>Najznačajnija izdvajanja sredstava za pomorsko dobro,  more i promet</vt:lpstr>
      <vt:lpstr>Najznačajnija izdvajanja sredstava za gospodarstvo i turizam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REPUBLIKA HRVATSKA ZADARSKA ŽUPANIJA  PRORAČUN ZADARSKE ŽUPANIJE ZA 2018. GODINU I PROJEKCIJE ZA 2019. i 2020. GODINU - vodič za građane -</dc:title>
  <dc:creator>Katarina</dc:creator>
  <cp:lastModifiedBy>Iva Vanjak</cp:lastModifiedBy>
  <cp:revision>2047</cp:revision>
  <cp:lastPrinted>2023-11-16T13:54:57Z</cp:lastPrinted>
  <dcterms:created xsi:type="dcterms:W3CDTF">2014-10-06T07:52:48Z</dcterms:created>
  <dcterms:modified xsi:type="dcterms:W3CDTF">2026-02-02T12:41:14Z</dcterms:modified>
</cp:coreProperties>
</file>