
<file path=[Content_Types].xml><?xml version="1.0" encoding="utf-8"?>
<Types xmlns="http://schemas.openxmlformats.org/package/2006/content-types">
  <Default Extension="gif" ContentType="image/gif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3.xml" ContentType="application/vnd.openxmlformats-officedocument.presentationml.notesSlid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4.xml" ContentType="application/vnd.openxmlformats-officedocument.presentationml.notesSlid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3.xml" ContentType="application/vnd.openxmlformats-officedocument.drawingml.chartshape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10" r:id="rId2"/>
    <p:sldId id="353" r:id="rId3"/>
    <p:sldId id="338" r:id="rId4"/>
    <p:sldId id="342" r:id="rId5"/>
    <p:sldId id="297" r:id="rId6"/>
    <p:sldId id="329" r:id="rId7"/>
    <p:sldId id="298" r:id="rId8"/>
    <p:sldId id="330" r:id="rId9"/>
    <p:sldId id="293" r:id="rId10"/>
    <p:sldId id="316" r:id="rId11"/>
    <p:sldId id="332" r:id="rId12"/>
    <p:sldId id="324" r:id="rId13"/>
  </p:sldIdLst>
  <p:sldSz cx="9144000" cy="6858000" type="screen4x3"/>
  <p:notesSz cx="6797675" cy="987266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DDBF"/>
    <a:srgbClr val="E5E6CC"/>
    <a:srgbClr val="E7EBF0"/>
    <a:srgbClr val="FDFD23"/>
    <a:srgbClr val="567A5F"/>
    <a:srgbClr val="A2CB9B"/>
    <a:srgbClr val="006666"/>
    <a:srgbClr val="CC6600"/>
    <a:srgbClr val="3366FF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EC1882-D283-41CC-85D1-7CC0734AA588}" v="933" dt="2024-10-04T11:05:18.3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5078" autoAdjust="0"/>
  </p:normalViewPr>
  <p:slideViewPr>
    <p:cSldViewPr>
      <p:cViewPr varScale="1">
        <p:scale>
          <a:sx n="105" d="100"/>
          <a:sy n="105" d="100"/>
        </p:scale>
        <p:origin x="200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3.xml"/><Relationship Id="rId1" Type="http://schemas.microsoft.com/office/2011/relationships/chartStyle" Target="style3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1131904"/>
        <c:axId val="431132560"/>
      </c:barChart>
      <c:catAx>
        <c:axId val="431131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31132560"/>
        <c:crosses val="autoZero"/>
        <c:auto val="1"/>
        <c:lblAlgn val="ctr"/>
        <c:lblOffset val="100"/>
        <c:noMultiLvlLbl val="0"/>
      </c:catAx>
      <c:valAx>
        <c:axId val="431132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3113190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6280044629096222"/>
          <c:y val="0.16881852457533891"/>
          <c:w val="0.49425881170794245"/>
          <c:h val="0.71570102142083758"/>
        </c:manualLayout>
      </c:layout>
      <c:doughnutChart>
        <c:varyColors val="1"/>
        <c:ser>
          <c:idx val="0"/>
          <c:order val="0"/>
          <c:spPr>
            <a:solidFill>
              <a:schemeClr val="lt1"/>
            </a:solidFill>
            <a:ln w="19050">
              <a:solidFill>
                <a:schemeClr val="accent1"/>
              </a:solidFill>
            </a:ln>
            <a:effectLst/>
          </c:spPr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3F1-4EDE-9F9F-2109A893AEB4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 w="19050">
                <a:solidFill>
                  <a:srgbClr val="ED7D3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3F1-4EDE-9F9F-2109A893AEB4}"/>
              </c:ext>
            </c:extLst>
          </c:dPt>
          <c:dLbls>
            <c:dLbl>
              <c:idx val="0"/>
              <c:layout>
                <c:manualLayout>
                  <c:x val="0.18593204583450634"/>
                  <c:y val="-0.24085400056273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BD68322-07DE-4DC2-8CA5-AF81610DBB91}" type="CATEGORYNAME">
                      <a:rPr lang="en-US"/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/>
                      <a:t> 27.501.999,72 </a:t>
                    </a:r>
                    <a:r>
                      <a:rPr lang="en-US" baseline="0" dirty="0" err="1"/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35539125676776"/>
                      <c:h val="0.1596315182992275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3F1-4EDE-9F9F-2109A893AEB4}"/>
                </c:ext>
              </c:extLst>
            </c:dLbl>
            <c:dLbl>
              <c:idx val="1"/>
              <c:layout>
                <c:manualLayout>
                  <c:x val="-0.19919172444409047"/>
                  <c:y val="0.2450201077723937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9EBDBD6-DFE6-4E5E-9034-CAC094BB44A8}" type="CATEGORYNAME">
                      <a:rPr lang="en-US">
                        <a:solidFill>
                          <a:sysClr val="windowText" lastClr="000000"/>
                        </a:solidFill>
                      </a:rPr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>
                        <a:solidFill>
                          <a:sysClr val="windowText" lastClr="000000"/>
                        </a:solidFill>
                      </a:rPr>
                      <a:t> 66.958.952,71 euro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269752357186156"/>
                      <c:h val="0.1347021107927143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3F1-4EDE-9F9F-2109A893AEB4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l">
                  <a:defRPr sz="11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1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List1!$A$2:$A$3</c:f>
              <c:strCache>
                <c:ptCount val="2"/>
                <c:pt idx="0">
                  <c:v>Zadarska županija</c:v>
                </c:pt>
                <c:pt idx="1">
                  <c:v>Proračunski korisnici</c:v>
                </c:pt>
              </c:strCache>
            </c:strRef>
          </c:cat>
          <c:val>
            <c:numRef>
              <c:f>List1!$B$2:$B$3</c:f>
              <c:numCache>
                <c:formatCode>#,##0.00</c:formatCode>
                <c:ptCount val="2"/>
                <c:pt idx="0">
                  <c:v>27501999.719999999</c:v>
                </c:pt>
                <c:pt idx="1">
                  <c:v>66958952.710000001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3F1-4EDE-9F9F-2109A893AEB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5.2488451091237946E-2"/>
          <c:y val="8.8600334262028513E-2"/>
          <c:w val="0.55016899085360649"/>
          <c:h val="0.70076575771674909"/>
        </c:manualLayout>
      </c:layout>
      <c:pieChart>
        <c:varyColors val="1"/>
        <c:ser>
          <c:idx val="0"/>
          <c:order val="0"/>
          <c:dLbls>
            <c:dLbl>
              <c:idx val="2"/>
              <c:layout>
                <c:manualLayout>
                  <c:x val="0.11436293680868363"/>
                  <c:y val="0.176839479230201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1C7-422E-9CCE-BD750A3AA362}"/>
                </c:ext>
              </c:extLst>
            </c:dLbl>
            <c:dLbl>
              <c:idx val="6"/>
              <c:layout>
                <c:manualLayout>
                  <c:x val="-0.11158604483563009"/>
                  <c:y val="-1.34025997931521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8BA-46CC-9361-23495AA62E38}"/>
                </c:ext>
              </c:extLst>
            </c:dLbl>
            <c:dLbl>
              <c:idx val="7"/>
              <c:layout>
                <c:manualLayout>
                  <c:x val="6.1862801852091004E-5"/>
                  <c:y val="-3.61375303992974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1C7-422E-9CCE-BD750A3AA362}"/>
                </c:ext>
              </c:extLst>
            </c:dLbl>
            <c:txPr>
              <a:bodyPr lIns="38100" tIns="19050" rIns="38100" bIns="19050">
                <a:spAutoFit/>
              </a:bodyPr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List1!$A$2:$A$9</c:f>
              <c:strCache>
                <c:ptCount val="8"/>
                <c:pt idx="0">
                  <c:v>PRIHODI OD POREZA </c:v>
                </c:pt>
                <c:pt idx="1">
                  <c:v>POMOĆI IZ INOZ. I OD SUB. UNUTAR OPĆEG PRORAČUNA</c:v>
                </c:pt>
                <c:pt idx="2">
                  <c:v>PRIHODI OD IMOVINE</c:v>
                </c:pt>
                <c:pt idx="3">
                  <c:v>PRIHODI OD UPRAVNIH I ADMIN. PRISTOJBI, PRIST. PO POSEBNIM PROP. I NAKNADA</c:v>
                </c:pt>
                <c:pt idx="4">
                  <c:v>PRIHODI OD PRODAJE PROIZ. I ROBE TE PRUŽENIH USLUGA, PRIHODI OD DONACIJA</c:v>
                </c:pt>
                <c:pt idx="5">
                  <c:v>PRIHODI IZ NADLEŽ. PRORAČ. I OD HZZO TEM. UGOVORNIH OBVEZA</c:v>
                </c:pt>
                <c:pt idx="6">
                  <c:v>KAZNE, UPRAVNE MJERE I OSTALI PRIHODI</c:v>
                </c:pt>
                <c:pt idx="7">
                  <c:v>PRIHODI OD PRODAJE NEFIN. IMOVINE</c:v>
                </c:pt>
              </c:strCache>
            </c:strRef>
          </c:cat>
          <c:val>
            <c:numRef>
              <c:f>List1!$B$2:$B$9</c:f>
              <c:numCache>
                <c:formatCode>0.00%</c:formatCode>
                <c:ptCount val="8"/>
                <c:pt idx="0">
                  <c:v>0.21079999999999999</c:v>
                </c:pt>
                <c:pt idx="1">
                  <c:v>0.46360000000000001</c:v>
                </c:pt>
                <c:pt idx="2">
                  <c:v>1.5699999999999999E-2</c:v>
                </c:pt>
                <c:pt idx="3">
                  <c:v>4.2000000000000003E-2</c:v>
                </c:pt>
                <c:pt idx="4">
                  <c:v>2.6599999999999999E-2</c:v>
                </c:pt>
                <c:pt idx="5">
                  <c:v>0.2399</c:v>
                </c:pt>
                <c:pt idx="6">
                  <c:v>8.9999999999999998E-4</c:v>
                </c:pt>
                <c:pt idx="7">
                  <c:v>5.4000000000000001E-4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A1-4A5B-88A1-9172F6C296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1"/>
        <c:txPr>
          <a:bodyPr/>
          <a:lstStyle/>
          <a:p>
            <a:pPr>
              <a:defRPr sz="800"/>
            </a:pPr>
            <a:endParaRPr lang="en-US"/>
          </a:p>
        </c:txPr>
      </c:legendEntry>
      <c:legendEntry>
        <c:idx val="2"/>
        <c:txPr>
          <a:bodyPr/>
          <a:lstStyle/>
          <a:p>
            <a:pPr>
              <a:defRPr sz="800"/>
            </a:pPr>
            <a:endParaRPr lang="en-US"/>
          </a:p>
        </c:txPr>
      </c:legendEntry>
      <c:layout>
        <c:manualLayout>
          <c:xMode val="edge"/>
          <c:yMode val="edge"/>
          <c:x val="0.64839280015907175"/>
          <c:y val="0"/>
          <c:w val="0.27888636184172277"/>
          <c:h val="1"/>
        </c:manualLayout>
      </c:layout>
      <c:overlay val="0"/>
      <c:txPr>
        <a:bodyPr/>
        <a:lstStyle/>
        <a:p>
          <a:pPr>
            <a:defRPr sz="800"/>
          </a:pPr>
          <a:endParaRPr lang="en-U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975401524320435"/>
          <c:y val="7.1795356975726865E-2"/>
          <c:w val="0.88024592641730903"/>
          <c:h val="0.754216406290262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5"/>
              <c:tx>
                <c:rich>
                  <a:bodyPr/>
                  <a:lstStyle/>
                  <a:p>
                    <a:r>
                      <a:rPr lang="en-US" dirty="0"/>
                      <a:t>0,00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E1A4-4956-B70B-CFCEC35BA462}"/>
                </c:ext>
              </c:extLst>
            </c:dLbl>
            <c:dLbl>
              <c:idx val="6"/>
              <c:layout>
                <c:manualLayout>
                  <c:x val="3.0103361194349669E-3"/>
                  <c:y val="-6.97674418604652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1A4-4956-B70B-CFCEC35BA462}"/>
                </c:ext>
              </c:extLst>
            </c:dLbl>
            <c:dLbl>
              <c:idx val="7"/>
              <c:layout>
                <c:manualLayout>
                  <c:x val="-6.0206722388700448E-3"/>
                  <c:y val="-3.6175710594315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1A4-4956-B70B-CFCEC35BA462}"/>
                </c:ext>
              </c:extLst>
            </c:dLbl>
            <c:dLbl>
              <c:idx val="8"/>
              <c:layout>
                <c:manualLayout>
                  <c:x val="-1.2089069536951423E-16"/>
                  <c:y val="-1.0335917312661593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2,17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E1A4-4956-B70B-CFCEC35BA46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List1!$A$2:$A$9</c:f>
              <c:numCache>
                <c:formatCode>General</c:formatCode>
                <c:ptCount val="8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</c:numCache>
            </c:numRef>
          </c:cat>
          <c:val>
            <c:numRef>
              <c:f>List1!$B$2:$B$9</c:f>
              <c:numCache>
                <c:formatCode>#,##0.00</c:formatCode>
                <c:ptCount val="8"/>
                <c:pt idx="0">
                  <c:v>19912638.809999999</c:v>
                </c:pt>
                <c:pt idx="1">
                  <c:v>5489283.3700000001</c:v>
                </c:pt>
                <c:pt idx="2">
                  <c:v>1484048.1</c:v>
                </c:pt>
                <c:pt idx="3">
                  <c:v>578773.66</c:v>
                </c:pt>
                <c:pt idx="4">
                  <c:v>0</c:v>
                </c:pt>
                <c:pt idx="5" formatCode="General">
                  <c:v>0</c:v>
                </c:pt>
                <c:pt idx="6">
                  <c:v>2320.09</c:v>
                </c:pt>
                <c:pt idx="7">
                  <c:v>34935.69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A1-41BC-8A6F-348AD32F7375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8"/>
              <c:layout>
                <c:manualLayout>
                  <c:x val="1.5051680597174946E-2"/>
                  <c:y val="-2.5839793281654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1A4-4956-B70B-CFCEC35BA46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List1!$A$2:$A$9</c:f>
              <c:numCache>
                <c:formatCode>General</c:formatCode>
                <c:ptCount val="8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</c:numCache>
            </c:numRef>
          </c:cat>
          <c:val>
            <c:numRef>
              <c:f>List1!$C$2:$C$9</c:f>
              <c:numCache>
                <c:formatCode>#,##0.00</c:formatCode>
                <c:ptCount val="8"/>
                <c:pt idx="0" formatCode="General">
                  <c:v>0</c:v>
                </c:pt>
                <c:pt idx="1">
                  <c:v>38302518.270000003</c:v>
                </c:pt>
                <c:pt idx="2">
                  <c:v>341.23</c:v>
                </c:pt>
                <c:pt idx="3">
                  <c:v>3387429.29</c:v>
                </c:pt>
                <c:pt idx="4">
                  <c:v>2509978.0099999998</c:v>
                </c:pt>
                <c:pt idx="5">
                  <c:v>22657210.84</c:v>
                </c:pt>
                <c:pt idx="6">
                  <c:v>84554.67</c:v>
                </c:pt>
                <c:pt idx="7">
                  <c:v>16920.400000000001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3A1-41BC-8A6F-348AD32F73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884548256"/>
        <c:axId val="1884544992"/>
      </c:barChart>
      <c:catAx>
        <c:axId val="1884548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44992"/>
        <c:crosses val="autoZero"/>
        <c:auto val="1"/>
        <c:lblAlgn val="ctr"/>
        <c:lblOffset val="100"/>
        <c:noMultiLvlLbl val="0"/>
      </c:catAx>
      <c:valAx>
        <c:axId val="1884544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r-HR" sz="10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:r>
                  <a:rPr lang="hr-HR" sz="1000" b="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mil</a:t>
                </a:r>
                <a:r>
                  <a:rPr lang="hr-HR" sz="10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. eura)</a:t>
                </a:r>
              </a:p>
            </c:rich>
          </c:tx>
          <c:layout>
            <c:manualLayout>
              <c:xMode val="edge"/>
              <c:yMode val="edge"/>
              <c:x val="5.2875189515877795E-2"/>
              <c:y val="0.9070949561537365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48256"/>
        <c:crosses val="autoZero"/>
        <c:crossBetween val="between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0778928026418886E-2"/>
          <c:y val="0.94231927404423299"/>
          <c:w val="0.84296065338844006"/>
          <c:h val="5.50967466276017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en-U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6038637834420359E-2"/>
          <c:y val="0.14100287581210252"/>
          <c:w val="0.90768119313250961"/>
          <c:h val="0.42271813611622977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6BBE-4D90-92DB-55356B890B1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BBE-4D90-92DB-55356B890B1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259A-4963-B31E-2E8F5647B99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259A-4963-B31E-2E8F5647B99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259A-4963-B31E-2E8F5647B99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259A-4963-B31E-2E8F5647B99C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259A-4963-B31E-2E8F5647B99C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259A-4963-B31E-2E8F5647B99C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BBE-4D90-92DB-55356B890B16}"/>
              </c:ext>
            </c:extLst>
          </c:dPt>
          <c:dLbls>
            <c:dLbl>
              <c:idx val="0"/>
              <c:layout>
                <c:manualLayout>
                  <c:x val="2.3671488940382145E-2"/>
                  <c:y val="-3.2998566770910957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BBE-4D90-92DB-55356B890B16}"/>
                </c:ext>
              </c:extLst>
            </c:dLbl>
            <c:dLbl>
              <c:idx val="1"/>
              <c:layout>
                <c:manualLayout>
                  <c:x val="-1.6570042258267543E-2"/>
                  <c:y val="0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BBE-4D90-92DB-55356B890B16}"/>
                </c:ext>
              </c:extLst>
            </c:dLbl>
            <c:dLbl>
              <c:idx val="2"/>
              <c:layout>
                <c:manualLayout>
                  <c:x val="-6.6280169033070005E-2"/>
                  <c:y val="-1.979914006254658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59A-4963-B31E-2E8F5647B99C}"/>
                </c:ext>
              </c:extLst>
            </c:dLbl>
            <c:dLbl>
              <c:idx val="3"/>
              <c:layout>
                <c:manualLayout>
                  <c:x val="-5.4444424562878971E-2"/>
                  <c:y val="2.309899673963767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59A-4963-B31E-2E8F5647B99C}"/>
                </c:ext>
              </c:extLst>
            </c:dLbl>
            <c:dLbl>
              <c:idx val="4"/>
              <c:layout>
                <c:manualLayout>
                  <c:x val="-2.3671488940382186E-2"/>
                  <c:y val="-2.63988534167287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59A-4963-B31E-2E8F5647B99C}"/>
                </c:ext>
              </c:extLst>
            </c:dLbl>
            <c:dLbl>
              <c:idx val="5"/>
              <c:layout>
                <c:manualLayout>
                  <c:x val="4.7342977880763422E-3"/>
                  <c:y val="-6.269727686473082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259A-4963-B31E-2E8F5647B99C}"/>
                </c:ext>
              </c:extLst>
            </c:dLbl>
            <c:dLbl>
              <c:idx val="7"/>
              <c:layout>
                <c:manualLayout>
                  <c:x val="1.1835744470191072E-2"/>
                  <c:y val="-3.959828012509315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59A-4963-B31E-2E8F5647B99C}"/>
                </c:ext>
              </c:extLst>
            </c:dLbl>
            <c:dLbl>
              <c:idx val="8"/>
              <c:layout>
                <c:manualLayout>
                  <c:x val="5.2077275668840718E-2"/>
                  <c:y val="-1.649928338545548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BBE-4D90-92DB-55356B890B1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RASHODI ZA DONACIJE, KAZNE, NAKNADE ŠTETA I KAP. POMOĆI</c:v>
                </c:pt>
                <c:pt idx="7">
                  <c:v>RASHODI ZA NABAVU NEFIN. IMOVINE</c:v>
                </c:pt>
                <c:pt idx="8">
                  <c:v>IZDACI ZA FIN. IMOVINU I OTPLATU ZAJMOVA</c:v>
                </c:pt>
              </c:strCache>
            </c:strRef>
          </c:cat>
          <c:val>
            <c:numRef>
              <c:f>List1!$B$2:$B$10</c:f>
              <c:numCache>
                <c:formatCode>General</c:formatCode>
                <c:ptCount val="9"/>
                <c:pt idx="0">
                  <c:v>65.92</c:v>
                </c:pt>
                <c:pt idx="1">
                  <c:v>20.5</c:v>
                </c:pt>
                <c:pt idx="2">
                  <c:v>0.17</c:v>
                </c:pt>
                <c:pt idx="3">
                  <c:v>0.06</c:v>
                </c:pt>
                <c:pt idx="4">
                  <c:v>1.1299999999999999</c:v>
                </c:pt>
                <c:pt idx="5">
                  <c:v>3.06</c:v>
                </c:pt>
                <c:pt idx="6">
                  <c:v>1.5</c:v>
                </c:pt>
                <c:pt idx="7">
                  <c:v>6.94</c:v>
                </c:pt>
                <c:pt idx="8">
                  <c:v>0.72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BE-4D90-92DB-55356B890B16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6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6.0797432529211493E-2"/>
          <c:y val="0.5887619915640927"/>
          <c:w val="0.8462801466663088"/>
          <c:h val="0.3966807079465745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9923095976585469E-2"/>
          <c:y val="0.1220429530818415"/>
          <c:w val="0.75918000874890634"/>
          <c:h val="0.743028073509079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2.7777777777777779E-3"/>
                  <c:y val="-2.755770192200876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6B5-4A6F-8BBC-59F9D9BA1E5B}"/>
                </c:ext>
              </c:extLst>
            </c:dLbl>
            <c:dLbl>
              <c:idx val="2"/>
              <c:layout>
                <c:manualLayout>
                  <c:x val="2.5462668816039986E-17"/>
                  <c:y val="-2.755770192200866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6B5-4A6F-8BBC-59F9D9BA1E5B}"/>
                </c:ext>
              </c:extLst>
            </c:dLbl>
            <c:dLbl>
              <c:idx val="3"/>
              <c:layout>
                <c:manualLayout>
                  <c:x val="-5.5555555555555558E-3"/>
                  <c:y val="-4.133655288301309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6B5-4A6F-8BBC-59F9D9BA1E5B}"/>
                </c:ext>
              </c:extLst>
            </c:dLbl>
            <c:dLbl>
              <c:idx val="4"/>
              <c:layout>
                <c:manualLayout>
                  <c:x val="-1.1111111111111162E-2"/>
                  <c:y val="-4.68480932674147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6B5-4A6F-8BBC-59F9D9BA1E5B}"/>
                </c:ext>
              </c:extLst>
            </c:dLbl>
            <c:dLbl>
              <c:idx val="6"/>
              <c:layout>
                <c:manualLayout>
                  <c:x val="-5.5555555555555558E-3"/>
                  <c:y val="-1.377885096100433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6B5-4A6F-8BBC-59F9D9BA1E5B}"/>
                </c:ext>
              </c:extLst>
            </c:dLbl>
            <c:dLbl>
              <c:idx val="7"/>
              <c:layout>
                <c:manualLayout>
                  <c:x val="0"/>
                  <c:y val="-2.755770192200876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6B5-4A6F-8BBC-59F9D9BA1E5B}"/>
                </c:ext>
              </c:extLst>
            </c:dLbl>
            <c:dLbl>
              <c:idx val="8"/>
              <c:layout>
                <c:manualLayout>
                  <c:x val="-8.3333333333333332E-3"/>
                  <c:y val="-4.409232307521396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6B5-4A6F-8BBC-59F9D9BA1E5B}"/>
                </c:ext>
              </c:extLst>
            </c:dLbl>
            <c:dLbl>
              <c:idx val="10"/>
              <c:layout>
                <c:manualLayout>
                  <c:x val="0"/>
                  <c:y val="-6.889425480502156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6B5-4A6F-8BBC-59F9D9BA1E5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7884785</c:v>
                </c:pt>
                <c:pt idx="1">
                  <c:v>8602655.0500000007</c:v>
                </c:pt>
                <c:pt idx="2">
                  <c:v>122427.97</c:v>
                </c:pt>
                <c:pt idx="3">
                  <c:v>57607.7</c:v>
                </c:pt>
                <c:pt idx="4">
                  <c:v>368926.77</c:v>
                </c:pt>
                <c:pt idx="5">
                  <c:v>2894162.27</c:v>
                </c:pt>
                <c:pt idx="6">
                  <c:v>1190100.74</c:v>
                </c:pt>
                <c:pt idx="7">
                  <c:v>59006.91</c:v>
                </c:pt>
                <c:pt idx="8">
                  <c:v>952183.43</c:v>
                </c:pt>
                <c:pt idx="9">
                  <c:v>2148431.02</c:v>
                </c:pt>
                <c:pt idx="10">
                  <c:v>617937.56999999995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9A-4D2D-932A-340E8188C4D6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1"/>
              <c:layout>
                <c:manualLayout>
                  <c:x val="8.3333333333333332E-3"/>
                  <c:y val="-1.92903913454060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6B5-4A6F-8BBC-59F9D9BA1E5B}"/>
                </c:ext>
              </c:extLst>
            </c:dLbl>
            <c:dLbl>
              <c:idx val="6"/>
              <c:layout>
                <c:manualLayout>
                  <c:x val="1.1111111111111112E-2"/>
                  <c:y val="-4.96038634596156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6B5-4A6F-8BBC-59F9D9BA1E5B}"/>
                </c:ext>
              </c:extLst>
            </c:dLbl>
            <c:dLbl>
              <c:idx val="9"/>
              <c:layout>
                <c:manualLayout>
                  <c:x val="5.5555555555554534E-3"/>
                  <c:y val="-5.511540384401733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6B5-4A6F-8BBC-59F9D9BA1E5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56039211.899999999</c:v>
                </c:pt>
                <c:pt idx="1">
                  <c:v>11278029.189999999</c:v>
                </c:pt>
                <c:pt idx="2">
                  <c:v>45333.2</c:v>
                </c:pt>
                <c:pt idx="3">
                  <c:v>0</c:v>
                </c:pt>
                <c:pt idx="4">
                  <c:v>724933.23</c:v>
                </c:pt>
                <c:pt idx="5">
                  <c:v>69027.83</c:v>
                </c:pt>
                <c:pt idx="6">
                  <c:v>265280.55</c:v>
                </c:pt>
                <c:pt idx="7">
                  <c:v>35186</c:v>
                </c:pt>
                <c:pt idx="8">
                  <c:v>2760664.17</c:v>
                </c:pt>
                <c:pt idx="9">
                  <c:v>774309.76</c:v>
                </c:pt>
                <c:pt idx="10">
                  <c:v>77901.87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9A-4D2D-932A-340E8188C4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884542816"/>
        <c:axId val="1884539552"/>
      </c:barChart>
      <c:catAx>
        <c:axId val="1884542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39552"/>
        <c:crossesAt val="0"/>
        <c:auto val="1"/>
        <c:lblAlgn val="ctr"/>
        <c:lblOffset val="100"/>
        <c:noMultiLvlLbl val="0"/>
      </c:catAx>
      <c:valAx>
        <c:axId val="1884539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r-HR" b="0" dirty="0"/>
                  <a:t>(</a:t>
                </a:r>
                <a:r>
                  <a:rPr lang="hr-HR" b="0" dirty="0" err="1"/>
                  <a:t>mil</a:t>
                </a:r>
                <a:r>
                  <a:rPr lang="hr-HR" b="0" dirty="0"/>
                  <a:t>. eura)</a:t>
                </a:r>
              </a:p>
            </c:rich>
          </c:tx>
          <c:layout>
            <c:manualLayout>
              <c:xMode val="edge"/>
              <c:yMode val="edge"/>
              <c:x val="1.285376306093494E-2"/>
              <c:y val="0.9266051377433158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in"/>
        <c:minorTickMark val="none"/>
        <c:tickLblPos val="nextTo"/>
        <c:spPr>
          <a:noFill/>
          <a:ln>
            <a:solidFill>
              <a:schemeClr val="accent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42816"/>
        <c:crosses val="autoZero"/>
        <c:crossBetween val="between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3038965615842321"/>
          <c:y val="0.92560884039704405"/>
          <c:w val="0.73922046002174624"/>
          <c:h val="6.222776013393147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7"/>
              <c:layout>
                <c:manualLayout>
                  <c:x val="-1.7347803192132385E-2"/>
                  <c:y val="2.60616074119328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0DA-436B-8C5E-BD42BEE99C4F}"/>
                </c:ext>
              </c:extLst>
            </c:dLbl>
            <c:dLbl>
              <c:idx val="8"/>
              <c:layout>
                <c:manualLayout>
                  <c:x val="-1.0601312816810596E-16"/>
                  <c:y val="-3.57080264333117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DB2-4CB4-9BDA-D0E19124539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List1!$A$2:$A$12</c:f>
              <c:strCache>
                <c:ptCount val="11"/>
                <c:pt idx="0">
                  <c:v>11. Hrv. branitelji, udruge, demografija i soc. politika</c:v>
                </c:pt>
                <c:pt idx="1">
                  <c:v>10. Javna nabava i upravljanje i imovinom</c:v>
                </c:pt>
                <c:pt idx="2">
                  <c:v>9. Pravni i zajednički poslovi</c:v>
                </c:pt>
                <c:pt idx="3">
                  <c:v>8. Pom. dobro, more i promet</c:v>
                </c:pt>
                <c:pt idx="4">
                  <c:v>7. Poljop., ribar., i EU fondovi</c:v>
                </c:pt>
                <c:pt idx="5">
                  <c:v>6. Gospodarstvo i turizam</c:v>
                </c:pt>
                <c:pt idx="6">
                  <c:v>5. Prostorno uređenje, zaštita okoliša i komunalni poslovi</c:v>
                </c:pt>
                <c:pt idx="7">
                  <c:v>4. Zdravstvo</c:v>
                </c:pt>
                <c:pt idx="8">
                  <c:v>3. Obrazovanje, kultura i šport</c:v>
                </c:pt>
                <c:pt idx="9">
                  <c:v>2. Financije i proračun</c:v>
                </c:pt>
                <c:pt idx="10">
                  <c:v>1. Služba ureda župana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4.1599999999999998E-2</c:v>
                </c:pt>
                <c:pt idx="1">
                  <c:v>3.5999999999999999E-3</c:v>
                </c:pt>
                <c:pt idx="2">
                  <c:v>6.3E-3</c:v>
                </c:pt>
                <c:pt idx="3">
                  <c:v>8.3999999999999995E-3</c:v>
                </c:pt>
                <c:pt idx="4">
                  <c:v>3.0599999999999999E-2</c:v>
                </c:pt>
                <c:pt idx="5">
                  <c:v>1E-3</c:v>
                </c:pt>
                <c:pt idx="6">
                  <c:v>1.2500000000000001E-2</c:v>
                </c:pt>
                <c:pt idx="7">
                  <c:v>0.3624</c:v>
                </c:pt>
                <c:pt idx="8">
                  <c:v>0.47860000000000003</c:v>
                </c:pt>
                <c:pt idx="9">
                  <c:v>5.2600000000000001E-2</c:v>
                </c:pt>
                <c:pt idx="10">
                  <c:v>2.5000000000000001E-3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23-4668-BE6C-C62654ED741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9"/>
        <c:axId val="1884545536"/>
        <c:axId val="1884547712"/>
      </c:barChart>
      <c:catAx>
        <c:axId val="188454553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884547712"/>
        <c:crosses val="autoZero"/>
        <c:auto val="1"/>
        <c:lblAlgn val="ctr"/>
        <c:lblOffset val="100"/>
        <c:noMultiLvlLbl val="0"/>
      </c:catAx>
      <c:valAx>
        <c:axId val="18845477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45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47593527859381"/>
          <c:y val="3.3658493356656959E-2"/>
          <c:w val="0.51632764847621671"/>
          <c:h val="0.9362068517209671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96F-40D1-967B-5AAD9090D220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96F-40D1-967B-5AAD9090D220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96F-40D1-967B-5AAD9090D220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96F-40D1-967B-5AAD9090D220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96F-40D1-967B-5AAD9090D220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96F-40D1-967B-5AAD9090D220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96F-40D1-967B-5AAD9090D220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96F-40D1-967B-5AAD9090D220}"/>
                </c:ext>
              </c:extLst>
            </c:dLbl>
            <c:dLbl>
              <c:idx val="8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40F-4FD4-A7ED-8B5DA26E23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unapređenja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3.8800000000000001E-2</c:v>
                </c:pt>
                <c:pt idx="1">
                  <c:v>0.46310000000000001</c:v>
                </c:pt>
                <c:pt idx="2">
                  <c:v>2.0500000000000001E-2</c:v>
                </c:pt>
                <c:pt idx="3">
                  <c:v>0.36349999999999999</c:v>
                </c:pt>
                <c:pt idx="4">
                  <c:v>6.6E-3</c:v>
                </c:pt>
                <c:pt idx="5">
                  <c:v>1.0800000000000001E-2</c:v>
                </c:pt>
                <c:pt idx="6">
                  <c:v>2.8199999999999999E-2</c:v>
                </c:pt>
                <c:pt idx="7">
                  <c:v>2E-3</c:v>
                </c:pt>
                <c:pt idx="8">
                  <c:v>6.6400000000000001E-2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96F-40D1-967B-5AAD9090D22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9"/>
        <c:overlap val="-25"/>
        <c:axId val="1884553152"/>
        <c:axId val="1884546624"/>
      </c:barChart>
      <c:catAx>
        <c:axId val="18845531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884546624"/>
        <c:crosses val="autoZero"/>
        <c:auto val="1"/>
        <c:lblAlgn val="ctr"/>
        <c:lblOffset val="100"/>
        <c:noMultiLvlLbl val="0"/>
      </c:catAx>
      <c:valAx>
        <c:axId val="18845466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53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8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800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>
      <cs:styleClr val="0"/>
    </cs:lnRef>
    <cs:fillRef idx="0"/>
    <cs:effectRef idx="0"/>
    <cs:fontRef idx="minor">
      <cs:styleClr val="0"/>
    </cs:fontRef>
    <cs:defRPr sz="900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2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2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#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1#1" qsCatId="simple" csTypeId="urn:microsoft.com/office/officeart/2005/8/colors/accent2_1#1" csCatId="accent2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endParaRPr lang="hr-HR" sz="14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Manjak tekućeg razdoblja                                             2.507.149,70 eura     </a:t>
          </a:r>
        </a:p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            7.464.659,42 eura</a:t>
          </a:r>
        </a:p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Prijenos viška u sljedeće razdoblje                              4.957.509,72 eura </a:t>
          </a:r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Ukupno prihodi i primici       </a:t>
          </a: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BC5CFAAF-2E7F-4756-8C9B-2BB8D7708613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Ukupno rashodi i izdaci                                              96.968.102,13 eura</a:t>
          </a:r>
        </a:p>
      </dgm:t>
    </dgm:pt>
    <dgm:pt modelId="{8D7AFB19-4D3A-4CDA-8902-BB9A7824C268}" type="parTrans" cxnId="{0EAACAB5-16C3-499F-ADF6-D345C8DD2EE3}">
      <dgm:prSet/>
      <dgm:spPr/>
      <dgm:t>
        <a:bodyPr/>
        <a:lstStyle/>
        <a:p>
          <a:endParaRPr lang="hr-HR"/>
        </a:p>
      </dgm:t>
    </dgm:pt>
    <dgm:pt modelId="{55A0B1D6-6A9D-4E57-B5B1-846FA4D01927}" type="sibTrans" cxnId="{0EAACAB5-16C3-499F-ADF6-D345C8DD2EE3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 custScaleY="108475" custLinFactNeighborY="-288"/>
      <dgm:spPr/>
    </dgm:pt>
    <dgm:pt modelId="{6B373A4F-5A39-483D-9D69-821628B23C89}" type="pres">
      <dgm:prSet presAssocID="{55A0B1D6-6A9D-4E57-B5B1-846FA4D01927}" presName="sp" presStyleCnt="0"/>
      <dgm:spPr/>
    </dgm:pt>
    <dgm:pt modelId="{79BB1A5C-3D07-4C3A-941D-7A6D446D1D39}" type="pres">
      <dgm:prSet presAssocID="{BC5CFAAF-2E7F-4756-8C9B-2BB8D7708613}" presName="arrowAndChildren" presStyleCnt="0"/>
      <dgm:spPr/>
    </dgm:pt>
    <dgm:pt modelId="{721AC54A-8781-4449-8781-82BC28D58D38}" type="pres">
      <dgm:prSet presAssocID="{BC5CFAAF-2E7F-4756-8C9B-2BB8D7708613}" presName="parentTextArrow" presStyleLbl="node1" presStyleIdx="2" presStyleCnt="4" custLinFactNeighborY="866"/>
      <dgm:spPr/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 custLinFactNeighborX="-33" custLinFactNeighborY="-5425"/>
      <dgm:spPr/>
    </dgm:pt>
  </dgm:ptLst>
  <dgm:cxnLst>
    <dgm:cxn modelId="{029D9532-D8B1-4704-BB67-08F4E1CDDC95}" type="presOf" srcId="{BC5CFAAF-2E7F-4756-8C9B-2BB8D7708613}" destId="{721AC54A-8781-4449-8781-82BC28D58D38}" srcOrd="0" destOrd="0" presId="urn:microsoft.com/office/officeart/2005/8/layout/process4"/>
    <dgm:cxn modelId="{05F9AC3A-0DAA-4FE7-8681-5D2B0D983FC8}" type="presOf" srcId="{AACF7570-A36E-451F-944C-D881E25C7796}" destId="{B054AC71-C63D-49AD-AFD5-BC663B4D6905}" srcOrd="0" destOrd="0" presId="urn:microsoft.com/office/officeart/2005/8/layout/process4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4948BA59-472B-47DC-9E3A-6AF7518E0391}" type="presOf" srcId="{FAAF0AC7-97D3-4AB9-BE1B-90CD9809A5E6}" destId="{A26A1724-EABA-42DF-AE04-5F5C5B5537AD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38E5AEA8-1887-471D-86D0-2ED66DE27682}" type="presOf" srcId="{2460F13D-6841-40E9-9F7F-2743CC61407A}" destId="{034DFE96-C7D7-49CB-BA35-3484CA918C15}" srcOrd="0" destOrd="0" presId="urn:microsoft.com/office/officeart/2005/8/layout/process4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0EAACAB5-16C3-499F-ADF6-D345C8DD2EE3}" srcId="{3D3E9FBC-FA62-4DD8-A4E9-0540C36874AF}" destId="{BC5CFAAF-2E7F-4756-8C9B-2BB8D7708613}" srcOrd="1" destOrd="0" parTransId="{8D7AFB19-4D3A-4CDA-8902-BB9A7824C268}" sibTransId="{55A0B1D6-6A9D-4E57-B5B1-846FA4D01927}"/>
    <dgm:cxn modelId="{762F3CF6-BB0F-4142-8EA9-BD573BBCA7E4}" type="presOf" srcId="{3D3E9FBC-FA62-4DD8-A4E9-0540C36874AF}" destId="{FB8E0C7F-41E7-4D3A-BC4A-3C1AAC217FA6}" srcOrd="0" destOrd="0" presId="urn:microsoft.com/office/officeart/2005/8/layout/process4"/>
    <dgm:cxn modelId="{1484DA67-F56C-4139-9782-C56A3011A770}" type="presParOf" srcId="{FB8E0C7F-41E7-4D3A-BC4A-3C1AAC217FA6}" destId="{88C06ADF-85DD-4C88-9A6E-4FC10D4E0E94}" srcOrd="0" destOrd="0" presId="urn:microsoft.com/office/officeart/2005/8/layout/process4"/>
    <dgm:cxn modelId="{BBEF9274-6FCB-41AC-BE09-B32A8C7C90FE}" type="presParOf" srcId="{88C06ADF-85DD-4C88-9A6E-4FC10D4E0E94}" destId="{A26A1724-EABA-42DF-AE04-5F5C5B5537AD}" srcOrd="0" destOrd="0" presId="urn:microsoft.com/office/officeart/2005/8/layout/process4"/>
    <dgm:cxn modelId="{75C8A886-D3AC-4884-AD8D-34A9896C2107}" type="presParOf" srcId="{FB8E0C7F-41E7-4D3A-BC4A-3C1AAC217FA6}" destId="{392FDB35-4341-46F4-B89E-B806BA1E55B6}" srcOrd="1" destOrd="0" presId="urn:microsoft.com/office/officeart/2005/8/layout/process4"/>
    <dgm:cxn modelId="{FAFA2740-E0A5-4780-9981-FEDC8A8F7C69}" type="presParOf" srcId="{FB8E0C7F-41E7-4D3A-BC4A-3C1AAC217FA6}" destId="{6607F988-2B2D-4151-886A-A5FD7D35ABEE}" srcOrd="2" destOrd="0" presId="urn:microsoft.com/office/officeart/2005/8/layout/process4"/>
    <dgm:cxn modelId="{1C01E9A6-0366-4EAB-9ECA-6CE4F77F491E}" type="presParOf" srcId="{6607F988-2B2D-4151-886A-A5FD7D35ABEE}" destId="{B054AC71-C63D-49AD-AFD5-BC663B4D6905}" srcOrd="0" destOrd="0" presId="urn:microsoft.com/office/officeart/2005/8/layout/process4"/>
    <dgm:cxn modelId="{88ECE0F0-2129-421E-BE63-E837C5EBAA6D}" type="presParOf" srcId="{FB8E0C7F-41E7-4D3A-BC4A-3C1AAC217FA6}" destId="{6B373A4F-5A39-483D-9D69-821628B23C89}" srcOrd="3" destOrd="0" presId="urn:microsoft.com/office/officeart/2005/8/layout/process4"/>
    <dgm:cxn modelId="{A16C8355-ADE1-4ED1-8956-B89BB43263F4}" type="presParOf" srcId="{FB8E0C7F-41E7-4D3A-BC4A-3C1AAC217FA6}" destId="{79BB1A5C-3D07-4C3A-941D-7A6D446D1D39}" srcOrd="4" destOrd="0" presId="urn:microsoft.com/office/officeart/2005/8/layout/process4"/>
    <dgm:cxn modelId="{EF9A61A7-C843-4F27-8CE9-47F430F53FE4}" type="presParOf" srcId="{79BB1A5C-3D07-4C3A-941D-7A6D446D1D39}" destId="{721AC54A-8781-4449-8781-82BC28D58D38}" srcOrd="0" destOrd="0" presId="urn:microsoft.com/office/officeart/2005/8/layout/process4"/>
    <dgm:cxn modelId="{6B029A48-8122-4A0E-8631-4A557E875432}" type="presParOf" srcId="{FB8E0C7F-41E7-4D3A-BC4A-3C1AAC217FA6}" destId="{4D557FCC-7417-4EBD-AFCF-76720DA2F009}" srcOrd="5" destOrd="0" presId="urn:microsoft.com/office/officeart/2005/8/layout/process4"/>
    <dgm:cxn modelId="{6658D17C-63E9-4792-A01C-C01F784E737E}" type="presParOf" srcId="{FB8E0C7F-41E7-4D3A-BC4A-3C1AAC217FA6}" destId="{A5988F9C-705B-480E-AEE9-1B4EADCC7B2D}" srcOrd="6" destOrd="0" presId="urn:microsoft.com/office/officeart/2005/8/layout/process4"/>
    <dgm:cxn modelId="{D0D9BC3B-A2DA-4A9C-A9A4-8ED193C40DBC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770434"/>
          <a:ext cx="6984776" cy="8018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Prijenos viška u sljedeće razdoblje                              4.957.509,72 eura </a:t>
          </a:r>
        </a:p>
      </dsp:txBody>
      <dsp:txXfrm>
        <a:off x="0" y="3770434"/>
        <a:ext cx="6984776" cy="801871"/>
      </dsp:txXfrm>
    </dsp:sp>
    <dsp:sp modelId="{B054AC71-C63D-49AD-AFD5-BC663B4D6905}">
      <dsp:nvSpPr>
        <dsp:cNvPr id="0" name=""/>
        <dsp:cNvSpPr/>
      </dsp:nvSpPr>
      <dsp:spPr>
        <a:xfrm rot="10800000">
          <a:off x="0" y="2441110"/>
          <a:ext cx="6984776" cy="13377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Manjak tekućeg razdoblja                                             2.507.149,70 eura    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            7.464.659,42 eura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 rot="10800000">
        <a:off x="0" y="2441110"/>
        <a:ext cx="6984776" cy="869262"/>
      </dsp:txXfrm>
    </dsp:sp>
    <dsp:sp modelId="{721AC54A-8781-4449-8781-82BC28D58D38}">
      <dsp:nvSpPr>
        <dsp:cNvPr id="0" name=""/>
        <dsp:cNvSpPr/>
      </dsp:nvSpPr>
      <dsp:spPr>
        <a:xfrm rot="10800000">
          <a:off x="0" y="1234092"/>
          <a:ext cx="6984776" cy="123327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rashodi i izdaci                                              96.968.102,13 eura</a:t>
          </a:r>
        </a:p>
      </dsp:txBody>
      <dsp:txXfrm rot="10800000">
        <a:off x="0" y="1234092"/>
        <a:ext cx="6984776" cy="801347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123327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prihodi i primici       </a:t>
          </a:r>
        </a:p>
      </dsp:txBody>
      <dsp:txXfrm rot="10800000">
        <a:off x="0" y="0"/>
        <a:ext cx="6984776" cy="8013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0.16077</cdr:x>
      <cdr:y>0.84986</cdr:y>
    </cdr:from>
    <cdr:to>
      <cdr:x>0.84561</cdr:x>
      <cdr:y>0.98766</cdr:y>
    </cdr:to>
    <cdr:sp macro="" textlink="">
      <cdr:nvSpPr>
        <cdr:cNvPr id="2" name="TextBox 12">
          <a:extLst xmlns:a="http://schemas.openxmlformats.org/drawingml/2006/main">
            <a:ext uri="{FF2B5EF4-FFF2-40B4-BE49-F238E27FC236}">
              <a16:creationId xmlns:a16="http://schemas.microsoft.com/office/drawing/2014/main" id="{3A187D2F-83AD-B81D-5480-4C5CF96BECB2}"/>
            </a:ext>
          </a:extLst>
        </cdr:cNvPr>
        <cdr:cNvSpPr txBox="1"/>
      </cdr:nvSpPr>
      <cdr:spPr>
        <a:xfrm xmlns:a="http://schemas.openxmlformats.org/drawingml/2006/main">
          <a:off x="872072" y="2277678"/>
          <a:ext cx="371474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sr-Latn-C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r-HR" b="1" u="sng" dirty="0">
              <a:solidFill>
                <a:srgbClr val="002060"/>
              </a:solidFill>
              <a:latin typeface="Gabriola" panose="04040605051002020D02" pitchFamily="82" charset="0"/>
            </a:rPr>
            <a:t>Upravni odjel za financije i proračun</a:t>
          </a:r>
          <a:endParaRPr lang="en-US" b="1" u="sng" dirty="0">
            <a:solidFill>
              <a:srgbClr val="002060"/>
            </a:solidFill>
            <a:latin typeface="Gabriola" panose="04040605051002020D02" pitchFamily="82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0.31338</cdr:x>
      <cdr:y>0.62556</cdr:y>
    </cdr:from>
    <cdr:to>
      <cdr:x>0.56866</cdr:x>
      <cdr:y>0.75383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1699852" y="2898405"/>
          <a:ext cx="1384706" cy="5943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70,9%</a:t>
          </a:r>
        </a:p>
      </cdr:txBody>
    </cdr:sp>
  </cdr:relSizeAnchor>
  <cdr:relSizeAnchor xmlns:cdr="http://schemas.openxmlformats.org/drawingml/2006/chartDrawing">
    <cdr:from>
      <cdr:x>0.55842</cdr:x>
      <cdr:y>0.29728</cdr:y>
    </cdr:from>
    <cdr:to>
      <cdr:x>0.78754</cdr:x>
      <cdr:y>0.41752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3940632" y="1200710"/>
          <a:ext cx="1616850" cy="4856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29,1%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3633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16.09.2026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377316"/>
            <a:ext cx="2945659" cy="493633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3633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16.09.2026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9768" y="4689518"/>
            <a:ext cx="5438140" cy="4442698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377316"/>
            <a:ext cx="2945659" cy="493633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16.09.2026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16.09.2026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16.09.2026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16.09.2026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16.09.2026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16.09.2026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16.09.2026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16.09.2026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16.09.2026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16.09.2026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16.09.2026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16.09.2026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8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9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0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zadarska-zupanija.hr/upravni-odjeli/financije-i-prora%C4%8Dun/prora%C4%8Dun-upravni-odje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REPUBLIKA HRVATSKA</a:t>
            </a:r>
            <a:br>
              <a:rPr lang="hr-HR" sz="1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1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sz="2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2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POLUGODIŠNJI IZVJEŠTAJ O IZVRŠENJU PRORAČUNA ZA 2026. GODINU</a:t>
            </a:r>
            <a:br>
              <a:rPr lang="hr-HR" sz="3100" b="1" dirty="0">
                <a:solidFill>
                  <a:srgbClr val="121284"/>
                </a:solidFill>
              </a:rPr>
            </a:b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700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vodič za građane </a:t>
            </a:r>
            <a:r>
              <a:rPr lang="hr-HR" sz="2900" dirty="0">
                <a:solidFill>
                  <a:srgbClr val="121284"/>
                </a:solidFill>
              </a:rPr>
              <a:t>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589240"/>
            <a:ext cx="6552728" cy="1054465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hr-HR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hr-HR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Zadar, rujan 2026.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31741" y="2922358"/>
            <a:ext cx="3880518" cy="19402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Rezervirano mjesto sadržaja 8">
            <a:extLst>
              <a:ext uri="{FF2B5EF4-FFF2-40B4-BE49-F238E27FC236}">
                <a16:creationId xmlns:a16="http://schemas.microsoft.com/office/drawing/2014/main" id="{B9507912-0039-F3D5-1D1D-3FAD39B536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3528" y="1052735"/>
            <a:ext cx="4040188" cy="5188663"/>
          </a:xfrm>
        </p:spPr>
        <p:txBody>
          <a:bodyPr>
            <a:normAutofit fontScale="92500" lnSpcReduction="20000"/>
          </a:bodyPr>
          <a:lstStyle/>
          <a:p>
            <a:pPr marL="0" indent="0" algn="r">
              <a:buNone/>
            </a:pPr>
            <a:r>
              <a:rPr lang="hr-HR" b="1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pPr marL="0" indent="0" algn="r">
              <a:buNone/>
            </a:pPr>
            <a: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Polugodišnji izvještaj o </a:t>
            </a:r>
            <a:b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izvršenju Proračuna sadrži: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13" name="Rezervirano mjesto sadržaja 7">
            <a:extLst>
              <a:ext uri="{FF2B5EF4-FFF2-40B4-BE49-F238E27FC236}">
                <a16:creationId xmlns:a16="http://schemas.microsoft.com/office/drawing/2014/main" id="{82012113-CAD4-8A49-3703-7EDC4E775E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66295" y="1219706"/>
            <a:ext cx="4389882" cy="5449654"/>
          </a:xfrm>
        </p:spPr>
        <p:txBody>
          <a:bodyPr>
            <a:normAutofit fontScale="92500" lnSpcReduction="20000"/>
          </a:bodyPr>
          <a:lstStyle/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33705" algn="l"/>
              </a:tabLst>
            </a:pPr>
            <a:endParaRPr lang="hr-HR" sz="1500" b="1" i="1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33705" algn="l"/>
              </a:tabLst>
            </a:pPr>
            <a:r>
              <a:rPr lang="hr-HR" sz="1700" b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</a:t>
            </a:r>
            <a:r>
              <a:rPr lang="en-US" sz="17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Opći</a:t>
            </a:r>
            <a:r>
              <a:rPr lang="en-US" sz="1700" b="1" spc="3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7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dio</a:t>
            </a:r>
            <a:r>
              <a:rPr lang="en-US" sz="1700" b="1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r-HR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proračuna koji čine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hr-HR" sz="17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742950" lvl="1" indent="-285750">
              <a:spcBef>
                <a:spcPts val="35"/>
              </a:spcBef>
              <a:spcAft>
                <a:spcPts val="0"/>
              </a:spcAft>
              <a:buSzPts val="1100"/>
              <a:buFont typeface="Times New Roman" panose="02020603050405020304" pitchFamily="18" charset="0"/>
              <a:buChar char="-"/>
              <a:tabLst>
                <a:tab pos="40830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Račun</a:t>
            </a:r>
            <a:r>
              <a:rPr lang="en-US" sz="17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prihoda</a:t>
            </a:r>
            <a:r>
              <a:rPr lang="en-US" sz="1700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7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rashoda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7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ekonomskoj</a:t>
            </a:r>
            <a:r>
              <a:rPr lang="en-US" sz="1700" spc="7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hr-HR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na razini odjeljka i izvorima financiranja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lvl="2">
              <a:spcBef>
                <a:spcPts val="45"/>
              </a:spcBef>
              <a:spcAft>
                <a:spcPts val="0"/>
              </a:spcAft>
              <a:buSzPts val="1100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700" spc="6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</a:t>
            </a:r>
            <a:r>
              <a:rPr lang="en-US" sz="17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rashodima</a:t>
            </a:r>
            <a:r>
              <a:rPr lang="en-US" sz="17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700" spc="7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funkcijskoj</a:t>
            </a:r>
            <a:r>
              <a:rPr lang="en-US" sz="1700" spc="8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742950" lvl="1" indent="-285750">
              <a:spcBef>
                <a:spcPts val="30"/>
              </a:spcBef>
              <a:buSzPts val="1100"/>
              <a:buFont typeface="Times New Roman" panose="02020603050405020304" pitchFamily="18" charset="0"/>
              <a:buChar char="-"/>
              <a:tabLst>
                <a:tab pos="40830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Račun</a:t>
            </a:r>
            <a:r>
              <a:rPr lang="en-US" sz="17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financiranja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700" spc="8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ekonomskoj</a:t>
            </a:r>
            <a:r>
              <a:rPr lang="en-US" sz="17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7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izvorima</a:t>
            </a:r>
            <a:r>
              <a:rPr lang="en-US" sz="17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financiranja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0" indent="0">
              <a:spcBef>
                <a:spcPts val="65"/>
              </a:spcBef>
              <a:buNone/>
            </a:pPr>
            <a:endParaRPr lang="en-US" sz="17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67995" algn="l"/>
              </a:tabLst>
            </a:pPr>
            <a:r>
              <a:rPr lang="hr-HR" sz="1700" b="1" i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hr-HR" sz="1700" b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17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Posebni</a:t>
            </a:r>
            <a:r>
              <a:rPr lang="en-US" sz="1700" b="1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7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dio</a:t>
            </a:r>
            <a:r>
              <a:rPr lang="en-US" sz="1700" b="1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r-HR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organizacijskoj</a:t>
            </a:r>
            <a:r>
              <a:rPr lang="en-US" sz="17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programskoj</a:t>
            </a:r>
            <a:r>
              <a:rPr lang="en-US" sz="1700" spc="8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0" indent="0">
              <a:spcBef>
                <a:spcPts val="65"/>
              </a:spcBef>
              <a:buNone/>
            </a:pPr>
            <a:r>
              <a:rPr lang="en-US" sz="17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67995" algn="l"/>
              </a:tabLst>
            </a:pPr>
            <a:r>
              <a:rPr lang="hr-HR" sz="1700" b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</a:t>
            </a:r>
            <a:r>
              <a:rPr lang="en-US" sz="17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Obrazloženje</a:t>
            </a:r>
            <a:r>
              <a:rPr lang="en-US" sz="1700" b="1" spc="7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r-HR" sz="17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ostvarenja prihoda i primitaka, rashoda i izdataka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0" indent="0">
              <a:spcBef>
                <a:spcPts val="65"/>
              </a:spcBef>
              <a:buNone/>
            </a:pPr>
            <a:endParaRPr lang="en-US" sz="17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buSzPts val="1000"/>
              <a:buNone/>
              <a:tabLst>
                <a:tab pos="467995" algn="l"/>
              </a:tabLst>
            </a:pPr>
            <a:r>
              <a:rPr lang="hr-HR" sz="1700" b="1" u="none" strike="noStrike" spc="0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4. </a:t>
            </a:r>
            <a:r>
              <a:rPr lang="en-US" sz="1700" b="1" u="none" strike="noStrike" spc="0" dirty="0" err="1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Posebni</a:t>
            </a:r>
            <a:r>
              <a:rPr lang="en-US" sz="1700" b="1" u="none" strike="noStrike" spc="70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700" b="1" u="none" strike="noStrike" spc="0" dirty="0" err="1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izvještaji</a:t>
            </a:r>
            <a:r>
              <a:rPr lang="en-US" sz="1700" b="0" u="none" strike="noStrike" spc="-25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700" b="1" u="sng" spc="0" dirty="0">
              <a:solidFill>
                <a:schemeClr val="tx2"/>
              </a:solidFill>
              <a:effectLst/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700" spc="6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</a:t>
            </a:r>
            <a:r>
              <a:rPr lang="en-US" sz="17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korištenju</a:t>
            </a:r>
            <a:r>
              <a:rPr lang="en-US" sz="1700" spc="8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proračunske</a:t>
            </a:r>
            <a:r>
              <a:rPr lang="en-US" sz="1700" spc="7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zalihe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7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</a:t>
            </a:r>
            <a:r>
              <a:rPr lang="en-US" sz="1700" spc="4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zaduživanju</a:t>
            </a:r>
            <a:r>
              <a:rPr lang="en-US" sz="17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na</a:t>
            </a:r>
            <a:r>
              <a:rPr lang="en-US" sz="17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domaćem</a:t>
            </a:r>
            <a:r>
              <a:rPr lang="en-US" sz="17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</a:t>
            </a:r>
            <a:r>
              <a:rPr lang="en-US" sz="17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stranom</a:t>
            </a:r>
            <a:r>
              <a:rPr lang="en-US" sz="17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tržištu</a:t>
            </a:r>
            <a:r>
              <a:rPr lang="en-US" sz="17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novca</a:t>
            </a:r>
            <a:r>
              <a:rPr lang="en-US" sz="17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</a:t>
            </a:r>
            <a:r>
              <a:rPr lang="en-US" sz="1700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kapitala</a:t>
            </a:r>
            <a:r>
              <a:rPr lang="hr-HR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hr-HR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 o danim jamstvima i plaćanja po protestnim jamstvima.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2" name="TextBox 12">
            <a:extLst>
              <a:ext uri="{FF2B5EF4-FFF2-40B4-BE49-F238E27FC236}">
                <a16:creationId xmlns:a16="http://schemas.microsoft.com/office/drawing/2014/main" id="{5C68E98E-C3AB-970F-5D01-4593709D93E9}"/>
              </a:ext>
            </a:extLst>
          </p:cNvPr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699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0185602"/>
              </p:ext>
            </p:extLst>
          </p:nvPr>
        </p:nvGraphicFramePr>
        <p:xfrm>
          <a:off x="899592" y="1734853"/>
          <a:ext cx="6984776" cy="4574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928981"/>
            <a:ext cx="6984776" cy="8058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Ukupno izvršenje proračuna za prvo polugodište 2026. godine</a:t>
            </a:r>
            <a:endParaRPr lang="hr-HR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1D2B9190-5D88-483B-B341-F06E033CA32C}"/>
              </a:ext>
            </a:extLst>
          </p:cNvPr>
          <p:cNvSpPr txBox="1"/>
          <p:nvPr/>
        </p:nvSpPr>
        <p:spPr>
          <a:xfrm>
            <a:off x="5148064" y="1988840"/>
            <a:ext cx="19046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 94.460.952,43 eura  </a:t>
            </a:r>
          </a:p>
        </p:txBody>
      </p:sp>
    </p:spTree>
    <p:extLst>
      <p:ext uri="{BB962C8B-B14F-4D97-AF65-F5344CB8AC3E}">
        <p14:creationId xmlns:p14="http://schemas.microsoft.com/office/powerpoint/2010/main" val="2542640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4761C2A1-A730-47FB-8005-175FA1B607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2258398"/>
              </p:ext>
            </p:extLst>
          </p:nvPr>
        </p:nvGraphicFramePr>
        <p:xfrm>
          <a:off x="3575050" y="273050"/>
          <a:ext cx="5111750" cy="5853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0D58D851-7C0D-9CB9-A360-D61FA9EB4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4110" y="892374"/>
            <a:ext cx="7124234" cy="705009"/>
          </a:xfrm>
        </p:spPr>
        <p:txBody>
          <a:bodyPr/>
          <a:lstStyle/>
          <a:p>
            <a:r>
              <a:rPr lang="hr-HR" sz="1800" kern="2700" spc="130" dirty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ldhabi" panose="020F0502020204030204" pitchFamily="2" charset="-78"/>
              </a:rPr>
              <a:t>OSTVARENI PRIHODI I PRIMICI U PRVOM POLUGODIŠTU 2026. GODINE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en-US" dirty="0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1" name="Grafikon 10">
            <a:extLst>
              <a:ext uri="{FF2B5EF4-FFF2-40B4-BE49-F238E27FC236}">
                <a16:creationId xmlns:a16="http://schemas.microsoft.com/office/drawing/2014/main" id="{1C468783-52A8-4792-87BB-0F328DFAD6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59870003"/>
              </p:ext>
            </p:extLst>
          </p:nvPr>
        </p:nvGraphicFramePr>
        <p:xfrm>
          <a:off x="-872072" y="4184162"/>
          <a:ext cx="5424264" cy="268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Naslov 1">
            <a:extLst>
              <a:ext uri="{FF2B5EF4-FFF2-40B4-BE49-F238E27FC236}">
                <a16:creationId xmlns:a16="http://schemas.microsoft.com/office/drawing/2014/main" id="{CFDCE396-4EB8-8CDF-674A-829B6E985871}"/>
              </a:ext>
            </a:extLst>
          </p:cNvPr>
          <p:cNvSpPr txBox="1">
            <a:spLocks/>
          </p:cNvSpPr>
          <p:nvPr/>
        </p:nvSpPr>
        <p:spPr>
          <a:xfrm>
            <a:off x="683568" y="1744681"/>
            <a:ext cx="4659014" cy="413038"/>
          </a:xfrm>
          <a:prstGeom prst="rect">
            <a:avLst/>
          </a:prstGeom>
          <a:solidFill>
            <a:srgbClr val="E7EBF0"/>
          </a:solidFill>
          <a:ln>
            <a:solidFill>
              <a:srgbClr val="FDFD23"/>
            </a:solidFill>
          </a:ln>
        </p:spPr>
        <p:txBody>
          <a:bodyPr/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Iznose </a:t>
            </a:r>
            <a:r>
              <a:rPr lang="hr-HR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94.460.952,43 eura, od kojih: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Grafikon 4">
            <a:extLst>
              <a:ext uri="{FF2B5EF4-FFF2-40B4-BE49-F238E27FC236}">
                <a16:creationId xmlns:a16="http://schemas.microsoft.com/office/drawing/2014/main" id="{6EEEE330-BB32-2091-2001-9DD832F350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74406555"/>
              </p:ext>
            </p:extLst>
          </p:nvPr>
        </p:nvGraphicFramePr>
        <p:xfrm>
          <a:off x="611560" y="2176759"/>
          <a:ext cx="7056785" cy="40390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590746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12112" y="579869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r>
              <a:rPr lang="hr-HR" sz="2200" b="1" dirty="0">
                <a:latin typeface="Arial" panose="020B0604020202020204" pitchFamily="34" charset="0"/>
                <a:cs typeface="Arial" panose="020B0604020202020204" pitchFamily="34" charset="0"/>
              </a:rPr>
              <a:t>Ostvareni prihodi i primici u prvom polugodištu 2026. godine u odnosu na godišnji plan</a:t>
            </a:r>
            <a:br>
              <a:rPr lang="hr-HR" sz="3100" b="1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55933"/>
            <a:ext cx="8640960" cy="6074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5825818"/>
              </p:ext>
            </p:extLst>
          </p:nvPr>
        </p:nvGraphicFramePr>
        <p:xfrm>
          <a:off x="143508" y="1540952"/>
          <a:ext cx="4500500" cy="4609766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7641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5795">
                <a:tc>
                  <a:txBody>
                    <a:bodyPr/>
                    <a:lstStyle/>
                    <a:p>
                      <a:pPr algn="ctr" rtl="0" fontAlgn="ctr"/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Tekući plan 2026.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Ostvareno I.-VI.</a:t>
                      </a:r>
                      <a:r>
                        <a:rPr lang="hr-HR" sz="800" b="1" i="0" u="none" strike="noStrike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2026</a:t>
                      </a:r>
                      <a:r>
                        <a:rPr lang="en-US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189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POSLOVANJA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239.211.868,00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94.409.096,34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39,5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26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poreza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34.550.000,00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19.912.638,81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57,6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81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inozemstva i od subjekata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127.298.410,90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43.791.801,64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34,4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70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3.118.151,50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1.484.389,33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47,6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326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upravnih i administrativnih pristojbi, pristojbi po posebnim propisima i naknada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10.297.558,15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3.966.202,95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38,5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907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Prihodi od prodaje proizvoda i robe te pruženih usluga, prihodi od donacija te povrati po protestiranim jamstvima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13.455.122,16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2.509.978,01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18,7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326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nadležnog proračuna i od HZZO-a temeljem ugovornih obveza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50.426.875,29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22.657.210,84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44,9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326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Kazne, upravne mjere i ostali prihodi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65.750,00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86.874,76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132,1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35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157.510,00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51.856,09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32,99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3532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PRIMICI</a:t>
                      </a:r>
                      <a:r>
                        <a:rPr lang="pl-PL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0,00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369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UKUPNO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239.769.378,00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94.460.952,43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39,40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5367411"/>
              </p:ext>
            </p:extLst>
          </p:nvPr>
        </p:nvGraphicFramePr>
        <p:xfrm>
          <a:off x="4792209" y="1415639"/>
          <a:ext cx="4429156" cy="5128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9264" y="705449"/>
            <a:ext cx="7182543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>
                <a:latin typeface="Arial" panose="020B0604020202020204" pitchFamily="34" charset="0"/>
                <a:cs typeface="Arial" panose="020B0604020202020204" pitchFamily="34" charset="0"/>
              </a:rPr>
              <a:t>Ostvareni prihodi i primici u prvom polugodištu 2026. godine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1565756"/>
              </p:ext>
            </p:extLst>
          </p:nvPr>
        </p:nvGraphicFramePr>
        <p:xfrm>
          <a:off x="132732" y="1706737"/>
          <a:ext cx="4583399" cy="4685597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756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38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66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2896">
                <a:tc>
                  <a:txBody>
                    <a:bodyPr/>
                    <a:lstStyle/>
                    <a:p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4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</a:t>
                      </a: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poreza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i="0" u="none" strike="noStrike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19.912.638,81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i="0" u="none" strike="noStrike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19.912.638,81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4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Pomoći</a:t>
                      </a: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iz inozemstva i od subjekata unutar općeg proračuna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5.489.283,37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38.302.518,27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43.791.801,64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6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1.484.048,10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341,23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1.484.389,33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7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Prihodi od upravnih i administrativnih pristojbi, pristojbi po posebnim propisima i naknada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578.773,66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3.387.429,29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3.966.202,95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7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Prihodi od prodaje proizvoda i robe te pruženih usluga, prihodi od donacija te povrati po protestiranim jamstvima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2.509.978,01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2.509.978,01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79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Prihodi iz nadležnog proračuna i od HZZO-a temeljem ugovornih obveza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22.657.210,84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22.657.210,84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0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Kazne, upravne mjere i ostali prihodi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2.320,09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84.554,67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86.874,76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7533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PRODAJE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NEFIN.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IMOVINE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34.935,69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16.920,40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51.856,09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69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PRIMICI</a:t>
                      </a:r>
                      <a:r>
                        <a:rPr lang="pl-PL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</a:t>
                      </a:r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FIN.</a:t>
                      </a:r>
                      <a:r>
                        <a:rPr lang="pl-PL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IMOVINE I ZADUŽIVANJA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</a:t>
                      </a:r>
                      <a:endParaRPr kumimoji="0" lang="en-US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7345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27.501.999,72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66.958.952,71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94.460.952,43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7533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 UKUPNIM PRIHODIMA I PRIMICIMA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29,1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70,9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100,00</a:t>
                      </a:r>
                      <a:endParaRPr lang="en-US" sz="8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0788228"/>
              </p:ext>
            </p:extLst>
          </p:nvPr>
        </p:nvGraphicFramePr>
        <p:xfrm>
          <a:off x="4776625" y="1558936"/>
          <a:ext cx="4367375" cy="4914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>
            <a:extLst>
              <a:ext uri="{FF2B5EF4-FFF2-40B4-BE49-F238E27FC236}">
                <a16:creationId xmlns:a16="http://schemas.microsoft.com/office/drawing/2014/main" id="{90E3EE7E-6A92-F236-24A4-CCA5D39F3AFF}"/>
              </a:ext>
            </a:extLst>
          </p:cNvPr>
          <p:cNvSpPr/>
          <p:nvPr/>
        </p:nvSpPr>
        <p:spPr>
          <a:xfrm>
            <a:off x="204625" y="1460516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  <a:t>Prihodi i primici Zadarske županije i proračunskih korisnika</a:t>
            </a:r>
            <a:endParaRPr lang="hr-HR" sz="1100" dirty="0"/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49760" y="534113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r>
              <a:rPr lang="hr-HR" sz="2200" b="1" dirty="0">
                <a:latin typeface="Arial" panose="020B0604020202020204" pitchFamily="34" charset="0"/>
                <a:cs typeface="Arial" panose="020B0604020202020204" pitchFamily="34" charset="0"/>
              </a:rPr>
              <a:t>Izvršenje rashoda i izdataka – ekonomska klasifikacija</a:t>
            </a: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714844" y="980728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22140735"/>
              </p:ext>
            </p:extLst>
          </p:nvPr>
        </p:nvGraphicFramePr>
        <p:xfrm>
          <a:off x="4553945" y="2348880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8" name="Slika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3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748289"/>
              </p:ext>
            </p:extLst>
          </p:nvPr>
        </p:nvGraphicFramePr>
        <p:xfrm>
          <a:off x="214844" y="1673564"/>
          <a:ext cx="4357156" cy="4423018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7088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63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61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58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7284">
                <a:tc>
                  <a:txBody>
                    <a:bodyPr/>
                    <a:lstStyle/>
                    <a:p>
                      <a:pPr algn="ctr" rtl="0" fontAlgn="ctr"/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Tekući plan</a:t>
                      </a:r>
                      <a:r>
                        <a:rPr lang="en-US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20</a:t>
                      </a:r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26.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Izvršeno I.-VI. 2026.g.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70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POSLOVANJA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194.691.519,91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89.542.481,40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45,99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201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zaposlene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128.703.413,308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63.923.996,90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49,67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18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Materijalni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47.944.753,89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19.880.684,24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41,47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298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Financijski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358.620,82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167.761,17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46,78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58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Subvencije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552.000,00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57.607,70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10,44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44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Pomoći dane u inozemstvo i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5.959.916,56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1.093.860,00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18,35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58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Naknade građanima i kućanstvima na temelju osiguranja i druge naknade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7.624.365,55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2.963.190,00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38,86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58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donacije, kazne, naknade šteta i kapitalne pomoći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3.548.449,79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1.455.381,29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41,01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85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NEFINANCIJSKE IMOVINE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47.069.105,60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6.729.781,29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14,30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853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800" b="1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IZDACI ZA FINANCIJSKU IMOVINU I OTPLATE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1.439.374,49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695.839,44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48,34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702"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UKUPNO </a:t>
                      </a:r>
                      <a:endParaRPr lang="en-US" sz="8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243.200.000,00</a:t>
                      </a:r>
                      <a:endParaRPr lang="en-US" sz="8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96.968.102,13</a:t>
                      </a:r>
                      <a:endParaRPr lang="en-US" sz="8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/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39,87</a:t>
                      </a:r>
                      <a:endParaRPr lang="en-US" sz="8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270EE86C-1036-44E3-8C2A-B618D442D1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2438353"/>
              </p:ext>
            </p:extLst>
          </p:nvPr>
        </p:nvGraphicFramePr>
        <p:xfrm>
          <a:off x="4283968" y="1644288"/>
          <a:ext cx="5419442" cy="4600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81180" y="49743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000" b="1" dirty="0">
                <a:latin typeface="Arial" panose="020B0604020202020204" pitchFamily="34" charset="0"/>
                <a:cs typeface="Arial" panose="020B0604020202020204" pitchFamily="34" charset="0"/>
              </a:rPr>
              <a:t>Rashodi i izdaci izvršeni u prvom polugodištu 2025. godine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4036898"/>
              </p:ext>
            </p:extLst>
          </p:nvPr>
        </p:nvGraphicFramePr>
        <p:xfrm>
          <a:off x="4788024" y="1500740"/>
          <a:ext cx="4788023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Pravokutnik 9"/>
          <p:cNvSpPr/>
          <p:nvPr/>
        </p:nvSpPr>
        <p:spPr>
          <a:xfrm>
            <a:off x="107503" y="1377629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  <a:t>Rashodi i izdaci Zadarske županije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4283814"/>
              </p:ext>
            </p:extLst>
          </p:nvPr>
        </p:nvGraphicFramePr>
        <p:xfrm>
          <a:off x="162923" y="1623850"/>
          <a:ext cx="4625101" cy="459707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798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23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5481">
                <a:tc>
                  <a:txBody>
                    <a:bodyPr/>
                    <a:lstStyle/>
                    <a:p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Proračunski korisnici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6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7.884.785,00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56.039.211,90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63.923.996,90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46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Materijalni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8.602.655,05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11.278.029,19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19.880.684,24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6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122.427,97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45.333,20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167.761,17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746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57.607,70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57.607,70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Pomoći dane u inozemstvo i unutar općeg proračuna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368.926,77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724.933,23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1.093.860,00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Naknade građanima i kućanstvima na temelju osiguranja i druge naknade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2.894.162,27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69.027,83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2.963.190,10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461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donacije, kazne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naknade šteta i kapitalne pomoći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1.190.100,74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265.280,55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1.455.381,29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neproizvedene dugotrajne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59.006,91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35.186,00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94.192,91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proizvedene dugotrajne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952.183,43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2.760.664,17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3.712.847,60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dodatna ulaganja na nefinancijskoj imovini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2.148.431,02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774.309,76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2.922.740,78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Izdaci  za financijsku</a:t>
                      </a: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otplatu zajmova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617.937,57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77.901,87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695.839,44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9962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24.898.224,43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72.069.877,70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96.968.102,13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</a:t>
                      </a:r>
                      <a:r>
                        <a:rPr lang="hr-HR" sz="8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UKUPNIM RASHODIMA I IZDACIMA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25,68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74,32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217629"/>
              </p:ext>
            </p:extLst>
          </p:nvPr>
        </p:nvGraphicFramePr>
        <p:xfrm>
          <a:off x="4494479" y="1664294"/>
          <a:ext cx="4325993" cy="4556682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6723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1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56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316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odjeli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Tekući plan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20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2026.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51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Služba </a:t>
                      </a:r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ureda župana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929.880,00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245.656,89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26,42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13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9.807.578,20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5.097.822,38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51,98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58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125.960.547,36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46.406.056,58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36,84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38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</a:t>
                      </a:r>
                      <a:endParaRPr lang="sv-SE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73.327.792,51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35.141.789,35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47,92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83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orno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komunalni poslovi</a:t>
                      </a:r>
                      <a:endParaRPr lang="vi-VN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4.734.952,53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1.208.074,93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25,51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3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Gospodarstvo i turizam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1.084.331,63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92.529,42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8,53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79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Poljoprivredu, ribarstvo i EU fondove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10.954.018,13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2.964.538,60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27,06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510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Pomorsko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3.199.000,00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813.307,48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25,42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3601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Pravni i zajednički poslovi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1.443.502,80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614.987,89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42,60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1577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Javna nabava i upravljanje imovinom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1.046.840,00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349.594,06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33,40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7251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Hrvatski branitelji, udruge, demografija i soc. politika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10.711.556,84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4.033.744,55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37,66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8917583"/>
                  </a:ext>
                </a:extLst>
              </a:tr>
              <a:tr h="27169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243.200.000,00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96.968.102,13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39,87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336368" y="366919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r-HR" sz="20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Organizacijska klasifikacija</a:t>
            </a:r>
            <a:endParaRPr kumimoji="0" lang="hr-HR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680748141"/>
              </p:ext>
            </p:extLst>
          </p:nvPr>
        </p:nvGraphicFramePr>
        <p:xfrm>
          <a:off x="58681" y="1664295"/>
          <a:ext cx="4392487" cy="42679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395536" y="206728"/>
            <a:ext cx="7272808" cy="6463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80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Funkcijska </a:t>
            </a:r>
            <a:r>
              <a:rPr lang="hr-HR" sz="8000" b="1" noProof="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klasifikacija</a:t>
            </a:r>
            <a:endParaRPr kumimoji="0" lang="hr-HR" sz="8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492577769"/>
              </p:ext>
            </p:extLst>
          </p:nvPr>
        </p:nvGraphicFramePr>
        <p:xfrm>
          <a:off x="-34508" y="1706119"/>
          <a:ext cx="4606507" cy="42779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2989677"/>
              </p:ext>
            </p:extLst>
          </p:nvPr>
        </p:nvGraphicFramePr>
        <p:xfrm>
          <a:off x="4644008" y="1706119"/>
          <a:ext cx="4267611" cy="4019511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551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63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63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43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96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Tekući plan 2026.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2026.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Opće javne usluge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13.764.402,76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6.393.225,45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46,45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Javni red i sigurnost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720.675,53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196.599,07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27,28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Ekonomski poslovi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11.920.337,01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2.714.934,83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22,78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 okoliša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4.255.441,79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1.042.015,57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24,49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773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Usluge unapređenja stanovanja i zajednice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1.744.580,88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640.167,60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36,69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Zdravstvo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72.947.957,46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34.990.554,97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47,97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96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Rekreacija, kultura i religija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4.773.464,92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1.975.388,98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41,38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Obrazovanje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121.650.026,32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44.587.475,40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36,65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Socijalna zaštita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9.983.556,84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3.731.900,82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37,38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241.760.625,51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96.272.262,69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39,82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078" y="98582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938134" y="91918"/>
            <a:ext cx="1497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420664" y="738249"/>
            <a:ext cx="6707088" cy="633001"/>
          </a:xfrm>
        </p:spPr>
        <p:txBody>
          <a:bodyPr>
            <a:noAutofit/>
          </a:bodyPr>
          <a:lstStyle/>
          <a:p>
            <a:pPr algn="l"/>
            <a:r>
              <a:rPr lang="hr-HR" sz="1600" b="1" dirty="0">
                <a:latin typeface="Arial" panose="020B0604020202020204" pitchFamily="34" charset="0"/>
                <a:cs typeface="Arial" panose="020B0604020202020204" pitchFamily="34" charset="0"/>
              </a:rPr>
              <a:t>Financiranje ključnih aktivnosti iz izvornih županijskih sredstava u prvom polugodištu 2026.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16E64E19-668C-2D2E-85CE-E8E9CF0546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5026644"/>
              </p:ext>
            </p:extLst>
          </p:nvPr>
        </p:nvGraphicFramePr>
        <p:xfrm>
          <a:off x="394360" y="1387274"/>
          <a:ext cx="8292440" cy="4815699"/>
        </p:xfrm>
        <a:graphic>
          <a:graphicData uri="http://schemas.openxmlformats.org/drawingml/2006/table">
            <a:tbl>
              <a:tblPr firstRow="1" firstCol="1" bandRow="1"/>
              <a:tblGrid>
                <a:gridCol w="6549096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743344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4443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EU projekti srednjih škola, od čeka 866 tis. eura za projekt RCK Medicinske škole A. </a:t>
                      </a:r>
                      <a:r>
                        <a:rPr lang="hr-HR" sz="14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Kuzmanića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895 tis. eura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2307196"/>
                  </a:ext>
                </a:extLst>
              </a:tr>
              <a:tr h="2709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Projekti Inkluzija i Pomoćnici u nastavi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628 tis. eura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568124"/>
                  </a:ext>
                </a:extLst>
              </a:tr>
              <a:tr h="2699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Sufinanciranje smještaja starijim osobama u privatnim domovima i za pomoć u kući starijim osobama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564 tis. eura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353893"/>
                  </a:ext>
                </a:extLst>
              </a:tr>
              <a:tr h="2709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Mjere demografske obnove (jednokratne pomoći za novorođenu djecu)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562 tis. eura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4773047"/>
                  </a:ext>
                </a:extLst>
              </a:tr>
              <a:tr h="2576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Financiranje djelatnosti Zavoda za javno zdravstvo Zadarske županije</a:t>
                      </a: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400 tis. eura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8122566"/>
                  </a:ext>
                </a:extLst>
              </a:tr>
              <a:tr h="2709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Kapitalna ulaganja srednjih škola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365 tis. eura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2238936"/>
                  </a:ext>
                </a:extLst>
              </a:tr>
              <a:tr h="2915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Obnova bolničke zgrade Specijalne bolnice za ortopediju Biograd na Moru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271 tis. eura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639044"/>
                  </a:ext>
                </a:extLst>
              </a:tr>
              <a:tr h="2906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Sufinanciranje cijene prijevoza učenika u srednjim školama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264 tis. eura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8509710"/>
                  </a:ext>
                </a:extLst>
              </a:tr>
              <a:tr h="2909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Djelatnost športske zajednice ZŽ i javne potrebe u športu</a:t>
                      </a: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256 tis. eura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3461123"/>
                  </a:ext>
                </a:extLst>
              </a:tr>
              <a:tr h="2709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Donacije udrugama građana i civilnim udrugama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248 tis. eura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2220856"/>
                  </a:ext>
                </a:extLst>
              </a:tr>
              <a:tr h="3108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Izrada projektne dokumentacije za srednje škole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244 tis. eura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388543"/>
                  </a:ext>
                </a:extLst>
              </a:tr>
              <a:tr h="2709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Sanacija i izgradnja lučke infrastrukture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170 tis. eura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7768256"/>
                  </a:ext>
                </a:extLst>
              </a:tr>
              <a:tr h="3218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Vatrogasna zajednica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158 tis. eura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9104564"/>
                  </a:ext>
                </a:extLst>
              </a:tr>
              <a:tr h="2709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Donacije ustanovama (Crveni križ i Caritas)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84 tis. eura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851417"/>
                  </a:ext>
                </a:extLst>
              </a:tr>
              <a:tr h="2709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Djelatnost </a:t>
                      </a:r>
                      <a:r>
                        <a:rPr lang="hr-HR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mrtvozorenja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70 tis. eura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3247"/>
                  </a:ext>
                </a:extLst>
              </a:tr>
              <a:tr h="2709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Kapitalna ulaganja osnovnih škola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55 tis. eura 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874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8" y="2132856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Hvala na pažnji !</a:t>
            </a:r>
          </a:p>
          <a:p>
            <a:endParaRPr lang="hr-HR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Polugodišnji izvještaj o izvršenju proračuna objavljen je u Službenom glasniku Zadarske županije i na službenoj internetskoj stranici: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Pravokutnik 5">
            <a:extLst>
              <a:ext uri="{FF2B5EF4-FFF2-40B4-BE49-F238E27FC236}">
                <a16:creationId xmlns:a16="http://schemas.microsoft.com/office/drawing/2014/main" id="{4F7BE689-777D-CCCE-4B6A-A98077290D0A}"/>
              </a:ext>
            </a:extLst>
          </p:cNvPr>
          <p:cNvSpPr/>
          <p:nvPr/>
        </p:nvSpPr>
        <p:spPr>
          <a:xfrm>
            <a:off x="611560" y="3861048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 </a:t>
            </a:r>
            <a:endParaRPr lang="hr-HR" u="sng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kstniOkvir 4">
            <a:extLst>
              <a:ext uri="{FF2B5EF4-FFF2-40B4-BE49-F238E27FC236}">
                <a16:creationId xmlns:a16="http://schemas.microsoft.com/office/drawing/2014/main" id="{ED692316-7D97-18FC-69D1-C103F0CF6CB6}"/>
              </a:ext>
            </a:extLst>
          </p:cNvPr>
          <p:cNvSpPr txBox="1"/>
          <p:nvPr/>
        </p:nvSpPr>
        <p:spPr>
          <a:xfrm>
            <a:off x="714431" y="3851912"/>
            <a:ext cx="79609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hlinkClick r:id="rId4"/>
              </a:rPr>
              <a:t>https://www.zadarska-zupanija.hr/upravni-odjeli/financije-i-prora%C4%8Dun/prora%C4%8Dun-upravni-odjel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20773</TotalTime>
  <Words>1329</Words>
  <Application>Microsoft Office PowerPoint</Application>
  <PresentationFormat>Prikaz na zaslonu (4:3)</PresentationFormat>
  <Paragraphs>460</Paragraphs>
  <Slides>12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6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Calibri</vt:lpstr>
      <vt:lpstr>Gabriola</vt:lpstr>
      <vt:lpstr>Times New Roman</vt:lpstr>
      <vt:lpstr>Wingdings</vt:lpstr>
      <vt:lpstr>Office tema</vt:lpstr>
      <vt:lpstr> REPUBLIKA HRVATSKA ZADARSKA ŽUPANIJA  POLUGODIŠNJI IZVJEŠTAJ O IZVRŠENJU PRORAČUNA ZA 2026. GODINU  - vodič za građane - </vt:lpstr>
      <vt:lpstr>PowerPoint prezentacija</vt:lpstr>
      <vt:lpstr>PowerPoint prezentacija</vt:lpstr>
      <vt:lpstr>PowerPoint prezentacija</vt:lpstr>
      <vt:lpstr>  Ostvareni prihodi i primici u prvom polugodištu 2026. godine u odnosu na godišnji plan  </vt:lpstr>
      <vt:lpstr>Ostvareni prihodi i primici u prvom polugodištu 2026. godine</vt:lpstr>
      <vt:lpstr> Izvršenje rashoda i izdataka – ekonomska klasifikacija </vt:lpstr>
      <vt:lpstr>Rashodi i izdaci izvršeni u prvom polugodištu 2025. godine</vt:lpstr>
      <vt:lpstr>PowerPoint prezentacija</vt:lpstr>
      <vt:lpstr>PowerPoint prezentacija</vt:lpstr>
      <vt:lpstr>Financiranje ključnih aktivnosti iz izvornih županijskih sredstava u prvom polugodištu 2026. godine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Luka Nikolac</dc:creator>
  <cp:lastModifiedBy>Maja Bugarija</cp:lastModifiedBy>
  <cp:revision>1928</cp:revision>
  <cp:lastPrinted>2026-09-16T12:03:02Z</cp:lastPrinted>
  <dcterms:created xsi:type="dcterms:W3CDTF">2014-10-06T07:52:48Z</dcterms:created>
  <dcterms:modified xsi:type="dcterms:W3CDTF">2026-09-16T12:06:24Z</dcterms:modified>
</cp:coreProperties>
</file>