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1.xml" ContentType="application/vnd.openxmlformats-officedocument.themeOverride+xml"/>
  <Override PartName="/ppt/drawings/drawing2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354" r:id="rId2"/>
    <p:sldId id="355" r:id="rId3"/>
    <p:sldId id="363" r:id="rId4"/>
    <p:sldId id="356" r:id="rId5"/>
    <p:sldId id="357" r:id="rId6"/>
    <p:sldId id="394" r:id="rId7"/>
    <p:sldId id="342" r:id="rId8"/>
    <p:sldId id="358" r:id="rId9"/>
    <p:sldId id="395" r:id="rId10"/>
    <p:sldId id="372" r:id="rId11"/>
    <p:sldId id="335" r:id="rId12"/>
    <p:sldId id="328" r:id="rId13"/>
    <p:sldId id="392" r:id="rId14"/>
    <p:sldId id="390" r:id="rId15"/>
    <p:sldId id="391" r:id="rId16"/>
    <p:sldId id="393" r:id="rId17"/>
    <p:sldId id="327" r:id="rId18"/>
  </p:sldIdLst>
  <p:sldSz cx="9144000" cy="6858000" type="screen4x3"/>
  <p:notesSz cx="6797675" cy="987266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Zadana sekcija" id="{9D4C1907-164C-4776-ADEE-7BB347BEB484}">
          <p14:sldIdLst>
            <p14:sldId id="354"/>
            <p14:sldId id="355"/>
            <p14:sldId id="363"/>
            <p14:sldId id="356"/>
            <p14:sldId id="357"/>
            <p14:sldId id="394"/>
            <p14:sldId id="342"/>
            <p14:sldId id="358"/>
            <p14:sldId id="395"/>
            <p14:sldId id="372"/>
            <p14:sldId id="335"/>
            <p14:sldId id="328"/>
            <p14:sldId id="392"/>
            <p14:sldId id="390"/>
            <p14:sldId id="391"/>
            <p14:sldId id="393"/>
            <p14:sldId id="32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CFE6"/>
    <a:srgbClr val="CFDDED"/>
    <a:srgbClr val="AA4C12"/>
    <a:srgbClr val="863DBD"/>
    <a:srgbClr val="7896B2"/>
    <a:srgbClr val="006600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rednji stil 2 - Isticanj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Srednji stil 2 - Isticanje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Srednji stil 2 - Isticanje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A111915-BE36-4E01-A7E5-04B1672EAD32}" styleName="Svijetli stil 2 - Isticanj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9012ECD-51FC-41F1-AA8D-1B2483CD663E}" styleName="Svijetli stil 2 - Isticanje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72833802-FEF1-4C79-8D5D-14CF1EAF98D9}" styleName="Svijetli stil 2 - Isticanj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Svijetli stil 1 - Isticanj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Svijetli stil 1 - Isticanje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E9639D4-E3E2-4D34-9284-5A2195B3D0D7}" styleName="Svijetli stil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8D230F3-CF80-4859-8CE7-A43EE81993B5}" styleName="Svijetli stil 1 - Isticanje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F2DE63D5-997A-4646-A377-4702673A728D}" styleName="Svijetli stil 2 - Isticanje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912C8C85-51F0-491E-9774-3900AFEF0FD7}" styleName="Svijetli stil 2 - Isticanje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7292A2E-F333-43FB-9621-5CBBE7FDCDCB}" styleName="Svijetli stil 2 - Isticanje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BC89EF96-8CEA-46FF-86C4-4CE0E7609802}" styleName="Svijetli stil 3 - Isticanj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D7B26C5-4107-4FEC-AEDC-1716B250A1EF}" styleName="Svijetli stil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F1AB2-1976-4502-BF36-3FF5EA218861}" styleName="Srednji stil 4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343" autoAdjust="0"/>
    <p:restoredTop sz="96056" autoAdjust="0"/>
  </p:normalViewPr>
  <p:slideViewPr>
    <p:cSldViewPr>
      <p:cViewPr varScale="1">
        <p:scale>
          <a:sx n="111" d="100"/>
          <a:sy n="111" d="100"/>
        </p:scale>
        <p:origin x="197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2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tina Salopek" userId="e043be42-4cc3-4ef2-b2d3-2499b59a05e5" providerId="ADAL" clId="{66CA62ED-2CA6-4BCB-8FA6-B9EFC72EFE43}"/>
    <pc:docChg chg="undo custSel modSld">
      <pc:chgData name="Martina Salopek" userId="e043be42-4cc3-4ef2-b2d3-2499b59a05e5" providerId="ADAL" clId="{66CA62ED-2CA6-4BCB-8FA6-B9EFC72EFE43}" dt="2023-06-23T07:15:58.701" v="927" actId="20577"/>
      <pc:docMkLst>
        <pc:docMk/>
      </pc:docMkLst>
      <pc:sldChg chg="modSp mod">
        <pc:chgData name="Martina Salopek" userId="e043be42-4cc3-4ef2-b2d3-2499b59a05e5" providerId="ADAL" clId="{66CA62ED-2CA6-4BCB-8FA6-B9EFC72EFE43}" dt="2023-06-23T07:15:05.120" v="925" actId="20577"/>
        <pc:sldMkLst>
          <pc:docMk/>
          <pc:sldMk cId="4032118621" sldId="328"/>
        </pc:sldMkLst>
        <pc:spChg chg="mod">
          <ac:chgData name="Martina Salopek" userId="e043be42-4cc3-4ef2-b2d3-2499b59a05e5" providerId="ADAL" clId="{66CA62ED-2CA6-4BCB-8FA6-B9EFC72EFE43}" dt="2023-06-23T07:15:05.120" v="925" actId="20577"/>
          <ac:spMkLst>
            <pc:docMk/>
            <pc:sldMk cId="4032118621" sldId="328"/>
            <ac:spMk id="19" creationId="{00000000-0000-0000-0000-000000000000}"/>
          </ac:spMkLst>
        </pc:spChg>
        <pc:graphicFrameChg chg="mod">
          <ac:chgData name="Martina Salopek" userId="e043be42-4cc3-4ef2-b2d3-2499b59a05e5" providerId="ADAL" clId="{66CA62ED-2CA6-4BCB-8FA6-B9EFC72EFE43}" dt="2023-06-23T06:42:54.158" v="722" actId="113"/>
          <ac:graphicFrameMkLst>
            <pc:docMk/>
            <pc:sldMk cId="4032118621" sldId="328"/>
            <ac:graphicFrameMk id="17" creationId="{00000000-0000-0000-0000-000000000000}"/>
          </ac:graphicFrameMkLst>
        </pc:graphicFrameChg>
      </pc:sldChg>
      <pc:sldChg chg="modSp mod">
        <pc:chgData name="Martina Salopek" userId="e043be42-4cc3-4ef2-b2d3-2499b59a05e5" providerId="ADAL" clId="{66CA62ED-2CA6-4BCB-8FA6-B9EFC72EFE43}" dt="2023-06-23T07:14:59.903" v="917" actId="20577"/>
        <pc:sldMkLst>
          <pc:docMk/>
          <pc:sldMk cId="1272884714" sldId="335"/>
        </pc:sldMkLst>
        <pc:spChg chg="mod">
          <ac:chgData name="Martina Salopek" userId="e043be42-4cc3-4ef2-b2d3-2499b59a05e5" providerId="ADAL" clId="{66CA62ED-2CA6-4BCB-8FA6-B9EFC72EFE43}" dt="2023-06-23T07:14:59.903" v="917" actId="20577"/>
          <ac:spMkLst>
            <pc:docMk/>
            <pc:sldMk cId="1272884714" sldId="335"/>
            <ac:spMk id="19" creationId="{00000000-0000-0000-0000-000000000000}"/>
          </ac:spMkLst>
        </pc:spChg>
        <pc:graphicFrameChg chg="mod">
          <ac:chgData name="Martina Salopek" userId="e043be42-4cc3-4ef2-b2d3-2499b59a05e5" providerId="ADAL" clId="{66CA62ED-2CA6-4BCB-8FA6-B9EFC72EFE43}" dt="2023-06-23T06:42:49.799" v="721" actId="113"/>
          <ac:graphicFrameMkLst>
            <pc:docMk/>
            <pc:sldMk cId="1272884714" sldId="335"/>
            <ac:graphicFrameMk id="10" creationId="{00000000-0000-0000-0000-000000000000}"/>
          </ac:graphicFrameMkLst>
        </pc:graphicFrameChg>
      </pc:sldChg>
      <pc:sldChg chg="addSp delSp modSp">
        <pc:chgData name="Martina Salopek" userId="e043be42-4cc3-4ef2-b2d3-2499b59a05e5" providerId="ADAL" clId="{66CA62ED-2CA6-4BCB-8FA6-B9EFC72EFE43}" dt="2023-06-23T06:54:56.679" v="776" actId="113"/>
        <pc:sldMkLst>
          <pc:docMk/>
          <pc:sldMk cId="0" sldId="337"/>
        </pc:sldMkLst>
        <pc:spChg chg="mod">
          <ac:chgData name="Martina Salopek" userId="e043be42-4cc3-4ef2-b2d3-2499b59a05e5" providerId="ADAL" clId="{66CA62ED-2CA6-4BCB-8FA6-B9EFC72EFE43}" dt="2023-06-23T06:46:11.096" v="732" actId="20577"/>
          <ac:spMkLst>
            <pc:docMk/>
            <pc:sldMk cId="0" sldId="337"/>
            <ac:spMk id="2" creationId="{00000000-0000-0000-0000-000000000000}"/>
          </ac:spMkLst>
        </pc:spChg>
        <pc:graphicFrameChg chg="del">
          <ac:chgData name="Martina Salopek" userId="e043be42-4cc3-4ef2-b2d3-2499b59a05e5" providerId="ADAL" clId="{66CA62ED-2CA6-4BCB-8FA6-B9EFC72EFE43}" dt="2023-06-23T06:46:51.649" v="736" actId="478"/>
          <ac:graphicFrameMkLst>
            <pc:docMk/>
            <pc:sldMk cId="0" sldId="337"/>
            <ac:graphicFrameMk id="3" creationId="{7054DB9C-2617-45B6-8AF1-AFE28A1870C9}"/>
          </ac:graphicFrameMkLst>
        </pc:graphicFrameChg>
        <pc:graphicFrameChg chg="add del">
          <ac:chgData name="Martina Salopek" userId="e043be42-4cc3-4ef2-b2d3-2499b59a05e5" providerId="ADAL" clId="{66CA62ED-2CA6-4BCB-8FA6-B9EFC72EFE43}" dt="2023-06-23T06:46:30.857" v="734"/>
          <ac:graphicFrameMkLst>
            <pc:docMk/>
            <pc:sldMk cId="0" sldId="337"/>
            <ac:graphicFrameMk id="4" creationId="{7508546E-96CF-4FE5-AFC5-F2FAE17C7FB4}"/>
          </ac:graphicFrameMkLst>
        </pc:graphicFrameChg>
        <pc:graphicFrameChg chg="add del mod modGraphic">
          <ac:chgData name="Martina Salopek" userId="e043be42-4cc3-4ef2-b2d3-2499b59a05e5" providerId="ADAL" clId="{66CA62ED-2CA6-4BCB-8FA6-B9EFC72EFE43}" dt="2023-06-23T06:54:45.354" v="772" actId="478"/>
          <ac:graphicFrameMkLst>
            <pc:docMk/>
            <pc:sldMk cId="0" sldId="337"/>
            <ac:graphicFrameMk id="5" creationId="{98F08287-C123-4071-B625-AD458771FDBC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4:56.679" v="776" actId="113"/>
          <ac:graphicFrameMkLst>
            <pc:docMk/>
            <pc:sldMk cId="0" sldId="337"/>
            <ac:graphicFrameMk id="6" creationId="{6363160A-D4AB-43DF-A2E5-E8EE4C451AE0}"/>
          </ac:graphicFrameMkLst>
        </pc:graphicFrameChg>
      </pc:sldChg>
      <pc:sldChg chg="addSp delSp modSp">
        <pc:chgData name="Martina Salopek" userId="e043be42-4cc3-4ef2-b2d3-2499b59a05e5" providerId="ADAL" clId="{66CA62ED-2CA6-4BCB-8FA6-B9EFC72EFE43}" dt="2023-06-23T06:56:54.755" v="792" actId="113"/>
        <pc:sldMkLst>
          <pc:docMk/>
          <pc:sldMk cId="2684469411" sldId="352"/>
        </pc:sldMkLst>
        <pc:graphicFrameChg chg="add del mod modGraphic">
          <ac:chgData name="Martina Salopek" userId="e043be42-4cc3-4ef2-b2d3-2499b59a05e5" providerId="ADAL" clId="{66CA62ED-2CA6-4BCB-8FA6-B9EFC72EFE43}" dt="2023-06-23T06:48:01.726" v="744" actId="478"/>
          <ac:graphicFrameMkLst>
            <pc:docMk/>
            <pc:sldMk cId="2684469411" sldId="352"/>
            <ac:graphicFrameMk id="2" creationId="{F747CECA-8E3D-43BE-B0CF-2D8B03C49182}"/>
          </ac:graphicFrameMkLst>
        </pc:graphicFrameChg>
        <pc:graphicFrameChg chg="del">
          <ac:chgData name="Martina Salopek" userId="e043be42-4cc3-4ef2-b2d3-2499b59a05e5" providerId="ADAL" clId="{66CA62ED-2CA6-4BCB-8FA6-B9EFC72EFE43}" dt="2023-06-23T06:47:39.372" v="741" actId="478"/>
          <ac:graphicFrameMkLst>
            <pc:docMk/>
            <pc:sldMk cId="2684469411" sldId="352"/>
            <ac:graphicFrameMk id="3" creationId="{8D191136-105F-4ADD-B5CA-DA36FD195034}"/>
          </ac:graphicFrameMkLst>
        </pc:graphicFrameChg>
        <pc:graphicFrameChg chg="del">
          <ac:chgData name="Martina Salopek" userId="e043be42-4cc3-4ef2-b2d3-2499b59a05e5" providerId="ADAL" clId="{66CA62ED-2CA6-4BCB-8FA6-B9EFC72EFE43}" dt="2023-06-23T06:47:36.467" v="740" actId="478"/>
          <ac:graphicFrameMkLst>
            <pc:docMk/>
            <pc:sldMk cId="2684469411" sldId="352"/>
            <ac:graphicFrameMk id="4" creationId="{5B905DC5-FFFC-4D7C-B770-65677A5B5FD5}"/>
          </ac:graphicFrameMkLst>
        </pc:graphicFrameChg>
        <pc:graphicFrameChg chg="add del mod modGraphic">
          <ac:chgData name="Martina Salopek" userId="e043be42-4cc3-4ef2-b2d3-2499b59a05e5" providerId="ADAL" clId="{66CA62ED-2CA6-4BCB-8FA6-B9EFC72EFE43}" dt="2023-06-23T06:55:12.295" v="777" actId="478"/>
          <ac:graphicFrameMkLst>
            <pc:docMk/>
            <pc:sldMk cId="2684469411" sldId="352"/>
            <ac:graphicFrameMk id="5" creationId="{D51F62C1-1EB5-413A-8F72-E7B53F7B700C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5:44.350" v="783" actId="113"/>
          <ac:graphicFrameMkLst>
            <pc:docMk/>
            <pc:sldMk cId="2684469411" sldId="352"/>
            <ac:graphicFrameMk id="6" creationId="{B5E8A590-FB28-40B6-8BFC-9DEE149A0D79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6:22.497" v="788" actId="113"/>
          <ac:graphicFrameMkLst>
            <pc:docMk/>
            <pc:sldMk cId="2684469411" sldId="352"/>
            <ac:graphicFrameMk id="8" creationId="{E5BBE89A-536B-4A9F-BF73-B31DAB9C7B4F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6:54.755" v="792" actId="113"/>
          <ac:graphicFrameMkLst>
            <pc:docMk/>
            <pc:sldMk cId="2684469411" sldId="352"/>
            <ac:graphicFrameMk id="9" creationId="{008CB673-E8F2-4405-8B8A-C2B55CC72A1E}"/>
          </ac:graphicFrameMkLst>
        </pc:graphicFrameChg>
        <pc:picChg chg="mod">
          <ac:chgData name="Martina Salopek" userId="e043be42-4cc3-4ef2-b2d3-2499b59a05e5" providerId="ADAL" clId="{66CA62ED-2CA6-4BCB-8FA6-B9EFC72EFE43}" dt="2023-06-23T06:49:43.124" v="748" actId="1076"/>
          <ac:picMkLst>
            <pc:docMk/>
            <pc:sldMk cId="2684469411" sldId="352"/>
            <ac:picMk id="7" creationId="{00000000-0000-0000-0000-000000000000}"/>
          </ac:picMkLst>
        </pc:picChg>
      </pc:sldChg>
      <pc:sldChg chg="modSp">
        <pc:chgData name="Martina Salopek" userId="e043be42-4cc3-4ef2-b2d3-2499b59a05e5" providerId="ADAL" clId="{66CA62ED-2CA6-4BCB-8FA6-B9EFC72EFE43}" dt="2023-06-23T07:15:58.701" v="927" actId="20577"/>
        <pc:sldMkLst>
          <pc:docMk/>
          <pc:sldMk cId="3369435440" sldId="355"/>
        </pc:sldMkLst>
        <pc:graphicFrameChg chg="mod">
          <ac:chgData name="Martina Salopek" userId="e043be42-4cc3-4ef2-b2d3-2499b59a05e5" providerId="ADAL" clId="{66CA62ED-2CA6-4BCB-8FA6-B9EFC72EFE43}" dt="2023-06-23T07:15:58.701" v="927" actId="20577"/>
          <ac:graphicFrameMkLst>
            <pc:docMk/>
            <pc:sldMk cId="3369435440" sldId="355"/>
            <ac:graphicFrameMk id="8" creationId="{00000000-0000-0000-0000-000000000000}"/>
          </ac:graphicFrameMkLst>
        </pc:graphicFrameChg>
      </pc:sldChg>
      <pc:sldChg chg="modSp mod">
        <pc:chgData name="Martina Salopek" userId="e043be42-4cc3-4ef2-b2d3-2499b59a05e5" providerId="ADAL" clId="{66CA62ED-2CA6-4BCB-8FA6-B9EFC72EFE43}" dt="2023-06-23T05:49:47.649" v="138" actId="20577"/>
        <pc:sldMkLst>
          <pc:docMk/>
          <pc:sldMk cId="2437570542" sldId="357"/>
        </pc:sldMkLst>
        <pc:graphicFrameChg chg="mod modGraphic">
          <ac:chgData name="Martina Salopek" userId="e043be42-4cc3-4ef2-b2d3-2499b59a05e5" providerId="ADAL" clId="{66CA62ED-2CA6-4BCB-8FA6-B9EFC72EFE43}" dt="2023-06-23T05:49:47.649" v="138" actId="20577"/>
          <ac:graphicFrameMkLst>
            <pc:docMk/>
            <pc:sldMk cId="2437570542" sldId="357"/>
            <ac:graphicFrameMk id="4" creationId="{00000000-0000-0000-0000-000000000000}"/>
          </ac:graphicFrameMkLst>
        </pc:graphicFrameChg>
      </pc:sldChg>
      <pc:sldChg chg="modSp mod">
        <pc:chgData name="Martina Salopek" userId="e043be42-4cc3-4ef2-b2d3-2499b59a05e5" providerId="ADAL" clId="{66CA62ED-2CA6-4BCB-8FA6-B9EFC72EFE43}" dt="2023-06-23T06:21:04.783" v="655"/>
        <pc:sldMkLst>
          <pc:docMk/>
          <pc:sldMk cId="1500681443" sldId="358"/>
        </pc:sldMkLst>
        <pc:spChg chg="mod">
          <ac:chgData name="Martina Salopek" userId="e043be42-4cc3-4ef2-b2d3-2499b59a05e5" providerId="ADAL" clId="{66CA62ED-2CA6-4BCB-8FA6-B9EFC72EFE43}" dt="2023-06-23T06:16:34.660" v="495" actId="20577"/>
          <ac:spMkLst>
            <pc:docMk/>
            <pc:sldMk cId="1500681443" sldId="358"/>
            <ac:spMk id="6" creationId="{00000000-0000-0000-0000-000000000000}"/>
          </ac:spMkLst>
        </pc:spChg>
        <pc:spChg chg="mod">
          <ac:chgData name="Martina Salopek" userId="e043be42-4cc3-4ef2-b2d3-2499b59a05e5" providerId="ADAL" clId="{66CA62ED-2CA6-4BCB-8FA6-B9EFC72EFE43}" dt="2023-06-23T06:00:56.825" v="238" actId="20577"/>
          <ac:spMkLst>
            <pc:docMk/>
            <pc:sldMk cId="1500681443" sldId="358"/>
            <ac:spMk id="7" creationId="{00000000-0000-0000-0000-000000000000}"/>
          </ac:spMkLst>
        </pc:spChg>
        <pc:spChg chg="mod">
          <ac:chgData name="Martina Salopek" userId="e043be42-4cc3-4ef2-b2d3-2499b59a05e5" providerId="ADAL" clId="{66CA62ED-2CA6-4BCB-8FA6-B9EFC72EFE43}" dt="2023-06-23T06:16:42.174" v="501" actId="20577"/>
          <ac:spMkLst>
            <pc:docMk/>
            <pc:sldMk cId="1500681443" sldId="358"/>
            <ac:spMk id="11" creationId="{00000000-0000-0000-0000-000000000000}"/>
          </ac:spMkLst>
        </pc:spChg>
        <pc:graphicFrameChg chg="mod modGraphic">
          <ac:chgData name="Martina Salopek" userId="e043be42-4cc3-4ef2-b2d3-2499b59a05e5" providerId="ADAL" clId="{66CA62ED-2CA6-4BCB-8FA6-B9EFC72EFE43}" dt="2023-06-23T06:20:48.787" v="654"/>
          <ac:graphicFrameMkLst>
            <pc:docMk/>
            <pc:sldMk cId="1500681443" sldId="358"/>
            <ac:graphicFrameMk id="4" creationId="{00000000-0000-0000-0000-000000000000}"/>
          </ac:graphicFrameMkLst>
        </pc:graphicFrameChg>
        <pc:graphicFrameChg chg="mod">
          <ac:chgData name="Martina Salopek" userId="e043be42-4cc3-4ef2-b2d3-2499b59a05e5" providerId="ADAL" clId="{66CA62ED-2CA6-4BCB-8FA6-B9EFC72EFE43}" dt="2023-06-23T06:21:04.783" v="655"/>
          <ac:graphicFrameMkLst>
            <pc:docMk/>
            <pc:sldMk cId="1500681443" sldId="358"/>
            <ac:graphicFrameMk id="5" creationId="{00000000-0000-0000-0000-000000000000}"/>
          </ac:graphicFrameMkLst>
        </pc:graphicFrameChg>
      </pc:sldChg>
      <pc:sldChg chg="addSp delSp modSp">
        <pc:chgData name="Martina Salopek" userId="e043be42-4cc3-4ef2-b2d3-2499b59a05e5" providerId="ADAL" clId="{66CA62ED-2CA6-4BCB-8FA6-B9EFC72EFE43}" dt="2023-06-23T07:05:51.769" v="907"/>
        <pc:sldMkLst>
          <pc:docMk/>
          <pc:sldMk cId="3557953295" sldId="360"/>
        </pc:sldMkLst>
        <pc:graphicFrameChg chg="add del mod modGraphic">
          <ac:chgData name="Martina Salopek" userId="e043be42-4cc3-4ef2-b2d3-2499b59a05e5" providerId="ADAL" clId="{66CA62ED-2CA6-4BCB-8FA6-B9EFC72EFE43}" dt="2023-06-23T06:57:01.457" v="793" actId="478"/>
          <ac:graphicFrameMkLst>
            <pc:docMk/>
            <pc:sldMk cId="3557953295" sldId="360"/>
            <ac:graphicFrameMk id="2" creationId="{157345FA-AA1A-4B7C-A758-8DF43B37B368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7:05:51.769" v="907"/>
          <ac:graphicFrameMkLst>
            <pc:docMk/>
            <pc:sldMk cId="3557953295" sldId="360"/>
            <ac:graphicFrameMk id="3" creationId="{191AD77F-872E-4456-B610-9B2B1AF07290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6:58:21.125" v="804" actId="1076"/>
          <ac:graphicFrameMkLst>
            <pc:docMk/>
            <pc:sldMk cId="3557953295" sldId="360"/>
            <ac:graphicFrameMk id="4" creationId="{698401F9-5450-4604-98FC-38A4E6CCE2A2}"/>
          </ac:graphicFrameMkLst>
        </pc:graphicFrameChg>
        <pc:graphicFrameChg chg="del modGraphic">
          <ac:chgData name="Martina Salopek" userId="e043be42-4cc3-4ef2-b2d3-2499b59a05e5" providerId="ADAL" clId="{66CA62ED-2CA6-4BCB-8FA6-B9EFC72EFE43}" dt="2023-06-23T06:51:34.567" v="754" actId="478"/>
          <ac:graphicFrameMkLst>
            <pc:docMk/>
            <pc:sldMk cId="3557953295" sldId="360"/>
            <ac:graphicFrameMk id="5" creationId="{91BA50F0-4D96-4F0A-8369-AC5600F05EAF}"/>
          </ac:graphicFrameMkLst>
        </pc:graphicFrameChg>
        <pc:graphicFrameChg chg="del">
          <ac:chgData name="Martina Salopek" userId="e043be42-4cc3-4ef2-b2d3-2499b59a05e5" providerId="ADAL" clId="{66CA62ED-2CA6-4BCB-8FA6-B9EFC72EFE43}" dt="2023-06-23T06:51:32.442" v="753" actId="478"/>
          <ac:graphicFrameMkLst>
            <pc:docMk/>
            <pc:sldMk cId="3557953295" sldId="360"/>
            <ac:graphicFrameMk id="7" creationId="{E813C7E7-8238-44AE-9E8B-14112ED165E8}"/>
          </ac:graphicFrameMkLst>
        </pc:graphicFrameChg>
        <pc:picChg chg="del">
          <ac:chgData name="Martina Salopek" userId="e043be42-4cc3-4ef2-b2d3-2499b59a05e5" providerId="ADAL" clId="{66CA62ED-2CA6-4BCB-8FA6-B9EFC72EFE43}" dt="2023-06-23T07:03:33.349" v="842" actId="478"/>
          <ac:picMkLst>
            <pc:docMk/>
            <pc:sldMk cId="3557953295" sldId="360"/>
            <ac:picMk id="9" creationId="{00000000-0000-0000-0000-000000000000}"/>
          </ac:picMkLst>
        </pc:picChg>
      </pc:sldChg>
      <pc:sldChg chg="addSp delSp modSp setBg">
        <pc:chgData name="Martina Salopek" userId="e043be42-4cc3-4ef2-b2d3-2499b59a05e5" providerId="ADAL" clId="{66CA62ED-2CA6-4BCB-8FA6-B9EFC72EFE43}" dt="2023-06-23T07:15:19.992" v="926" actId="113"/>
        <pc:sldMkLst>
          <pc:docMk/>
          <pc:sldMk cId="3731347253" sldId="362"/>
        </pc:sldMkLst>
        <pc:graphicFrameChg chg="add mod modGraphic">
          <ac:chgData name="Martina Salopek" userId="e043be42-4cc3-4ef2-b2d3-2499b59a05e5" providerId="ADAL" clId="{66CA62ED-2CA6-4BCB-8FA6-B9EFC72EFE43}" dt="2023-06-23T07:03:29.803" v="841" actId="14100"/>
          <ac:graphicFrameMkLst>
            <pc:docMk/>
            <pc:sldMk cId="3731347253" sldId="362"/>
            <ac:graphicFrameMk id="2" creationId="{68D7855B-3452-49FA-8A32-1C0F785C69D8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7:00:19.160" v="819" actId="1076"/>
          <ac:graphicFrameMkLst>
            <pc:docMk/>
            <pc:sldMk cId="3731347253" sldId="362"/>
            <ac:graphicFrameMk id="3" creationId="{B818F88C-C8AA-4B66-92D1-372C2A7F2C11}"/>
          </ac:graphicFrameMkLst>
        </pc:graphicFrameChg>
        <pc:graphicFrameChg chg="add mod modGraphic">
          <ac:chgData name="Martina Salopek" userId="e043be42-4cc3-4ef2-b2d3-2499b59a05e5" providerId="ADAL" clId="{66CA62ED-2CA6-4BCB-8FA6-B9EFC72EFE43}" dt="2023-06-23T07:15:19.992" v="926" actId="113"/>
          <ac:graphicFrameMkLst>
            <pc:docMk/>
            <pc:sldMk cId="3731347253" sldId="362"/>
            <ac:graphicFrameMk id="4" creationId="{47634B73-2C0E-4486-BEDB-586954166F7C}"/>
          </ac:graphicFrameMkLst>
        </pc:graphicFrameChg>
        <pc:graphicFrameChg chg="del modGraphic">
          <ac:chgData name="Martina Salopek" userId="e043be42-4cc3-4ef2-b2d3-2499b59a05e5" providerId="ADAL" clId="{66CA62ED-2CA6-4BCB-8FA6-B9EFC72EFE43}" dt="2023-06-23T06:59:12.457" v="807" actId="478"/>
          <ac:graphicFrameMkLst>
            <pc:docMk/>
            <pc:sldMk cId="3731347253" sldId="362"/>
            <ac:graphicFrameMk id="9" creationId="{C3C7F074-5D91-419B-BEF8-9794F434908B}"/>
          </ac:graphicFrameMkLst>
        </pc:graphicFrameChg>
        <pc:graphicFrameChg chg="del">
          <ac:chgData name="Martina Salopek" userId="e043be42-4cc3-4ef2-b2d3-2499b59a05e5" providerId="ADAL" clId="{66CA62ED-2CA6-4BCB-8FA6-B9EFC72EFE43}" dt="2023-06-23T06:59:08.193" v="805" actId="478"/>
          <ac:graphicFrameMkLst>
            <pc:docMk/>
            <pc:sldMk cId="3731347253" sldId="362"/>
            <ac:graphicFrameMk id="10" creationId="{132FFB2C-EAA0-4492-B5F2-3F05E1C719F9}"/>
          </ac:graphicFrameMkLst>
        </pc:graphicFrameChg>
        <pc:picChg chg="del">
          <ac:chgData name="Martina Salopek" userId="e043be42-4cc3-4ef2-b2d3-2499b59a05e5" providerId="ADAL" clId="{66CA62ED-2CA6-4BCB-8FA6-B9EFC72EFE43}" dt="2023-06-23T07:03:26.663" v="840" actId="478"/>
          <ac:picMkLst>
            <pc:docMk/>
            <pc:sldMk cId="3731347253" sldId="362"/>
            <ac:picMk id="6" creationId="{00000000-0000-0000-0000-000000000000}"/>
          </ac:picMkLst>
        </pc:picChg>
      </pc:sldChg>
      <pc:sldChg chg="modSp">
        <pc:chgData name="Martina Salopek" userId="e043be42-4cc3-4ef2-b2d3-2499b59a05e5" providerId="ADAL" clId="{66CA62ED-2CA6-4BCB-8FA6-B9EFC72EFE43}" dt="2023-06-23T06:45:20.936" v="730" actId="5793"/>
        <pc:sldMkLst>
          <pc:docMk/>
          <pc:sldMk cId="402010083" sldId="364"/>
        </pc:sldMkLst>
        <pc:spChg chg="mod">
          <ac:chgData name="Martina Salopek" userId="e043be42-4cc3-4ef2-b2d3-2499b59a05e5" providerId="ADAL" clId="{66CA62ED-2CA6-4BCB-8FA6-B9EFC72EFE43}" dt="2023-06-23T06:45:20.936" v="730" actId="5793"/>
          <ac:spMkLst>
            <pc:docMk/>
            <pc:sldMk cId="402010083" sldId="364"/>
            <ac:spMk id="3" creationId="{7E3AB512-EE00-470B-8232-21A5A89F94D9}"/>
          </ac:spMkLst>
        </pc:spChg>
      </pc:sldChg>
      <pc:sldChg chg="modSp">
        <pc:chgData name="Martina Salopek" userId="e043be42-4cc3-4ef2-b2d3-2499b59a05e5" providerId="ADAL" clId="{66CA62ED-2CA6-4BCB-8FA6-B9EFC72EFE43}" dt="2023-06-23T05:59:54.496" v="236" actId="20577"/>
        <pc:sldMkLst>
          <pc:docMk/>
          <pc:sldMk cId="915342159" sldId="365"/>
        </pc:sldMkLst>
        <pc:spChg chg="mod">
          <ac:chgData name="Martina Salopek" userId="e043be42-4cc3-4ef2-b2d3-2499b59a05e5" providerId="ADAL" clId="{66CA62ED-2CA6-4BCB-8FA6-B9EFC72EFE43}" dt="2023-06-23T05:59:54.496" v="236" actId="20577"/>
          <ac:spMkLst>
            <pc:docMk/>
            <pc:sldMk cId="915342159" sldId="365"/>
            <ac:spMk id="3" creationId="{E7FD378E-2309-49A3-BF19-04DA3FA8C577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3.xml"/><Relationship Id="rId1" Type="http://schemas.microsoft.com/office/2011/relationships/chartStyle" Target="style3.xml"/><Relationship Id="rId5" Type="http://schemas.openxmlformats.org/officeDocument/2006/relationships/chartUserShapes" Target="../drawings/drawing2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'Tablica 1 - UK PRIH '!$C$1</c:f>
              <c:strCache>
                <c:ptCount val="1"/>
                <c:pt idx="0">
                  <c:v>Plan 2026.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('Tablica 1 - UK PRIH '!$B$3:$B$9,'Tablica 1 - UK PRIH '!$B$13,'Tablica 1 - UK PRIH '!$B$14)</c:f>
              <c:strCache>
                <c:ptCount val="9"/>
                <c:pt idx="0">
                  <c:v>Prihodi od poreza</c:v>
                </c:pt>
                <c:pt idx="1">
                  <c:v>Pomoći iz inoz. i ost. subjek.</c:v>
                </c:pt>
                <c:pt idx="2">
                  <c:v>Prihodi od imovine</c:v>
                </c:pt>
                <c:pt idx="3">
                  <c:v>Prihodi od admin. pristojbi</c:v>
                </c:pt>
                <c:pt idx="4">
                  <c:v>Prihodi od prod robe i don.</c:v>
                </c:pt>
                <c:pt idx="5">
                  <c:v>Prih. iz.nadl. pror. i HZZO </c:v>
                </c:pt>
                <c:pt idx="6">
                  <c:v>Ostali prihodi</c:v>
                </c:pt>
                <c:pt idx="7">
                  <c:v>Prihodi od prodaje nefinancijske imovine</c:v>
                </c:pt>
                <c:pt idx="8">
                  <c:v>Primici od zaduživanja</c:v>
                </c:pt>
              </c:strCache>
            </c:strRef>
          </c:cat>
          <c:val>
            <c:numRef>
              <c:f>('Tablica 1 - UK PRIH '!$C$3:$C$9,'Tablica 1 - UK PRIH '!$C$13,'Tablica 1 - UK PRIH '!$C$14)</c:f>
              <c:numCache>
                <c:formatCode>#,##0.00</c:formatCode>
                <c:ptCount val="9"/>
                <c:pt idx="0">
                  <c:v>34550000</c:v>
                </c:pt>
                <c:pt idx="1">
                  <c:v>127298410.90000001</c:v>
                </c:pt>
                <c:pt idx="2">
                  <c:v>3118151.5</c:v>
                </c:pt>
                <c:pt idx="3">
                  <c:v>10297558.15</c:v>
                </c:pt>
                <c:pt idx="4">
                  <c:v>13455122.16</c:v>
                </c:pt>
                <c:pt idx="5">
                  <c:v>50426875.289999999</c:v>
                </c:pt>
                <c:pt idx="6">
                  <c:v>65750</c:v>
                </c:pt>
                <c:pt idx="7">
                  <c:v>157510</c:v>
                </c:pt>
                <c:pt idx="8">
                  <c:v>400000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CF8-4179-973D-814787CAABB6}"/>
            </c:ext>
          </c:extLst>
        </c:ser>
        <c:ser>
          <c:idx val="1"/>
          <c:order val="1"/>
          <c:tx>
            <c:strRef>
              <c:f>'Tablica 1 - UK PRIH '!$D$1</c:f>
              <c:strCache>
                <c:ptCount val="1"/>
                <c:pt idx="0">
                  <c:v>Izmjene i dopune 2026.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('Tablica 1 - UK PRIH '!$B$3:$B$9,'Tablica 1 - UK PRIH '!$B$13,'Tablica 1 - UK PRIH '!$B$14)</c:f>
              <c:strCache>
                <c:ptCount val="9"/>
                <c:pt idx="0">
                  <c:v>Prihodi od poreza</c:v>
                </c:pt>
                <c:pt idx="1">
                  <c:v>Pomoći iz inoz. i ost. subjek.</c:v>
                </c:pt>
                <c:pt idx="2">
                  <c:v>Prihodi od imovine</c:v>
                </c:pt>
                <c:pt idx="3">
                  <c:v>Prihodi od admin. pristojbi</c:v>
                </c:pt>
                <c:pt idx="4">
                  <c:v>Prihodi od prod robe i don.</c:v>
                </c:pt>
                <c:pt idx="5">
                  <c:v>Prih. iz.nadl. pror. i HZZO </c:v>
                </c:pt>
                <c:pt idx="6">
                  <c:v>Ostali prihodi</c:v>
                </c:pt>
                <c:pt idx="7">
                  <c:v>Prihodi od prodaje nefinancijske imovine</c:v>
                </c:pt>
                <c:pt idx="8">
                  <c:v>Primici od zaduživanja</c:v>
                </c:pt>
              </c:strCache>
            </c:strRef>
          </c:cat>
          <c:val>
            <c:numRef>
              <c:f>('Tablica 1 - UK PRIH '!$D$3:$D$9,'Tablica 1 - UK PRIH '!$D$13,'Tablica 1 - UK PRIH '!$D$14)</c:f>
              <c:numCache>
                <c:formatCode>#,##0.00</c:formatCode>
                <c:ptCount val="9"/>
                <c:pt idx="0">
                  <c:v>39907264</c:v>
                </c:pt>
                <c:pt idx="1">
                  <c:v>115800765.5</c:v>
                </c:pt>
                <c:pt idx="2">
                  <c:v>3241300</c:v>
                </c:pt>
                <c:pt idx="3">
                  <c:v>9010196.8000000007</c:v>
                </c:pt>
                <c:pt idx="4">
                  <c:v>14574163.43</c:v>
                </c:pt>
                <c:pt idx="5">
                  <c:v>52447151.039999999</c:v>
                </c:pt>
                <c:pt idx="6">
                  <c:v>183993.04</c:v>
                </c:pt>
                <c:pt idx="7">
                  <c:v>152142</c:v>
                </c:pt>
                <c:pt idx="8">
                  <c:v>14223773.15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CF8-4179-973D-814787CAAB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59849960"/>
        <c:axId val="359851600"/>
      </c:barChart>
      <c:catAx>
        <c:axId val="3598499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359851600"/>
        <c:crosses val="autoZero"/>
        <c:auto val="1"/>
        <c:lblAlgn val="ctr"/>
        <c:lblOffset val="100"/>
        <c:noMultiLvlLbl val="0"/>
      </c:catAx>
      <c:valAx>
        <c:axId val="3598516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3598499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sr-Latn-R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5489361763609514"/>
          <c:y val="9.0731288524612153E-2"/>
          <c:w val="0.49425881170794245"/>
          <c:h val="0.71570102142083758"/>
        </c:manualLayout>
      </c:layout>
      <c:doughnutChart>
        <c:varyColors val="1"/>
        <c:ser>
          <c:idx val="0"/>
          <c:order val="0"/>
          <c:spPr>
            <a:solidFill>
              <a:schemeClr val="lt1"/>
            </a:solidFill>
            <a:ln w="19050">
              <a:solidFill>
                <a:schemeClr val="accent1"/>
              </a:solidFill>
            </a:ln>
            <a:effectLst/>
          </c:spPr>
          <c:dPt>
            <c:idx val="0"/>
            <c:bubble3D val="0"/>
            <c:spPr>
              <a:solidFill>
                <a:srgbClr val="0070C0"/>
              </a:solidFill>
              <a:ln w="19050">
                <a:solidFill>
                  <a:srgbClr val="0070C0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33F1-4EDE-9F9F-2109A893AEB4}"/>
              </c:ext>
            </c:extLst>
          </c:dPt>
          <c:dPt>
            <c:idx val="1"/>
            <c:bubble3D val="0"/>
            <c:spPr>
              <a:solidFill>
                <a:srgbClr val="ED7D31"/>
              </a:solidFill>
              <a:ln w="19050">
                <a:solidFill>
                  <a:srgbClr val="ED7D3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33F1-4EDE-9F9F-2109A893AEB4}"/>
              </c:ext>
            </c:extLst>
          </c:dPt>
          <c:dLbls>
            <c:dLbl>
              <c:idx val="0"/>
              <c:layout>
                <c:manualLayout>
                  <c:x val="0.18593206279024732"/>
                  <c:y val="-0.2408539400561612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FBD68322-07DE-4DC2-8CA5-AF81610DBB91}" type="CATEGORYNAME">
                      <a:rPr lang="en-US"/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/>
                      <a:t> 87.763.811,31 euro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135542516824971"/>
                      <c:h val="0.1596316393123754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3F1-4EDE-9F9F-2109A893AEB4}"/>
                </c:ext>
              </c:extLst>
            </c:dLbl>
            <c:dLbl>
              <c:idx val="1"/>
              <c:layout>
                <c:manualLayout>
                  <c:x val="-0.10319713993408366"/>
                  <c:y val="0.2962627794835994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0">
                    <a:noAutofit/>
                  </a:bodyPr>
                  <a:lstStyle/>
                  <a:p>
                    <a:pPr algn="l">
                      <a:defRPr sz="1100" b="1" i="0" u="none" strike="noStrike" kern="1200" baseline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9EBDBD6-DFE6-4E5E-9034-CAC094BB44A8}" type="CATEGORYNAME">
                      <a:rPr lang="en-US" smtClean="0">
                        <a:solidFill>
                          <a:sysClr val="windowText" lastClr="000000"/>
                        </a:solidFill>
                      </a:rPr>
                      <a:pPr algn="l">
                        <a:defRPr sz="1100">
                          <a:solidFill>
                            <a:sysClr val="windowText" lastClr="000000"/>
                          </a:solidFill>
                        </a:defRPr>
                      </a:pPr>
                      <a:t>[NAZIV KATEGORIJE]</a:t>
                    </a:fld>
                    <a:r>
                      <a:rPr lang="en-US" baseline="0" dirty="0">
                        <a:solidFill>
                          <a:sysClr val="windowText" lastClr="000000"/>
                        </a:solidFill>
                      </a:rPr>
                      <a:t> 161.776.937,65 </a:t>
                    </a:r>
                    <a:r>
                      <a:rPr lang="en-US" baseline="0" dirty="0" err="1">
                        <a:solidFill>
                          <a:sysClr val="windowText" lastClr="000000"/>
                        </a:solidFill>
                      </a:rPr>
                      <a:t>eura</a:t>
                    </a:r>
                  </a:p>
                </c:rich>
              </c:tx>
              <c:numFmt formatCode="0.00%" sourceLinked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0">
                  <a:noAutofit/>
                </a:bodyPr>
                <a:lstStyle/>
                <a:p>
                  <a:pPr algn="l">
                    <a:defRPr sz="1100" b="1" i="0" u="none" strike="noStrike" kern="1200" baseline="0">
                      <a:solidFill>
                        <a:sysClr val="windowText" lastClr="00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8269752357186156"/>
                      <c:h val="0.1347021107927143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3F1-4EDE-9F9F-2109A893AEB4}"/>
                </c:ext>
              </c:extLst>
            </c:dLbl>
            <c:numFmt formatCode="0.00%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0">
                <a:spAutoFit/>
              </a:bodyPr>
              <a:lstStyle/>
              <a:p>
                <a:pPr algn="l">
                  <a:defRPr sz="11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1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bg1">
                      <a:lumMod val="75000"/>
                    </a:schemeClr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List1!$A$2:$A$3</c:f>
              <c:strCache>
                <c:ptCount val="2"/>
                <c:pt idx="0">
                  <c:v>Zadarska županija</c:v>
                </c:pt>
                <c:pt idx="1">
                  <c:v>Proračunski korisnici</c:v>
                </c:pt>
              </c:strCache>
            </c:strRef>
          </c:cat>
          <c:val>
            <c:numRef>
              <c:f>List1!$B$2:$B$3</c:f>
              <c:numCache>
                <c:formatCode>#,##0.00</c:formatCode>
                <c:ptCount val="2"/>
                <c:pt idx="0">
                  <c:v>53937861.200000003</c:v>
                </c:pt>
                <c:pt idx="1">
                  <c:v>128829728.67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3F1-4EDE-9F9F-2109A893AEB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1"/>
      </a:solidFill>
      <a:round/>
    </a:ln>
    <a:effectLst/>
  </c:spPr>
  <c:txPr>
    <a:bodyPr/>
    <a:lstStyle/>
    <a:p>
      <a:pPr>
        <a:defRPr/>
      </a:pPr>
      <a:endParaRPr lang="sr-Latn-RS"/>
    </a:p>
  </c:txPr>
  <c:externalData r:id="rId4">
    <c:autoUpdate val="0"/>
  </c:externalData>
  <c:userShapes r:id="rId5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'Tablica 8'!$C$1</c:f>
              <c:strCache>
                <c:ptCount val="1"/>
                <c:pt idx="0">
                  <c:v>Plan 2026.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('Tablica 8'!$B$4:$B$10,'Tablica 8'!$B$11,'Tablica 8'!$B$15)</c:f>
              <c:strCache>
                <c:ptCount val="9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</c:v>
                </c:pt>
                <c:pt idx="5">
                  <c:v>Naknade građanima i kućan. iz proračuna</c:v>
                </c:pt>
                <c:pt idx="6">
                  <c:v>Rashodi za donacije, kazne, naknade šteta i kap.pom</c:v>
                </c:pt>
                <c:pt idx="7">
                  <c:v>Rashodi za nabavu nefinancijske imovine</c:v>
                </c:pt>
                <c:pt idx="8">
                  <c:v>Izdaci za financ. imovinu i otplate zajmova</c:v>
                </c:pt>
              </c:strCache>
            </c:strRef>
          </c:cat>
          <c:val>
            <c:numRef>
              <c:f>('Tablica 8'!$C$4:$C$10,'Tablica 8'!$C$11,'Tablica 8'!$C$15)</c:f>
              <c:numCache>
                <c:formatCode>#,##0.00</c:formatCode>
                <c:ptCount val="9"/>
                <c:pt idx="0">
                  <c:v>129545248.40000001</c:v>
                </c:pt>
                <c:pt idx="1">
                  <c:v>47944753.890000001</c:v>
                </c:pt>
                <c:pt idx="2">
                  <c:v>358620.82</c:v>
                </c:pt>
                <c:pt idx="3">
                  <c:v>552000</c:v>
                </c:pt>
                <c:pt idx="4">
                  <c:v>5959916.5599999996</c:v>
                </c:pt>
                <c:pt idx="5">
                  <c:v>7624365.5499999998</c:v>
                </c:pt>
                <c:pt idx="6">
                  <c:v>3548449.79</c:v>
                </c:pt>
                <c:pt idx="7">
                  <c:v>46227270.5</c:v>
                </c:pt>
                <c:pt idx="8">
                  <c:v>1439374.49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5C3-453F-B065-B6004B75E354}"/>
            </c:ext>
          </c:extLst>
        </c:ser>
        <c:ser>
          <c:idx val="1"/>
          <c:order val="1"/>
          <c:tx>
            <c:strRef>
              <c:f>'Tablica 8'!$D$1</c:f>
              <c:strCache>
                <c:ptCount val="1"/>
                <c:pt idx="0">
                  <c:v>Izmjene i dopune 2026.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('Tablica 8'!$B$4:$B$10,'Tablica 8'!$B$11,'Tablica 8'!$B$15)</c:f>
              <c:strCache>
                <c:ptCount val="9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</c:v>
                </c:pt>
                <c:pt idx="5">
                  <c:v>Naknade građanima i kućan. iz proračuna</c:v>
                </c:pt>
                <c:pt idx="6">
                  <c:v>Rashodi za donacije, kazne, naknade šteta i kap.pom</c:v>
                </c:pt>
                <c:pt idx="7">
                  <c:v>Rashodi za nabavu nefinancijske imovine</c:v>
                </c:pt>
                <c:pt idx="8">
                  <c:v>Izdaci za financ. imovinu i otplate zajmova</c:v>
                </c:pt>
              </c:strCache>
            </c:strRef>
          </c:cat>
          <c:val>
            <c:numRef>
              <c:f>('Tablica 8'!$D$4:$D$10,'Tablica 8'!$D$11,'Tablica 8'!$D$15)</c:f>
              <c:numCache>
                <c:formatCode>#,##0.00</c:formatCode>
                <c:ptCount val="9"/>
                <c:pt idx="0">
                  <c:v>132995630.90000001</c:v>
                </c:pt>
                <c:pt idx="1">
                  <c:v>52314751.240000002</c:v>
                </c:pt>
                <c:pt idx="2">
                  <c:v>371072.11</c:v>
                </c:pt>
                <c:pt idx="3">
                  <c:v>676268.12</c:v>
                </c:pt>
                <c:pt idx="4">
                  <c:v>6279490.6299999999</c:v>
                </c:pt>
                <c:pt idx="5">
                  <c:v>8017846.6399999997</c:v>
                </c:pt>
                <c:pt idx="6">
                  <c:v>3630522.96</c:v>
                </c:pt>
                <c:pt idx="7">
                  <c:v>51516645.68</c:v>
                </c:pt>
                <c:pt idx="8">
                  <c:v>1397771.72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5C3-453F-B065-B6004B75E35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55198736"/>
        <c:axId val="455199064"/>
      </c:barChart>
      <c:catAx>
        <c:axId val="4551987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455199064"/>
        <c:crosses val="autoZero"/>
        <c:auto val="1"/>
        <c:lblAlgn val="ctr"/>
        <c:lblOffset val="100"/>
        <c:noMultiLvlLbl val="0"/>
      </c:catAx>
      <c:valAx>
        <c:axId val="4551990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4551987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9.8214285714285712E-2"/>
          <c:y val="0.15453326538023887"/>
          <c:w val="0.83134920634920639"/>
          <c:h val="0.69573296449629995"/>
        </c:manualLayout>
      </c:layout>
      <c:pie3DChart>
        <c:varyColors val="1"/>
        <c:ser>
          <c:idx val="0"/>
          <c:order val="0"/>
          <c:tx>
            <c:strRef>
              <c:f>'Tablica 8'!$D$1</c:f>
              <c:strCache>
                <c:ptCount val="1"/>
                <c:pt idx="0">
                  <c:v>Izmjene i dopune 2026.</c:v>
                </c:pt>
              </c:strCache>
            </c:strRef>
          </c:tx>
          <c:dPt>
            <c:idx val="0"/>
            <c:bubble3D val="0"/>
            <c:explosion val="22"/>
            <c:spPr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3F7B-49EA-8064-1F9B35650FED}"/>
              </c:ext>
            </c:extLst>
          </c:dPt>
          <c:dPt>
            <c:idx val="1"/>
            <c:bubble3D val="0"/>
            <c:spPr>
              <a:solidFill>
                <a:schemeClr val="accent3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3F7B-49EA-8064-1F9B35650FED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1">
                      <a:tint val="65000"/>
                      <a:tint val="50000"/>
                      <a:satMod val="300000"/>
                    </a:schemeClr>
                  </a:gs>
                  <a:gs pos="35000">
                    <a:schemeClr val="accent1">
                      <a:tint val="65000"/>
                      <a:tint val="37000"/>
                      <a:satMod val="300000"/>
                    </a:schemeClr>
                  </a:gs>
                  <a:gs pos="100000">
                    <a:schemeClr val="accent1">
                      <a:tint val="65000"/>
                      <a:tint val="15000"/>
                      <a:satMod val="350000"/>
                    </a:schemeClr>
                  </a:gs>
                </a:gsLst>
                <a:lin ang="16200000" scaled="1"/>
              </a:gradFill>
              <a:ln>
                <a:noFill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3F7B-49EA-8064-1F9B35650FED}"/>
              </c:ext>
            </c:extLst>
          </c:dPt>
          <c:dLbls>
            <c:dLbl>
              <c:idx val="0"/>
              <c:layout>
                <c:manualLayout>
                  <c:x val="7.9850357247010784E-2"/>
                  <c:y val="-5.877931392722388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0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BEF9F430-6230-47F5-A143-34F3495D0561}" type="CATEGORYNAME">
                      <a:rPr lang="en-US" sz="900"/>
                      <a:pPr>
                        <a:defRPr/>
                      </a:pPr>
                      <a:t>[NAZIV KATEGORIJE]</a:t>
                    </a:fld>
                    <a:r>
                      <a:rPr lang="en-US" sz="900" baseline="0"/>
                      <a:t>; </a:t>
                    </a:r>
                    <a:fld id="{8CE8D631-5055-44FA-8BC0-F9C236EBD755}" type="VALUE">
                      <a:rPr lang="en-US" sz="900" baseline="0"/>
                      <a:pPr>
                        <a:defRPr/>
                      </a:pPr>
                      <a:t>[VRIJEDNOST]</a:t>
                    </a:fld>
                    <a:r>
                      <a:rPr lang="en-US" sz="900" baseline="0"/>
                      <a:t> eura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3F7B-49EA-8064-1F9B35650FED}"/>
                </c:ext>
              </c:extLst>
            </c:dLbl>
            <c:dLbl>
              <c:idx val="1"/>
              <c:layout>
                <c:manualLayout>
                  <c:x val="-1.4995443277923593E-2"/>
                  <c:y val="-8.5963362935136678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0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2EDA5681-502E-40A8-B6D9-AF15DD757C35}" type="CATEGORYNAME">
                      <a:rPr lang="en-US" sz="900"/>
                      <a:pPr>
                        <a:defRPr/>
                      </a:pPr>
                      <a:t>[NAZIV KATEGORIJE]</a:t>
                    </a:fld>
                    <a:r>
                      <a:rPr lang="en-US" sz="900" baseline="0"/>
                      <a:t>; </a:t>
                    </a:r>
                    <a:fld id="{BF0594F0-8A93-43DD-AAAF-07532CD48246}" type="VALUE">
                      <a:rPr lang="en-US" sz="900" baseline="0"/>
                      <a:pPr>
                        <a:defRPr/>
                      </a:pPr>
                      <a:t>[VRIJEDNOST]</a:t>
                    </a:fld>
                    <a:r>
                      <a:rPr lang="en-US" sz="900" baseline="0"/>
                      <a:t> eura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3F7B-49EA-8064-1F9B35650FED}"/>
                </c:ext>
              </c:extLst>
            </c:dLbl>
            <c:dLbl>
              <c:idx val="2"/>
              <c:layout>
                <c:manualLayout>
                  <c:x val="0.14405572567317962"/>
                  <c:y val="-8.170990350561858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900" b="0" i="0" u="none" strike="noStrike" kern="1200" baseline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5794943-11F0-4F84-B25C-A01DFEE02ED5}" type="CATEGORYNAME">
                      <a:rPr lang="pl-PL" sz="900"/>
                      <a:pPr>
                        <a:defRPr/>
                      </a:pPr>
                      <a:t>[NAZIV KATEGORIJE]</a:t>
                    </a:fld>
                    <a:r>
                      <a:rPr lang="pl-PL" sz="900" baseline="0"/>
                      <a:t>; </a:t>
                    </a:r>
                    <a:fld id="{A5347470-3D0F-406B-AD9B-356972DE15DD}" type="VALUE">
                      <a:rPr lang="pl-PL" sz="900" baseline="0"/>
                      <a:pPr>
                        <a:defRPr/>
                      </a:pPr>
                      <a:t>[VRIJEDNOST]</a:t>
                    </a:fld>
                    <a:r>
                      <a:rPr lang="pl-PL" sz="900" baseline="0"/>
                      <a:t> eura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sr-Latn-RS"/>
                </a:p>
              </c:txPr>
              <c:showLegendKey val="1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3F7B-49EA-8064-1F9B35650FE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sr-Latn-RS"/>
              </a:p>
            </c:txPr>
            <c:showLegendKey val="1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>
                  <a:solidFill>
                    <a:schemeClr val="tx1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('Tablica 8'!$B$3,'Tablica 8'!$B$11,'Tablica 8'!$B$15)</c:f>
              <c:strCache>
                <c:ptCount val="3"/>
                <c:pt idx="0">
                  <c:v>Rashodi poslovanja</c:v>
                </c:pt>
                <c:pt idx="1">
                  <c:v>Rashodi za nabavu nefinancijske imovine</c:v>
                </c:pt>
                <c:pt idx="2">
                  <c:v>Izdaci za financ. imovinu i otplate zajmova</c:v>
                </c:pt>
              </c:strCache>
            </c:strRef>
          </c:cat>
          <c:val>
            <c:numRef>
              <c:f>('Tablica 8'!$D$3,'Tablica 8'!$D$11,'Tablica 8'!$D$15)</c:f>
              <c:numCache>
                <c:formatCode>#,##0.00</c:formatCode>
                <c:ptCount val="3"/>
                <c:pt idx="0">
                  <c:v>204285582.60000002</c:v>
                </c:pt>
                <c:pt idx="1">
                  <c:v>51516645.68</c:v>
                </c:pt>
                <c:pt idx="2">
                  <c:v>1397771.72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3F7B-49EA-8064-1F9B35650FE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'Tablica 6'!$C$1</c:f>
              <c:strCache>
                <c:ptCount val="1"/>
                <c:pt idx="0">
                  <c:v>Plan 2026.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'Tablica 6'!$B$4:$B$16</c:f>
              <c:strCache>
                <c:ptCount val="13"/>
                <c:pt idx="0">
                  <c:v>Financije i proračun </c:v>
                </c:pt>
                <c:pt idx="1">
                  <c:v>Obrazovanje</c:v>
                </c:pt>
                <c:pt idx="2">
                  <c:v>Zdravstvo</c:v>
                </c:pt>
                <c:pt idx="3">
                  <c:v>Prostorno uređ., zašt. okol. i kom. poslovi</c:v>
                </c:pt>
                <c:pt idx="4">
                  <c:v>Gospodarstvo i turizam</c:v>
                </c:pt>
                <c:pt idx="5">
                  <c:v>Poljoprivreda, ribarstvo i vodno gospodarstvo</c:v>
                </c:pt>
                <c:pt idx="6">
                  <c:v>More, promet i infrastruktura</c:v>
                </c:pt>
                <c:pt idx="7">
                  <c:v>Pravni i zajednički poslovi</c:v>
                </c:pt>
                <c:pt idx="8">
                  <c:v>Javna nabava i upravljanje imovinom</c:v>
                </c:pt>
                <c:pt idx="9">
                  <c:v>Hrvatski branitelji, udruge, demografija i soc. politika</c:v>
                </c:pt>
                <c:pt idx="10">
                  <c:v>Kultura, sport i mediji</c:v>
                </c:pt>
                <c:pt idx="11">
                  <c:v>Javna nabava i EU fondovi</c:v>
                </c:pt>
                <c:pt idx="12">
                  <c:v>Imovinsko - pravni poslovi i graditeljstvo</c:v>
                </c:pt>
              </c:strCache>
              <c:extLst/>
            </c:strRef>
          </c:cat>
          <c:val>
            <c:numRef>
              <c:f>'Tablica 6'!$C$4:$C$16</c:f>
              <c:numCache>
                <c:formatCode>#,##0.00</c:formatCode>
                <c:ptCount val="13"/>
                <c:pt idx="0">
                  <c:v>10649413.300000001</c:v>
                </c:pt>
                <c:pt idx="1">
                  <c:v>125118712.26000001</c:v>
                </c:pt>
                <c:pt idx="2">
                  <c:v>73327792.510000005</c:v>
                </c:pt>
                <c:pt idx="3">
                  <c:v>4734952.53</c:v>
                </c:pt>
                <c:pt idx="4">
                  <c:v>1084331.6299999999</c:v>
                </c:pt>
                <c:pt idx="5">
                  <c:v>10954018.130000001</c:v>
                </c:pt>
                <c:pt idx="6">
                  <c:v>3199000</c:v>
                </c:pt>
                <c:pt idx="7">
                  <c:v>1443502.8</c:v>
                </c:pt>
                <c:pt idx="8">
                  <c:v>1046840</c:v>
                </c:pt>
                <c:pt idx="9">
                  <c:v>10711556.84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2C0A-4CE0-BADF-3E765646A5FF}"/>
            </c:ext>
          </c:extLst>
        </c:ser>
        <c:ser>
          <c:idx val="1"/>
          <c:order val="1"/>
          <c:tx>
            <c:strRef>
              <c:f>'Tablica 6'!$D$1</c:f>
              <c:strCache>
                <c:ptCount val="1"/>
                <c:pt idx="0">
                  <c:v>Izmjene i dopune 2026.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'Tablica 6'!$B$4:$B$16</c:f>
              <c:strCache>
                <c:ptCount val="13"/>
                <c:pt idx="0">
                  <c:v>Financije i proračun </c:v>
                </c:pt>
                <c:pt idx="1">
                  <c:v>Obrazovanje</c:v>
                </c:pt>
                <c:pt idx="2">
                  <c:v>Zdravstvo</c:v>
                </c:pt>
                <c:pt idx="3">
                  <c:v>Prostorno uređ., zašt. okol. i kom. poslovi</c:v>
                </c:pt>
                <c:pt idx="4">
                  <c:v>Gospodarstvo i turizam</c:v>
                </c:pt>
                <c:pt idx="5">
                  <c:v>Poljoprivreda, ribarstvo i vodno gospodarstvo</c:v>
                </c:pt>
                <c:pt idx="6">
                  <c:v>More, promet i infrastruktura</c:v>
                </c:pt>
                <c:pt idx="7">
                  <c:v>Pravni i zajednički poslovi</c:v>
                </c:pt>
                <c:pt idx="8">
                  <c:v>Javna nabava i upravljanje imovinom</c:v>
                </c:pt>
                <c:pt idx="9">
                  <c:v>Hrvatski branitelji, udruge, demografija i soc. politika</c:v>
                </c:pt>
                <c:pt idx="10">
                  <c:v>Kultura, sport i mediji</c:v>
                </c:pt>
                <c:pt idx="11">
                  <c:v>Javna nabava i EU fondovi</c:v>
                </c:pt>
                <c:pt idx="12">
                  <c:v>Imovinsko - pravni poslovi i graditeljstvo</c:v>
                </c:pt>
              </c:strCache>
              <c:extLst/>
            </c:strRef>
          </c:cat>
          <c:val>
            <c:numRef>
              <c:f>'Tablica 6'!$D$4:$D$16</c:f>
              <c:numCache>
                <c:formatCode>#,##0.00</c:formatCode>
                <c:ptCount val="13"/>
                <c:pt idx="0">
                  <c:v>11293338.5</c:v>
                </c:pt>
                <c:pt idx="1">
                  <c:v>106197720.38</c:v>
                </c:pt>
                <c:pt idx="2">
                  <c:v>77993031.430000007</c:v>
                </c:pt>
                <c:pt idx="3">
                  <c:v>4262109.8899999997</c:v>
                </c:pt>
                <c:pt idx="4">
                  <c:v>1090029.54</c:v>
                </c:pt>
                <c:pt idx="5">
                  <c:v>6522152.2999999998</c:v>
                </c:pt>
                <c:pt idx="6">
                  <c:v>3074000</c:v>
                </c:pt>
                <c:pt idx="7">
                  <c:v>1450015.45</c:v>
                </c:pt>
                <c:pt idx="8">
                  <c:v>436658.18</c:v>
                </c:pt>
                <c:pt idx="9">
                  <c:v>9636502.4000000004</c:v>
                </c:pt>
                <c:pt idx="10">
                  <c:v>1931790.34</c:v>
                </c:pt>
                <c:pt idx="11">
                  <c:v>30134928.789999999</c:v>
                </c:pt>
                <c:pt idx="12">
                  <c:v>562430.68999999994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2C0A-4CE0-BADF-3E765646A5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327378696"/>
        <c:axId val="327380992"/>
      </c:barChart>
      <c:catAx>
        <c:axId val="3273786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327380992"/>
        <c:crosses val="autoZero"/>
        <c:auto val="1"/>
        <c:lblAlgn val="ctr"/>
        <c:lblOffset val="100"/>
        <c:noMultiLvlLbl val="0"/>
      </c:catAx>
      <c:valAx>
        <c:axId val="32738099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sr-Latn-RS"/>
          </a:p>
        </c:txPr>
        <c:crossAx val="327378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sr-Latn-R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sr-Latn-R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60">
  <cs:axisTitle>
    <cs:lnRef idx="0"/>
    <cs:fillRef idx="0"/>
    <cs:effectRef idx="0"/>
    <cs:fontRef idx="minor">
      <a:schemeClr val="lt1"/>
    </cs:fontRef>
    <cs:defRPr sz="900" b="1" kern="1200"/>
  </cs:axisTitle>
  <cs:category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800" kern="1200" cap="all" spc="150" normalizeH="0" baseline="0"/>
  </cs:categoryAxis>
  <cs:chartArea>
    <cs:lnRef idx="0">
      <cs:styleClr val="0"/>
    </cs:lnRef>
    <cs:fillRef idx="0">
      <cs:styleClr val="0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phClr"/>
        </a:solidFill>
        <a:round/>
      </a:ln>
    </cs:spPr>
    <cs:defRPr sz="1000" kern="1200"/>
  </cs:chartArea>
  <cs:dataLabel>
    <cs:lnRef idx="0">
      <cs:styleClr val="0"/>
    </cs:lnRef>
    <cs:fillRef idx="0"/>
    <cs:effectRef idx="0"/>
    <cs:fontRef idx="minor">
      <cs:styleClr val="0"/>
    </cs:fontRef>
    <cs:defRPr sz="900" b="1" kern="1200"/>
  </cs:dataLabel>
  <cs:dataLabelCallout>
    <cs:lnRef idx="0">
      <cs:styleClr val="0"/>
    </cs:lnRef>
    <cs:fillRef idx="0"/>
    <cs:effectRef idx="0"/>
    <cs:fontRef idx="minor">
      <cs:styleClr val="0"/>
    </cs:fontRef>
    <cs:spPr>
      <a:solidFill>
        <a:schemeClr val="lt1"/>
      </a:solidFill>
      <a:ln>
        <a:solidFill>
          <a:schemeClr val="phClr"/>
        </a:solidFill>
      </a:ln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0"/>
    </cs:lnRef>
    <cs:fillRef idx="0"/>
    <cs:effectRef idx="0"/>
    <cs:fontRef idx="minor">
      <a:schemeClr val="dk1"/>
    </cs:fontRef>
    <cs:spPr>
      <a:solidFill>
        <a:schemeClr val="lt1"/>
      </a:solidFill>
      <a:ln w="19050"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>
      <cs:styleClr val="auto"/>
    </cs:effectRef>
    <cs:fontRef idx="minor">
      <a:schemeClr val="dk1"/>
    </cs:fontRef>
    <cs:spPr>
      <a:ln w="34925" cap="rnd">
        <a:solidFill>
          <a:schemeClr val="lt1"/>
        </a:solidFill>
        <a:round/>
      </a:ln>
      <a:effectLst>
        <a:outerShdw dist="25400" dir="2700000" algn="tl" rotWithShape="0">
          <a:schemeClr val="phClr"/>
        </a:outerShdw>
      </a:effectLst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22225">
        <a:solidFill>
          <a:schemeClr val="lt1"/>
        </a:solidFill>
        <a:round/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>
      <cs:styleClr val="0"/>
    </cs:lnRef>
    <cs:fillRef idx="0"/>
    <cs:effectRef idx="0"/>
    <cs:fontRef idx="minor">
      <a:schemeClr val="lt1"/>
    </cs:fontRef>
    <cs:spPr>
      <a:ln w="9525">
        <a:solidFill>
          <a:schemeClr val="phClr">
            <a:lumMod val="60000"/>
            <a:lumOff val="40000"/>
          </a:schemeClr>
        </a:solidFill>
      </a:ln>
    </cs:spPr>
    <cs:defRPr sz="900" kern="1200"/>
  </cs:dataTable>
  <cs:downBar>
    <cs:lnRef idx="0">
      <cs:styleClr val="0"/>
    </cs:lnRef>
    <cs:fillRef idx="0"/>
    <cs:effectRef idx="0"/>
    <cs:fontRef idx="minor">
      <a:schemeClr val="dk1"/>
    </cs:fontRef>
    <cs:spPr>
      <a:solidFill>
        <a:schemeClr val="dk1">
          <a:lumMod val="35000"/>
          <a:lumOff val="6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downBar>
  <cs:drop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dropLine>
  <cs:errorBar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round/>
      </a:ln>
      <a:effectLst>
        <a:glow rad="25400">
          <a:schemeClr val="lt1"/>
        </a:glow>
      </a:effectLst>
    </cs:spPr>
  </cs:errorBar>
  <cs:floor>
    <cs:lnRef idx="0"/>
    <cs:fillRef idx="0"/>
    <cs:effectRef idx="0"/>
    <cs:fontRef idx="minor">
      <a:schemeClr val="dk1"/>
    </cs:fontRef>
  </cs:floor>
  <cs:gridlineMajor>
    <cs:lnRef idx="0">
      <cs:styleClr val="0"/>
    </cs:lnRef>
    <cs:fillRef idx="0"/>
    <cs:effectRef idx="0"/>
    <cs:fontRef idx="minor">
      <a:schemeClr val="dk1"/>
    </cs:fontRef>
    <cs:spPr>
      <a:ln w="9525" cap="flat" cmpd="sng" algn="ctr">
        <a:solidFill>
          <a:schemeClr val="lt1">
            <a:alpha val="25000"/>
          </a:schemeClr>
        </a:solidFill>
        <a:round/>
      </a:ln>
    </cs:spPr>
  </cs:gridlineMajor>
  <cs:gridlineMinor>
    <cs:lnRef idx="0">
      <cs:styleClr val="0"/>
    </cs:lnRef>
    <cs:fillRef idx="0"/>
    <cs:effectRef idx="0"/>
    <cs:fontRef idx="minor">
      <a:schemeClr val="dk1"/>
    </cs:fontRef>
    <cs:spPr>
      <a:ln>
        <a:solidFill>
          <a:schemeClr val="lt1">
            <a:alpha val="10000"/>
          </a:schemeClr>
        </a:solidFill>
      </a:ln>
    </cs:spPr>
  </cs:gridlineMinor>
  <cs:hiLo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  <a:prstDash val="dash"/>
      </a:ln>
    </cs:spPr>
  </cs:hiLoLine>
  <cs:leader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</a:schemeClr>
        </a:solidFill>
      </a:ln>
    </cs:spPr>
  </cs:leaderLine>
  <cs:legend>
    <cs:lnRef idx="0"/>
    <cs:fillRef idx="0"/>
    <cs:effectRef idx="0"/>
    <cs:fontRef idx="minor">
      <a:schemeClr val="lt1"/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>
      <cs:styleClr val="0"/>
    </cs:lnRef>
    <cs:fillRef idx="0"/>
    <cs:effectRef idx="0"/>
    <cs:fontRef idx="minor">
      <a:schemeClr val="lt1"/>
    </cs:fontRef>
    <cs:spPr>
      <a:ln w="3175" cap="flat" cmpd="sng" algn="ctr">
        <a:solidFill>
          <a:schemeClr val="phClr">
            <a:lumMod val="60000"/>
            <a:lumOff val="40000"/>
          </a:schemeClr>
        </a:solidFill>
        <a:round/>
      </a:ln>
    </cs:spPr>
    <cs:defRPr sz="900" kern="1200"/>
  </cs:seriesAxis>
  <cs:seriesLine>
    <cs:lnRef idx="0">
      <cs:styleClr val="0"/>
    </cs:lnRef>
    <cs:fillRef idx="0"/>
    <cs:effectRef idx="0"/>
    <cs:fontRef idx="minor">
      <a:schemeClr val="dk1"/>
    </cs:fontRef>
    <cs:spPr>
      <a:ln w="9525">
        <a:solidFill>
          <a:schemeClr val="phClr">
            <a:lumMod val="60000"/>
            <a:lumOff val="40000"/>
            <a:tint val="5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lt1"/>
    </cs:fontRef>
    <cs:defRPr sz="1500" b="1" kern="1200" cap="all" spc="100" normalizeH="0" baseline="0"/>
  </cs:title>
  <cs:trendline>
    <cs:lnRef idx="0"/>
    <cs:fillRef idx="0"/>
    <cs:effectRef idx="0"/>
    <cs:fontRef idx="minor">
      <a:schemeClr val="dk1"/>
    </cs:fontRef>
    <cs:spPr>
      <a:ln w="28575" cap="rnd">
        <a:solidFill>
          <a:schemeClr val="lt1">
            <a:alpha val="50000"/>
          </a:schemeClr>
        </a:solidFill>
        <a:round/>
      </a:ln>
    </cs:spPr>
  </cs:trendline>
  <cs:trendlineLabel>
    <cs:lnRef idx="0"/>
    <cs:fillRef idx="0"/>
    <cs:effectRef idx="0"/>
    <cs:fontRef idx="minor">
      <a:schemeClr val="lt1"/>
    </cs:fontRef>
    <cs:defRPr sz="900" kern="1200"/>
  </cs:trendlineLabel>
  <cs:upBar>
    <cs:lnRef idx="0">
      <cs:styleClr val="0"/>
    </cs:lnRef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ln w="9525">
        <a:solidFill>
          <a:schemeClr val="phClr">
            <a:lumMod val="60000"/>
            <a:lumOff val="40000"/>
          </a:schemeClr>
        </a:solidFill>
      </a:ln>
    </cs:spPr>
  </cs:upBar>
  <cs:valueAxis>
    <cs:lnRef idx="0"/>
    <cs:fillRef idx="0"/>
    <cs:effectRef idx="0"/>
    <cs:fontRef idx="minor">
      <a:schemeClr val="lt1"/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65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/>
    <cs:fillRef idx="2">
      <cs:styleClr val="auto"/>
    </cs:fillRef>
    <cs:effectRef idx="1"/>
    <cs:fontRef idx="minor">
      <a:schemeClr val="dk1"/>
    </cs:fontRef>
    <cs:spPr/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#1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#1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#1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D69540-C5EE-4A3E-8BB1-417CF83C52A3}" type="doc">
      <dgm:prSet loTypeId="urn:microsoft.com/office/officeart/2005/8/layout/vList2" loCatId="list" qsTypeId="urn:microsoft.com/office/officeart/2005/8/quickstyle/simple1#1" qsCatId="simple" csTypeId="urn:microsoft.com/office/officeart/2005/8/colors/accent1_4#1" csCatId="accent1" phldr="1"/>
      <dgm:spPr/>
      <dgm:t>
        <a:bodyPr/>
        <a:lstStyle/>
        <a:p>
          <a:endParaRPr lang="hr-HR"/>
        </a:p>
      </dgm:t>
    </dgm:pt>
    <dgm:pt modelId="{D858A00B-872B-4D14-8BCB-FD5DA9704EC1}">
      <dgm:prSet phldrT="[Tekst]" custT="1"/>
      <dgm:spPr/>
      <dgm:t>
        <a:bodyPr/>
        <a:lstStyle/>
        <a:p>
          <a:r>
            <a:rPr lang="hr-HR" sz="1400" b="1" dirty="0"/>
            <a:t>Prihodi poslovanja</a:t>
          </a:r>
        </a:p>
        <a:p>
          <a:r>
            <a:rPr lang="hr-HR" sz="1400" dirty="0"/>
            <a:t>235.164.833,81 euro</a:t>
          </a:r>
        </a:p>
      </dgm:t>
    </dgm:pt>
    <dgm:pt modelId="{ADA2C2F6-6DF7-4E7B-9FF9-EA53AC415BEC}" type="parTrans" cxnId="{B2094FB8-45BC-4332-890B-2C2B9EDF0BBC}">
      <dgm:prSet/>
      <dgm:spPr/>
      <dgm:t>
        <a:bodyPr/>
        <a:lstStyle/>
        <a:p>
          <a:endParaRPr lang="hr-HR"/>
        </a:p>
      </dgm:t>
    </dgm:pt>
    <dgm:pt modelId="{DD4E373D-ABF8-4174-8D61-CBAFEA9D7616}" type="sibTrans" cxnId="{B2094FB8-45BC-4332-890B-2C2B9EDF0BBC}">
      <dgm:prSet/>
      <dgm:spPr/>
      <dgm:t>
        <a:bodyPr/>
        <a:lstStyle/>
        <a:p>
          <a:endParaRPr lang="hr-HR"/>
        </a:p>
      </dgm:t>
    </dgm:pt>
    <dgm:pt modelId="{0DBF0460-17AD-49D7-AE13-B162857ACAF4}">
      <dgm:prSet phldrT="[Tekst]" custT="1"/>
      <dgm:spPr/>
      <dgm:t>
        <a:bodyPr/>
        <a:lstStyle/>
        <a:p>
          <a:r>
            <a:rPr lang="hr-HR" sz="1400" b="1" dirty="0"/>
            <a:t>Primici od financijske imovine i zaduživanja</a:t>
          </a:r>
        </a:p>
        <a:p>
          <a:r>
            <a:rPr lang="hr-HR" sz="1400" b="0" dirty="0"/>
            <a:t>14.223.773,15 eura</a:t>
          </a:r>
        </a:p>
      </dgm:t>
    </dgm:pt>
    <dgm:pt modelId="{F5426032-C706-420B-B3B9-18CC79477F4B}" type="parTrans" cxnId="{DBA659F4-D78C-4C11-97E8-E0D9558334B8}">
      <dgm:prSet/>
      <dgm:spPr/>
      <dgm:t>
        <a:bodyPr/>
        <a:lstStyle/>
        <a:p>
          <a:endParaRPr lang="hr-HR"/>
        </a:p>
      </dgm:t>
    </dgm:pt>
    <dgm:pt modelId="{1465BADE-E651-4D1D-A7FC-51BEEF22B585}" type="sibTrans" cxnId="{DBA659F4-D78C-4C11-97E8-E0D9558334B8}">
      <dgm:prSet/>
      <dgm:spPr/>
      <dgm:t>
        <a:bodyPr/>
        <a:lstStyle/>
        <a:p>
          <a:endParaRPr lang="hr-HR"/>
        </a:p>
      </dgm:t>
    </dgm:pt>
    <dgm:pt modelId="{0740B641-6C4D-4D43-987E-8A98E4A7C33C}">
      <dgm:prSet phldrT="[Tekst]" custT="1"/>
      <dgm:spPr/>
      <dgm:t>
        <a:bodyPr/>
        <a:lstStyle/>
        <a:p>
          <a:r>
            <a:rPr lang="hr-HR" sz="1400" b="1" dirty="0"/>
            <a:t>Prihodi od prodaje nefinancijske imovine</a:t>
          </a:r>
        </a:p>
        <a:p>
          <a:r>
            <a:rPr lang="hr-HR" sz="1400" b="0" dirty="0"/>
            <a:t> 152.142,00 eura</a:t>
          </a:r>
        </a:p>
      </dgm:t>
    </dgm:pt>
    <dgm:pt modelId="{64E28D37-A572-4C8F-844D-BB488ADECF84}" type="parTrans" cxnId="{2AA2ECF6-4D47-4EC5-83B3-4A3253BB1082}">
      <dgm:prSet/>
      <dgm:spPr/>
      <dgm:t>
        <a:bodyPr/>
        <a:lstStyle/>
        <a:p>
          <a:endParaRPr lang="hr-HR"/>
        </a:p>
      </dgm:t>
    </dgm:pt>
    <dgm:pt modelId="{0670A606-DF99-4924-A716-690CA6DE5B71}" type="sibTrans" cxnId="{2AA2ECF6-4D47-4EC5-83B3-4A3253BB1082}">
      <dgm:prSet/>
      <dgm:spPr/>
      <dgm:t>
        <a:bodyPr/>
        <a:lstStyle/>
        <a:p>
          <a:endParaRPr lang="hr-HR"/>
        </a:p>
      </dgm:t>
    </dgm:pt>
    <dgm:pt modelId="{5A3839C2-9DFA-4C18-AD73-301A617808C5}">
      <dgm:prSet phldrT="[Tekst]" custT="1"/>
      <dgm:spPr/>
      <dgm:t>
        <a:bodyPr/>
        <a:lstStyle/>
        <a:p>
          <a:r>
            <a:rPr lang="hr-HR" sz="1400" b="1" dirty="0"/>
            <a:t>Preneseni višak iz 2025. godine</a:t>
          </a:r>
        </a:p>
        <a:p>
          <a:r>
            <a:rPr lang="hr-HR" sz="1400" dirty="0"/>
            <a:t>7.659.251,04 eura</a:t>
          </a:r>
        </a:p>
      </dgm:t>
    </dgm:pt>
    <dgm:pt modelId="{D89187ED-6184-4939-A810-56BC50D08CC6}" type="parTrans" cxnId="{F3CC750E-61B8-4390-87F5-CD725051E875}">
      <dgm:prSet/>
      <dgm:spPr/>
      <dgm:t>
        <a:bodyPr/>
        <a:lstStyle/>
        <a:p>
          <a:endParaRPr lang="hr-HR"/>
        </a:p>
      </dgm:t>
    </dgm:pt>
    <dgm:pt modelId="{EE3B92C2-1B46-482D-9B11-EE7DA1670A85}" type="sibTrans" cxnId="{F3CC750E-61B8-4390-87F5-CD725051E875}">
      <dgm:prSet/>
      <dgm:spPr/>
      <dgm:t>
        <a:bodyPr/>
        <a:lstStyle/>
        <a:p>
          <a:endParaRPr lang="hr-HR"/>
        </a:p>
      </dgm:t>
    </dgm:pt>
    <dgm:pt modelId="{EB2D8033-FE26-4FC7-AEB3-DEC54653511C}" type="pres">
      <dgm:prSet presAssocID="{4FD69540-C5EE-4A3E-8BB1-417CF83C52A3}" presName="linear" presStyleCnt="0">
        <dgm:presLayoutVars>
          <dgm:animLvl val="lvl"/>
          <dgm:resizeHandles val="exact"/>
        </dgm:presLayoutVars>
      </dgm:prSet>
      <dgm:spPr/>
    </dgm:pt>
    <dgm:pt modelId="{814D3AB5-9D8D-4EFF-9F7B-DDC855E48387}" type="pres">
      <dgm:prSet presAssocID="{D858A00B-872B-4D14-8BCB-FD5DA9704EC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6BF81B8E-51A6-4A0F-A383-D62572699C2A}" type="pres">
      <dgm:prSet presAssocID="{DD4E373D-ABF8-4174-8D61-CBAFEA9D7616}" presName="spacer" presStyleCnt="0"/>
      <dgm:spPr/>
    </dgm:pt>
    <dgm:pt modelId="{4430A0A9-EBBE-4851-B8F5-CCC4CB53C15F}" type="pres">
      <dgm:prSet presAssocID="{0DBF0460-17AD-49D7-AE13-B162857ACAF4}" presName="parentText" presStyleLbl="node1" presStyleIdx="1" presStyleCnt="4" custLinFactY="97982" custLinFactNeighborY="100000">
        <dgm:presLayoutVars>
          <dgm:chMax val="0"/>
          <dgm:bulletEnabled val="1"/>
        </dgm:presLayoutVars>
      </dgm:prSet>
      <dgm:spPr/>
    </dgm:pt>
    <dgm:pt modelId="{D77DE0D9-EB7B-4F94-88C8-1996F89C4BCF}" type="pres">
      <dgm:prSet presAssocID="{1465BADE-E651-4D1D-A7FC-51BEEF22B585}" presName="spacer" presStyleCnt="0"/>
      <dgm:spPr/>
    </dgm:pt>
    <dgm:pt modelId="{EEB8353C-810F-499B-9144-B2322D7BC01D}" type="pres">
      <dgm:prSet presAssocID="{0740B641-6C4D-4D43-987E-8A98E4A7C33C}" presName="parentText" presStyleLbl="node1" presStyleIdx="2" presStyleCnt="4" custLinFactY="-100000" custLinFactNeighborY="-106734">
        <dgm:presLayoutVars>
          <dgm:chMax val="0"/>
          <dgm:bulletEnabled val="1"/>
        </dgm:presLayoutVars>
      </dgm:prSet>
      <dgm:spPr/>
    </dgm:pt>
    <dgm:pt modelId="{7D1D1D46-B95D-4F94-A3F1-C75E6CB6DBAB}" type="pres">
      <dgm:prSet presAssocID="{0670A606-DF99-4924-A716-690CA6DE5B71}" presName="spacer" presStyleCnt="0"/>
      <dgm:spPr/>
    </dgm:pt>
    <dgm:pt modelId="{76593AEE-6677-4237-BDA2-3F8F68DC9F91}" type="pres">
      <dgm:prSet presAssocID="{5A3839C2-9DFA-4C18-AD73-301A617808C5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3CC750E-61B8-4390-87F5-CD725051E875}" srcId="{4FD69540-C5EE-4A3E-8BB1-417CF83C52A3}" destId="{5A3839C2-9DFA-4C18-AD73-301A617808C5}" srcOrd="3" destOrd="0" parTransId="{D89187ED-6184-4939-A810-56BC50D08CC6}" sibTransId="{EE3B92C2-1B46-482D-9B11-EE7DA1670A85}"/>
    <dgm:cxn modelId="{04FA2863-3BFE-4BFD-9911-88106661BAC4}" type="presOf" srcId="{0DBF0460-17AD-49D7-AE13-B162857ACAF4}" destId="{4430A0A9-EBBE-4851-B8F5-CCC4CB53C15F}" srcOrd="0" destOrd="0" presId="urn:microsoft.com/office/officeart/2005/8/layout/vList2"/>
    <dgm:cxn modelId="{0BCDB4A1-99AF-4BBC-8877-835AA0078198}" type="presOf" srcId="{0740B641-6C4D-4D43-987E-8A98E4A7C33C}" destId="{EEB8353C-810F-499B-9144-B2322D7BC01D}" srcOrd="0" destOrd="0" presId="urn:microsoft.com/office/officeart/2005/8/layout/vList2"/>
    <dgm:cxn modelId="{3380F2A7-CDDD-497F-9BC1-8E80E2833BC0}" type="presOf" srcId="{D858A00B-872B-4D14-8BCB-FD5DA9704EC1}" destId="{814D3AB5-9D8D-4EFF-9F7B-DDC855E48387}" srcOrd="0" destOrd="0" presId="urn:microsoft.com/office/officeart/2005/8/layout/vList2"/>
    <dgm:cxn modelId="{B2094FB8-45BC-4332-890B-2C2B9EDF0BBC}" srcId="{4FD69540-C5EE-4A3E-8BB1-417CF83C52A3}" destId="{D858A00B-872B-4D14-8BCB-FD5DA9704EC1}" srcOrd="0" destOrd="0" parTransId="{ADA2C2F6-6DF7-4E7B-9FF9-EA53AC415BEC}" sibTransId="{DD4E373D-ABF8-4174-8D61-CBAFEA9D7616}"/>
    <dgm:cxn modelId="{181D85DB-B348-4C9A-8ADD-53E71B61FC6C}" type="presOf" srcId="{4FD69540-C5EE-4A3E-8BB1-417CF83C52A3}" destId="{EB2D8033-FE26-4FC7-AEB3-DEC54653511C}" srcOrd="0" destOrd="0" presId="urn:microsoft.com/office/officeart/2005/8/layout/vList2"/>
    <dgm:cxn modelId="{DBA659F4-D78C-4C11-97E8-E0D9558334B8}" srcId="{4FD69540-C5EE-4A3E-8BB1-417CF83C52A3}" destId="{0DBF0460-17AD-49D7-AE13-B162857ACAF4}" srcOrd="1" destOrd="0" parTransId="{F5426032-C706-420B-B3B9-18CC79477F4B}" sibTransId="{1465BADE-E651-4D1D-A7FC-51BEEF22B585}"/>
    <dgm:cxn modelId="{2AA2ECF6-4D47-4EC5-83B3-4A3253BB1082}" srcId="{4FD69540-C5EE-4A3E-8BB1-417CF83C52A3}" destId="{0740B641-6C4D-4D43-987E-8A98E4A7C33C}" srcOrd="2" destOrd="0" parTransId="{64E28D37-A572-4C8F-844D-BB488ADECF84}" sibTransId="{0670A606-DF99-4924-A716-690CA6DE5B71}"/>
    <dgm:cxn modelId="{6ED528FE-D495-48FF-8435-6285A4D17681}" type="presOf" srcId="{5A3839C2-9DFA-4C18-AD73-301A617808C5}" destId="{76593AEE-6677-4237-BDA2-3F8F68DC9F91}" srcOrd="0" destOrd="0" presId="urn:microsoft.com/office/officeart/2005/8/layout/vList2"/>
    <dgm:cxn modelId="{F25143B1-5BA7-41FE-8AED-D989508BC44A}" type="presParOf" srcId="{EB2D8033-FE26-4FC7-AEB3-DEC54653511C}" destId="{814D3AB5-9D8D-4EFF-9F7B-DDC855E48387}" srcOrd="0" destOrd="0" presId="urn:microsoft.com/office/officeart/2005/8/layout/vList2"/>
    <dgm:cxn modelId="{E4CC0F17-95D4-48AB-89D0-5FD95AD6F75A}" type="presParOf" srcId="{EB2D8033-FE26-4FC7-AEB3-DEC54653511C}" destId="{6BF81B8E-51A6-4A0F-A383-D62572699C2A}" srcOrd="1" destOrd="0" presId="urn:microsoft.com/office/officeart/2005/8/layout/vList2"/>
    <dgm:cxn modelId="{0AA04C44-0B2E-47D3-9629-4DD9B637A49D}" type="presParOf" srcId="{EB2D8033-FE26-4FC7-AEB3-DEC54653511C}" destId="{4430A0A9-EBBE-4851-B8F5-CCC4CB53C15F}" srcOrd="2" destOrd="0" presId="urn:microsoft.com/office/officeart/2005/8/layout/vList2"/>
    <dgm:cxn modelId="{DEA20093-657C-4D24-A3AF-4ADA7B17D33E}" type="presParOf" srcId="{EB2D8033-FE26-4FC7-AEB3-DEC54653511C}" destId="{D77DE0D9-EB7B-4F94-88C8-1996F89C4BCF}" srcOrd="3" destOrd="0" presId="urn:microsoft.com/office/officeart/2005/8/layout/vList2"/>
    <dgm:cxn modelId="{D8831B78-7114-4CAF-BE8B-43B283FDD28E}" type="presParOf" srcId="{EB2D8033-FE26-4FC7-AEB3-DEC54653511C}" destId="{EEB8353C-810F-499B-9144-B2322D7BC01D}" srcOrd="4" destOrd="0" presId="urn:microsoft.com/office/officeart/2005/8/layout/vList2"/>
    <dgm:cxn modelId="{BA4B1023-D9B2-4FDC-B2FD-CB3530AE9ABC}" type="presParOf" srcId="{EB2D8033-FE26-4FC7-AEB3-DEC54653511C}" destId="{7D1D1D46-B95D-4F94-A3F1-C75E6CB6DBAB}" srcOrd="5" destOrd="0" presId="urn:microsoft.com/office/officeart/2005/8/layout/vList2"/>
    <dgm:cxn modelId="{10181D2D-E865-4BDF-9263-AF1C6418801D}" type="presParOf" srcId="{EB2D8033-FE26-4FC7-AEB3-DEC54653511C}" destId="{76593AEE-6677-4237-BDA2-3F8F68DC9F91}" srcOrd="6" destOrd="0" presId="urn:microsoft.com/office/officeart/2005/8/layout/vList2"/>
  </dgm:cxnLst>
  <dgm:bg/>
  <dgm:whole>
    <a:ln w="12700" cmpd="sng">
      <a:noFill/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F26BE36-E252-491F-AAD2-983F57453A0D}" type="doc">
      <dgm:prSet loTypeId="urn:microsoft.com/office/officeart/2005/8/layout/process4" loCatId="list" qsTypeId="urn:microsoft.com/office/officeart/2005/8/quickstyle/simple1#2" qsCatId="simple" csTypeId="urn:microsoft.com/office/officeart/2005/8/colors/accent1_2#1" csCatId="accent1" phldr="1"/>
      <dgm:spPr/>
      <dgm:t>
        <a:bodyPr/>
        <a:lstStyle/>
        <a:p>
          <a:endParaRPr lang="hr-HR"/>
        </a:p>
      </dgm:t>
    </dgm:pt>
    <dgm:pt modelId="{0E8F3666-0CDF-487A-A0EB-0B445E6DC281}">
      <dgm:prSet phldrT="[Teks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hr-HR" b="1" u="none" dirty="0"/>
            <a:t>Plan za 2026. godinu</a:t>
          </a:r>
          <a:endParaRPr lang="hr-HR" dirty="0"/>
        </a:p>
      </dgm:t>
    </dgm:pt>
    <dgm:pt modelId="{B7C032C1-7D47-4B0A-BAA1-EC841E5EF506}" type="parTrans" cxnId="{6D710EFC-58B7-4AAD-86A5-E95EEFF28CBC}">
      <dgm:prSet/>
      <dgm:spPr/>
      <dgm:t>
        <a:bodyPr/>
        <a:lstStyle/>
        <a:p>
          <a:endParaRPr lang="hr-HR"/>
        </a:p>
      </dgm:t>
    </dgm:pt>
    <dgm:pt modelId="{49399E65-3FC3-4E53-BD1E-830966E1C3B3}" type="sibTrans" cxnId="{6D710EFC-58B7-4AAD-86A5-E95EEFF28CBC}">
      <dgm:prSet/>
      <dgm:spPr/>
      <dgm:t>
        <a:bodyPr/>
        <a:lstStyle/>
        <a:p>
          <a:endParaRPr lang="hr-HR"/>
        </a:p>
      </dgm:t>
    </dgm:pt>
    <dgm:pt modelId="{8752EB39-EF3F-4E60-88D6-7C6C9C0EA8D5}">
      <dgm:prSet phldrT="[Teks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hr-HR" b="1" u="none" dirty="0"/>
            <a:t>Izmjene i dopune za 2026. godinu</a:t>
          </a:r>
          <a:endParaRPr lang="hr-HR" dirty="0"/>
        </a:p>
      </dgm:t>
    </dgm:pt>
    <dgm:pt modelId="{60796E6D-CE70-45BE-91F5-9A3CCB782BB1}" type="parTrans" cxnId="{E47C9CF3-AB4E-48BB-82A6-BDCD45F9C424}">
      <dgm:prSet/>
      <dgm:spPr/>
      <dgm:t>
        <a:bodyPr/>
        <a:lstStyle/>
        <a:p>
          <a:endParaRPr lang="hr-HR"/>
        </a:p>
      </dgm:t>
    </dgm:pt>
    <dgm:pt modelId="{94FCF778-1509-445F-95EF-3A5224AA36F7}" type="sibTrans" cxnId="{E47C9CF3-AB4E-48BB-82A6-BDCD45F9C424}">
      <dgm:prSet/>
      <dgm:spPr/>
      <dgm:t>
        <a:bodyPr/>
        <a:lstStyle/>
        <a:p>
          <a:endParaRPr lang="hr-HR"/>
        </a:p>
      </dgm:t>
    </dgm:pt>
    <dgm:pt modelId="{10A0D5B4-1844-4732-B408-8F489F201046}">
      <dgm:prSet phldrT="[Tekst]" custT="1"/>
      <dgm:spPr/>
      <dgm:t>
        <a:bodyPr/>
        <a:lstStyle/>
        <a:p>
          <a:r>
            <a:rPr lang="hr-HR" sz="1800" b="1" u="sng" dirty="0"/>
            <a:t>257.200.000,00 eura</a:t>
          </a:r>
          <a:endParaRPr lang="hr-HR" sz="1800" dirty="0"/>
        </a:p>
      </dgm:t>
    </dgm:pt>
    <dgm:pt modelId="{75015A60-AC00-4D79-AD59-9CA1C6173538}" type="parTrans" cxnId="{0FDE90DF-36C0-4F29-99AF-90E5F3DED5D7}">
      <dgm:prSet/>
      <dgm:spPr/>
      <dgm:t>
        <a:bodyPr/>
        <a:lstStyle/>
        <a:p>
          <a:endParaRPr lang="hr-HR"/>
        </a:p>
      </dgm:t>
    </dgm:pt>
    <dgm:pt modelId="{2A6DCE8B-6EE6-464B-9C43-32423D953190}" type="sibTrans" cxnId="{0FDE90DF-36C0-4F29-99AF-90E5F3DED5D7}">
      <dgm:prSet/>
      <dgm:spPr/>
      <dgm:t>
        <a:bodyPr/>
        <a:lstStyle/>
        <a:p>
          <a:endParaRPr lang="hr-HR"/>
        </a:p>
      </dgm:t>
    </dgm:pt>
    <dgm:pt modelId="{9B622B78-48DD-4E28-A0C3-A5A78DA4306F}">
      <dgm:prSet phldrT="[Tekst]" custT="1"/>
      <dgm:spPr/>
      <dgm:t>
        <a:bodyPr/>
        <a:lstStyle/>
        <a:p>
          <a:r>
            <a:rPr lang="hr-HR" sz="1800" b="1" u="sng" dirty="0"/>
            <a:t>243.200.000,00 eura</a:t>
          </a:r>
        </a:p>
      </dgm:t>
    </dgm:pt>
    <dgm:pt modelId="{09E5B4A6-1EA5-4A31-BB7E-B507FEA4A4EA}" type="sibTrans" cxnId="{39166907-9414-4293-A069-2C8F2508214A}">
      <dgm:prSet/>
      <dgm:spPr/>
      <dgm:t>
        <a:bodyPr/>
        <a:lstStyle/>
        <a:p>
          <a:endParaRPr lang="hr-HR"/>
        </a:p>
      </dgm:t>
    </dgm:pt>
    <dgm:pt modelId="{D86EB72A-E986-49C2-9919-621F5F39CF13}" type="parTrans" cxnId="{39166907-9414-4293-A069-2C8F2508214A}">
      <dgm:prSet/>
      <dgm:spPr/>
      <dgm:t>
        <a:bodyPr/>
        <a:lstStyle/>
        <a:p>
          <a:endParaRPr lang="hr-HR"/>
        </a:p>
      </dgm:t>
    </dgm:pt>
    <dgm:pt modelId="{3691E4EA-0FC3-40A0-902F-375A40C848C6}" type="pres">
      <dgm:prSet presAssocID="{8F26BE36-E252-491F-AAD2-983F57453A0D}" presName="Name0" presStyleCnt="0">
        <dgm:presLayoutVars>
          <dgm:dir/>
          <dgm:animLvl val="lvl"/>
          <dgm:resizeHandles val="exact"/>
        </dgm:presLayoutVars>
      </dgm:prSet>
      <dgm:spPr/>
    </dgm:pt>
    <dgm:pt modelId="{BF7E4E31-F027-413D-B094-9DEBF58F0A16}" type="pres">
      <dgm:prSet presAssocID="{8752EB39-EF3F-4E60-88D6-7C6C9C0EA8D5}" presName="boxAndChildren" presStyleCnt="0"/>
      <dgm:spPr/>
    </dgm:pt>
    <dgm:pt modelId="{1896A4B6-9FD5-46EC-878E-635C9E9E1691}" type="pres">
      <dgm:prSet presAssocID="{8752EB39-EF3F-4E60-88D6-7C6C9C0EA8D5}" presName="parentTextBox" presStyleLbl="node1" presStyleIdx="0" presStyleCnt="2"/>
      <dgm:spPr/>
    </dgm:pt>
    <dgm:pt modelId="{6AF623C0-3814-43EE-9A05-13F8A7A95A8B}" type="pres">
      <dgm:prSet presAssocID="{8752EB39-EF3F-4E60-88D6-7C6C9C0EA8D5}" presName="entireBox" presStyleLbl="node1" presStyleIdx="0" presStyleCnt="2"/>
      <dgm:spPr/>
    </dgm:pt>
    <dgm:pt modelId="{D1CC19AE-229D-4BFA-B1A4-57ADF158AF28}" type="pres">
      <dgm:prSet presAssocID="{8752EB39-EF3F-4E60-88D6-7C6C9C0EA8D5}" presName="descendantBox" presStyleCnt="0"/>
      <dgm:spPr/>
    </dgm:pt>
    <dgm:pt modelId="{F86DDC54-07A8-4C8C-931B-31A05F11A916}" type="pres">
      <dgm:prSet presAssocID="{10A0D5B4-1844-4732-B408-8F489F201046}" presName="childTextBox" presStyleLbl="fgAccFollowNode1" presStyleIdx="0" presStyleCnt="2">
        <dgm:presLayoutVars>
          <dgm:bulletEnabled val="1"/>
        </dgm:presLayoutVars>
      </dgm:prSet>
      <dgm:spPr/>
    </dgm:pt>
    <dgm:pt modelId="{6575BFFB-8E0B-4AE8-8AC8-A4975C58FE87}" type="pres">
      <dgm:prSet presAssocID="{49399E65-3FC3-4E53-BD1E-830966E1C3B3}" presName="sp" presStyleCnt="0"/>
      <dgm:spPr/>
    </dgm:pt>
    <dgm:pt modelId="{4990A0AF-9919-4A09-BFC5-2FE46AB0BE0F}" type="pres">
      <dgm:prSet presAssocID="{0E8F3666-0CDF-487A-A0EB-0B445E6DC281}" presName="arrowAndChildren" presStyleCnt="0"/>
      <dgm:spPr/>
    </dgm:pt>
    <dgm:pt modelId="{039EE1EC-57F6-478E-A90D-C1ED366C99D7}" type="pres">
      <dgm:prSet presAssocID="{0E8F3666-0CDF-487A-A0EB-0B445E6DC281}" presName="parentTextArrow" presStyleLbl="node1" presStyleIdx="0" presStyleCnt="2"/>
      <dgm:spPr/>
    </dgm:pt>
    <dgm:pt modelId="{9D572A36-63FB-4DFF-80AC-FF5C3A4E0733}" type="pres">
      <dgm:prSet presAssocID="{0E8F3666-0CDF-487A-A0EB-0B445E6DC281}" presName="arrow" presStyleLbl="node1" presStyleIdx="1" presStyleCnt="2" custLinFactNeighborX="-2370" custLinFactNeighborY="-83"/>
      <dgm:spPr/>
    </dgm:pt>
    <dgm:pt modelId="{CC2BA3B8-27FF-4181-900D-E8945C5C7F16}" type="pres">
      <dgm:prSet presAssocID="{0E8F3666-0CDF-487A-A0EB-0B445E6DC281}" presName="descendantArrow" presStyleCnt="0"/>
      <dgm:spPr/>
    </dgm:pt>
    <dgm:pt modelId="{A874D18E-C23D-4AAD-BFB3-DCD43FDAC840}" type="pres">
      <dgm:prSet presAssocID="{9B622B78-48DD-4E28-A0C3-A5A78DA4306F}" presName="childTextArrow" presStyleLbl="fgAccFollowNode1" presStyleIdx="1" presStyleCnt="2">
        <dgm:presLayoutVars>
          <dgm:bulletEnabled val="1"/>
        </dgm:presLayoutVars>
      </dgm:prSet>
      <dgm:spPr/>
    </dgm:pt>
  </dgm:ptLst>
  <dgm:cxnLst>
    <dgm:cxn modelId="{39166907-9414-4293-A069-2C8F2508214A}" srcId="{0E8F3666-0CDF-487A-A0EB-0B445E6DC281}" destId="{9B622B78-48DD-4E28-A0C3-A5A78DA4306F}" srcOrd="0" destOrd="0" parTransId="{D86EB72A-E986-49C2-9919-621F5F39CF13}" sibTransId="{09E5B4A6-1EA5-4A31-BB7E-B507FEA4A4EA}"/>
    <dgm:cxn modelId="{A288612F-9EDD-44D8-A694-86F4D271E0C6}" type="presOf" srcId="{0E8F3666-0CDF-487A-A0EB-0B445E6DC281}" destId="{9D572A36-63FB-4DFF-80AC-FF5C3A4E0733}" srcOrd="1" destOrd="0" presId="urn:microsoft.com/office/officeart/2005/8/layout/process4"/>
    <dgm:cxn modelId="{3F310638-F033-482A-A7D3-BCCD279D5DD9}" type="presOf" srcId="{8F26BE36-E252-491F-AAD2-983F57453A0D}" destId="{3691E4EA-0FC3-40A0-902F-375A40C848C6}" srcOrd="0" destOrd="0" presId="urn:microsoft.com/office/officeart/2005/8/layout/process4"/>
    <dgm:cxn modelId="{67D4943E-B2B6-40D3-AE17-B2BFDEFE6654}" type="presOf" srcId="{9B622B78-48DD-4E28-A0C3-A5A78DA4306F}" destId="{A874D18E-C23D-4AAD-BFB3-DCD43FDAC840}" srcOrd="0" destOrd="0" presId="urn:microsoft.com/office/officeart/2005/8/layout/process4"/>
    <dgm:cxn modelId="{DFF1BD40-7B68-4D89-8465-810DD197383B}" type="presOf" srcId="{8752EB39-EF3F-4E60-88D6-7C6C9C0EA8D5}" destId="{1896A4B6-9FD5-46EC-878E-635C9E9E1691}" srcOrd="0" destOrd="0" presId="urn:microsoft.com/office/officeart/2005/8/layout/process4"/>
    <dgm:cxn modelId="{7AD45E8A-A868-41BF-A7F7-9AF89E0D2BDF}" type="presOf" srcId="{10A0D5B4-1844-4732-B408-8F489F201046}" destId="{F86DDC54-07A8-4C8C-931B-31A05F11A916}" srcOrd="0" destOrd="0" presId="urn:microsoft.com/office/officeart/2005/8/layout/process4"/>
    <dgm:cxn modelId="{0FDE90DF-36C0-4F29-99AF-90E5F3DED5D7}" srcId="{8752EB39-EF3F-4E60-88D6-7C6C9C0EA8D5}" destId="{10A0D5B4-1844-4732-B408-8F489F201046}" srcOrd="0" destOrd="0" parTransId="{75015A60-AC00-4D79-AD59-9CA1C6173538}" sibTransId="{2A6DCE8B-6EE6-464B-9C43-32423D953190}"/>
    <dgm:cxn modelId="{E47C9CF3-AB4E-48BB-82A6-BDCD45F9C424}" srcId="{8F26BE36-E252-491F-AAD2-983F57453A0D}" destId="{8752EB39-EF3F-4E60-88D6-7C6C9C0EA8D5}" srcOrd="1" destOrd="0" parTransId="{60796E6D-CE70-45BE-91F5-9A3CCB782BB1}" sibTransId="{94FCF778-1509-445F-95EF-3A5224AA36F7}"/>
    <dgm:cxn modelId="{DA68F2F5-286B-4740-A1A1-4AC7BED1F4E1}" type="presOf" srcId="{8752EB39-EF3F-4E60-88D6-7C6C9C0EA8D5}" destId="{6AF623C0-3814-43EE-9A05-13F8A7A95A8B}" srcOrd="1" destOrd="0" presId="urn:microsoft.com/office/officeart/2005/8/layout/process4"/>
    <dgm:cxn modelId="{88F8DFF7-780D-493F-B3D3-918002FC4330}" type="presOf" srcId="{0E8F3666-0CDF-487A-A0EB-0B445E6DC281}" destId="{039EE1EC-57F6-478E-A90D-C1ED366C99D7}" srcOrd="0" destOrd="0" presId="urn:microsoft.com/office/officeart/2005/8/layout/process4"/>
    <dgm:cxn modelId="{6D710EFC-58B7-4AAD-86A5-E95EEFF28CBC}" srcId="{8F26BE36-E252-491F-AAD2-983F57453A0D}" destId="{0E8F3666-0CDF-487A-A0EB-0B445E6DC281}" srcOrd="0" destOrd="0" parTransId="{B7C032C1-7D47-4B0A-BAA1-EC841E5EF506}" sibTransId="{49399E65-3FC3-4E53-BD1E-830966E1C3B3}"/>
    <dgm:cxn modelId="{0DFA450F-8051-490E-9531-21FC90E4D70B}" type="presParOf" srcId="{3691E4EA-0FC3-40A0-902F-375A40C848C6}" destId="{BF7E4E31-F027-413D-B094-9DEBF58F0A16}" srcOrd="0" destOrd="0" presId="urn:microsoft.com/office/officeart/2005/8/layout/process4"/>
    <dgm:cxn modelId="{8B10DF43-E43D-41D8-AC1A-AD235F71B11B}" type="presParOf" srcId="{BF7E4E31-F027-413D-B094-9DEBF58F0A16}" destId="{1896A4B6-9FD5-46EC-878E-635C9E9E1691}" srcOrd="0" destOrd="0" presId="urn:microsoft.com/office/officeart/2005/8/layout/process4"/>
    <dgm:cxn modelId="{DFC191BC-1515-4FE8-B9C6-BEF8AD7402FB}" type="presParOf" srcId="{BF7E4E31-F027-413D-B094-9DEBF58F0A16}" destId="{6AF623C0-3814-43EE-9A05-13F8A7A95A8B}" srcOrd="1" destOrd="0" presId="urn:microsoft.com/office/officeart/2005/8/layout/process4"/>
    <dgm:cxn modelId="{05847BA0-B5EB-4212-ABB5-128E5B0AC18A}" type="presParOf" srcId="{BF7E4E31-F027-413D-B094-9DEBF58F0A16}" destId="{D1CC19AE-229D-4BFA-B1A4-57ADF158AF28}" srcOrd="2" destOrd="0" presId="urn:microsoft.com/office/officeart/2005/8/layout/process4"/>
    <dgm:cxn modelId="{399FE88D-9189-455F-9316-90C386E827D3}" type="presParOf" srcId="{D1CC19AE-229D-4BFA-B1A4-57ADF158AF28}" destId="{F86DDC54-07A8-4C8C-931B-31A05F11A916}" srcOrd="0" destOrd="0" presId="urn:microsoft.com/office/officeart/2005/8/layout/process4"/>
    <dgm:cxn modelId="{F3E44FB6-11B0-4B70-8F59-D2EF44061CF5}" type="presParOf" srcId="{3691E4EA-0FC3-40A0-902F-375A40C848C6}" destId="{6575BFFB-8E0B-4AE8-8AC8-A4975C58FE87}" srcOrd="1" destOrd="0" presId="urn:microsoft.com/office/officeart/2005/8/layout/process4"/>
    <dgm:cxn modelId="{CDF149E7-0EB2-4F27-AC28-E667B91BF36C}" type="presParOf" srcId="{3691E4EA-0FC3-40A0-902F-375A40C848C6}" destId="{4990A0AF-9919-4A09-BFC5-2FE46AB0BE0F}" srcOrd="2" destOrd="0" presId="urn:microsoft.com/office/officeart/2005/8/layout/process4"/>
    <dgm:cxn modelId="{AA5AC73C-AD0C-49CF-9DB6-C7EDD325D95E}" type="presParOf" srcId="{4990A0AF-9919-4A09-BFC5-2FE46AB0BE0F}" destId="{039EE1EC-57F6-478E-A90D-C1ED366C99D7}" srcOrd="0" destOrd="0" presId="urn:microsoft.com/office/officeart/2005/8/layout/process4"/>
    <dgm:cxn modelId="{22D9DC48-03A3-4CD7-96CA-22E979BDBEF2}" type="presParOf" srcId="{4990A0AF-9919-4A09-BFC5-2FE46AB0BE0F}" destId="{9D572A36-63FB-4DFF-80AC-FF5C3A4E0733}" srcOrd="1" destOrd="0" presId="urn:microsoft.com/office/officeart/2005/8/layout/process4"/>
    <dgm:cxn modelId="{CB3ADDC2-B752-4AF4-864C-36C1A20F18BB}" type="presParOf" srcId="{4990A0AF-9919-4A09-BFC5-2FE46AB0BE0F}" destId="{CC2BA3B8-27FF-4181-900D-E8945C5C7F16}" srcOrd="2" destOrd="0" presId="urn:microsoft.com/office/officeart/2005/8/layout/process4"/>
    <dgm:cxn modelId="{3D70676A-433B-42D1-BC84-C065700F7E25}" type="presParOf" srcId="{CC2BA3B8-27FF-4181-900D-E8945C5C7F16}" destId="{A874D18E-C23D-4AAD-BFB3-DCD43FDAC84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D69540-C5EE-4A3E-8BB1-417CF83C52A3}" type="doc">
      <dgm:prSet loTypeId="urn:microsoft.com/office/officeart/2005/8/layout/list1" loCatId="list" qsTypeId="urn:microsoft.com/office/officeart/2005/8/quickstyle/simple1#3" qsCatId="simple" csTypeId="urn:microsoft.com/office/officeart/2005/8/colors/accent0_2#1" csCatId="mainScheme" phldr="1"/>
      <dgm:spPr/>
      <dgm:t>
        <a:bodyPr/>
        <a:lstStyle/>
        <a:p>
          <a:endParaRPr lang="hr-HR"/>
        </a:p>
      </dgm:t>
    </dgm:pt>
    <dgm:pt modelId="{D858A00B-872B-4D14-8BCB-FD5DA9704EC1}">
      <dgm:prSet phldrT="[Tekst]" custT="1"/>
      <dgm:spPr/>
      <dgm:t>
        <a:bodyPr/>
        <a:lstStyle/>
        <a:p>
          <a:r>
            <a:rPr lang="hr-HR" sz="1400" b="1" u="none" dirty="0"/>
            <a:t>Prihodi poslovanja</a:t>
          </a:r>
        </a:p>
        <a:p>
          <a:r>
            <a:rPr lang="hr-HR" sz="1400" dirty="0"/>
            <a:t> 73.438.922,16 eura</a:t>
          </a:r>
        </a:p>
      </dgm:t>
    </dgm:pt>
    <dgm:pt modelId="{ADA2C2F6-6DF7-4E7B-9FF9-EA53AC415BEC}" type="parTrans" cxnId="{B2094FB8-45BC-4332-890B-2C2B9EDF0BBC}">
      <dgm:prSet/>
      <dgm:spPr/>
      <dgm:t>
        <a:bodyPr/>
        <a:lstStyle/>
        <a:p>
          <a:endParaRPr lang="hr-HR"/>
        </a:p>
      </dgm:t>
    </dgm:pt>
    <dgm:pt modelId="{DD4E373D-ABF8-4174-8D61-CBAFEA9D7616}" type="sibTrans" cxnId="{B2094FB8-45BC-4332-890B-2C2B9EDF0BBC}">
      <dgm:prSet/>
      <dgm:spPr/>
      <dgm:t>
        <a:bodyPr/>
        <a:lstStyle/>
        <a:p>
          <a:endParaRPr lang="hr-HR"/>
        </a:p>
      </dgm:t>
    </dgm:pt>
    <dgm:pt modelId="{0DBF0460-17AD-49D7-AE13-B162857ACAF4}">
      <dgm:prSet phldrT="[Tekst]" custT="1"/>
      <dgm:spPr/>
      <dgm:t>
        <a:bodyPr/>
        <a:lstStyle/>
        <a:p>
          <a:r>
            <a:rPr lang="hr-HR" sz="1400" b="1" dirty="0"/>
            <a:t>Primici od financijske imovine i zaduživanja     </a:t>
          </a:r>
        </a:p>
        <a:p>
          <a:r>
            <a:rPr lang="hr-HR" sz="1400" b="0" dirty="0"/>
            <a:t>14.196.773,15 eura</a:t>
          </a:r>
        </a:p>
      </dgm:t>
    </dgm:pt>
    <dgm:pt modelId="{F5426032-C706-420B-B3B9-18CC79477F4B}" type="parTrans" cxnId="{DBA659F4-D78C-4C11-97E8-E0D9558334B8}">
      <dgm:prSet/>
      <dgm:spPr/>
      <dgm:t>
        <a:bodyPr/>
        <a:lstStyle/>
        <a:p>
          <a:endParaRPr lang="hr-HR"/>
        </a:p>
      </dgm:t>
    </dgm:pt>
    <dgm:pt modelId="{1465BADE-E651-4D1D-A7FC-51BEEF22B585}" type="sibTrans" cxnId="{DBA659F4-D78C-4C11-97E8-E0D9558334B8}">
      <dgm:prSet/>
      <dgm:spPr/>
      <dgm:t>
        <a:bodyPr/>
        <a:lstStyle/>
        <a:p>
          <a:endParaRPr lang="hr-HR"/>
        </a:p>
      </dgm:t>
    </dgm:pt>
    <dgm:pt modelId="{0740B641-6C4D-4D43-987E-8A98E4A7C33C}">
      <dgm:prSet phldrT="[Tekst]" custT="1"/>
      <dgm:spPr/>
      <dgm:t>
        <a:bodyPr/>
        <a:lstStyle/>
        <a:p>
          <a:r>
            <a:rPr lang="hr-HR" sz="1400" b="1" dirty="0"/>
            <a:t>Prihodi od prodaje nefinancijske imovine</a:t>
          </a:r>
        </a:p>
        <a:p>
          <a:r>
            <a:rPr lang="hr-HR" sz="1400" dirty="0"/>
            <a:t>128.116,00 eura</a:t>
          </a:r>
        </a:p>
      </dgm:t>
    </dgm:pt>
    <dgm:pt modelId="{64E28D37-A572-4C8F-844D-BB488ADECF84}" type="parTrans" cxnId="{2AA2ECF6-4D47-4EC5-83B3-4A3253BB1082}">
      <dgm:prSet/>
      <dgm:spPr/>
      <dgm:t>
        <a:bodyPr/>
        <a:lstStyle/>
        <a:p>
          <a:endParaRPr lang="hr-HR"/>
        </a:p>
      </dgm:t>
    </dgm:pt>
    <dgm:pt modelId="{0670A606-DF99-4924-A716-690CA6DE5B71}" type="sibTrans" cxnId="{2AA2ECF6-4D47-4EC5-83B3-4A3253BB1082}">
      <dgm:prSet/>
      <dgm:spPr/>
      <dgm:t>
        <a:bodyPr/>
        <a:lstStyle/>
        <a:p>
          <a:endParaRPr lang="hr-HR"/>
        </a:p>
      </dgm:t>
    </dgm:pt>
    <dgm:pt modelId="{5A3839C2-9DFA-4C18-AD73-301A617808C5}">
      <dgm:prSet phldrT="[Tekst]" custT="1"/>
      <dgm:spPr/>
      <dgm:t>
        <a:bodyPr/>
        <a:lstStyle/>
        <a:p>
          <a:r>
            <a:rPr lang="hr-HR" sz="1400" b="1" dirty="0"/>
            <a:t>Preneseni višak iz 2024. godine</a:t>
          </a:r>
        </a:p>
        <a:p>
          <a:r>
            <a:rPr lang="hr-HR" sz="1400" dirty="0"/>
            <a:t>7.117.932,65 eura</a:t>
          </a:r>
        </a:p>
      </dgm:t>
    </dgm:pt>
    <dgm:pt modelId="{D89187ED-6184-4939-A810-56BC50D08CC6}" type="parTrans" cxnId="{F3CC750E-61B8-4390-87F5-CD725051E875}">
      <dgm:prSet/>
      <dgm:spPr/>
      <dgm:t>
        <a:bodyPr/>
        <a:lstStyle/>
        <a:p>
          <a:endParaRPr lang="hr-HR"/>
        </a:p>
      </dgm:t>
    </dgm:pt>
    <dgm:pt modelId="{EE3B92C2-1B46-482D-9B11-EE7DA1670A85}" type="sibTrans" cxnId="{F3CC750E-61B8-4390-87F5-CD725051E875}">
      <dgm:prSet/>
      <dgm:spPr/>
      <dgm:t>
        <a:bodyPr/>
        <a:lstStyle/>
        <a:p>
          <a:endParaRPr lang="hr-HR"/>
        </a:p>
      </dgm:t>
    </dgm:pt>
    <dgm:pt modelId="{8BFA097F-0B1B-4DBA-8D4F-8D31392DC1C0}" type="pres">
      <dgm:prSet presAssocID="{4FD69540-C5EE-4A3E-8BB1-417CF83C52A3}" presName="linear" presStyleCnt="0">
        <dgm:presLayoutVars>
          <dgm:dir/>
          <dgm:animLvl val="lvl"/>
          <dgm:resizeHandles val="exact"/>
        </dgm:presLayoutVars>
      </dgm:prSet>
      <dgm:spPr/>
    </dgm:pt>
    <dgm:pt modelId="{B27094A2-6FAF-4666-83B8-0E86EDEA8ED8}" type="pres">
      <dgm:prSet presAssocID="{D858A00B-872B-4D14-8BCB-FD5DA9704EC1}" presName="parentLin" presStyleCnt="0"/>
      <dgm:spPr/>
    </dgm:pt>
    <dgm:pt modelId="{F16C6BB2-9B3A-44EE-8525-9F7A73BDD387}" type="pres">
      <dgm:prSet presAssocID="{D858A00B-872B-4D14-8BCB-FD5DA9704EC1}" presName="parentLeftMargin" presStyleLbl="node1" presStyleIdx="0" presStyleCnt="4"/>
      <dgm:spPr/>
    </dgm:pt>
    <dgm:pt modelId="{435CD82E-5616-4708-AB59-B2A5A12DD9C4}" type="pres">
      <dgm:prSet presAssocID="{D858A00B-872B-4D14-8BCB-FD5DA9704EC1}" presName="parentText" presStyleLbl="node1" presStyleIdx="0" presStyleCnt="4" custScaleX="131452" custScaleY="166069">
        <dgm:presLayoutVars>
          <dgm:chMax val="0"/>
          <dgm:bulletEnabled val="1"/>
        </dgm:presLayoutVars>
      </dgm:prSet>
      <dgm:spPr/>
    </dgm:pt>
    <dgm:pt modelId="{3A692143-F61D-4C2B-8AC0-E7124CFEE2CF}" type="pres">
      <dgm:prSet presAssocID="{D858A00B-872B-4D14-8BCB-FD5DA9704EC1}" presName="negativeSpace" presStyleCnt="0"/>
      <dgm:spPr/>
    </dgm:pt>
    <dgm:pt modelId="{E89A41A0-B893-4009-B8C6-61ABC06F8E28}" type="pres">
      <dgm:prSet presAssocID="{D858A00B-872B-4D14-8BCB-FD5DA9704EC1}" presName="childText" presStyleLbl="conFgAcc1" presStyleIdx="0" presStyleCnt="4">
        <dgm:presLayoutVars>
          <dgm:bulletEnabled val="1"/>
        </dgm:presLayoutVars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</dgm:pt>
    <dgm:pt modelId="{AA1AEB42-377C-4723-9006-CFAB7C3A52A2}" type="pres">
      <dgm:prSet presAssocID="{DD4E373D-ABF8-4174-8D61-CBAFEA9D7616}" presName="spaceBetweenRectangles" presStyleCnt="0"/>
      <dgm:spPr/>
    </dgm:pt>
    <dgm:pt modelId="{5CCA20C3-95C8-4B81-820E-6D0275A710BD}" type="pres">
      <dgm:prSet presAssocID="{0DBF0460-17AD-49D7-AE13-B162857ACAF4}" presName="parentLin" presStyleCnt="0"/>
      <dgm:spPr/>
    </dgm:pt>
    <dgm:pt modelId="{28B81BE0-34A7-4E5E-81A1-4B67483BD293}" type="pres">
      <dgm:prSet presAssocID="{0DBF0460-17AD-49D7-AE13-B162857ACAF4}" presName="parentLeftMargin" presStyleLbl="node1" presStyleIdx="0" presStyleCnt="4"/>
      <dgm:spPr/>
    </dgm:pt>
    <dgm:pt modelId="{17926B38-A9DE-4302-BEB4-1523A53776F3}" type="pres">
      <dgm:prSet presAssocID="{0DBF0460-17AD-49D7-AE13-B162857ACAF4}" presName="parentText" presStyleLbl="node1" presStyleIdx="1" presStyleCnt="4" custScaleX="140523" custScaleY="209767" custLinFactY="100000" custLinFactNeighborX="-11037" custLinFactNeighborY="186288">
        <dgm:presLayoutVars>
          <dgm:chMax val="0"/>
          <dgm:bulletEnabled val="1"/>
        </dgm:presLayoutVars>
      </dgm:prSet>
      <dgm:spPr/>
    </dgm:pt>
    <dgm:pt modelId="{7EFB36B5-A4D1-46BB-92E8-A2CBC70EF1BD}" type="pres">
      <dgm:prSet presAssocID="{0DBF0460-17AD-49D7-AE13-B162857ACAF4}" presName="negativeSpace" presStyleCnt="0"/>
      <dgm:spPr/>
    </dgm:pt>
    <dgm:pt modelId="{4F53389B-63E0-4B2B-A0FA-C30D184AC424}" type="pres">
      <dgm:prSet presAssocID="{0DBF0460-17AD-49D7-AE13-B162857ACAF4}" presName="childText" presStyleLbl="conFgAcc1" presStyleIdx="1" presStyleCnt="4">
        <dgm:presLayoutVars>
          <dgm:bulletEnabled val="1"/>
        </dgm:presLayoutVars>
      </dgm:prSet>
      <dgm:spPr>
        <a:noFill/>
      </dgm:spPr>
    </dgm:pt>
    <dgm:pt modelId="{518425D6-ED6A-4CCA-B164-DB791A847377}" type="pres">
      <dgm:prSet presAssocID="{1465BADE-E651-4D1D-A7FC-51BEEF22B585}" presName="spaceBetweenRectangles" presStyleCnt="0"/>
      <dgm:spPr/>
    </dgm:pt>
    <dgm:pt modelId="{98E7DDC4-7787-4356-9AE7-8B3EEA1F02C4}" type="pres">
      <dgm:prSet presAssocID="{0740B641-6C4D-4D43-987E-8A98E4A7C33C}" presName="parentLin" presStyleCnt="0"/>
      <dgm:spPr/>
    </dgm:pt>
    <dgm:pt modelId="{84D69325-482C-41F6-89B2-8A87C575FF74}" type="pres">
      <dgm:prSet presAssocID="{0740B641-6C4D-4D43-987E-8A98E4A7C33C}" presName="parentLeftMargin" presStyleLbl="node1" presStyleIdx="1" presStyleCnt="4"/>
      <dgm:spPr/>
    </dgm:pt>
    <dgm:pt modelId="{0CC4C80F-444E-461E-9B35-6C31E8D22168}" type="pres">
      <dgm:prSet presAssocID="{0740B641-6C4D-4D43-987E-8A98E4A7C33C}" presName="parentText" presStyleLbl="node1" presStyleIdx="2" presStyleCnt="4" custScaleX="136737" custScaleY="218123" custLinFactY="-100000" custLinFactNeighborX="-12626" custLinFactNeighborY="-143243">
        <dgm:presLayoutVars>
          <dgm:chMax val="0"/>
          <dgm:bulletEnabled val="1"/>
        </dgm:presLayoutVars>
      </dgm:prSet>
      <dgm:spPr/>
    </dgm:pt>
    <dgm:pt modelId="{4640031A-49CC-4B14-8110-75499F663224}" type="pres">
      <dgm:prSet presAssocID="{0740B641-6C4D-4D43-987E-8A98E4A7C33C}" presName="negativeSpace" presStyleCnt="0"/>
      <dgm:spPr/>
    </dgm:pt>
    <dgm:pt modelId="{0B6DFDE6-CC62-4855-A696-8D31543F3801}" type="pres">
      <dgm:prSet presAssocID="{0740B641-6C4D-4D43-987E-8A98E4A7C33C}" presName="childText" presStyleLbl="conFgAcc1" presStyleIdx="2" presStyleCnt="4" custLinFactX="-5360" custLinFactY="131541" custLinFactNeighborX="-100000" custLinFactNeighborY="200000">
        <dgm:presLayoutVars>
          <dgm:bulletEnabled val="1"/>
        </dgm:presLayoutVars>
      </dgm:prSet>
      <dgm:spPr>
        <a:noFill/>
      </dgm:spPr>
    </dgm:pt>
    <dgm:pt modelId="{4E9BBE6E-7011-4A2D-974B-2109475D8B20}" type="pres">
      <dgm:prSet presAssocID="{0670A606-DF99-4924-A716-690CA6DE5B71}" presName="spaceBetweenRectangles" presStyleCnt="0"/>
      <dgm:spPr/>
    </dgm:pt>
    <dgm:pt modelId="{7B801DAB-8F86-4BED-B074-C81E6F677E19}" type="pres">
      <dgm:prSet presAssocID="{5A3839C2-9DFA-4C18-AD73-301A617808C5}" presName="parentLin" presStyleCnt="0"/>
      <dgm:spPr/>
    </dgm:pt>
    <dgm:pt modelId="{9E0B426E-E98E-4A9D-9F0A-7EB891172428}" type="pres">
      <dgm:prSet presAssocID="{5A3839C2-9DFA-4C18-AD73-301A617808C5}" presName="parentLeftMargin" presStyleLbl="node1" presStyleIdx="2" presStyleCnt="4"/>
      <dgm:spPr/>
    </dgm:pt>
    <dgm:pt modelId="{1F3EBFC1-B5F2-4BB9-9E1E-707FF342E013}" type="pres">
      <dgm:prSet presAssocID="{5A3839C2-9DFA-4C18-AD73-301A617808C5}" presName="parentText" presStyleLbl="node1" presStyleIdx="3" presStyleCnt="4" custScaleX="131873" custScaleY="192291" custLinFactNeighborX="-11054" custLinFactNeighborY="65350">
        <dgm:presLayoutVars>
          <dgm:chMax val="0"/>
          <dgm:bulletEnabled val="1"/>
        </dgm:presLayoutVars>
      </dgm:prSet>
      <dgm:spPr/>
    </dgm:pt>
    <dgm:pt modelId="{9D99F35C-9FB9-439B-9731-A423A941C685}" type="pres">
      <dgm:prSet presAssocID="{5A3839C2-9DFA-4C18-AD73-301A617808C5}" presName="negativeSpace" presStyleCnt="0"/>
      <dgm:spPr/>
    </dgm:pt>
    <dgm:pt modelId="{D63E227D-F084-44B0-86F0-571F9FAED194}" type="pres">
      <dgm:prSet presAssocID="{5A3839C2-9DFA-4C18-AD73-301A617808C5}" presName="childText" presStyleLbl="conFgAcc1" presStyleIdx="3" presStyleCnt="4" custLinFactNeighborY="-39647">
        <dgm:presLayoutVars>
          <dgm:bulletEnabled val="1"/>
        </dgm:presLayoutVars>
      </dgm:prSet>
      <dgm:spPr>
        <a:noFill/>
      </dgm:spPr>
    </dgm:pt>
  </dgm:ptLst>
  <dgm:cxnLst>
    <dgm:cxn modelId="{63628300-D9FB-4C0D-8CEB-49951BB5FE72}" type="presOf" srcId="{0DBF0460-17AD-49D7-AE13-B162857ACAF4}" destId="{28B81BE0-34A7-4E5E-81A1-4B67483BD293}" srcOrd="0" destOrd="0" presId="urn:microsoft.com/office/officeart/2005/8/layout/list1"/>
    <dgm:cxn modelId="{F3CC750E-61B8-4390-87F5-CD725051E875}" srcId="{4FD69540-C5EE-4A3E-8BB1-417CF83C52A3}" destId="{5A3839C2-9DFA-4C18-AD73-301A617808C5}" srcOrd="3" destOrd="0" parTransId="{D89187ED-6184-4939-A810-56BC50D08CC6}" sibTransId="{EE3B92C2-1B46-482D-9B11-EE7DA1670A85}"/>
    <dgm:cxn modelId="{28754F15-74D5-4AB9-93F7-F5796F571014}" type="presOf" srcId="{5A3839C2-9DFA-4C18-AD73-301A617808C5}" destId="{9E0B426E-E98E-4A9D-9F0A-7EB891172428}" srcOrd="0" destOrd="0" presId="urn:microsoft.com/office/officeart/2005/8/layout/list1"/>
    <dgm:cxn modelId="{513D411D-5F0E-47B3-9377-510105EE89C4}" type="presOf" srcId="{0740B641-6C4D-4D43-987E-8A98E4A7C33C}" destId="{84D69325-482C-41F6-89B2-8A87C575FF74}" srcOrd="0" destOrd="0" presId="urn:microsoft.com/office/officeart/2005/8/layout/list1"/>
    <dgm:cxn modelId="{A1424B5C-0D00-4645-9E53-265978453907}" type="presOf" srcId="{D858A00B-872B-4D14-8BCB-FD5DA9704EC1}" destId="{435CD82E-5616-4708-AB59-B2A5A12DD9C4}" srcOrd="1" destOrd="0" presId="urn:microsoft.com/office/officeart/2005/8/layout/list1"/>
    <dgm:cxn modelId="{0C9F7872-6230-4401-9A44-F6019077A64E}" type="presOf" srcId="{D858A00B-872B-4D14-8BCB-FD5DA9704EC1}" destId="{F16C6BB2-9B3A-44EE-8525-9F7A73BDD387}" srcOrd="0" destOrd="0" presId="urn:microsoft.com/office/officeart/2005/8/layout/list1"/>
    <dgm:cxn modelId="{2AA3F055-8817-43D0-BF56-4AE46E9DFB7D}" type="presOf" srcId="{0DBF0460-17AD-49D7-AE13-B162857ACAF4}" destId="{17926B38-A9DE-4302-BEB4-1523A53776F3}" srcOrd="1" destOrd="0" presId="urn:microsoft.com/office/officeart/2005/8/layout/list1"/>
    <dgm:cxn modelId="{5E953B96-8547-49FA-8285-8A44C33801CC}" type="presOf" srcId="{0740B641-6C4D-4D43-987E-8A98E4A7C33C}" destId="{0CC4C80F-444E-461E-9B35-6C31E8D22168}" srcOrd="1" destOrd="0" presId="urn:microsoft.com/office/officeart/2005/8/layout/list1"/>
    <dgm:cxn modelId="{7C84DAA2-001A-43C6-9DB2-19C9757BE8A3}" type="presOf" srcId="{4FD69540-C5EE-4A3E-8BB1-417CF83C52A3}" destId="{8BFA097F-0B1B-4DBA-8D4F-8D31392DC1C0}" srcOrd="0" destOrd="0" presId="urn:microsoft.com/office/officeart/2005/8/layout/list1"/>
    <dgm:cxn modelId="{32F93CAC-1F97-490D-BD91-AE01A0B753A5}" type="presOf" srcId="{5A3839C2-9DFA-4C18-AD73-301A617808C5}" destId="{1F3EBFC1-B5F2-4BB9-9E1E-707FF342E013}" srcOrd="1" destOrd="0" presId="urn:microsoft.com/office/officeart/2005/8/layout/list1"/>
    <dgm:cxn modelId="{B2094FB8-45BC-4332-890B-2C2B9EDF0BBC}" srcId="{4FD69540-C5EE-4A3E-8BB1-417CF83C52A3}" destId="{D858A00B-872B-4D14-8BCB-FD5DA9704EC1}" srcOrd="0" destOrd="0" parTransId="{ADA2C2F6-6DF7-4E7B-9FF9-EA53AC415BEC}" sibTransId="{DD4E373D-ABF8-4174-8D61-CBAFEA9D7616}"/>
    <dgm:cxn modelId="{DBA659F4-D78C-4C11-97E8-E0D9558334B8}" srcId="{4FD69540-C5EE-4A3E-8BB1-417CF83C52A3}" destId="{0DBF0460-17AD-49D7-AE13-B162857ACAF4}" srcOrd="1" destOrd="0" parTransId="{F5426032-C706-420B-B3B9-18CC79477F4B}" sibTransId="{1465BADE-E651-4D1D-A7FC-51BEEF22B585}"/>
    <dgm:cxn modelId="{2AA2ECF6-4D47-4EC5-83B3-4A3253BB1082}" srcId="{4FD69540-C5EE-4A3E-8BB1-417CF83C52A3}" destId="{0740B641-6C4D-4D43-987E-8A98E4A7C33C}" srcOrd="2" destOrd="0" parTransId="{64E28D37-A572-4C8F-844D-BB488ADECF84}" sibTransId="{0670A606-DF99-4924-A716-690CA6DE5B71}"/>
    <dgm:cxn modelId="{62F3256F-C289-4585-ABA7-30FE56081A4D}" type="presParOf" srcId="{8BFA097F-0B1B-4DBA-8D4F-8D31392DC1C0}" destId="{B27094A2-6FAF-4666-83B8-0E86EDEA8ED8}" srcOrd="0" destOrd="0" presId="urn:microsoft.com/office/officeart/2005/8/layout/list1"/>
    <dgm:cxn modelId="{1321017A-8FE3-44AE-B76C-F7B154BC4DC9}" type="presParOf" srcId="{B27094A2-6FAF-4666-83B8-0E86EDEA8ED8}" destId="{F16C6BB2-9B3A-44EE-8525-9F7A73BDD387}" srcOrd="0" destOrd="0" presId="urn:microsoft.com/office/officeart/2005/8/layout/list1"/>
    <dgm:cxn modelId="{498968E8-280F-4028-8584-F1FBCDCB029C}" type="presParOf" srcId="{B27094A2-6FAF-4666-83B8-0E86EDEA8ED8}" destId="{435CD82E-5616-4708-AB59-B2A5A12DD9C4}" srcOrd="1" destOrd="0" presId="urn:microsoft.com/office/officeart/2005/8/layout/list1"/>
    <dgm:cxn modelId="{B88451D6-C651-426F-8E18-9746B2961F8C}" type="presParOf" srcId="{8BFA097F-0B1B-4DBA-8D4F-8D31392DC1C0}" destId="{3A692143-F61D-4C2B-8AC0-E7124CFEE2CF}" srcOrd="1" destOrd="0" presId="urn:microsoft.com/office/officeart/2005/8/layout/list1"/>
    <dgm:cxn modelId="{B11B2C67-A4C3-41CB-B8B1-BBD9D873ACEB}" type="presParOf" srcId="{8BFA097F-0B1B-4DBA-8D4F-8D31392DC1C0}" destId="{E89A41A0-B893-4009-B8C6-61ABC06F8E28}" srcOrd="2" destOrd="0" presId="urn:microsoft.com/office/officeart/2005/8/layout/list1"/>
    <dgm:cxn modelId="{DDD5A05C-58AC-4224-8F48-952C1D65E67B}" type="presParOf" srcId="{8BFA097F-0B1B-4DBA-8D4F-8D31392DC1C0}" destId="{AA1AEB42-377C-4723-9006-CFAB7C3A52A2}" srcOrd="3" destOrd="0" presId="urn:microsoft.com/office/officeart/2005/8/layout/list1"/>
    <dgm:cxn modelId="{BB74A1A4-41C0-485B-AB06-5513FCCC3D9E}" type="presParOf" srcId="{8BFA097F-0B1B-4DBA-8D4F-8D31392DC1C0}" destId="{5CCA20C3-95C8-4B81-820E-6D0275A710BD}" srcOrd="4" destOrd="0" presId="urn:microsoft.com/office/officeart/2005/8/layout/list1"/>
    <dgm:cxn modelId="{1B58BB8D-3B96-4A2F-AF10-C8F455567927}" type="presParOf" srcId="{5CCA20C3-95C8-4B81-820E-6D0275A710BD}" destId="{28B81BE0-34A7-4E5E-81A1-4B67483BD293}" srcOrd="0" destOrd="0" presId="urn:microsoft.com/office/officeart/2005/8/layout/list1"/>
    <dgm:cxn modelId="{5208A279-A61D-4293-936A-486F638A9E6B}" type="presParOf" srcId="{5CCA20C3-95C8-4B81-820E-6D0275A710BD}" destId="{17926B38-A9DE-4302-BEB4-1523A53776F3}" srcOrd="1" destOrd="0" presId="urn:microsoft.com/office/officeart/2005/8/layout/list1"/>
    <dgm:cxn modelId="{1D416890-F9C1-4C6F-9E5C-0A256FEC4A04}" type="presParOf" srcId="{8BFA097F-0B1B-4DBA-8D4F-8D31392DC1C0}" destId="{7EFB36B5-A4D1-46BB-92E8-A2CBC70EF1BD}" srcOrd="5" destOrd="0" presId="urn:microsoft.com/office/officeart/2005/8/layout/list1"/>
    <dgm:cxn modelId="{6331C661-D6DC-48BB-BF4A-96FF6B72EB0F}" type="presParOf" srcId="{8BFA097F-0B1B-4DBA-8D4F-8D31392DC1C0}" destId="{4F53389B-63E0-4B2B-A0FA-C30D184AC424}" srcOrd="6" destOrd="0" presId="urn:microsoft.com/office/officeart/2005/8/layout/list1"/>
    <dgm:cxn modelId="{2604CE33-508D-4383-A11D-69B02FD22AFC}" type="presParOf" srcId="{8BFA097F-0B1B-4DBA-8D4F-8D31392DC1C0}" destId="{518425D6-ED6A-4CCA-B164-DB791A847377}" srcOrd="7" destOrd="0" presId="urn:microsoft.com/office/officeart/2005/8/layout/list1"/>
    <dgm:cxn modelId="{ADFB2BA1-BBE2-42FD-89B9-4D6D6AB2292A}" type="presParOf" srcId="{8BFA097F-0B1B-4DBA-8D4F-8D31392DC1C0}" destId="{98E7DDC4-7787-4356-9AE7-8B3EEA1F02C4}" srcOrd="8" destOrd="0" presId="urn:microsoft.com/office/officeart/2005/8/layout/list1"/>
    <dgm:cxn modelId="{D75740D9-0B14-420D-BE58-D7C80213E1E4}" type="presParOf" srcId="{98E7DDC4-7787-4356-9AE7-8B3EEA1F02C4}" destId="{84D69325-482C-41F6-89B2-8A87C575FF74}" srcOrd="0" destOrd="0" presId="urn:microsoft.com/office/officeart/2005/8/layout/list1"/>
    <dgm:cxn modelId="{91D82B55-8ED0-49E7-9AD3-E98C2F2C54C8}" type="presParOf" srcId="{98E7DDC4-7787-4356-9AE7-8B3EEA1F02C4}" destId="{0CC4C80F-444E-461E-9B35-6C31E8D22168}" srcOrd="1" destOrd="0" presId="urn:microsoft.com/office/officeart/2005/8/layout/list1"/>
    <dgm:cxn modelId="{1E9C7B8C-5CD7-43E6-97B0-4B34F8012902}" type="presParOf" srcId="{8BFA097F-0B1B-4DBA-8D4F-8D31392DC1C0}" destId="{4640031A-49CC-4B14-8110-75499F663224}" srcOrd="9" destOrd="0" presId="urn:microsoft.com/office/officeart/2005/8/layout/list1"/>
    <dgm:cxn modelId="{5B099E13-9C07-4633-9D97-94B63366E586}" type="presParOf" srcId="{8BFA097F-0B1B-4DBA-8D4F-8D31392DC1C0}" destId="{0B6DFDE6-CC62-4855-A696-8D31543F3801}" srcOrd="10" destOrd="0" presId="urn:microsoft.com/office/officeart/2005/8/layout/list1"/>
    <dgm:cxn modelId="{126DCFB6-3A6F-435B-902A-637CEDEF0E84}" type="presParOf" srcId="{8BFA097F-0B1B-4DBA-8D4F-8D31392DC1C0}" destId="{4E9BBE6E-7011-4A2D-974B-2109475D8B20}" srcOrd="11" destOrd="0" presId="urn:microsoft.com/office/officeart/2005/8/layout/list1"/>
    <dgm:cxn modelId="{3A150651-F4C0-4E8F-87B3-8883A1834A3B}" type="presParOf" srcId="{8BFA097F-0B1B-4DBA-8D4F-8D31392DC1C0}" destId="{7B801DAB-8F86-4BED-B074-C81E6F677E19}" srcOrd="12" destOrd="0" presId="urn:microsoft.com/office/officeart/2005/8/layout/list1"/>
    <dgm:cxn modelId="{C223C194-8E89-4D22-90FD-028AF7C7A2CC}" type="presParOf" srcId="{7B801DAB-8F86-4BED-B074-C81E6F677E19}" destId="{9E0B426E-E98E-4A9D-9F0A-7EB891172428}" srcOrd="0" destOrd="0" presId="urn:microsoft.com/office/officeart/2005/8/layout/list1"/>
    <dgm:cxn modelId="{10200D18-A7DE-4CF3-97BD-AE42CDEE7F96}" type="presParOf" srcId="{7B801DAB-8F86-4BED-B074-C81E6F677E19}" destId="{1F3EBFC1-B5F2-4BB9-9E1E-707FF342E013}" srcOrd="1" destOrd="0" presId="urn:microsoft.com/office/officeart/2005/8/layout/list1"/>
    <dgm:cxn modelId="{BAFD9A82-6DD8-4CD1-9C44-87562F559BA5}" type="presParOf" srcId="{8BFA097F-0B1B-4DBA-8D4F-8D31392DC1C0}" destId="{9D99F35C-9FB9-439B-9731-A423A941C685}" srcOrd="13" destOrd="0" presId="urn:microsoft.com/office/officeart/2005/8/layout/list1"/>
    <dgm:cxn modelId="{7CC15863-E977-4FFC-900C-3B6DF851A902}" type="presParOf" srcId="{8BFA097F-0B1B-4DBA-8D4F-8D31392DC1C0}" destId="{D63E227D-F084-44B0-86F0-571F9FAED194}" srcOrd="14" destOrd="0" presId="urn:microsoft.com/office/officeart/2005/8/layout/list1"/>
  </dgm:cxnLst>
  <dgm:bg/>
  <dgm:whole>
    <a:ln w="12700" cmpd="sng">
      <a:noFill/>
    </a:ln>
  </dgm:whole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F26BE36-E252-491F-AAD2-983F57453A0D}" type="doc">
      <dgm:prSet loTypeId="urn:microsoft.com/office/officeart/2005/8/layout/process4" loCatId="list" qsTypeId="urn:microsoft.com/office/officeart/2005/8/quickstyle/simple1#4" qsCatId="simple" csTypeId="urn:microsoft.com/office/officeart/2005/8/colors/colorful4#1" csCatId="colorful" phldr="1"/>
      <dgm:spPr/>
      <dgm:t>
        <a:bodyPr/>
        <a:lstStyle/>
        <a:p>
          <a:endParaRPr lang="hr-HR"/>
        </a:p>
      </dgm:t>
    </dgm:pt>
    <dgm:pt modelId="{8752EB39-EF3F-4E60-88D6-7C6C9C0EA8D5}">
      <dgm:prSet phldrT="[Teks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hr-HR" b="1" u="none" dirty="0"/>
            <a:t>Izmjene i dopune za 2026. godinu</a:t>
          </a:r>
          <a:endParaRPr lang="hr-HR" dirty="0"/>
        </a:p>
      </dgm:t>
    </dgm:pt>
    <dgm:pt modelId="{60796E6D-CE70-45BE-91F5-9A3CCB782BB1}" type="parTrans" cxnId="{E47C9CF3-AB4E-48BB-82A6-BDCD45F9C424}">
      <dgm:prSet/>
      <dgm:spPr/>
      <dgm:t>
        <a:bodyPr/>
        <a:lstStyle/>
        <a:p>
          <a:endParaRPr lang="hr-HR"/>
        </a:p>
      </dgm:t>
    </dgm:pt>
    <dgm:pt modelId="{94FCF778-1509-445F-95EF-3A5224AA36F7}" type="sibTrans" cxnId="{E47C9CF3-AB4E-48BB-82A6-BDCD45F9C424}">
      <dgm:prSet/>
      <dgm:spPr/>
      <dgm:t>
        <a:bodyPr/>
        <a:lstStyle/>
        <a:p>
          <a:endParaRPr lang="hr-HR"/>
        </a:p>
      </dgm:t>
    </dgm:pt>
    <dgm:pt modelId="{10A0D5B4-1844-4732-B408-8F489F201046}">
      <dgm:prSet phldrT="[Tekst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hr-HR" sz="1800" dirty="0"/>
            <a:t>94.881.743,96 eura</a:t>
          </a:r>
        </a:p>
      </dgm:t>
    </dgm:pt>
    <dgm:pt modelId="{75015A60-AC00-4D79-AD59-9CA1C6173538}" type="parTrans" cxnId="{0FDE90DF-36C0-4F29-99AF-90E5F3DED5D7}">
      <dgm:prSet/>
      <dgm:spPr/>
      <dgm:t>
        <a:bodyPr/>
        <a:lstStyle/>
        <a:p>
          <a:endParaRPr lang="hr-HR"/>
        </a:p>
      </dgm:t>
    </dgm:pt>
    <dgm:pt modelId="{2A6DCE8B-6EE6-464B-9C43-32423D953190}" type="sibTrans" cxnId="{0FDE90DF-36C0-4F29-99AF-90E5F3DED5D7}">
      <dgm:prSet/>
      <dgm:spPr/>
      <dgm:t>
        <a:bodyPr/>
        <a:lstStyle/>
        <a:p>
          <a:endParaRPr lang="hr-HR"/>
        </a:p>
      </dgm:t>
    </dgm:pt>
    <dgm:pt modelId="{9B622B78-48DD-4E28-A0C3-A5A78DA4306F}">
      <dgm:prSet phldrT="[Tekst]" custT="1"/>
      <dgm:spPr>
        <a:solidFill>
          <a:schemeClr val="accent4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hr-HR" sz="1800" dirty="0"/>
            <a:t>84.304.805,10 eura</a:t>
          </a:r>
        </a:p>
      </dgm:t>
    </dgm:pt>
    <dgm:pt modelId="{09E5B4A6-1EA5-4A31-BB7E-B507FEA4A4EA}" type="sibTrans" cxnId="{39166907-9414-4293-A069-2C8F2508214A}">
      <dgm:prSet/>
      <dgm:spPr/>
      <dgm:t>
        <a:bodyPr/>
        <a:lstStyle/>
        <a:p>
          <a:endParaRPr lang="hr-HR"/>
        </a:p>
      </dgm:t>
    </dgm:pt>
    <dgm:pt modelId="{D86EB72A-E986-49C2-9919-621F5F39CF13}" type="parTrans" cxnId="{39166907-9414-4293-A069-2C8F2508214A}">
      <dgm:prSet/>
      <dgm:spPr/>
      <dgm:t>
        <a:bodyPr/>
        <a:lstStyle/>
        <a:p>
          <a:endParaRPr lang="hr-HR"/>
        </a:p>
      </dgm:t>
    </dgm:pt>
    <dgm:pt modelId="{0E8F3666-0CDF-487A-A0EB-0B445E6DC281}">
      <dgm:prSet phldrT="[Teks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ln>
          <a:solidFill>
            <a:schemeClr val="accent4">
              <a:lumMod val="75000"/>
            </a:schemeClr>
          </a:solidFill>
        </a:ln>
      </dgm:spPr>
      <dgm:t>
        <a:bodyPr/>
        <a:lstStyle/>
        <a:p>
          <a:r>
            <a:rPr lang="hr-HR" b="1" u="none" dirty="0"/>
            <a:t>Plan za 2026. godinu</a:t>
          </a:r>
          <a:endParaRPr lang="hr-HR" dirty="0"/>
        </a:p>
      </dgm:t>
    </dgm:pt>
    <dgm:pt modelId="{49399E65-3FC3-4E53-BD1E-830966E1C3B3}" type="sibTrans" cxnId="{6D710EFC-58B7-4AAD-86A5-E95EEFF28CBC}">
      <dgm:prSet/>
      <dgm:spPr/>
      <dgm:t>
        <a:bodyPr/>
        <a:lstStyle/>
        <a:p>
          <a:endParaRPr lang="hr-HR"/>
        </a:p>
      </dgm:t>
    </dgm:pt>
    <dgm:pt modelId="{B7C032C1-7D47-4B0A-BAA1-EC841E5EF506}" type="parTrans" cxnId="{6D710EFC-58B7-4AAD-86A5-E95EEFF28CBC}">
      <dgm:prSet/>
      <dgm:spPr/>
      <dgm:t>
        <a:bodyPr/>
        <a:lstStyle/>
        <a:p>
          <a:endParaRPr lang="hr-HR"/>
        </a:p>
      </dgm:t>
    </dgm:pt>
    <dgm:pt modelId="{3691E4EA-0FC3-40A0-902F-375A40C848C6}" type="pres">
      <dgm:prSet presAssocID="{8F26BE36-E252-491F-AAD2-983F57453A0D}" presName="Name0" presStyleCnt="0">
        <dgm:presLayoutVars>
          <dgm:dir/>
          <dgm:animLvl val="lvl"/>
          <dgm:resizeHandles val="exact"/>
        </dgm:presLayoutVars>
      </dgm:prSet>
      <dgm:spPr/>
    </dgm:pt>
    <dgm:pt modelId="{BF7E4E31-F027-413D-B094-9DEBF58F0A16}" type="pres">
      <dgm:prSet presAssocID="{8752EB39-EF3F-4E60-88D6-7C6C9C0EA8D5}" presName="boxAndChildren" presStyleCnt="0"/>
      <dgm:spPr/>
    </dgm:pt>
    <dgm:pt modelId="{1896A4B6-9FD5-46EC-878E-635C9E9E1691}" type="pres">
      <dgm:prSet presAssocID="{8752EB39-EF3F-4E60-88D6-7C6C9C0EA8D5}" presName="parentTextBox" presStyleLbl="node1" presStyleIdx="0" presStyleCnt="2"/>
      <dgm:spPr/>
    </dgm:pt>
    <dgm:pt modelId="{6AF623C0-3814-43EE-9A05-13F8A7A95A8B}" type="pres">
      <dgm:prSet presAssocID="{8752EB39-EF3F-4E60-88D6-7C6C9C0EA8D5}" presName="entireBox" presStyleLbl="node1" presStyleIdx="0" presStyleCnt="2"/>
      <dgm:spPr/>
    </dgm:pt>
    <dgm:pt modelId="{D1CC19AE-229D-4BFA-B1A4-57ADF158AF28}" type="pres">
      <dgm:prSet presAssocID="{8752EB39-EF3F-4E60-88D6-7C6C9C0EA8D5}" presName="descendantBox" presStyleCnt="0"/>
      <dgm:spPr/>
    </dgm:pt>
    <dgm:pt modelId="{F86DDC54-07A8-4C8C-931B-31A05F11A916}" type="pres">
      <dgm:prSet presAssocID="{10A0D5B4-1844-4732-B408-8F489F201046}" presName="childTextBox" presStyleLbl="fgAccFollowNode1" presStyleIdx="0" presStyleCnt="2">
        <dgm:presLayoutVars>
          <dgm:bulletEnabled val="1"/>
        </dgm:presLayoutVars>
      </dgm:prSet>
      <dgm:spPr/>
    </dgm:pt>
    <dgm:pt modelId="{6575BFFB-8E0B-4AE8-8AC8-A4975C58FE87}" type="pres">
      <dgm:prSet presAssocID="{49399E65-3FC3-4E53-BD1E-830966E1C3B3}" presName="sp" presStyleCnt="0"/>
      <dgm:spPr/>
    </dgm:pt>
    <dgm:pt modelId="{4990A0AF-9919-4A09-BFC5-2FE46AB0BE0F}" type="pres">
      <dgm:prSet presAssocID="{0E8F3666-0CDF-487A-A0EB-0B445E6DC281}" presName="arrowAndChildren" presStyleCnt="0"/>
      <dgm:spPr/>
    </dgm:pt>
    <dgm:pt modelId="{039EE1EC-57F6-478E-A90D-C1ED366C99D7}" type="pres">
      <dgm:prSet presAssocID="{0E8F3666-0CDF-487A-A0EB-0B445E6DC281}" presName="parentTextArrow" presStyleLbl="node1" presStyleIdx="0" presStyleCnt="2"/>
      <dgm:spPr/>
    </dgm:pt>
    <dgm:pt modelId="{9D572A36-63FB-4DFF-80AC-FF5C3A4E0733}" type="pres">
      <dgm:prSet presAssocID="{0E8F3666-0CDF-487A-A0EB-0B445E6DC281}" presName="arrow" presStyleLbl="node1" presStyleIdx="1" presStyleCnt="2" custLinFactNeighborX="-992" custLinFactNeighborY="-83"/>
      <dgm:spPr/>
    </dgm:pt>
    <dgm:pt modelId="{CC2BA3B8-27FF-4181-900D-E8945C5C7F16}" type="pres">
      <dgm:prSet presAssocID="{0E8F3666-0CDF-487A-A0EB-0B445E6DC281}" presName="descendantArrow" presStyleCnt="0"/>
      <dgm:spPr/>
    </dgm:pt>
    <dgm:pt modelId="{A874D18E-C23D-4AAD-BFB3-DCD43FDAC840}" type="pres">
      <dgm:prSet presAssocID="{9B622B78-48DD-4E28-A0C3-A5A78DA4306F}" presName="childTextArrow" presStyleLbl="fgAccFollowNode1" presStyleIdx="1" presStyleCnt="2">
        <dgm:presLayoutVars>
          <dgm:bulletEnabled val="1"/>
        </dgm:presLayoutVars>
      </dgm:prSet>
      <dgm:spPr/>
    </dgm:pt>
  </dgm:ptLst>
  <dgm:cxnLst>
    <dgm:cxn modelId="{39166907-9414-4293-A069-2C8F2508214A}" srcId="{0E8F3666-0CDF-487A-A0EB-0B445E6DC281}" destId="{9B622B78-48DD-4E28-A0C3-A5A78DA4306F}" srcOrd="0" destOrd="0" parTransId="{D86EB72A-E986-49C2-9919-621F5F39CF13}" sibTransId="{09E5B4A6-1EA5-4A31-BB7E-B507FEA4A4EA}"/>
    <dgm:cxn modelId="{BE738A20-74C6-4697-A638-6CFB1EC15E10}" type="presOf" srcId="{0E8F3666-0CDF-487A-A0EB-0B445E6DC281}" destId="{039EE1EC-57F6-478E-A90D-C1ED366C99D7}" srcOrd="0" destOrd="0" presId="urn:microsoft.com/office/officeart/2005/8/layout/process4"/>
    <dgm:cxn modelId="{72C6BD68-A1F0-4902-A31F-98E85D63B9BB}" type="presOf" srcId="{8752EB39-EF3F-4E60-88D6-7C6C9C0EA8D5}" destId="{1896A4B6-9FD5-46EC-878E-635C9E9E1691}" srcOrd="0" destOrd="0" presId="urn:microsoft.com/office/officeart/2005/8/layout/process4"/>
    <dgm:cxn modelId="{033EBFAA-1835-48CA-A2D1-090093600076}" type="presOf" srcId="{8752EB39-EF3F-4E60-88D6-7C6C9C0EA8D5}" destId="{6AF623C0-3814-43EE-9A05-13F8A7A95A8B}" srcOrd="1" destOrd="0" presId="urn:microsoft.com/office/officeart/2005/8/layout/process4"/>
    <dgm:cxn modelId="{690537B2-9127-4EF4-A865-F9C42511BB52}" type="presOf" srcId="{8F26BE36-E252-491F-AAD2-983F57453A0D}" destId="{3691E4EA-0FC3-40A0-902F-375A40C848C6}" srcOrd="0" destOrd="0" presId="urn:microsoft.com/office/officeart/2005/8/layout/process4"/>
    <dgm:cxn modelId="{D46CEBB8-2824-4B13-A087-FE7DF3C43784}" type="presOf" srcId="{0E8F3666-0CDF-487A-A0EB-0B445E6DC281}" destId="{9D572A36-63FB-4DFF-80AC-FF5C3A4E0733}" srcOrd="1" destOrd="0" presId="urn:microsoft.com/office/officeart/2005/8/layout/process4"/>
    <dgm:cxn modelId="{2F60A4BD-471E-4BB1-842E-A9527BBDDD84}" type="presOf" srcId="{9B622B78-48DD-4E28-A0C3-A5A78DA4306F}" destId="{A874D18E-C23D-4AAD-BFB3-DCD43FDAC840}" srcOrd="0" destOrd="0" presId="urn:microsoft.com/office/officeart/2005/8/layout/process4"/>
    <dgm:cxn modelId="{0FDE90DF-36C0-4F29-99AF-90E5F3DED5D7}" srcId="{8752EB39-EF3F-4E60-88D6-7C6C9C0EA8D5}" destId="{10A0D5B4-1844-4732-B408-8F489F201046}" srcOrd="0" destOrd="0" parTransId="{75015A60-AC00-4D79-AD59-9CA1C6173538}" sibTransId="{2A6DCE8B-6EE6-464B-9C43-32423D953190}"/>
    <dgm:cxn modelId="{C4D719F1-E5F5-4351-BEBC-F2C672064C8C}" type="presOf" srcId="{10A0D5B4-1844-4732-B408-8F489F201046}" destId="{F86DDC54-07A8-4C8C-931B-31A05F11A916}" srcOrd="0" destOrd="0" presId="urn:microsoft.com/office/officeart/2005/8/layout/process4"/>
    <dgm:cxn modelId="{E47C9CF3-AB4E-48BB-82A6-BDCD45F9C424}" srcId="{8F26BE36-E252-491F-AAD2-983F57453A0D}" destId="{8752EB39-EF3F-4E60-88D6-7C6C9C0EA8D5}" srcOrd="1" destOrd="0" parTransId="{60796E6D-CE70-45BE-91F5-9A3CCB782BB1}" sibTransId="{94FCF778-1509-445F-95EF-3A5224AA36F7}"/>
    <dgm:cxn modelId="{6D710EFC-58B7-4AAD-86A5-E95EEFF28CBC}" srcId="{8F26BE36-E252-491F-AAD2-983F57453A0D}" destId="{0E8F3666-0CDF-487A-A0EB-0B445E6DC281}" srcOrd="0" destOrd="0" parTransId="{B7C032C1-7D47-4B0A-BAA1-EC841E5EF506}" sibTransId="{49399E65-3FC3-4E53-BD1E-830966E1C3B3}"/>
    <dgm:cxn modelId="{B3FA7FAC-1DE1-439A-A46E-39730F253DA6}" type="presParOf" srcId="{3691E4EA-0FC3-40A0-902F-375A40C848C6}" destId="{BF7E4E31-F027-413D-B094-9DEBF58F0A16}" srcOrd="0" destOrd="0" presId="urn:microsoft.com/office/officeart/2005/8/layout/process4"/>
    <dgm:cxn modelId="{AB8CB9E7-F520-48F6-BFD7-B8CE8E02BF3E}" type="presParOf" srcId="{BF7E4E31-F027-413D-B094-9DEBF58F0A16}" destId="{1896A4B6-9FD5-46EC-878E-635C9E9E1691}" srcOrd="0" destOrd="0" presId="urn:microsoft.com/office/officeart/2005/8/layout/process4"/>
    <dgm:cxn modelId="{9D56C507-2DCB-4B6E-A2A8-442327078CB8}" type="presParOf" srcId="{BF7E4E31-F027-413D-B094-9DEBF58F0A16}" destId="{6AF623C0-3814-43EE-9A05-13F8A7A95A8B}" srcOrd="1" destOrd="0" presId="urn:microsoft.com/office/officeart/2005/8/layout/process4"/>
    <dgm:cxn modelId="{AF66345C-FDD7-43B4-8EC8-81D332E99813}" type="presParOf" srcId="{BF7E4E31-F027-413D-B094-9DEBF58F0A16}" destId="{D1CC19AE-229D-4BFA-B1A4-57ADF158AF28}" srcOrd="2" destOrd="0" presId="urn:microsoft.com/office/officeart/2005/8/layout/process4"/>
    <dgm:cxn modelId="{906EF418-E207-4818-980D-3421AB3FC050}" type="presParOf" srcId="{D1CC19AE-229D-4BFA-B1A4-57ADF158AF28}" destId="{F86DDC54-07A8-4C8C-931B-31A05F11A916}" srcOrd="0" destOrd="0" presId="urn:microsoft.com/office/officeart/2005/8/layout/process4"/>
    <dgm:cxn modelId="{FD7557CE-5C56-420D-865C-56FD2658360E}" type="presParOf" srcId="{3691E4EA-0FC3-40A0-902F-375A40C848C6}" destId="{6575BFFB-8E0B-4AE8-8AC8-A4975C58FE87}" srcOrd="1" destOrd="0" presId="urn:microsoft.com/office/officeart/2005/8/layout/process4"/>
    <dgm:cxn modelId="{CBADF5BF-995C-473A-8626-3455E443F10C}" type="presParOf" srcId="{3691E4EA-0FC3-40A0-902F-375A40C848C6}" destId="{4990A0AF-9919-4A09-BFC5-2FE46AB0BE0F}" srcOrd="2" destOrd="0" presId="urn:microsoft.com/office/officeart/2005/8/layout/process4"/>
    <dgm:cxn modelId="{801CC251-6E07-49F4-9CD4-8B9DA396606B}" type="presParOf" srcId="{4990A0AF-9919-4A09-BFC5-2FE46AB0BE0F}" destId="{039EE1EC-57F6-478E-A90D-C1ED366C99D7}" srcOrd="0" destOrd="0" presId="urn:microsoft.com/office/officeart/2005/8/layout/process4"/>
    <dgm:cxn modelId="{38AC6873-2FBC-41EC-AB6B-BAB4E705C598}" type="presParOf" srcId="{4990A0AF-9919-4A09-BFC5-2FE46AB0BE0F}" destId="{9D572A36-63FB-4DFF-80AC-FF5C3A4E0733}" srcOrd="1" destOrd="0" presId="urn:microsoft.com/office/officeart/2005/8/layout/process4"/>
    <dgm:cxn modelId="{D4786A59-0DCA-41D4-AE1E-F93190C44202}" type="presParOf" srcId="{4990A0AF-9919-4A09-BFC5-2FE46AB0BE0F}" destId="{CC2BA3B8-27FF-4181-900D-E8945C5C7F16}" srcOrd="2" destOrd="0" presId="urn:microsoft.com/office/officeart/2005/8/layout/process4"/>
    <dgm:cxn modelId="{B1CD417B-458D-469B-93E2-C512BD7D7312}" type="presParOf" srcId="{CC2BA3B8-27FF-4181-900D-E8945C5C7F16}" destId="{A874D18E-C23D-4AAD-BFB3-DCD43FDAC84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4D3AB5-9D8D-4EFF-9F7B-DDC855E48387}">
      <dsp:nvSpPr>
        <dsp:cNvPr id="0" name=""/>
        <dsp:cNvSpPr/>
      </dsp:nvSpPr>
      <dsp:spPr>
        <a:xfrm>
          <a:off x="0" y="841"/>
          <a:ext cx="3348880" cy="799681"/>
        </a:xfrm>
        <a:prstGeom prst="roundRect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poslovanja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235.164.833,81 euro</a:t>
          </a:r>
        </a:p>
      </dsp:txBody>
      <dsp:txXfrm>
        <a:off x="39037" y="39878"/>
        <a:ext cx="3270806" cy="721607"/>
      </dsp:txXfrm>
    </dsp:sp>
    <dsp:sp modelId="{4430A0A9-EBBE-4851-B8F5-CCC4CB53C15F}">
      <dsp:nvSpPr>
        <dsp:cNvPr id="0" name=""/>
        <dsp:cNvSpPr/>
      </dsp:nvSpPr>
      <dsp:spPr>
        <a:xfrm>
          <a:off x="0" y="1610701"/>
          <a:ext cx="3348880" cy="799681"/>
        </a:xfrm>
        <a:prstGeom prst="roundRect">
          <a:avLst/>
        </a:prstGeom>
        <a:solidFill>
          <a:schemeClr val="accent1">
            <a:shade val="50000"/>
            <a:hueOff val="180718"/>
            <a:satOff val="-3780"/>
            <a:lumOff val="210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Primici od financijske imovine i zaduživanja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0" kern="1200" dirty="0"/>
            <a:t>14.223.773,15 eura</a:t>
          </a:r>
        </a:p>
      </dsp:txBody>
      <dsp:txXfrm>
        <a:off x="39037" y="1649738"/>
        <a:ext cx="3270806" cy="721607"/>
      </dsp:txXfrm>
    </dsp:sp>
    <dsp:sp modelId="{EEB8353C-810F-499B-9144-B2322D7BC01D}">
      <dsp:nvSpPr>
        <dsp:cNvPr id="0" name=""/>
        <dsp:cNvSpPr/>
      </dsp:nvSpPr>
      <dsp:spPr>
        <a:xfrm>
          <a:off x="0" y="812943"/>
          <a:ext cx="3348880" cy="799681"/>
        </a:xfrm>
        <a:prstGeom prst="roundRect">
          <a:avLst/>
        </a:prstGeom>
        <a:solidFill>
          <a:schemeClr val="accent1">
            <a:shade val="50000"/>
            <a:hueOff val="361436"/>
            <a:satOff val="-7560"/>
            <a:lumOff val="4206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od prodaje nefinancijske imovine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0" kern="1200" dirty="0"/>
            <a:t> 152.142,00 eura</a:t>
          </a:r>
        </a:p>
      </dsp:txBody>
      <dsp:txXfrm>
        <a:off x="39037" y="851980"/>
        <a:ext cx="3270806" cy="721607"/>
      </dsp:txXfrm>
    </dsp:sp>
    <dsp:sp modelId="{76593AEE-6677-4237-BDA2-3F8F68DC9F91}">
      <dsp:nvSpPr>
        <dsp:cNvPr id="0" name=""/>
        <dsp:cNvSpPr/>
      </dsp:nvSpPr>
      <dsp:spPr>
        <a:xfrm>
          <a:off x="0" y="2439837"/>
          <a:ext cx="3348880" cy="799681"/>
        </a:xfrm>
        <a:prstGeom prst="roundRect">
          <a:avLst/>
        </a:prstGeom>
        <a:solidFill>
          <a:schemeClr val="accent1">
            <a:shade val="50000"/>
            <a:hueOff val="180718"/>
            <a:satOff val="-3780"/>
            <a:lumOff val="210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Preneseni višak iz 2025. godine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7.659.251,04 eura</a:t>
          </a:r>
        </a:p>
      </dsp:txBody>
      <dsp:txXfrm>
        <a:off x="39037" y="2478874"/>
        <a:ext cx="3270806" cy="7216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23C0-3814-43EE-9A05-13F8A7A95A8B}">
      <dsp:nvSpPr>
        <dsp:cNvPr id="0" name=""/>
        <dsp:cNvSpPr/>
      </dsp:nvSpPr>
      <dsp:spPr>
        <a:xfrm>
          <a:off x="0" y="1747947"/>
          <a:ext cx="4632176" cy="1146842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Izmjene i dopune za 2026. godinu</a:t>
          </a:r>
          <a:endParaRPr lang="hr-HR" sz="2100" kern="1200" dirty="0"/>
        </a:p>
      </dsp:txBody>
      <dsp:txXfrm>
        <a:off x="0" y="1747947"/>
        <a:ext cx="4632176" cy="619295"/>
      </dsp:txXfrm>
    </dsp:sp>
    <dsp:sp modelId="{F86DDC54-07A8-4C8C-931B-31A05F11A916}">
      <dsp:nvSpPr>
        <dsp:cNvPr id="0" name=""/>
        <dsp:cNvSpPr/>
      </dsp:nvSpPr>
      <dsp:spPr>
        <a:xfrm>
          <a:off x="0" y="2344305"/>
          <a:ext cx="4632176" cy="52754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257.200.000,00 eura</a:t>
          </a:r>
          <a:endParaRPr lang="hr-HR" sz="1800" kern="1200" dirty="0"/>
        </a:p>
      </dsp:txBody>
      <dsp:txXfrm>
        <a:off x="0" y="2344305"/>
        <a:ext cx="4632176" cy="527547"/>
      </dsp:txXfrm>
    </dsp:sp>
    <dsp:sp modelId="{9D572A36-63FB-4DFF-80AC-FF5C3A4E0733}">
      <dsp:nvSpPr>
        <dsp:cNvPr id="0" name=""/>
        <dsp:cNvSpPr/>
      </dsp:nvSpPr>
      <dsp:spPr>
        <a:xfrm rot="10800000">
          <a:off x="0" y="0"/>
          <a:ext cx="4632176" cy="1763844"/>
        </a:xfrm>
        <a:prstGeom prst="upArrowCallou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Plan za 2026. godinu</a:t>
          </a:r>
          <a:endParaRPr lang="hr-HR" sz="2100" kern="1200" dirty="0"/>
        </a:p>
      </dsp:txBody>
      <dsp:txXfrm rot="-10800000">
        <a:off x="0" y="0"/>
        <a:ext cx="4632176" cy="619109"/>
      </dsp:txXfrm>
    </dsp:sp>
    <dsp:sp modelId="{A874D18E-C23D-4AAD-BFB3-DCD43FDAC840}">
      <dsp:nvSpPr>
        <dsp:cNvPr id="0" name=""/>
        <dsp:cNvSpPr/>
      </dsp:nvSpPr>
      <dsp:spPr>
        <a:xfrm>
          <a:off x="0" y="620415"/>
          <a:ext cx="4632176" cy="52738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b="1" u="sng" kern="1200" dirty="0"/>
            <a:t>243.200.000,00 eura</a:t>
          </a:r>
        </a:p>
      </dsp:txBody>
      <dsp:txXfrm>
        <a:off x="0" y="620415"/>
        <a:ext cx="4632176" cy="5273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9A41A0-B893-4009-B8C6-61ABC06F8E28}">
      <dsp:nvSpPr>
        <dsp:cNvPr id="0" name=""/>
        <dsp:cNvSpPr/>
      </dsp:nvSpPr>
      <dsp:spPr>
        <a:xfrm>
          <a:off x="0" y="401743"/>
          <a:ext cx="3348880" cy="277200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</dsp:sp>
    <dsp:sp modelId="{435CD82E-5616-4708-AB59-B2A5A12DD9C4}">
      <dsp:nvSpPr>
        <dsp:cNvPr id="0" name=""/>
        <dsp:cNvSpPr/>
      </dsp:nvSpPr>
      <dsp:spPr>
        <a:xfrm>
          <a:off x="167444" y="24844"/>
          <a:ext cx="3081518" cy="53925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u="none" kern="1200" dirty="0"/>
            <a:t>Prihodi poslovanja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 73.438.922,16 eura</a:t>
          </a:r>
        </a:p>
      </dsp:txBody>
      <dsp:txXfrm>
        <a:off x="193768" y="51168"/>
        <a:ext cx="3028870" cy="486611"/>
      </dsp:txXfrm>
    </dsp:sp>
    <dsp:sp modelId="{4F53389B-63E0-4B2B-A0FA-C30D184AC424}">
      <dsp:nvSpPr>
        <dsp:cNvPr id="0" name=""/>
        <dsp:cNvSpPr/>
      </dsp:nvSpPr>
      <dsp:spPr>
        <a:xfrm>
          <a:off x="0" y="1257139"/>
          <a:ext cx="3348880" cy="277200"/>
        </a:xfrm>
        <a:prstGeom prst="rect">
          <a:avLst/>
        </a:prstGeom>
        <a:noFill/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26B38-A9DE-4302-BEB4-1523A53776F3}">
      <dsp:nvSpPr>
        <dsp:cNvPr id="0" name=""/>
        <dsp:cNvSpPr/>
      </dsp:nvSpPr>
      <dsp:spPr>
        <a:xfrm>
          <a:off x="144017" y="1667978"/>
          <a:ext cx="3184786" cy="68115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Primici od financijske imovine i zaduživanja     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0" kern="1200" dirty="0"/>
            <a:t>14.196.773,15 eura</a:t>
          </a:r>
        </a:p>
      </dsp:txBody>
      <dsp:txXfrm>
        <a:off x="177268" y="1701229"/>
        <a:ext cx="3118284" cy="614653"/>
      </dsp:txXfrm>
    </dsp:sp>
    <dsp:sp modelId="{0B6DFDE6-CC62-4855-A696-8D31543F3801}">
      <dsp:nvSpPr>
        <dsp:cNvPr id="0" name=""/>
        <dsp:cNvSpPr/>
      </dsp:nvSpPr>
      <dsp:spPr>
        <a:xfrm>
          <a:off x="0" y="2623099"/>
          <a:ext cx="3348880" cy="277200"/>
        </a:xfrm>
        <a:prstGeom prst="rect">
          <a:avLst/>
        </a:prstGeom>
        <a:noFill/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C4C80F-444E-461E-9B35-6C31E8D22168}">
      <dsp:nvSpPr>
        <dsp:cNvPr id="0" name=""/>
        <dsp:cNvSpPr/>
      </dsp:nvSpPr>
      <dsp:spPr>
        <a:xfrm>
          <a:off x="145159" y="803880"/>
          <a:ext cx="3180368" cy="70828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Prihodi od prodaje nefinancijske imovine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128.116,00 eura</a:t>
          </a:r>
        </a:p>
      </dsp:txBody>
      <dsp:txXfrm>
        <a:off x="179735" y="838456"/>
        <a:ext cx="3111216" cy="639137"/>
      </dsp:txXfrm>
    </dsp:sp>
    <dsp:sp modelId="{D63E227D-F084-44B0-86F0-571F9FAED194}">
      <dsp:nvSpPr>
        <dsp:cNvPr id="0" name=""/>
        <dsp:cNvSpPr/>
      </dsp:nvSpPr>
      <dsp:spPr>
        <a:xfrm>
          <a:off x="0" y="2873944"/>
          <a:ext cx="3348880" cy="277200"/>
        </a:xfrm>
        <a:prstGeom prst="rect">
          <a:avLst/>
        </a:prstGeom>
        <a:noFill/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3EBFC1-B5F2-4BB9-9E1E-707FF342E013}">
      <dsp:nvSpPr>
        <dsp:cNvPr id="0" name=""/>
        <dsp:cNvSpPr/>
      </dsp:nvSpPr>
      <dsp:spPr>
        <a:xfrm>
          <a:off x="148789" y="2615952"/>
          <a:ext cx="3088369" cy="62440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606" tIns="0" rIns="88606" bIns="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b="1" kern="1200" dirty="0"/>
            <a:t>Preneseni višak iz 2024. godine</a:t>
          </a:r>
        </a:p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400" kern="1200" dirty="0"/>
            <a:t>7.117.932,65 eura</a:t>
          </a:r>
        </a:p>
      </dsp:txBody>
      <dsp:txXfrm>
        <a:off x="179270" y="2646433"/>
        <a:ext cx="3027407" cy="56344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F623C0-3814-43EE-9A05-13F8A7A95A8B}">
      <dsp:nvSpPr>
        <dsp:cNvPr id="0" name=""/>
        <dsp:cNvSpPr/>
      </dsp:nvSpPr>
      <dsp:spPr>
        <a:xfrm>
          <a:off x="0" y="1747947"/>
          <a:ext cx="4632176" cy="1146842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Izmjene i dopune za 2026. godinu</a:t>
          </a:r>
          <a:endParaRPr lang="hr-HR" sz="2100" kern="1200" dirty="0"/>
        </a:p>
      </dsp:txBody>
      <dsp:txXfrm>
        <a:off x="0" y="1747947"/>
        <a:ext cx="4632176" cy="619295"/>
      </dsp:txXfrm>
    </dsp:sp>
    <dsp:sp modelId="{F86DDC54-07A8-4C8C-931B-31A05F11A916}">
      <dsp:nvSpPr>
        <dsp:cNvPr id="0" name=""/>
        <dsp:cNvSpPr/>
      </dsp:nvSpPr>
      <dsp:spPr>
        <a:xfrm>
          <a:off x="0" y="2344305"/>
          <a:ext cx="4632176" cy="527547"/>
        </a:xfrm>
        <a:prstGeom prst="rect">
          <a:avLst/>
        </a:prstGeom>
        <a:solidFill>
          <a:schemeClr val="accent4">
            <a:lumMod val="20000"/>
            <a:lumOff val="80000"/>
            <a:alpha val="9000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kern="1200" dirty="0"/>
            <a:t>94.881.743,96 eura</a:t>
          </a:r>
        </a:p>
      </dsp:txBody>
      <dsp:txXfrm>
        <a:off x="0" y="2344305"/>
        <a:ext cx="4632176" cy="527547"/>
      </dsp:txXfrm>
    </dsp:sp>
    <dsp:sp modelId="{9D572A36-63FB-4DFF-80AC-FF5C3A4E0733}">
      <dsp:nvSpPr>
        <dsp:cNvPr id="0" name=""/>
        <dsp:cNvSpPr/>
      </dsp:nvSpPr>
      <dsp:spPr>
        <a:xfrm rot="10800000">
          <a:off x="0" y="0"/>
          <a:ext cx="4632176" cy="1763844"/>
        </a:xfrm>
        <a:prstGeom prst="upArrowCallout">
          <a:avLst/>
        </a:prstGeom>
        <a:solidFill>
          <a:schemeClr val="lt1"/>
        </a:solidFill>
        <a:ln w="25400" cap="flat" cmpd="sng" algn="ctr">
          <a:solidFill>
            <a:schemeClr val="accent4">
              <a:lumMod val="75000"/>
            </a:schemeClr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49352" tIns="149352" rIns="149352" bIns="149352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2100" b="1" u="none" kern="1200" dirty="0"/>
            <a:t>Plan za 2026. godinu</a:t>
          </a:r>
          <a:endParaRPr lang="hr-HR" sz="2100" kern="1200" dirty="0"/>
        </a:p>
      </dsp:txBody>
      <dsp:txXfrm rot="-10800000">
        <a:off x="0" y="0"/>
        <a:ext cx="4632176" cy="619109"/>
      </dsp:txXfrm>
    </dsp:sp>
    <dsp:sp modelId="{A874D18E-C23D-4AAD-BFB3-DCD43FDAC840}">
      <dsp:nvSpPr>
        <dsp:cNvPr id="0" name=""/>
        <dsp:cNvSpPr/>
      </dsp:nvSpPr>
      <dsp:spPr>
        <a:xfrm>
          <a:off x="0" y="620415"/>
          <a:ext cx="4632176" cy="527389"/>
        </a:xfrm>
        <a:prstGeom prst="rect">
          <a:avLst/>
        </a:prstGeom>
        <a:solidFill>
          <a:schemeClr val="accent4">
            <a:lumMod val="20000"/>
            <a:lumOff val="80000"/>
            <a:alpha val="90000"/>
          </a:schemeClr>
        </a:solidFill>
        <a:ln w="25400" cap="flat" cmpd="sng" algn="ctr">
          <a:solidFill>
            <a:schemeClr val="accent4">
              <a:tint val="40000"/>
              <a:alpha val="90000"/>
              <a:hueOff val="-3945710"/>
              <a:satOff val="22157"/>
              <a:lumOff val="140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22860" rIns="128016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hr-HR" sz="1800" kern="1200" dirty="0"/>
            <a:t>84.304.805,10 eura</a:t>
          </a:r>
        </a:p>
      </dsp:txBody>
      <dsp:txXfrm>
        <a:off x="0" y="620415"/>
        <a:ext cx="4632176" cy="527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0.16077</cdr:x>
      <cdr:y>0.84986</cdr:y>
    </cdr:from>
    <cdr:to>
      <cdr:x>0.84561</cdr:x>
      <cdr:y>0.98766</cdr:y>
    </cdr:to>
    <cdr:sp macro="" textlink="">
      <cdr:nvSpPr>
        <cdr:cNvPr id="2" name="TextBox 12">
          <a:extLst xmlns:a="http://schemas.openxmlformats.org/drawingml/2006/main">
            <a:ext uri="{FF2B5EF4-FFF2-40B4-BE49-F238E27FC236}">
              <a16:creationId xmlns:a16="http://schemas.microsoft.com/office/drawing/2014/main" id="{3A187D2F-83AD-B81D-5480-4C5CF96BECB2}"/>
            </a:ext>
          </a:extLst>
        </cdr:cNvPr>
        <cdr:cNvSpPr txBox="1"/>
      </cdr:nvSpPr>
      <cdr:spPr>
        <a:xfrm xmlns:a="http://schemas.openxmlformats.org/drawingml/2006/main">
          <a:off x="872072" y="2277678"/>
          <a:ext cx="3714744" cy="3693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sr-Latn-C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r-HR" b="1" u="sng" dirty="0">
              <a:solidFill>
                <a:srgbClr val="002060"/>
              </a:solidFill>
              <a:latin typeface="Gabriola" panose="04040605051002020D02" pitchFamily="82" charset="0"/>
            </a:rPr>
            <a:t>Upravni odjel za financije i proračun</a:t>
          </a:r>
          <a:endParaRPr lang="en-US" b="1" u="sng" dirty="0">
            <a:solidFill>
              <a:srgbClr val="002060"/>
            </a:solidFill>
            <a:latin typeface="Gabriola" panose="04040605051002020D02" pitchFamily="82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0.34781</cdr:x>
      <cdr:y>0.64497</cdr:y>
    </cdr:from>
    <cdr:to>
      <cdr:x>0.60309</cdr:x>
      <cdr:y>0.77324</cdr:y>
    </cdr:to>
    <cdr:sp macro="" textlink="">
      <cdr:nvSpPr>
        <cdr:cNvPr id="2" name="TekstniOkvir 1"/>
        <cdr:cNvSpPr txBox="1"/>
      </cdr:nvSpPr>
      <cdr:spPr>
        <a:xfrm xmlns:a="http://schemas.openxmlformats.org/drawingml/2006/main">
          <a:off x="1925822" y="2404014"/>
          <a:ext cx="1413487" cy="47810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63%</a:t>
          </a:r>
        </a:p>
      </cdr:txBody>
    </cdr:sp>
  </cdr:relSizeAnchor>
  <cdr:relSizeAnchor xmlns:cdr="http://schemas.openxmlformats.org/drawingml/2006/chartDrawing">
    <cdr:from>
      <cdr:x>0.6205</cdr:x>
      <cdr:y>0.29974</cdr:y>
    </cdr:from>
    <cdr:to>
      <cdr:x>0.84962</cdr:x>
      <cdr:y>0.41998</cdr:y>
    </cdr:to>
    <cdr:sp macro="" textlink="">
      <cdr:nvSpPr>
        <cdr:cNvPr id="3" name="TekstniOkvir 2"/>
        <cdr:cNvSpPr txBox="1"/>
      </cdr:nvSpPr>
      <cdr:spPr>
        <a:xfrm xmlns:a="http://schemas.openxmlformats.org/drawingml/2006/main">
          <a:off x="3435689" y="1117245"/>
          <a:ext cx="1268639" cy="44817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hr-HR" sz="2400" b="1" dirty="0">
              <a:solidFill>
                <a:schemeClr val="bg1"/>
              </a:solidFill>
            </a:rPr>
            <a:t>37%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2945660" cy="493632"/>
          </a:xfrm>
          <a:prstGeom prst="rect">
            <a:avLst/>
          </a:prstGeom>
        </p:spPr>
        <p:txBody>
          <a:bodyPr vert="horz" lIns="91772" tIns="45887" rIns="91772" bIns="45887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50445" y="3"/>
            <a:ext cx="2945660" cy="493632"/>
          </a:xfrm>
          <a:prstGeom prst="rect">
            <a:avLst/>
          </a:prstGeom>
        </p:spPr>
        <p:txBody>
          <a:bodyPr vert="horz" lIns="91772" tIns="45887" rIns="91772" bIns="45887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22.10.2026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2" y="9377321"/>
            <a:ext cx="2945660" cy="493632"/>
          </a:xfrm>
          <a:prstGeom prst="rect">
            <a:avLst/>
          </a:prstGeom>
        </p:spPr>
        <p:txBody>
          <a:bodyPr vert="horz" lIns="91772" tIns="45887" rIns="91772" bIns="45887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50445" y="9377321"/>
            <a:ext cx="2945660" cy="493632"/>
          </a:xfrm>
          <a:prstGeom prst="rect">
            <a:avLst/>
          </a:prstGeom>
        </p:spPr>
        <p:txBody>
          <a:bodyPr vert="horz" lIns="91772" tIns="45887" rIns="91772" bIns="45887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2945660" cy="493632"/>
          </a:xfrm>
          <a:prstGeom prst="rect">
            <a:avLst/>
          </a:prstGeom>
        </p:spPr>
        <p:txBody>
          <a:bodyPr vert="horz" lIns="91772" tIns="45887" rIns="91772" bIns="45887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50445" y="3"/>
            <a:ext cx="2945660" cy="493632"/>
          </a:xfrm>
          <a:prstGeom prst="rect">
            <a:avLst/>
          </a:prstGeom>
        </p:spPr>
        <p:txBody>
          <a:bodyPr vert="horz" lIns="91772" tIns="45887" rIns="91772" bIns="45887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22.10.2026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28688" y="739775"/>
            <a:ext cx="4940300" cy="37052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772" tIns="45887" rIns="91772" bIns="45887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9768" y="4689522"/>
            <a:ext cx="5438140" cy="4442697"/>
          </a:xfrm>
          <a:prstGeom prst="rect">
            <a:avLst/>
          </a:prstGeom>
        </p:spPr>
        <p:txBody>
          <a:bodyPr vert="horz" lIns="91772" tIns="45887" rIns="91772" bIns="45887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2" y="9377321"/>
            <a:ext cx="2945660" cy="493632"/>
          </a:xfrm>
          <a:prstGeom prst="rect">
            <a:avLst/>
          </a:prstGeom>
        </p:spPr>
        <p:txBody>
          <a:bodyPr vert="horz" lIns="91772" tIns="45887" rIns="91772" bIns="45887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50445" y="9377321"/>
            <a:ext cx="2945660" cy="493632"/>
          </a:xfrm>
          <a:prstGeom prst="rect">
            <a:avLst/>
          </a:prstGeom>
        </p:spPr>
        <p:txBody>
          <a:bodyPr vert="horz" lIns="91772" tIns="45887" rIns="91772" bIns="45887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11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2344515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12</a:t>
            </a:fld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1004689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22.10.2026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22.10.2026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22.10.2026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22.10.2026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22.10.2026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22.10.2026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22.10.2026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22.10.2026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22.10.2026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22.10.2026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22.10.2026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/>
              <a:t>Kliknite da biste uredili stil naslova matrice</a:t>
            </a:r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/>
              <a:t>Kliknite da biste uredili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22.10.2026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13" Type="http://schemas.microsoft.com/office/2007/relationships/diagramDrawing" Target="../diagrams/drawing2.xml"/><Relationship Id="rId3" Type="http://schemas.openxmlformats.org/officeDocument/2006/relationships/image" Target="../media/image2.gif"/><Relationship Id="rId7" Type="http://schemas.openxmlformats.org/officeDocument/2006/relationships/diagramColors" Target="../diagrams/colors1.xml"/><Relationship Id="rId12" Type="http://schemas.openxmlformats.org/officeDocument/2006/relationships/diagramColors" Target="../diagrams/colors2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11" Type="http://schemas.openxmlformats.org/officeDocument/2006/relationships/diagramQuickStyle" Target="../diagrams/quickStyle2.xml"/><Relationship Id="rId5" Type="http://schemas.openxmlformats.org/officeDocument/2006/relationships/diagramLayout" Target="../diagrams/layout1.xml"/><Relationship Id="rId10" Type="http://schemas.openxmlformats.org/officeDocument/2006/relationships/diagramLayout" Target="../diagrams/layout2.xml"/><Relationship Id="rId4" Type="http://schemas.openxmlformats.org/officeDocument/2006/relationships/diagramData" Target="../diagrams/data1.xml"/><Relationship Id="rId9" Type="http://schemas.openxmlformats.org/officeDocument/2006/relationships/diagramData" Target="../diagrams/data2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13" Type="http://schemas.microsoft.com/office/2007/relationships/diagramDrawing" Target="../diagrams/drawing4.xml"/><Relationship Id="rId3" Type="http://schemas.openxmlformats.org/officeDocument/2006/relationships/image" Target="../media/image2.gif"/><Relationship Id="rId7" Type="http://schemas.openxmlformats.org/officeDocument/2006/relationships/diagramColors" Target="../diagrams/colors3.xml"/><Relationship Id="rId12" Type="http://schemas.openxmlformats.org/officeDocument/2006/relationships/diagramColors" Target="../diagrams/colors4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3.xml"/><Relationship Id="rId11" Type="http://schemas.openxmlformats.org/officeDocument/2006/relationships/diagramQuickStyle" Target="../diagrams/quickStyle4.xml"/><Relationship Id="rId5" Type="http://schemas.openxmlformats.org/officeDocument/2006/relationships/diagramLayout" Target="../diagrams/layout3.xml"/><Relationship Id="rId10" Type="http://schemas.openxmlformats.org/officeDocument/2006/relationships/diagramLayout" Target="../diagrams/layout4.xml"/><Relationship Id="rId4" Type="http://schemas.openxmlformats.org/officeDocument/2006/relationships/diagramData" Target="../diagrams/data3.xml"/><Relationship Id="rId9" Type="http://schemas.openxmlformats.org/officeDocument/2006/relationships/diagramData" Target="../diagrams/data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8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6.xml"/><Relationship Id="rId4" Type="http://schemas.openxmlformats.org/officeDocument/2006/relationships/image" Target="../media/image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zadarska-zupanija.hr/upravni-odjeli/financije-i-prora%C4%8Dun/prora%C4%8Dun-upravni-odjel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1129308"/>
            <a:ext cx="8229600" cy="1431032"/>
          </a:xfrm>
        </p:spPr>
        <p:txBody>
          <a:bodyPr>
            <a:normAutofit fontScale="90000"/>
          </a:bodyPr>
          <a:lstStyle/>
          <a:p>
            <a:br>
              <a:rPr lang="hr-HR" sz="1400" b="1" dirty="0">
                <a:solidFill>
                  <a:srgbClr val="121284"/>
                </a:solidFill>
              </a:rPr>
            </a:b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REPUBLIKA HRVATSKA</a:t>
            </a:r>
            <a:br>
              <a:rPr lang="hr-HR" sz="1400" b="1" dirty="0">
                <a:solidFill>
                  <a:srgbClr val="121284"/>
                </a:solidFill>
              </a:rPr>
            </a:br>
            <a:r>
              <a:rPr lang="hr-HR" sz="1400" b="1" dirty="0">
                <a:solidFill>
                  <a:srgbClr val="121284"/>
                </a:solidFill>
              </a:rPr>
              <a:t>ZADARSKA ŽUPANIJA</a:t>
            </a:r>
            <a:br>
              <a:rPr lang="hr-HR" b="1" dirty="0">
                <a:solidFill>
                  <a:srgbClr val="121284"/>
                </a:solidFill>
              </a:rPr>
            </a:br>
            <a:br>
              <a:rPr lang="hr-HR" sz="1000" b="1" dirty="0">
                <a:solidFill>
                  <a:srgbClr val="121284"/>
                </a:solidFill>
              </a:rPr>
            </a:br>
            <a:br>
              <a:rPr lang="hr-HR" sz="1000" b="1" dirty="0">
                <a:solidFill>
                  <a:srgbClr val="121284"/>
                </a:solidFill>
              </a:rPr>
            </a:br>
            <a:r>
              <a:rPr lang="hr-HR" sz="2900" b="1" dirty="0">
                <a:solidFill>
                  <a:srgbClr val="121284"/>
                </a:solidFill>
              </a:rPr>
              <a:t>Izmjene i dopune proračuna Zadarske županije </a:t>
            </a:r>
            <a:br>
              <a:rPr lang="hr-HR" sz="2900" b="1" dirty="0">
                <a:solidFill>
                  <a:srgbClr val="121284"/>
                </a:solidFill>
              </a:rPr>
            </a:br>
            <a:r>
              <a:rPr lang="hr-HR" sz="2900" b="1" dirty="0">
                <a:solidFill>
                  <a:srgbClr val="121284"/>
                </a:solidFill>
              </a:rPr>
              <a:t>za 2026. godinu </a:t>
            </a:r>
            <a:br>
              <a:rPr lang="hr-HR" sz="2900" b="1" dirty="0">
                <a:solidFill>
                  <a:srgbClr val="121284"/>
                </a:solidFill>
              </a:rPr>
            </a:br>
            <a:br>
              <a:rPr lang="hr-HR" sz="2000" b="1" dirty="0">
                <a:solidFill>
                  <a:srgbClr val="121284"/>
                </a:solidFill>
              </a:rPr>
            </a:br>
            <a:r>
              <a:rPr lang="hr-HR" sz="3200" b="1" dirty="0">
                <a:solidFill>
                  <a:srgbClr val="002060"/>
                </a:solidFill>
              </a:rPr>
              <a:t> </a:t>
            </a:r>
            <a:r>
              <a:rPr lang="hr-HR" sz="2200" b="1" dirty="0">
                <a:solidFill>
                  <a:srgbClr val="002060"/>
                </a:solidFill>
              </a:rPr>
              <a:t>- vodič za građane -</a:t>
            </a:r>
            <a:br>
              <a:rPr lang="hr-HR" sz="2900" b="1" dirty="0">
                <a:solidFill>
                  <a:srgbClr val="006600"/>
                </a:solidFill>
              </a:rPr>
            </a:br>
            <a:br>
              <a:rPr lang="hr-HR" b="1" dirty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012887" y="5013176"/>
            <a:ext cx="6840537" cy="1151260"/>
          </a:xfrm>
        </p:spPr>
        <p:txBody>
          <a:bodyPr>
            <a:normAutofit lnSpcReduction="10000"/>
          </a:bodyPr>
          <a:lstStyle/>
          <a:p>
            <a:endParaRPr lang="hr-HR" sz="800" dirty="0">
              <a:solidFill>
                <a:srgbClr val="121284"/>
              </a:solidFill>
            </a:endParaRPr>
          </a:p>
          <a:p>
            <a:pPr>
              <a:buNone/>
            </a:pPr>
            <a:r>
              <a:rPr lang="hr-HR" sz="2400" b="1" dirty="0">
                <a:solidFill>
                  <a:srgbClr val="121284"/>
                </a:solidFill>
              </a:rPr>
              <a:t>                                                                                 </a:t>
            </a:r>
          </a:p>
          <a:p>
            <a:pPr algn="ctr">
              <a:buNone/>
            </a:pPr>
            <a:r>
              <a:rPr lang="hr-HR" sz="2900" b="1" dirty="0">
                <a:solidFill>
                  <a:srgbClr val="121284"/>
                </a:solidFill>
              </a:rPr>
              <a:t>Zadar, listopad 2026.</a:t>
            </a: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5" y="2780928"/>
            <a:ext cx="3754760" cy="18773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30075019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485964"/>
            <a:ext cx="8301608" cy="1143000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Izmjene i dopune proračuna</a:t>
            </a:r>
            <a:r>
              <a:rPr lang="hr-HR" sz="2400" b="1" dirty="0">
                <a:solidFill>
                  <a:srgbClr val="C00000"/>
                </a:solidFill>
              </a:rPr>
              <a:t> </a:t>
            </a:r>
            <a:r>
              <a:rPr lang="hr-HR" sz="2400" b="1" dirty="0"/>
              <a:t>Zadarske županije za 2026. godinu</a:t>
            </a:r>
            <a:endParaRPr lang="hr-HR" sz="2400" b="1" i="1" dirty="0">
              <a:solidFill>
                <a:srgbClr val="C00000"/>
              </a:solidFill>
            </a:endParaRP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9112" y="332656"/>
            <a:ext cx="504056" cy="633001"/>
          </a:xfrm>
          <a:prstGeom prst="rect">
            <a:avLst/>
          </a:prstGeom>
        </p:spPr>
      </p:pic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4254177766"/>
              </p:ext>
            </p:extLst>
          </p:nvPr>
        </p:nvGraphicFramePr>
        <p:xfrm>
          <a:off x="5436096" y="2852936"/>
          <a:ext cx="334888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9" name="Dijagram 8"/>
          <p:cNvGraphicFramePr/>
          <p:nvPr>
            <p:extLst>
              <p:ext uri="{D42A27DB-BD31-4B8C-83A1-F6EECF244321}">
                <p14:modId xmlns:p14="http://schemas.microsoft.com/office/powerpoint/2010/main" val="3878568062"/>
              </p:ext>
            </p:extLst>
          </p:nvPr>
        </p:nvGraphicFramePr>
        <p:xfrm>
          <a:off x="251520" y="1988840"/>
          <a:ext cx="4632176" cy="2896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cxnSp>
        <p:nvCxnSpPr>
          <p:cNvPr id="15" name="Ravni poveznik 14"/>
          <p:cNvCxnSpPr/>
          <p:nvPr/>
        </p:nvCxnSpPr>
        <p:spPr>
          <a:xfrm flipH="1">
            <a:off x="4860032" y="3212976"/>
            <a:ext cx="576064" cy="1152128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ni poveznik 16"/>
          <p:cNvCxnSpPr/>
          <p:nvPr/>
        </p:nvCxnSpPr>
        <p:spPr>
          <a:xfrm flipH="1">
            <a:off x="4860032" y="4077072"/>
            <a:ext cx="576064" cy="288032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 flipH="1" flipV="1">
            <a:off x="4860032" y="4365104"/>
            <a:ext cx="576064" cy="504056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avni poveznik 20"/>
          <p:cNvCxnSpPr/>
          <p:nvPr/>
        </p:nvCxnSpPr>
        <p:spPr>
          <a:xfrm flipH="1" flipV="1">
            <a:off x="4860032" y="4365104"/>
            <a:ext cx="576064" cy="1296144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9435440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25876" y="4859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Izmjene i dopune proračuna Zadarske županije </a:t>
            </a:r>
            <a:r>
              <a:rPr lang="hr-HR" sz="2400" b="1" i="1" dirty="0">
                <a:solidFill>
                  <a:srgbClr val="C00000"/>
                </a:solidFill>
              </a:rPr>
              <a:t>(bez proračunskih korisnika) </a:t>
            </a:r>
            <a:r>
              <a:rPr lang="hr-HR" sz="2400" b="1" dirty="0"/>
              <a:t>za 2026. godinu   </a:t>
            </a:r>
            <a:endParaRPr lang="hr-HR" sz="2400" b="1" i="1" dirty="0">
              <a:solidFill>
                <a:srgbClr val="C00000"/>
              </a:solidFill>
            </a:endParaRPr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6357" y="332656"/>
            <a:ext cx="504056" cy="633001"/>
          </a:xfrm>
          <a:prstGeom prst="rect">
            <a:avLst/>
          </a:prstGeom>
        </p:spPr>
      </p:pic>
      <p:graphicFrame>
        <p:nvGraphicFramePr>
          <p:cNvPr id="8" name="Dijagram 7"/>
          <p:cNvGraphicFramePr/>
          <p:nvPr>
            <p:extLst>
              <p:ext uri="{D42A27DB-BD31-4B8C-83A1-F6EECF244321}">
                <p14:modId xmlns:p14="http://schemas.microsoft.com/office/powerpoint/2010/main" val="3895079704"/>
              </p:ext>
            </p:extLst>
          </p:nvPr>
        </p:nvGraphicFramePr>
        <p:xfrm>
          <a:off x="5436096" y="2708920"/>
          <a:ext cx="3348880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graphicFrame>
        <p:nvGraphicFramePr>
          <p:cNvPr id="9" name="Dijagram 8"/>
          <p:cNvGraphicFramePr/>
          <p:nvPr>
            <p:extLst>
              <p:ext uri="{D42A27DB-BD31-4B8C-83A1-F6EECF244321}">
                <p14:modId xmlns:p14="http://schemas.microsoft.com/office/powerpoint/2010/main" val="3951893985"/>
              </p:ext>
            </p:extLst>
          </p:nvPr>
        </p:nvGraphicFramePr>
        <p:xfrm>
          <a:off x="251520" y="1988840"/>
          <a:ext cx="4632176" cy="28960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cxnSp>
        <p:nvCxnSpPr>
          <p:cNvPr id="15" name="Ravni poveznik 14"/>
          <p:cNvCxnSpPr/>
          <p:nvPr/>
        </p:nvCxnSpPr>
        <p:spPr>
          <a:xfrm flipH="1">
            <a:off x="4860032" y="3212976"/>
            <a:ext cx="576064" cy="1152128"/>
          </a:xfrm>
          <a:prstGeom prst="line">
            <a:avLst/>
          </a:prstGeom>
          <a:ln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Ravni poveznik 16"/>
          <p:cNvCxnSpPr/>
          <p:nvPr/>
        </p:nvCxnSpPr>
        <p:spPr>
          <a:xfrm flipH="1">
            <a:off x="4860032" y="4077072"/>
            <a:ext cx="576064" cy="288032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 flipH="1" flipV="1">
            <a:off x="4860032" y="4365104"/>
            <a:ext cx="576064" cy="504056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Ravni poveznik 20"/>
          <p:cNvCxnSpPr/>
          <p:nvPr/>
        </p:nvCxnSpPr>
        <p:spPr>
          <a:xfrm flipH="1" flipV="1">
            <a:off x="4860032" y="4365104"/>
            <a:ext cx="576064" cy="1296144"/>
          </a:xfrm>
          <a:prstGeom prst="line">
            <a:avLst/>
          </a:prstGeom>
          <a:ln w="127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6926445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79512" y="419623"/>
            <a:ext cx="7149480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26266"/>
            <a:r>
              <a:rPr lang="hr-HR" sz="2400" b="1" spc="-9" dirty="0"/>
              <a:t>Razlozi izmjena i dopuna Proračuna</a:t>
            </a:r>
            <a:endParaRPr sz="2400" b="1" spc="-13" dirty="0"/>
          </a:p>
        </p:txBody>
      </p:sp>
      <p:sp>
        <p:nvSpPr>
          <p:cNvPr id="6" name="object 6"/>
          <p:cNvSpPr txBox="1"/>
          <p:nvPr/>
        </p:nvSpPr>
        <p:spPr>
          <a:xfrm>
            <a:off x="457200" y="1052287"/>
            <a:ext cx="8229600" cy="5386090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marL="11135" marR="4454"/>
            <a:endParaRPr lang="hr-HR" sz="1600" b="1" spc="-13" dirty="0">
              <a:solidFill>
                <a:schemeClr val="tx2">
                  <a:lumMod val="50000"/>
                </a:schemeClr>
              </a:solidFill>
              <a:cs typeface="Calibri"/>
            </a:endParaRPr>
          </a:p>
          <a:p>
            <a:pPr marL="11135" marR="4454" algn="just"/>
            <a:r>
              <a:rPr lang="hr-HR"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I</a:t>
            </a:r>
            <a:r>
              <a:rPr sz="1600" b="1" spc="-4" dirty="0" err="1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zmjenama</a:t>
            </a:r>
            <a:r>
              <a:rPr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 </a:t>
            </a:r>
            <a:r>
              <a:rPr sz="1600" b="1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i </a:t>
            </a:r>
            <a:r>
              <a:rPr sz="1600" b="1" spc="-4" dirty="0" err="1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dopunama</a:t>
            </a:r>
            <a:r>
              <a:rPr lang="hr-HR"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 Proračun Zadarske županije za 2026. godinu povećava se za</a:t>
            </a:r>
            <a:r>
              <a:rPr sz="1600" b="1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 </a:t>
            </a:r>
            <a:r>
              <a:rPr lang="hr-HR" sz="1600" b="1" spc="-4" dirty="0">
                <a:solidFill>
                  <a:schemeClr val="tx2">
                    <a:lumMod val="50000"/>
                  </a:schemeClr>
                </a:solidFill>
                <a:highlight>
                  <a:srgbClr val="BCCFE6"/>
                </a:highlight>
                <a:cs typeface="Times New Roman" panose="02020603050405020304" pitchFamily="18" charset="0"/>
              </a:rPr>
              <a:t>14.000.000,00 eura ili 5,76% više od planiranog u izvornom proračunu.</a:t>
            </a:r>
            <a:endParaRPr sz="1600" b="1" dirty="0">
              <a:solidFill>
                <a:schemeClr val="tx2">
                  <a:lumMod val="50000"/>
                </a:schemeClr>
              </a:solidFill>
              <a:highlight>
                <a:srgbClr val="BCCFE6"/>
              </a:highlight>
              <a:cs typeface="Times New Roman" panose="02020603050405020304" pitchFamily="18" charset="0"/>
            </a:endParaRPr>
          </a:p>
          <a:p>
            <a:endParaRPr lang="hr-HR" sz="1600" b="1" dirty="0">
              <a:solidFill>
                <a:schemeClr val="tx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endParaRPr lang="hr-HR" sz="1600" b="1" dirty="0">
              <a:solidFill>
                <a:srgbClr val="FF0000"/>
              </a:solidFill>
              <a:highlight>
                <a:srgbClr val="BCCFE6"/>
              </a:highlight>
              <a:cs typeface="Times New Roman" panose="02020603050405020304" pitchFamily="18" charset="0"/>
            </a:endParaRPr>
          </a:p>
          <a:p>
            <a:r>
              <a:rPr lang="hr-HR" sz="1600" b="1" dirty="0">
                <a:highlight>
                  <a:srgbClr val="BCCFE6"/>
                </a:highlight>
                <a:cs typeface="Times New Roman" panose="02020603050405020304" pitchFamily="18" charset="0"/>
              </a:rPr>
              <a:t>Najvažniji razlozi </a:t>
            </a:r>
            <a:r>
              <a:rPr lang="hr-HR" sz="1600" b="1" dirty="0">
                <a:highlight>
                  <a:srgbClr val="BCCFE6"/>
                </a:highlight>
              </a:rPr>
              <a:t>zbog kojih se pristupilo izradi izmjena i dopuna proračuna su slijedeći</a:t>
            </a:r>
            <a:r>
              <a:rPr lang="hr-HR" sz="1600" b="1" dirty="0">
                <a:highlight>
                  <a:srgbClr val="BCCFE6"/>
                </a:highlight>
                <a:cs typeface="Times New Roman" panose="02020603050405020304" pitchFamily="18" charset="0"/>
              </a:rPr>
              <a:t>:</a:t>
            </a:r>
          </a:p>
          <a:p>
            <a:endParaRPr lang="hr-HR" sz="1600" b="1" dirty="0">
              <a:highlight>
                <a:srgbClr val="BCCFE6"/>
              </a:highlight>
              <a:cs typeface="Times New Roman" panose="02020603050405020304" pitchFamily="18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rezultat poslovanja ostvaren 31. prosinca prethodne godine potrebno je uključiti u proračun,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sredstva decentraliziranih funkcija planiraju se sukladno Uredbi o načinu financiranju decentraliziranih funkcija te izračuna iznosa pomoći izravnanja za decentralizirane funkcije JLP(R)S za 2026. godinu.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na pojedinim stavkama je slijedom nastanka događaja nedostatno planirano ili su nastali nepredviđeni rashodi za koje je potrebno osigurati dodatna sredstva, dok je kod drugih stavki zbog dinamike realizacije programa i projekata potrebno korigirati i procijeniti izvršenja do kraja godine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preraspodjele sredstava između programa, aktivnosti i projekata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usklađenje prihoda i primitaka te rashoda i izdataka sa ekonomskom i svim ostalim proračunskim klasifikacija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hr-HR" sz="1600" dirty="0"/>
              <a:t>usklađivanje proračunske strukture s novim ustrojem upravnih tijela Zadarske županije.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hr-HR" sz="1600" b="1" dirty="0">
              <a:solidFill>
                <a:schemeClr val="tx2">
                  <a:lumMod val="50000"/>
                </a:schemeClr>
              </a:solidFill>
              <a:cs typeface="Times New Roman" panose="02020603050405020304" pitchFamily="18" charset="0"/>
            </a:endParaRPr>
          </a:p>
          <a:p>
            <a:endParaRPr lang="hr-HR" sz="1400" b="1" dirty="0">
              <a:solidFill>
                <a:srgbClr val="002060"/>
              </a:solidFill>
            </a:endParaRPr>
          </a:p>
        </p:txBody>
      </p:sp>
      <p:sp>
        <p:nvSpPr>
          <p:cNvPr id="10" name="TextBox 12"/>
          <p:cNvSpPr txBox="1"/>
          <p:nvPr/>
        </p:nvSpPr>
        <p:spPr>
          <a:xfrm>
            <a:off x="27824" y="6435724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3FC07154-8535-815D-99B1-5E48634C3E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287620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025380"/>
      </p:ext>
    </p:extLst>
  </p:cSld>
  <p:clrMapOvr>
    <a:masterClrMapping/>
  </p:clrMapOvr>
  <p:transition spd="slow" advClick="0" advTm="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115616" y="146472"/>
            <a:ext cx="7056784" cy="798860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Struktura proračunskih prihoda i primitaka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2562777"/>
              </p:ext>
            </p:extLst>
          </p:nvPr>
        </p:nvGraphicFramePr>
        <p:xfrm>
          <a:off x="1619672" y="954576"/>
          <a:ext cx="4822758" cy="5255463"/>
        </p:xfrm>
        <a:graphic>
          <a:graphicData uri="http://schemas.openxmlformats.org/drawingml/2006/table">
            <a:tbl>
              <a:tblPr firstRow="1" lastCol="1">
                <a:tableStyleId>{5A111915-BE36-4E01-A7E5-04B1672EAD32}</a:tableStyleId>
              </a:tblPr>
              <a:tblGrid>
                <a:gridCol w="172117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138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7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797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6387">
                <a:tc>
                  <a:txBody>
                    <a:bodyPr/>
                    <a:lstStyle/>
                    <a:p>
                      <a:endParaRPr lang="hr-HR" sz="8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j-lt"/>
                        </a:rPr>
                        <a:t>Plan za 2026.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j-lt"/>
                        </a:rPr>
                        <a:t> Izmjene i dopune 2026.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dirty="0">
                          <a:latin typeface="+mj-lt"/>
                        </a:rPr>
                        <a:t>Indeks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4590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+mj-lt"/>
                        </a:rPr>
                        <a:t>PRIHODI POSLOVANJA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latin typeface="+mj-lt"/>
                        </a:rPr>
                        <a:t>239.211.868,00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latin typeface="+mj-lt"/>
                        </a:rPr>
                        <a:t>235.164.833,81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cs typeface="+mn-cs"/>
                        </a:rPr>
                        <a:t>98,31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4590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+mj-lt"/>
                        </a:rPr>
                        <a:t>PRIHODI</a:t>
                      </a:r>
                      <a:r>
                        <a:rPr lang="hr-HR" sz="800" baseline="0" dirty="0">
                          <a:latin typeface="+mj-lt"/>
                        </a:rPr>
                        <a:t> OD </a:t>
                      </a:r>
                      <a:r>
                        <a:rPr lang="hr-HR" sz="800" i="0" baseline="0" dirty="0">
                          <a:latin typeface="+mj-lt"/>
                        </a:rPr>
                        <a:t>POREZA</a:t>
                      </a:r>
                      <a:endParaRPr lang="hr-HR" sz="800" i="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34.550.000,00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39.907.264,00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115,51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8546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+mj-lt"/>
                        </a:rPr>
                        <a:t>POMOĆI</a:t>
                      </a:r>
                      <a:r>
                        <a:rPr lang="hr-HR" sz="800" baseline="0" dirty="0">
                          <a:latin typeface="+mj-lt"/>
                        </a:rPr>
                        <a:t> IZ INOZEMSTVA I OD SUBJEKATA UNUTAR OPĆEG PRORAČUNA</a:t>
                      </a:r>
                      <a:endParaRPr lang="hr-HR" sz="8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127.298.410,90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115.800.765,50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90,97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4590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+mj-lt"/>
                        </a:rPr>
                        <a:t>PRIHODI OD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3.118.151,50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3.241.300,00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103,95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1196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+mj-lt"/>
                        </a:rPr>
                        <a:t>PRIHODI OD UPRAVNIH</a:t>
                      </a:r>
                      <a:r>
                        <a:rPr lang="hr-HR" sz="800" baseline="0" dirty="0">
                          <a:latin typeface="+mj-lt"/>
                        </a:rPr>
                        <a:t> I</a:t>
                      </a:r>
                    </a:p>
                    <a:p>
                      <a:r>
                        <a:rPr lang="hr-HR" sz="800" baseline="0" dirty="0">
                          <a:latin typeface="+mj-lt"/>
                        </a:rPr>
                        <a:t>ADMINISTRATIVNIH PRISTOJBI, PRISTOJBI PO POSEBNIM PROPISIMA I NAKNADA</a:t>
                      </a:r>
                      <a:endParaRPr lang="hr-HR" sz="800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10.297.558,15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9.010.196,80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87,50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4755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+mj-lt"/>
                        </a:rPr>
                        <a:t>PRIHODI OD PRODAJE  PROIZVODA</a:t>
                      </a:r>
                      <a:endParaRPr lang="hr-HR" sz="800" baseline="0" dirty="0">
                        <a:latin typeface="+mj-lt"/>
                      </a:endParaRPr>
                    </a:p>
                    <a:p>
                      <a:r>
                        <a:rPr lang="hr-HR" sz="800" baseline="0" dirty="0">
                          <a:latin typeface="+mj-lt"/>
                        </a:rPr>
                        <a:t> I ROBE, PRUŽENIH USLUGA I DONACIJA TE POVRATI PO PROTESTIRANIM JAMSTIVMA</a:t>
                      </a:r>
                      <a:endParaRPr lang="hr-HR" sz="800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13.455.122,16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14.574.163,43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108,32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1196">
                <a:tc>
                  <a:txBody>
                    <a:bodyPr/>
                    <a:lstStyle/>
                    <a:p>
                      <a:r>
                        <a:rPr lang="hr-HR" sz="800" baseline="0" dirty="0">
                          <a:latin typeface="+mj-lt"/>
                        </a:rPr>
                        <a:t>PRIHODI IZ NADLEŽNOG PRORAČUNA I </a:t>
                      </a:r>
                      <a:r>
                        <a:rPr lang="hr-HR" sz="800" dirty="0">
                          <a:latin typeface="+mj-lt"/>
                        </a:rPr>
                        <a:t>OD HZZO-a TEMELJEM UGOVORNIH OBVEZA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50.426.875,29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52.447.151,04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104,01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1196">
                <a:tc>
                  <a:txBody>
                    <a:bodyPr/>
                    <a:lstStyle/>
                    <a:p>
                      <a:r>
                        <a:rPr lang="hr-HR" sz="800" dirty="0">
                          <a:latin typeface="+mj-lt"/>
                        </a:rPr>
                        <a:t>KAZNE, UPRAVNE</a:t>
                      </a:r>
                      <a:r>
                        <a:rPr lang="hr-HR" sz="800" baseline="0" dirty="0">
                          <a:latin typeface="+mj-lt"/>
                        </a:rPr>
                        <a:t> MJERE I OSTALI PRIHODI</a:t>
                      </a:r>
                      <a:endParaRPr lang="hr-HR" sz="800" dirty="0">
                        <a:latin typeface="+mj-lt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65.750,00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183.993,04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b="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279,84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41196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+mj-lt"/>
                        </a:rPr>
                        <a:t>PRIHODI OD</a:t>
                      </a:r>
                      <a:r>
                        <a:rPr lang="hr-HR" sz="800" b="1" baseline="0" dirty="0">
                          <a:latin typeface="+mj-lt"/>
                        </a:rPr>
                        <a:t> PRODAJE NEFINANCIJSKE IMOVINE</a:t>
                      </a:r>
                      <a:endParaRPr lang="hr-HR" sz="800" b="1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157.510,00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152.142,00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800" dirty="0">
                          <a:effectLst/>
                          <a:latin typeface="+mj-lt"/>
                          <a:ea typeface="Times New Roman" panose="02020603050405020304" pitchFamily="18" charset="0"/>
                        </a:rPr>
                        <a:t>96,59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1196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+mj-lt"/>
                        </a:rPr>
                        <a:t>PRIMICI</a:t>
                      </a:r>
                      <a:r>
                        <a:rPr lang="hr-HR" sz="800" b="1" baseline="0" dirty="0">
                          <a:latin typeface="+mj-lt"/>
                        </a:rPr>
                        <a:t> OD FINANCIJSKE IMOVINE I ZADUŽIVANJA</a:t>
                      </a:r>
                      <a:endParaRPr lang="hr-HR" sz="800" b="1" dirty="0">
                        <a:latin typeface="+mj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400.000,00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14.223.773,15</a:t>
                      </a:r>
                    </a:p>
                  </a:txBody>
                  <a:tcPr marL="9525" marR="857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latin typeface="+mj-lt"/>
                        </a:rPr>
                        <a:t>3.555,94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60567">
                <a:tc>
                  <a:txBody>
                    <a:bodyPr/>
                    <a:lstStyle/>
                    <a:p>
                      <a:r>
                        <a:rPr lang="hr-HR" sz="800" b="1" dirty="0">
                          <a:solidFill>
                            <a:schemeClr val="bg1"/>
                          </a:solidFill>
                          <a:latin typeface="+mj-lt"/>
                        </a:rPr>
                        <a:t>UKUPNI PRIHODI I PRIMICI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i="0" u="none" strike="noStrike" kern="1200" dirty="0">
                          <a:solidFill>
                            <a:schemeClr val="bg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239.769.378,00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+mj-lt"/>
                        </a:rPr>
                        <a:t>249.540.748,96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+mj-lt"/>
                        </a:rPr>
                        <a:t>104,08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6166116"/>
                  </a:ext>
                </a:extLst>
              </a:tr>
              <a:tr h="260567">
                <a:tc>
                  <a:txBody>
                    <a:bodyPr/>
                    <a:lstStyle/>
                    <a:p>
                      <a:r>
                        <a:rPr lang="hr-HR" sz="800" b="1" dirty="0">
                          <a:latin typeface="+mj-lt"/>
                        </a:rPr>
                        <a:t>Preneseni višak od prethodne godine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3.430.622,00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tx1"/>
                          </a:solidFill>
                          <a:latin typeface="+mj-lt"/>
                        </a:rPr>
                        <a:t>7.659.251,04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latin typeface="+mj-lt"/>
                        </a:rPr>
                        <a:t>223,26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03231">
                <a:tc>
                  <a:txBody>
                    <a:bodyPr/>
                    <a:lstStyle/>
                    <a:p>
                      <a:pPr algn="l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+mj-lt"/>
                        </a:rPr>
                        <a:t>UKUPNO RASPOLOŽIVA SREDSTVA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+mj-lt"/>
                        </a:rPr>
                        <a:t>243.200.000,00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+mj-lt"/>
                        </a:rPr>
                        <a:t>257.200.000,00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800" b="1" dirty="0">
                          <a:solidFill>
                            <a:schemeClr val="bg1"/>
                          </a:solidFill>
                          <a:latin typeface="+mj-lt"/>
                        </a:rPr>
                        <a:t>105,76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8" name="Slika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312331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7570542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slov 1">
            <a:extLst>
              <a:ext uri="{FF2B5EF4-FFF2-40B4-BE49-F238E27FC236}">
                <a16:creationId xmlns:a16="http://schemas.microsoft.com/office/drawing/2014/main" id="{65AA0C85-4D40-4ED5-95C2-F414292B6D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9632" y="188640"/>
            <a:ext cx="7056784" cy="726852"/>
          </a:xfrm>
        </p:spPr>
        <p:txBody>
          <a:bodyPr>
            <a:normAutofit/>
          </a:bodyPr>
          <a:lstStyle/>
          <a:p>
            <a:pPr algn="l"/>
            <a:r>
              <a:rPr lang="hr-HR" sz="2400" b="1" dirty="0"/>
              <a:t>Struktura proračunskih prihoda i primitaka</a:t>
            </a:r>
          </a:p>
        </p:txBody>
      </p:sp>
      <p:pic>
        <p:nvPicPr>
          <p:cNvPr id="3" name="Slika 2">
            <a:extLst>
              <a:ext uri="{FF2B5EF4-FFF2-40B4-BE49-F238E27FC236}">
                <a16:creationId xmlns:a16="http://schemas.microsoft.com/office/drawing/2014/main" id="{03EA32E2-70B5-9407-5B8E-194F1C7749C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282491"/>
            <a:ext cx="504056" cy="633001"/>
          </a:xfrm>
          <a:prstGeom prst="rect">
            <a:avLst/>
          </a:prstGeom>
        </p:spPr>
      </p:pic>
      <p:sp>
        <p:nvSpPr>
          <p:cNvPr id="6" name="TextBox 12">
            <a:extLst>
              <a:ext uri="{FF2B5EF4-FFF2-40B4-BE49-F238E27FC236}">
                <a16:creationId xmlns:a16="http://schemas.microsoft.com/office/drawing/2014/main" id="{9404D8F8-1D91-6041-F6ED-01FD29CC1A52}"/>
              </a:ext>
            </a:extLst>
          </p:cNvPr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4" name="Grafikon 3">
            <a:extLst>
              <a:ext uri="{FF2B5EF4-FFF2-40B4-BE49-F238E27FC236}">
                <a16:creationId xmlns:a16="http://schemas.microsoft.com/office/drawing/2014/main" id="{283D8C55-3AD4-3E23-8E2B-D130973EB14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6475310"/>
              </p:ext>
            </p:extLst>
          </p:nvPr>
        </p:nvGraphicFramePr>
        <p:xfrm>
          <a:off x="899592" y="1366838"/>
          <a:ext cx="7191895" cy="43664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381531786"/>
      </p:ext>
    </p:extLst>
  </p:cSld>
  <p:clrMapOvr>
    <a:masterClrMapping/>
  </p:clrMapOvr>
  <p:transition spd="slow" advClick="0" advTm="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teksta 2">
            <a:extLst>
              <a:ext uri="{FF2B5EF4-FFF2-40B4-BE49-F238E27FC236}">
                <a16:creationId xmlns:a16="http://schemas.microsoft.com/office/drawing/2014/main" id="{0D58D851-7C0D-9CB9-A360-D61FA9EB48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9552" y="273360"/>
            <a:ext cx="7270544" cy="5769662"/>
          </a:xfrm>
        </p:spPr>
        <p:txBody>
          <a:bodyPr/>
          <a:lstStyle/>
          <a:p>
            <a:r>
              <a:rPr lang="hr-HR" sz="2400" b="1" dirty="0">
                <a:latin typeface="+mj-lt"/>
                <a:ea typeface="+mj-ea"/>
                <a:cs typeface="+mj-cs"/>
              </a:rPr>
              <a:t>Prihodi i primici Zadarske županije i proračunskih korisnika u 2026. godini</a:t>
            </a:r>
            <a:endParaRPr lang="en-US" sz="2400" b="1" dirty="0">
              <a:latin typeface="+mj-lt"/>
              <a:ea typeface="+mj-ea"/>
              <a:cs typeface="+mj-cs"/>
            </a:endParaRPr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hr-HR" dirty="0"/>
          </a:p>
          <a:p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hr-HR" dirty="0"/>
          </a:p>
          <a:p>
            <a:endParaRPr lang="en-US" dirty="0"/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CFE482B1-3A88-42FD-A6B9-BA4A355228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273360"/>
            <a:ext cx="504056" cy="633001"/>
          </a:xfrm>
          <a:prstGeom prst="rect">
            <a:avLst/>
          </a:prstGeom>
        </p:spPr>
      </p:pic>
      <p:graphicFrame>
        <p:nvGraphicFramePr>
          <p:cNvPr id="11" name="Grafikon 10">
            <a:extLst>
              <a:ext uri="{FF2B5EF4-FFF2-40B4-BE49-F238E27FC236}">
                <a16:creationId xmlns:a16="http://schemas.microsoft.com/office/drawing/2014/main" id="{1C468783-52A8-4792-87BB-0F328DFAD6C4}"/>
              </a:ext>
            </a:extLst>
          </p:cNvPr>
          <p:cNvGraphicFramePr/>
          <p:nvPr/>
        </p:nvGraphicFramePr>
        <p:xfrm>
          <a:off x="-872072" y="4184162"/>
          <a:ext cx="5424264" cy="2680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4" name="Naslov 1">
            <a:extLst>
              <a:ext uri="{FF2B5EF4-FFF2-40B4-BE49-F238E27FC236}">
                <a16:creationId xmlns:a16="http://schemas.microsoft.com/office/drawing/2014/main" id="{CFDCE396-4EB8-8CDF-674A-829B6E985871}"/>
              </a:ext>
            </a:extLst>
          </p:cNvPr>
          <p:cNvSpPr txBox="1">
            <a:spLocks/>
          </p:cNvSpPr>
          <p:nvPr/>
        </p:nvSpPr>
        <p:spPr>
          <a:xfrm>
            <a:off x="683568" y="1411097"/>
            <a:ext cx="4659014" cy="377837"/>
          </a:xfrm>
          <a:prstGeom prst="rect">
            <a:avLst/>
          </a:prstGeom>
          <a:solidFill>
            <a:srgbClr val="E7EBF0"/>
          </a:solidFill>
          <a:ln>
            <a:solidFill>
              <a:srgbClr val="FDFD23"/>
            </a:solidFill>
          </a:ln>
        </p:spPr>
        <p:txBody>
          <a:bodyPr/>
          <a:lstStyle/>
          <a:p>
            <a:pPr fontAlgn="base">
              <a:lnSpc>
                <a:spcPct val="107000"/>
              </a:lnSpc>
              <a:spcAft>
                <a:spcPts val="800"/>
              </a:spcAft>
            </a:pPr>
            <a:r>
              <a:rPr lang="hr-HR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Iznose 249.540.748,96</a:t>
            </a:r>
            <a:r>
              <a:rPr lang="hr-HR" b="1" kern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eura, od kojih: </a:t>
            </a:r>
            <a:endParaRPr lang="en-US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5" name="Grafikon 4">
            <a:extLst>
              <a:ext uri="{FF2B5EF4-FFF2-40B4-BE49-F238E27FC236}">
                <a16:creationId xmlns:a16="http://schemas.microsoft.com/office/drawing/2014/main" id="{6EEEE330-BB32-2091-2001-9DD832F350A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60918998"/>
              </p:ext>
            </p:extLst>
          </p:nvPr>
        </p:nvGraphicFramePr>
        <p:xfrm>
          <a:off x="1406320" y="2204864"/>
          <a:ext cx="5757968" cy="37444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5907464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971600" y="329766"/>
            <a:ext cx="6696744" cy="741309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Struktura proračunskih rashoda i izdataka</a:t>
            </a:r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8581982"/>
              </p:ext>
            </p:extLst>
          </p:nvPr>
        </p:nvGraphicFramePr>
        <p:xfrm>
          <a:off x="971600" y="1340768"/>
          <a:ext cx="5616624" cy="4608515"/>
        </p:xfrm>
        <a:graphic>
          <a:graphicData uri="http://schemas.openxmlformats.org/drawingml/2006/table">
            <a:tbl>
              <a:tblPr firstRow="1" bandRow="1">
                <a:tableStyleId>{17292A2E-F333-43FB-9621-5CBBE7FDCDCB}</a:tableStyleId>
              </a:tblPr>
              <a:tblGrid>
                <a:gridCol w="23553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82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15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8145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0853">
                <a:tc>
                  <a:txBody>
                    <a:bodyPr/>
                    <a:lstStyle/>
                    <a:p>
                      <a:endParaRPr lang="hr-HR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Plan za 2026.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Izmjene i dopune 2026.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dirty="0"/>
                        <a:t>Indeks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824">
                <a:tc>
                  <a:txBody>
                    <a:bodyPr/>
                    <a:lstStyle/>
                    <a:p>
                      <a:r>
                        <a:rPr lang="hr-HR" sz="900" b="1" baseline="0" dirty="0"/>
                        <a:t>RASHODI POSLOVANJA</a:t>
                      </a:r>
                      <a:endParaRPr lang="hr-HR" sz="9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/>
                        <a:t>195.533.355,01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204.285.582,60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104,48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0613">
                <a:tc>
                  <a:txBody>
                    <a:bodyPr/>
                    <a:lstStyle/>
                    <a:p>
                      <a:r>
                        <a:rPr lang="hr-HR" sz="900" dirty="0"/>
                        <a:t>RASHODI ZA</a:t>
                      </a:r>
                      <a:r>
                        <a:rPr lang="hr-HR" sz="900" baseline="0" dirty="0"/>
                        <a:t> ZAPOSLENE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129.545.248,40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132.995.630,90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102,66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0613">
                <a:tc>
                  <a:txBody>
                    <a:bodyPr/>
                    <a:lstStyle/>
                    <a:p>
                      <a:r>
                        <a:rPr lang="hr-HR" sz="900" dirty="0"/>
                        <a:t>MATERIJALNI</a:t>
                      </a:r>
                      <a:r>
                        <a:rPr lang="hr-HR" sz="900" baseline="0" dirty="0"/>
                        <a:t> RASHODI</a:t>
                      </a:r>
                      <a:endParaRPr lang="hr-HR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47.944.753,89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52.314.751,24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109,11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0613">
                <a:tc>
                  <a:txBody>
                    <a:bodyPr/>
                    <a:lstStyle/>
                    <a:p>
                      <a:r>
                        <a:rPr lang="hr-HR" sz="900" dirty="0"/>
                        <a:t>FINANCIJSKI RASHODI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358.620,82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371.072,11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103,47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0613">
                <a:tc>
                  <a:txBody>
                    <a:bodyPr/>
                    <a:lstStyle/>
                    <a:p>
                      <a:r>
                        <a:rPr lang="hr-HR" sz="900" dirty="0"/>
                        <a:t>SUBVENCIJE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552.000,00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676.268,12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122,51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2961">
                <a:tc>
                  <a:txBody>
                    <a:bodyPr/>
                    <a:lstStyle/>
                    <a:p>
                      <a:r>
                        <a:rPr lang="hr-HR" sz="900" dirty="0"/>
                        <a:t>POMOĆI DANE</a:t>
                      </a:r>
                      <a:r>
                        <a:rPr lang="hr-HR" sz="900" baseline="0" dirty="0"/>
                        <a:t> U INOZEMSTVO I UNUTAR OPĆEG PRORAČUNA</a:t>
                      </a:r>
                      <a:endParaRPr lang="hr-HR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5.959.916,56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6.279.490,63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105,36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2961">
                <a:tc>
                  <a:txBody>
                    <a:bodyPr/>
                    <a:lstStyle/>
                    <a:p>
                      <a:r>
                        <a:rPr lang="hr-HR" sz="900" dirty="0"/>
                        <a:t>NAKNADE</a:t>
                      </a:r>
                      <a:r>
                        <a:rPr lang="hr-HR" sz="900" baseline="0" dirty="0"/>
                        <a:t> GRAĐANIMA I KUĆANSTVIMA NA TEMELJU OSIGURANJA I DRUGE NAKNADE</a:t>
                      </a:r>
                      <a:endParaRPr lang="hr-HR" sz="9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7.624.365,55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8.017.846,64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105,16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1445">
                <a:tc>
                  <a:txBody>
                    <a:bodyPr/>
                    <a:lstStyle/>
                    <a:p>
                      <a:r>
                        <a:rPr lang="hr-HR" sz="900" dirty="0"/>
                        <a:t>RASHODI ZA DONACIJE, KAZNE, NAKNADE ŠTETA I KAPITALNE POMOĆI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3.548.449,79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3.630.522,96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hr-HR" sz="900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102,31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1445">
                <a:tc>
                  <a:txBody>
                    <a:bodyPr/>
                    <a:lstStyle/>
                    <a:p>
                      <a:r>
                        <a:rPr lang="hr-HR" sz="900" b="1" dirty="0"/>
                        <a:t>RASHODI ZA NABAVU NEFINANCIJSKE IMOVINE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46.227.270,50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51.516.645,68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111,44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22961">
                <a:tc>
                  <a:txBody>
                    <a:bodyPr/>
                    <a:lstStyle/>
                    <a:p>
                      <a:r>
                        <a:rPr lang="hr-HR" sz="900" b="1" dirty="0"/>
                        <a:t>IZDACI ZA</a:t>
                      </a:r>
                      <a:r>
                        <a:rPr lang="hr-HR" sz="900" b="1" baseline="0" dirty="0"/>
                        <a:t> FINANCIJSKU IMOVINU I OTPLATE ZAJMOVA</a:t>
                      </a:r>
                      <a:endParaRPr lang="hr-HR" sz="9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1.439.374,49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1.397.771,72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900" b="1" dirty="0"/>
                        <a:t>97,11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0613">
                <a:tc>
                  <a:txBody>
                    <a:bodyPr/>
                    <a:lstStyle/>
                    <a:p>
                      <a:r>
                        <a:rPr lang="hr-HR" sz="1000" b="1" baseline="0" dirty="0">
                          <a:solidFill>
                            <a:schemeClr val="bg1"/>
                          </a:solidFill>
                        </a:rPr>
                        <a:t>UKUPNO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243.200.000,00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257.200.000,00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>
                          <a:solidFill>
                            <a:schemeClr val="bg1"/>
                          </a:solidFill>
                        </a:rPr>
                        <a:t>105,76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pic>
        <p:nvPicPr>
          <p:cNvPr id="9" name="Slika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314801"/>
            <a:ext cx="504056" cy="63300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681443"/>
      </p:ext>
    </p:extLst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slov 1">
            <a:extLst>
              <a:ext uri="{FF2B5EF4-FFF2-40B4-BE49-F238E27FC236}">
                <a16:creationId xmlns:a16="http://schemas.microsoft.com/office/drawing/2014/main" id="{1106F938-7635-4487-8EA8-7CB3EBF93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616" y="260648"/>
            <a:ext cx="6696744" cy="720080"/>
          </a:xfrm>
        </p:spPr>
        <p:txBody>
          <a:bodyPr>
            <a:noAutofit/>
          </a:bodyPr>
          <a:lstStyle/>
          <a:p>
            <a:pPr algn="l"/>
            <a:r>
              <a:rPr lang="hr-HR" sz="2400" b="1" dirty="0"/>
              <a:t>Struktura proračunskih rashoda i izdataka</a:t>
            </a:r>
          </a:p>
        </p:txBody>
      </p:sp>
      <p:pic>
        <p:nvPicPr>
          <p:cNvPr id="3" name="Slika 2">
            <a:extLst>
              <a:ext uri="{FF2B5EF4-FFF2-40B4-BE49-F238E27FC236}">
                <a16:creationId xmlns:a16="http://schemas.microsoft.com/office/drawing/2014/main" id="{2756CA34-1323-D7F8-7BD5-DDBFB22D6F3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271494"/>
            <a:ext cx="504056" cy="633001"/>
          </a:xfrm>
          <a:prstGeom prst="rect">
            <a:avLst/>
          </a:prstGeom>
        </p:spPr>
      </p:pic>
      <p:sp>
        <p:nvSpPr>
          <p:cNvPr id="6" name="TextBox 12">
            <a:extLst>
              <a:ext uri="{FF2B5EF4-FFF2-40B4-BE49-F238E27FC236}">
                <a16:creationId xmlns:a16="http://schemas.microsoft.com/office/drawing/2014/main" id="{63254157-FF5C-85DC-6D1D-F3180418493C}"/>
              </a:ext>
            </a:extLst>
          </p:cNvPr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4" name="Grafikon 3">
            <a:extLst>
              <a:ext uri="{FF2B5EF4-FFF2-40B4-BE49-F238E27FC236}">
                <a16:creationId xmlns:a16="http://schemas.microsoft.com/office/drawing/2014/main" id="{C4EF8534-A88F-4FBB-99FB-5A40BF82476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70365043"/>
              </p:ext>
            </p:extLst>
          </p:nvPr>
        </p:nvGraphicFramePr>
        <p:xfrm>
          <a:off x="897061" y="1124744"/>
          <a:ext cx="7491363" cy="50123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689405546"/>
      </p:ext>
    </p:extLst>
  </p:cSld>
  <p:clrMapOvr>
    <a:masterClrMapping/>
  </p:clrMapOvr>
  <p:transition spd="slow" advClick="0" advTm="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avokutnik 4">
            <a:extLst>
              <a:ext uri="{FF2B5EF4-FFF2-40B4-BE49-F238E27FC236}">
                <a16:creationId xmlns:a16="http://schemas.microsoft.com/office/drawing/2014/main" id="{23FD5BB1-3556-4061-8C13-91394140D1B2}"/>
              </a:ext>
            </a:extLst>
          </p:cNvPr>
          <p:cNvSpPr/>
          <p:nvPr/>
        </p:nvSpPr>
        <p:spPr>
          <a:xfrm>
            <a:off x="611560" y="404664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2400" b="1" dirty="0">
                <a:cs typeface="Arial" pitchFamily="34" charset="0"/>
              </a:rPr>
              <a:t>Struktura rashoda i izdataka po ekonomskoj klasifikaciji</a:t>
            </a:r>
          </a:p>
        </p:txBody>
      </p:sp>
      <p:graphicFrame>
        <p:nvGraphicFramePr>
          <p:cNvPr id="9" name="Rezervirano mjesto sadržaja 8">
            <a:extLst>
              <a:ext uri="{FF2B5EF4-FFF2-40B4-BE49-F238E27FC236}">
                <a16:creationId xmlns:a16="http://schemas.microsoft.com/office/drawing/2014/main" id="{FE4FE2AA-0192-4928-9FC9-3D88458EBA9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8362985"/>
              </p:ext>
            </p:extLst>
          </p:nvPr>
        </p:nvGraphicFramePr>
        <p:xfrm>
          <a:off x="323528" y="1484784"/>
          <a:ext cx="7992888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12">
            <a:extLst>
              <a:ext uri="{FF2B5EF4-FFF2-40B4-BE49-F238E27FC236}">
                <a16:creationId xmlns:a16="http://schemas.microsoft.com/office/drawing/2014/main" id="{E2BC58D9-23AD-19CB-0D9D-9358C6455C20}"/>
              </a:ext>
            </a:extLst>
          </p:cNvPr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914148A3-EECD-CAB8-C06D-5F8D96D2E1A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271494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346227"/>
      </p:ext>
    </p:extLst>
  </p:cSld>
  <p:clrMapOvr>
    <a:masterClrMapping/>
  </p:clrMapOvr>
  <p:transition spd="slow" advClick="0" advTm="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br>
              <a:rPr lang="hr-HR" dirty="0"/>
            </a:br>
            <a:br>
              <a:rPr lang="hr-HR" dirty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935267" y="200497"/>
            <a:ext cx="7272808" cy="809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hr-HR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9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</a:t>
            </a:r>
            <a:r>
              <a:rPr lang="hr-HR" sz="9600" b="1" dirty="0">
                <a:latin typeface="+mj-lt"/>
                <a:ea typeface="+mj-ea"/>
                <a:cs typeface="+mj-cs"/>
              </a:rPr>
              <a:t>- </a:t>
            </a:r>
            <a:r>
              <a:rPr kumimoji="0" lang="hr-HR" sz="9600" b="1" i="0" u="none" strike="noStrike" kern="1200" cap="none" spc="0" normalizeH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funkcijska </a:t>
            </a:r>
            <a:r>
              <a:rPr lang="hr-HR" sz="9600" b="1" noProof="0" dirty="0">
                <a:latin typeface="+mj-lt"/>
                <a:ea typeface="+mj-ea"/>
                <a:cs typeface="+mj-cs"/>
              </a:rPr>
              <a:t>klasifikacija</a:t>
            </a:r>
            <a:br>
              <a:rPr kumimoji="0" lang="hr-HR" sz="96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73001" y="1264543"/>
            <a:ext cx="85137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>
                <a:cs typeface="Arial" pitchFamily="34" charset="0"/>
              </a:rPr>
              <a:t>Funkcijska klasifikacija je prikaz rashoda proračuna te proračunskih korisnika razvrstanih prema njihovoj namjeni</a:t>
            </a: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315771"/>
            <a:ext cx="504056" cy="633001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2050" name="Grafikon 1">
            <a:extLst>
              <a:ext uri="{FF2B5EF4-FFF2-40B4-BE49-F238E27FC236}">
                <a16:creationId xmlns:a16="http://schemas.microsoft.com/office/drawing/2014/main" id="{40ED4521-F8F1-47FF-658E-FDCBA2AE3E6F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72816"/>
            <a:ext cx="6840760" cy="4279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2884714"/>
      </p:ext>
    </p:extLst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683568" y="350672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hr-HR" sz="4400" noProof="0" dirty="0">
              <a:latin typeface="+mj-lt"/>
              <a:ea typeface="+mj-ea"/>
              <a:cs typeface="+mj-cs"/>
            </a:endParaRPr>
          </a:p>
          <a:p>
            <a:pPr lvl="0">
              <a:spcBef>
                <a:spcPct val="0"/>
              </a:spcBef>
              <a:defRPr/>
            </a:pPr>
            <a:r>
              <a:rPr kumimoji="0" lang="hr-HR" sz="9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</a:t>
            </a:r>
            <a:r>
              <a:rPr lang="hr-HR" sz="9600" b="1" dirty="0">
                <a:latin typeface="+mj-lt"/>
                <a:ea typeface="+mj-ea"/>
                <a:cs typeface="+mj-cs"/>
              </a:rPr>
              <a:t>i izdaci -</a:t>
            </a:r>
            <a:r>
              <a:rPr kumimoji="0" lang="hr-HR" sz="9600" b="1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organizacijska </a:t>
            </a:r>
            <a:r>
              <a:rPr lang="hr-HR" sz="9600" b="1" noProof="0" dirty="0">
                <a:latin typeface="+mj-lt"/>
                <a:ea typeface="+mj-ea"/>
                <a:cs typeface="+mj-cs"/>
              </a:rPr>
              <a:t>klasifikacija</a:t>
            </a:r>
            <a:br>
              <a:rPr kumimoji="0" lang="hr-HR" sz="9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318291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2" name="Grafikon 1">
            <a:extLst>
              <a:ext uri="{FF2B5EF4-FFF2-40B4-BE49-F238E27FC236}">
                <a16:creationId xmlns:a16="http://schemas.microsoft.com/office/drawing/2014/main" id="{711076C3-5A5D-4A02-827C-1183AE72FD3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7011861"/>
              </p:ext>
            </p:extLst>
          </p:nvPr>
        </p:nvGraphicFramePr>
        <p:xfrm>
          <a:off x="1043608" y="1582539"/>
          <a:ext cx="6408712" cy="41507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032118621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9B68390-31D8-4EAA-9B7E-13449D33F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362865"/>
            <a:ext cx="6624736" cy="646332"/>
          </a:xfrm>
        </p:spPr>
        <p:txBody>
          <a:bodyPr>
            <a:normAutofit/>
          </a:bodyPr>
          <a:lstStyle/>
          <a:p>
            <a:r>
              <a:rPr lang="hr-HR" sz="2400" i="1" dirty="0"/>
              <a:t>Najznačajnija povećanja sredstava za obrazovanje</a:t>
            </a:r>
          </a:p>
        </p:txBody>
      </p:sp>
      <p:graphicFrame>
        <p:nvGraphicFramePr>
          <p:cNvPr id="5" name="Tablica 4">
            <a:extLst>
              <a:ext uri="{FF2B5EF4-FFF2-40B4-BE49-F238E27FC236}">
                <a16:creationId xmlns:a16="http://schemas.microsoft.com/office/drawing/2014/main" id="{4FA4817F-A7FA-4CC3-9402-DA840279FA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6140584"/>
              </p:ext>
            </p:extLst>
          </p:nvPr>
        </p:nvGraphicFramePr>
        <p:xfrm>
          <a:off x="575236" y="1178320"/>
          <a:ext cx="7344816" cy="2772680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5590566">
                  <a:extLst>
                    <a:ext uri="{9D8B030D-6E8A-4147-A177-3AD203B41FA5}">
                      <a16:colId xmlns:a16="http://schemas.microsoft.com/office/drawing/2014/main" val="2375752173"/>
                    </a:ext>
                  </a:extLst>
                </a:gridCol>
                <a:gridCol w="1754250">
                  <a:extLst>
                    <a:ext uri="{9D8B030D-6E8A-4147-A177-3AD203B41FA5}">
                      <a16:colId xmlns:a16="http://schemas.microsoft.com/office/drawing/2014/main" val="3778093267"/>
                    </a:ext>
                  </a:extLst>
                </a:gridCol>
              </a:tblGrid>
              <a:tr h="1951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kern="1200" dirty="0">
                          <a:effectLst/>
                          <a:latin typeface="+mn-lt"/>
                        </a:rPr>
                        <a:t>Kapitalna ulaganja u srednjim školama</a:t>
                      </a:r>
                      <a:endParaRPr lang="en-US" sz="1400" dirty="0">
                        <a:effectLst/>
                        <a:latin typeface="+mn-lt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919 tis. eura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1342227048"/>
                  </a:ext>
                </a:extLst>
              </a:tr>
              <a:tr h="23801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  <a:latin typeface="+mn-lt"/>
                        </a:rPr>
                        <a:t>Program osnovno školstvo – standard</a:t>
                      </a:r>
                      <a:endParaRPr lang="en-US" sz="14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  <a:latin typeface="+mn-lt"/>
                        </a:rPr>
                        <a:t>880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403568124"/>
                  </a:ext>
                </a:extLst>
              </a:tr>
              <a:tr h="688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kern="1200" dirty="0">
                          <a:effectLst/>
                          <a:latin typeface="+mn-lt"/>
                        </a:rPr>
                        <a:t>Kapitalna ulaganja u osnovnim školama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408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683916269"/>
                  </a:ext>
                </a:extLst>
              </a:tr>
              <a:tr h="2398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kern="1200" dirty="0">
                          <a:effectLst/>
                          <a:latin typeface="+mn-lt"/>
                        </a:rPr>
                        <a:t>Projekt Uređenje sportskog igrališta OŠ V. Nazor </a:t>
                      </a:r>
                      <a:r>
                        <a:rPr lang="hr-HR" sz="1400" kern="1200" dirty="0" err="1">
                          <a:effectLst/>
                          <a:latin typeface="+mn-lt"/>
                        </a:rPr>
                        <a:t>Neviđane</a:t>
                      </a:r>
                      <a:endParaRPr lang="en-US" sz="1400" kern="1200" dirty="0">
                        <a:solidFill>
                          <a:srgbClr val="00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  <a:latin typeface="+mn-lt"/>
                        </a:rPr>
                        <a:t>171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998122566"/>
                  </a:ext>
                </a:extLst>
              </a:tr>
              <a:tr h="2306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  <a:latin typeface="+mn-lt"/>
                        </a:rPr>
                        <a:t>Program srednje školstvo – standard</a:t>
                      </a:r>
                      <a:endParaRPr lang="en-US" sz="14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  <a:latin typeface="+mn-lt"/>
                        </a:rPr>
                        <a:t>130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112238936"/>
                  </a:ext>
                </a:extLst>
              </a:tr>
              <a:tr h="29758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  <a:latin typeface="+mn-lt"/>
                        </a:rPr>
                        <a:t>Program u </a:t>
                      </a:r>
                      <a:r>
                        <a:rPr lang="hr-HR" sz="1400" dirty="0" err="1">
                          <a:effectLst/>
                          <a:latin typeface="+mn-lt"/>
                        </a:rPr>
                        <a:t>predškolstvu</a:t>
                      </a:r>
                      <a:endParaRPr lang="en-US" sz="1400" dirty="0">
                        <a:effectLst/>
                        <a:latin typeface="+mn-lt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  <a:latin typeface="+mn-lt"/>
                        </a:rPr>
                        <a:t>130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283367838"/>
                  </a:ext>
                </a:extLst>
              </a:tr>
              <a:tr h="32045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  <a:latin typeface="+mn-lt"/>
                        </a:rPr>
                        <a:t>Financiranje deficitarnih zanimanja</a:t>
                      </a:r>
                      <a:endParaRPr lang="en-US" sz="1400" dirty="0">
                        <a:effectLst/>
                        <a:latin typeface="+mn-lt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  <a:latin typeface="+mn-lt"/>
                        </a:rPr>
                        <a:t>96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81118151"/>
                  </a:ext>
                </a:extLst>
              </a:tr>
              <a:tr h="3365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Projekt Pomoćnici u nastavi – osnovne i srednje škole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80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908728303"/>
                  </a:ext>
                </a:extLst>
              </a:tr>
              <a:tr h="3365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Projektna dokumentacija – javne potrebe u SŠ</a:t>
                      </a:r>
                      <a:endParaRPr lang="en-US" sz="14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45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13203954"/>
                  </a:ext>
                </a:extLst>
              </a:tr>
              <a:tr h="3365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Sufinanciranje Pomoćnika u nastavi – udruge</a:t>
                      </a:r>
                      <a:endParaRPr lang="en-US" sz="1400" dirty="0"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22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425872105"/>
                  </a:ext>
                </a:extLst>
              </a:tr>
            </a:tbl>
          </a:graphicData>
        </a:graphic>
      </p:graphicFrame>
      <p:pic>
        <p:nvPicPr>
          <p:cNvPr id="4" name="Slika 3">
            <a:extLst>
              <a:ext uri="{FF2B5EF4-FFF2-40B4-BE49-F238E27FC236}">
                <a16:creationId xmlns:a16="http://schemas.microsoft.com/office/drawing/2014/main" id="{0ED4B0CE-28DF-4FE4-879D-AB37134B9DE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1434" y="4653137"/>
            <a:ext cx="3323020" cy="1644202"/>
          </a:xfrm>
          <a:prstGeom prst="rect">
            <a:avLst/>
          </a:prstGeom>
        </p:spPr>
      </p:pic>
      <p:pic>
        <p:nvPicPr>
          <p:cNvPr id="6" name="Slika 5">
            <a:extLst>
              <a:ext uri="{FF2B5EF4-FFF2-40B4-BE49-F238E27FC236}">
                <a16:creationId xmlns:a16="http://schemas.microsoft.com/office/drawing/2014/main" id="{420E88FF-97ED-4B67-8D59-C7CA522143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260648"/>
            <a:ext cx="504056" cy="633001"/>
          </a:xfrm>
          <a:prstGeom prst="rect">
            <a:avLst/>
          </a:prstGeom>
        </p:spPr>
      </p:pic>
      <p:sp>
        <p:nvSpPr>
          <p:cNvPr id="10" name="TextBox 12">
            <a:extLst>
              <a:ext uri="{FF2B5EF4-FFF2-40B4-BE49-F238E27FC236}">
                <a16:creationId xmlns:a16="http://schemas.microsoft.com/office/drawing/2014/main" id="{F9D66362-1D53-8533-6520-1402665CE308}"/>
              </a:ext>
            </a:extLst>
          </p:cNvPr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496906"/>
      </p:ext>
    </p:extLst>
  </p:cSld>
  <p:clrMapOvr>
    <a:masterClrMapping/>
  </p:clrMapOvr>
  <p:transition spd="slow" advClick="0" advTm="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9B68390-31D8-4EAA-9B7E-13449D33F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42273"/>
            <a:ext cx="8229600" cy="744901"/>
          </a:xfrm>
        </p:spPr>
        <p:txBody>
          <a:bodyPr>
            <a:normAutofit/>
          </a:bodyPr>
          <a:lstStyle/>
          <a:p>
            <a:r>
              <a:rPr lang="hr-HR" sz="2400" i="1" dirty="0"/>
              <a:t>Najznačajnija povećanja sredstava za zdravstvo:</a:t>
            </a:r>
          </a:p>
        </p:txBody>
      </p:sp>
      <p:graphicFrame>
        <p:nvGraphicFramePr>
          <p:cNvPr id="5" name="Tablica 4">
            <a:extLst>
              <a:ext uri="{FF2B5EF4-FFF2-40B4-BE49-F238E27FC236}">
                <a16:creationId xmlns:a16="http://schemas.microsoft.com/office/drawing/2014/main" id="{4FA4817F-A7FA-4CC3-9402-DA840279FA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498617"/>
              </p:ext>
            </p:extLst>
          </p:nvPr>
        </p:nvGraphicFramePr>
        <p:xfrm>
          <a:off x="953598" y="1340768"/>
          <a:ext cx="7236804" cy="1771631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5508351">
                  <a:extLst>
                    <a:ext uri="{9D8B030D-6E8A-4147-A177-3AD203B41FA5}">
                      <a16:colId xmlns:a16="http://schemas.microsoft.com/office/drawing/2014/main" val="2375752173"/>
                    </a:ext>
                  </a:extLst>
                </a:gridCol>
                <a:gridCol w="1728453">
                  <a:extLst>
                    <a:ext uri="{9D8B030D-6E8A-4147-A177-3AD203B41FA5}">
                      <a16:colId xmlns:a16="http://schemas.microsoft.com/office/drawing/2014/main" val="3778093267"/>
                    </a:ext>
                  </a:extLst>
                </a:gridCol>
              </a:tblGrid>
              <a:tr h="2880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Poboljšanje dostupnosti zdravstvene zaštite – mobilne ljekarne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kern="1200" dirty="0">
                          <a:effectLst/>
                        </a:rPr>
                        <a:t>350 tis. eura</a:t>
                      </a:r>
                      <a:endParaRPr lang="en-US" sz="14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1222307196"/>
                  </a:ext>
                </a:extLst>
              </a:tr>
              <a:tr h="3173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Specijalna bolnica za ortopediju Biograd na Moru – Investicijsko ulaganje – oprema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285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403568124"/>
                  </a:ext>
                </a:extLst>
              </a:tr>
              <a:tr h="3173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Energetska obnova zgrada Doma zdravlja Zadarske županije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120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112238936"/>
                  </a:ext>
                </a:extLst>
              </a:tr>
              <a:tr h="2403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Financiranje Zavoda za javno zdravstvo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120 tis. eura</a:t>
                      </a:r>
                      <a:endParaRPr lang="en-US" sz="1400" dirty="0">
                        <a:effectLst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426776840"/>
                  </a:ext>
                </a:extLst>
              </a:tr>
              <a:tr h="2403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Program potencijalnih mjera za zdravstvo – Dom zdravlja</a:t>
                      </a: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55 tis. eura</a:t>
                      </a:r>
                      <a:endParaRPr lang="en-US" sz="1400" dirty="0">
                        <a:effectLst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089048352"/>
                  </a:ext>
                </a:extLst>
              </a:tr>
              <a:tr h="2403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Djelatnost </a:t>
                      </a:r>
                      <a:r>
                        <a:rPr lang="hr-HR" sz="1400" dirty="0" err="1">
                          <a:effectLst/>
                        </a:rPr>
                        <a:t>mrtvozorenja</a:t>
                      </a:r>
                      <a:endParaRPr lang="en-US" sz="1400" dirty="0">
                        <a:effectLst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30 tis. eura</a:t>
                      </a:r>
                      <a:endParaRPr lang="en-US" sz="1400" dirty="0">
                        <a:effectLst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115385108"/>
                  </a:ext>
                </a:extLst>
              </a:tr>
            </a:tbl>
          </a:graphicData>
        </a:graphic>
      </p:graphicFrame>
      <p:pic>
        <p:nvPicPr>
          <p:cNvPr id="4" name="Slika 3">
            <a:extLst>
              <a:ext uri="{FF2B5EF4-FFF2-40B4-BE49-F238E27FC236}">
                <a16:creationId xmlns:a16="http://schemas.microsoft.com/office/drawing/2014/main" id="{E2DF168C-B311-4575-86E7-7AD7ADAD6D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5668" y="3933055"/>
            <a:ext cx="2970331" cy="2376265"/>
          </a:xfrm>
          <a:prstGeom prst="rect">
            <a:avLst/>
          </a:prstGeom>
        </p:spPr>
      </p:pic>
      <p:sp>
        <p:nvSpPr>
          <p:cNvPr id="10" name="TextBox 12">
            <a:extLst>
              <a:ext uri="{FF2B5EF4-FFF2-40B4-BE49-F238E27FC236}">
                <a16:creationId xmlns:a16="http://schemas.microsoft.com/office/drawing/2014/main" id="{340DF1DB-0996-2B44-B3F0-8184F0A5FEDB}"/>
              </a:ext>
            </a:extLst>
          </p:cNvPr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8" name="Slika 7">
            <a:extLst>
              <a:ext uri="{FF2B5EF4-FFF2-40B4-BE49-F238E27FC236}">
                <a16:creationId xmlns:a16="http://schemas.microsoft.com/office/drawing/2014/main" id="{73AE2B81-1EC4-6381-E1EF-5AB2C6C9D7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772" y="316363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906937"/>
      </p:ext>
    </p:extLst>
  </p:cSld>
  <p:clrMapOvr>
    <a:masterClrMapping/>
  </p:clrMapOvr>
  <p:transition spd="slow" advClick="0" advTm="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80C870F-4924-4F4E-9C9C-0F4F15F75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832" y="502510"/>
            <a:ext cx="8229600" cy="782278"/>
          </a:xfrm>
        </p:spPr>
        <p:txBody>
          <a:bodyPr>
            <a:normAutofit/>
          </a:bodyPr>
          <a:lstStyle/>
          <a:p>
            <a:r>
              <a:rPr lang="hr-HR" sz="2400" i="1" dirty="0"/>
              <a:t>Najznačajnija povećanja sredstava za socijalnu skrb:</a:t>
            </a:r>
          </a:p>
        </p:txBody>
      </p:sp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F2671A3A-F032-4C15-AFEB-2FA016B1B3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0211603"/>
              </p:ext>
            </p:extLst>
          </p:nvPr>
        </p:nvGraphicFramePr>
        <p:xfrm>
          <a:off x="1072333" y="1398567"/>
          <a:ext cx="6840760" cy="1256730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5206898">
                  <a:extLst>
                    <a:ext uri="{9D8B030D-6E8A-4147-A177-3AD203B41FA5}">
                      <a16:colId xmlns:a16="http://schemas.microsoft.com/office/drawing/2014/main" val="2375752173"/>
                    </a:ext>
                  </a:extLst>
                </a:gridCol>
                <a:gridCol w="1633862">
                  <a:extLst>
                    <a:ext uri="{9D8B030D-6E8A-4147-A177-3AD203B41FA5}">
                      <a16:colId xmlns:a16="http://schemas.microsoft.com/office/drawing/2014/main" val="3778093267"/>
                    </a:ext>
                  </a:extLst>
                </a:gridCol>
              </a:tblGrid>
              <a:tr h="36175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effectLst/>
                        </a:rPr>
                        <a:t>Djelatnost Doma za starije i nemoćne Zadar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351 tis. eura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600769157"/>
                  </a:ext>
                </a:extLst>
              </a:tr>
              <a:tr h="4825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Mjere demografske obnove (jednokratne pomoći za novorođenu djecu)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dirty="0">
                          <a:effectLst/>
                        </a:rPr>
                        <a:t>300 tis. eura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998122566"/>
                  </a:ext>
                </a:extLst>
              </a:tr>
              <a:tr h="4124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Pomoć starijim osobama (sufinanciranje smještaja)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dirty="0">
                          <a:effectLst/>
                        </a:rPr>
                        <a:t>85 tis. eura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846361121"/>
                  </a:ext>
                </a:extLst>
              </a:tr>
            </a:tbl>
          </a:graphicData>
        </a:graphic>
      </p:graphicFrame>
      <p:pic>
        <p:nvPicPr>
          <p:cNvPr id="5" name="Slika 4">
            <a:extLst>
              <a:ext uri="{FF2B5EF4-FFF2-40B4-BE49-F238E27FC236}">
                <a16:creationId xmlns:a16="http://schemas.microsoft.com/office/drawing/2014/main" id="{B63F8104-01D6-4D1F-8E30-47D03DF897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7402" y="3789040"/>
            <a:ext cx="4710623" cy="2139102"/>
          </a:xfrm>
          <a:prstGeom prst="rect">
            <a:avLst/>
          </a:prstGeom>
        </p:spPr>
      </p:pic>
      <p:sp>
        <p:nvSpPr>
          <p:cNvPr id="8" name="TextBox 12">
            <a:extLst>
              <a:ext uri="{FF2B5EF4-FFF2-40B4-BE49-F238E27FC236}">
                <a16:creationId xmlns:a16="http://schemas.microsoft.com/office/drawing/2014/main" id="{55FBD056-7215-F80A-92C9-184708C51077}"/>
              </a:ext>
            </a:extLst>
          </p:cNvPr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D5BA1409-2F47-0E13-7F41-9F3327F2F74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260648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467661"/>
      </p:ext>
    </p:extLst>
  </p:cSld>
  <p:clrMapOvr>
    <a:masterClrMapping/>
  </p:clrMapOvr>
  <p:transition spd="slow" advClick="0" advTm="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280C870F-4924-4F4E-9C9C-0F4F15F753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257708" y="208499"/>
            <a:ext cx="8939336" cy="551827"/>
          </a:xfrm>
        </p:spPr>
        <p:txBody>
          <a:bodyPr>
            <a:normAutofit/>
          </a:bodyPr>
          <a:lstStyle/>
          <a:p>
            <a:r>
              <a:rPr lang="hr-HR" sz="2400" i="1" dirty="0"/>
              <a:t>Najznačajnija povećanja sredstava za gospodarstvo:</a:t>
            </a:r>
          </a:p>
        </p:txBody>
      </p:sp>
      <p:graphicFrame>
        <p:nvGraphicFramePr>
          <p:cNvPr id="3" name="Tablica 2">
            <a:extLst>
              <a:ext uri="{FF2B5EF4-FFF2-40B4-BE49-F238E27FC236}">
                <a16:creationId xmlns:a16="http://schemas.microsoft.com/office/drawing/2014/main" id="{F2671A3A-F032-4C15-AFEB-2FA016B1B3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1404419"/>
              </p:ext>
            </p:extLst>
          </p:nvPr>
        </p:nvGraphicFramePr>
        <p:xfrm>
          <a:off x="672666" y="867662"/>
          <a:ext cx="6696744" cy="288031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5097280">
                  <a:extLst>
                    <a:ext uri="{9D8B030D-6E8A-4147-A177-3AD203B41FA5}">
                      <a16:colId xmlns:a16="http://schemas.microsoft.com/office/drawing/2014/main" val="2375752173"/>
                    </a:ext>
                  </a:extLst>
                </a:gridCol>
                <a:gridCol w="1599464">
                  <a:extLst>
                    <a:ext uri="{9D8B030D-6E8A-4147-A177-3AD203B41FA5}">
                      <a16:colId xmlns:a16="http://schemas.microsoft.com/office/drawing/2014/main" val="3778093267"/>
                    </a:ext>
                  </a:extLst>
                </a:gridCol>
              </a:tblGrid>
              <a:tr h="28803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solidFill>
                            <a:srgbClr val="000000"/>
                          </a:solidFill>
                        </a:rPr>
                        <a:t>Program Infrastrukturni projekti 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127 tis. eura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600769157"/>
                  </a:ext>
                </a:extLst>
              </a:tr>
            </a:tbl>
          </a:graphicData>
        </a:graphic>
      </p:graphicFrame>
      <p:graphicFrame>
        <p:nvGraphicFramePr>
          <p:cNvPr id="7" name="Tablica 6">
            <a:extLst>
              <a:ext uri="{FF2B5EF4-FFF2-40B4-BE49-F238E27FC236}">
                <a16:creationId xmlns:a16="http://schemas.microsoft.com/office/drawing/2014/main" id="{B3220C0D-7BD9-5552-83F4-3EB955DA62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3920637"/>
              </p:ext>
            </p:extLst>
          </p:nvPr>
        </p:nvGraphicFramePr>
        <p:xfrm>
          <a:off x="672666" y="2064378"/>
          <a:ext cx="6696744" cy="813471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5097280">
                  <a:extLst>
                    <a:ext uri="{9D8B030D-6E8A-4147-A177-3AD203B41FA5}">
                      <a16:colId xmlns:a16="http://schemas.microsoft.com/office/drawing/2014/main" val="2375752173"/>
                    </a:ext>
                  </a:extLst>
                </a:gridCol>
                <a:gridCol w="1599464">
                  <a:extLst>
                    <a:ext uri="{9D8B030D-6E8A-4147-A177-3AD203B41FA5}">
                      <a16:colId xmlns:a16="http://schemas.microsoft.com/office/drawing/2014/main" val="3778093267"/>
                    </a:ext>
                  </a:extLst>
                </a:gridCol>
              </a:tblGrid>
              <a:tr h="26266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solidFill>
                            <a:srgbClr val="000000"/>
                          </a:solidFill>
                        </a:rPr>
                        <a:t>Djelatnost ŠZZŽ i javne potrebe u sportu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237 tis. eura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600769157"/>
                  </a:ext>
                </a:extLst>
              </a:tr>
              <a:tr h="29821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400" dirty="0">
                          <a:solidFill>
                            <a:srgbClr val="000000"/>
                          </a:solidFill>
                        </a:rPr>
                        <a:t>Djelatnost Narodnog muzeja Zadar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110 tis. eura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998122566"/>
                  </a:ext>
                </a:extLst>
              </a:tr>
              <a:tr h="2525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pl-PL" sz="1400" dirty="0">
                          <a:solidFill>
                            <a:srgbClr val="000000"/>
                          </a:solidFill>
                        </a:rPr>
                        <a:t>Djelatnost Kazališta lutaka Zadar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59 tis. eura</a:t>
                      </a:r>
                      <a:endParaRPr lang="en-US" sz="14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2846361121"/>
                  </a:ext>
                </a:extLst>
              </a:tr>
            </a:tbl>
          </a:graphicData>
        </a:graphic>
      </p:graphicFrame>
      <p:graphicFrame>
        <p:nvGraphicFramePr>
          <p:cNvPr id="10" name="Tablica 9">
            <a:extLst>
              <a:ext uri="{FF2B5EF4-FFF2-40B4-BE49-F238E27FC236}">
                <a16:creationId xmlns:a16="http://schemas.microsoft.com/office/drawing/2014/main" id="{811B8414-9639-D529-538B-1D0F0BC83D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1778939"/>
              </p:ext>
            </p:extLst>
          </p:nvPr>
        </p:nvGraphicFramePr>
        <p:xfrm>
          <a:off x="672666" y="3753135"/>
          <a:ext cx="6696744" cy="321237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5097280">
                  <a:extLst>
                    <a:ext uri="{9D8B030D-6E8A-4147-A177-3AD203B41FA5}">
                      <a16:colId xmlns:a16="http://schemas.microsoft.com/office/drawing/2014/main" val="2375752173"/>
                    </a:ext>
                  </a:extLst>
                </a:gridCol>
                <a:gridCol w="1599464">
                  <a:extLst>
                    <a:ext uri="{9D8B030D-6E8A-4147-A177-3AD203B41FA5}">
                      <a16:colId xmlns:a16="http://schemas.microsoft.com/office/drawing/2014/main" val="3778093267"/>
                    </a:ext>
                  </a:extLst>
                </a:gridCol>
              </a:tblGrid>
              <a:tr h="32123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1400" dirty="0">
                          <a:solidFill>
                            <a:srgbClr val="000000"/>
                          </a:solidFill>
                        </a:rPr>
                        <a:t>Program Skrb o nezbrinutim životinjama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hr-HR" sz="1400" b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186 tis. eura</a:t>
                      </a:r>
                      <a:endParaRPr lang="en-US" sz="1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3513" marR="63513" marT="0" marB="0"/>
                </a:tc>
                <a:extLst>
                  <a:ext uri="{0D108BD9-81ED-4DB2-BD59-A6C34878D82A}">
                    <a16:rowId xmlns:a16="http://schemas.microsoft.com/office/drawing/2014/main" val="3600769157"/>
                  </a:ext>
                </a:extLst>
              </a:tr>
            </a:tbl>
          </a:graphicData>
        </a:graphic>
      </p:graphicFrame>
      <p:sp>
        <p:nvSpPr>
          <p:cNvPr id="11" name="Naslov 1">
            <a:extLst>
              <a:ext uri="{FF2B5EF4-FFF2-40B4-BE49-F238E27FC236}">
                <a16:creationId xmlns:a16="http://schemas.microsoft.com/office/drawing/2014/main" id="{3C1F1161-889D-65B8-87C0-B1CAA7C0F69A}"/>
              </a:ext>
            </a:extLst>
          </p:cNvPr>
          <p:cNvSpPr txBox="1">
            <a:spLocks/>
          </p:cNvSpPr>
          <p:nvPr/>
        </p:nvSpPr>
        <p:spPr>
          <a:xfrm>
            <a:off x="-756592" y="3078590"/>
            <a:ext cx="8939336" cy="551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r-HR" sz="2400" i="1" dirty="0"/>
              <a:t>Najznačajnija povećanja u razvoj zajednice:</a:t>
            </a:r>
          </a:p>
        </p:txBody>
      </p:sp>
      <p:sp>
        <p:nvSpPr>
          <p:cNvPr id="12" name="Naslov 1">
            <a:extLst>
              <a:ext uri="{FF2B5EF4-FFF2-40B4-BE49-F238E27FC236}">
                <a16:creationId xmlns:a16="http://schemas.microsoft.com/office/drawing/2014/main" id="{32280A71-0462-CD7D-7B42-546526189DAE}"/>
              </a:ext>
            </a:extLst>
          </p:cNvPr>
          <p:cNvSpPr txBox="1">
            <a:spLocks/>
          </p:cNvSpPr>
          <p:nvPr/>
        </p:nvSpPr>
        <p:spPr>
          <a:xfrm>
            <a:off x="-828600" y="1393507"/>
            <a:ext cx="8939336" cy="5518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r-HR" sz="2400" i="1" dirty="0"/>
              <a:t>Najznačajnija povećanja za kulturu i sport:</a:t>
            </a:r>
          </a:p>
        </p:txBody>
      </p:sp>
      <p:pic>
        <p:nvPicPr>
          <p:cNvPr id="14" name="Slika 13">
            <a:extLst>
              <a:ext uri="{FF2B5EF4-FFF2-40B4-BE49-F238E27FC236}">
                <a16:creationId xmlns:a16="http://schemas.microsoft.com/office/drawing/2014/main" id="{2CFE255C-9DD2-0F56-A871-FE82D70209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816" y="4208349"/>
            <a:ext cx="2668702" cy="2275411"/>
          </a:xfrm>
          <a:prstGeom prst="rect">
            <a:avLst/>
          </a:prstGeom>
        </p:spPr>
      </p:pic>
      <p:sp>
        <p:nvSpPr>
          <p:cNvPr id="18" name="TextBox 12">
            <a:extLst>
              <a:ext uri="{FF2B5EF4-FFF2-40B4-BE49-F238E27FC236}">
                <a16:creationId xmlns:a16="http://schemas.microsoft.com/office/drawing/2014/main" id="{B3B0328A-51FE-C23B-3EF9-92BB5D7931B4}"/>
              </a:ext>
            </a:extLst>
          </p:cNvPr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7AC91BAA-904B-3A33-A3B4-FB4EBE8E1AD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260648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332146"/>
      </p:ext>
    </p:extLst>
  </p:cSld>
  <p:clrMapOvr>
    <a:masterClrMapping/>
  </p:clrMapOvr>
  <p:transition spd="slow" advClick="0" advTm="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ravokutnik 6"/>
          <p:cNvSpPr/>
          <p:nvPr/>
        </p:nvSpPr>
        <p:spPr>
          <a:xfrm>
            <a:off x="689007" y="1844824"/>
            <a:ext cx="7960961" cy="1296144"/>
          </a:xfrm>
          <a:prstGeom prst="rect">
            <a:avLst/>
          </a:prstGeom>
          <a:noFill/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</a:p>
        </p:txBody>
      </p:sp>
      <p:sp>
        <p:nvSpPr>
          <p:cNvPr id="8" name="Pravokutnik 7"/>
          <p:cNvSpPr/>
          <p:nvPr/>
        </p:nvSpPr>
        <p:spPr>
          <a:xfrm>
            <a:off x="689007" y="3356992"/>
            <a:ext cx="72728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>
                <a:hlinkClick r:id="rId3"/>
              </a:rPr>
              <a:t>https://www.zadarska-zupanija.hr/upravni-odjeli/financije-i-prora%C4%8Dun/prora%C4%8Dun-upravni-odjel</a:t>
            </a:r>
            <a:endParaRPr lang="hr-HR" dirty="0"/>
          </a:p>
          <a:p>
            <a:endParaRPr lang="hr-HR" dirty="0"/>
          </a:p>
        </p:txBody>
      </p:sp>
      <p:sp>
        <p:nvSpPr>
          <p:cNvPr id="10" name="TextBox 12"/>
          <p:cNvSpPr txBox="1"/>
          <p:nvPr/>
        </p:nvSpPr>
        <p:spPr>
          <a:xfrm>
            <a:off x="0" y="6488668"/>
            <a:ext cx="4860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>
                <a:solidFill>
                  <a:srgbClr val="002060"/>
                </a:solidFill>
                <a:latin typeface="Gabriola" panose="04040605051002020D02" pitchFamily="82" charset="0"/>
              </a:rPr>
              <a:t>Upravni odjel za financije i proračun Zadarske županije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3" name="Slika 2">
            <a:extLst>
              <a:ext uri="{FF2B5EF4-FFF2-40B4-BE49-F238E27FC236}">
                <a16:creationId xmlns:a16="http://schemas.microsoft.com/office/drawing/2014/main" id="{72C6EC43-2CA9-964A-49C4-7BA5101017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432" y="188640"/>
            <a:ext cx="504056" cy="63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039123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14902</TotalTime>
  <Words>1084</Words>
  <Application>Microsoft Office PowerPoint</Application>
  <PresentationFormat>Prikaz na zaslonu (4:3)</PresentationFormat>
  <Paragraphs>249</Paragraphs>
  <Slides>17</Slides>
  <Notes>3</Notes>
  <HiddenSlides>0</HiddenSlides>
  <MMClips>0</MMClips>
  <ScaleCrop>false</ScaleCrop>
  <HeadingPairs>
    <vt:vector size="6" baseType="variant">
      <vt:variant>
        <vt:lpstr>Korišteni fontovi</vt:lpstr>
      </vt:variant>
      <vt:variant>
        <vt:i4>4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17</vt:i4>
      </vt:variant>
    </vt:vector>
  </HeadingPairs>
  <TitlesOfParts>
    <vt:vector size="22" baseType="lpstr">
      <vt:lpstr>Arial</vt:lpstr>
      <vt:lpstr>Calibri</vt:lpstr>
      <vt:lpstr>Gabriola</vt:lpstr>
      <vt:lpstr>Times New Roman</vt:lpstr>
      <vt:lpstr>Office tema</vt:lpstr>
      <vt:lpstr>  REPUBLIKA HRVATSKA ZADARSKA ŽUPANIJA   Izmjene i dopune proračuna Zadarske županije  za 2026. godinu    - vodič za građane -  </vt:lpstr>
      <vt:lpstr>Izmjene i dopune proračuna Zadarske županije za 2026. godinu</vt:lpstr>
      <vt:lpstr>Izmjene i dopune proračuna Zadarske županije (bez proračunskih korisnika) za 2026. godinu   </vt:lpstr>
      <vt:lpstr>Razlozi izmjena i dopuna Proračuna</vt:lpstr>
      <vt:lpstr>Struktura proračunskih prihoda i primitaka</vt:lpstr>
      <vt:lpstr>Struktura proračunskih prihoda i primitaka</vt:lpstr>
      <vt:lpstr>PowerPoint prezentacija</vt:lpstr>
      <vt:lpstr>Struktura proračunskih rashoda i izdataka</vt:lpstr>
      <vt:lpstr>Struktura proračunskih rashoda i izdataka</vt:lpstr>
      <vt:lpstr>PowerPoint prezentacija</vt:lpstr>
      <vt:lpstr>  </vt:lpstr>
      <vt:lpstr>PowerPoint prezentacija</vt:lpstr>
      <vt:lpstr>Najznačajnija povećanja sredstava za obrazovanje</vt:lpstr>
      <vt:lpstr>Najznačajnija povećanja sredstava za zdravstvo:</vt:lpstr>
      <vt:lpstr>Najznačajnija povećanja sredstava za socijalnu skrb:</vt:lpstr>
      <vt:lpstr>Najznačajnija povećanja sredstava za gospodarstvo:</vt:lpstr>
      <vt:lpstr>PowerPoint prezentacija</vt:lpstr>
    </vt:vector>
  </TitlesOfParts>
  <Company>ZADARSKA ŽUPANIJA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Maja Bugarija</cp:lastModifiedBy>
  <cp:revision>1870</cp:revision>
  <cp:lastPrinted>2026-10-22T09:22:55Z</cp:lastPrinted>
  <dcterms:created xsi:type="dcterms:W3CDTF">2014-10-06T07:52:48Z</dcterms:created>
  <dcterms:modified xsi:type="dcterms:W3CDTF">2026-10-22T10:02:07Z</dcterms:modified>
</cp:coreProperties>
</file>